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4" r:id="rId3"/>
    <p:sldId id="265" r:id="rId4"/>
    <p:sldId id="272" r:id="rId5"/>
    <p:sldId id="270" r:id="rId6"/>
    <p:sldId id="271" r:id="rId7"/>
    <p:sldId id="269" r:id="rId8"/>
    <p:sldId id="274" r:id="rId9"/>
    <p:sldId id="27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75" d="100"/>
          <a:sy n="75" d="100"/>
        </p:scale>
        <p:origin x="122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48184-322B-4C5E-9ADC-5C5579E6630F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34E6-980A-4F92-904E-F2F76439D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08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34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TSVV3 – </a:t>
            </a:r>
            <a:r>
              <a:rPr lang="en-US" dirty="0" smtClean="0"/>
              <a:t>ACH EPFL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733" b="0" dirty="0" smtClean="0"/>
              <a:t>Generic introduction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P. Tamain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 defTabSz="1219170"/>
            <a:r>
              <a:rPr lang="en-GB" dirty="0">
                <a:solidFill>
                  <a:prstClr val="black"/>
                </a:solidFill>
              </a:rPr>
              <a:t>Patrick Tamain | </a:t>
            </a:r>
            <a:r>
              <a:rPr lang="en-GB" dirty="0" smtClean="0">
                <a:solidFill>
                  <a:prstClr val="black"/>
                </a:solidFill>
              </a:rPr>
              <a:t>TSVV3 – ACH-EPFL meeting | 27/08/2021 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>
                <a:solidFill>
                  <a:prstClr val="black"/>
                </a:solidFill>
              </a:rPr>
              <a:pPr algn="r" defTabSz="1219170"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ACH support in TSVV3 </a:t>
            </a:r>
            <a:r>
              <a:rPr lang="fr-FR" sz="3600" dirty="0" err="1" smtClean="0"/>
              <a:t>project</a:t>
            </a:r>
            <a:endParaRPr lang="fr-FR" sz="3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07116"/>
              </p:ext>
            </p:extLst>
          </p:nvPr>
        </p:nvGraphicFramePr>
        <p:xfrm>
          <a:off x="623392" y="1068191"/>
          <a:ext cx="10641402" cy="5129326"/>
        </p:xfrm>
        <a:graphic>
          <a:graphicData uri="http://schemas.openxmlformats.org/drawingml/2006/table">
            <a:tbl>
              <a:tblPr/>
              <a:tblGrid>
                <a:gridCol w="762090">
                  <a:extLst>
                    <a:ext uri="{9D8B030D-6E8A-4147-A177-3AD203B41FA5}">
                      <a16:colId xmlns:a16="http://schemas.microsoft.com/office/drawing/2014/main" val="1941598027"/>
                    </a:ext>
                  </a:extLst>
                </a:gridCol>
                <a:gridCol w="5146674">
                  <a:extLst>
                    <a:ext uri="{9D8B030D-6E8A-4147-A177-3AD203B41FA5}">
                      <a16:colId xmlns:a16="http://schemas.microsoft.com/office/drawing/2014/main" val="160935641"/>
                    </a:ext>
                  </a:extLst>
                </a:gridCol>
                <a:gridCol w="939114">
                  <a:extLst>
                    <a:ext uri="{9D8B030D-6E8A-4147-A177-3AD203B41FA5}">
                      <a16:colId xmlns:a16="http://schemas.microsoft.com/office/drawing/2014/main" val="1335813035"/>
                    </a:ext>
                  </a:extLst>
                </a:gridCol>
                <a:gridCol w="1264508">
                  <a:extLst>
                    <a:ext uri="{9D8B030D-6E8A-4147-A177-3AD203B41FA5}">
                      <a16:colId xmlns:a16="http://schemas.microsoft.com/office/drawing/2014/main" val="2984430224"/>
                    </a:ext>
                  </a:extLst>
                </a:gridCol>
                <a:gridCol w="1264508">
                  <a:extLst>
                    <a:ext uri="{9D8B030D-6E8A-4147-A177-3AD203B41FA5}">
                      <a16:colId xmlns:a16="http://schemas.microsoft.com/office/drawing/2014/main" val="828482552"/>
                    </a:ext>
                  </a:extLst>
                </a:gridCol>
                <a:gridCol w="1264508">
                  <a:extLst>
                    <a:ext uri="{9D8B030D-6E8A-4147-A177-3AD203B41FA5}">
                      <a16:colId xmlns:a16="http://schemas.microsoft.com/office/drawing/2014/main" val="2102363932"/>
                    </a:ext>
                  </a:extLst>
                </a:gridCol>
              </a:tblGrid>
              <a:tr h="396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Task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Topic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8186"/>
                  </a:ext>
                </a:extLst>
              </a:tr>
              <a:tr h="59679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Poisson solver optimization, including porting to GPU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HPC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504687"/>
                  </a:ext>
                </a:extLst>
              </a:tr>
              <a:tr h="596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Definition of performance model and application to existing codes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HPC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657973"/>
                  </a:ext>
                </a:extLst>
              </a:tr>
              <a:tr h="596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Optimization of kinetic neutrals treatment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HPC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0.1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56890"/>
                  </a:ext>
                </a:extLst>
              </a:tr>
              <a:tr h="3753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Code-dependent optimization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HPC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255799"/>
                  </a:ext>
                </a:extLst>
              </a:tr>
              <a:tr h="3753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task 4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2.25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2.25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349039"/>
                  </a:ext>
                </a:extLst>
              </a:tr>
              <a:tr h="818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Implementation of IMAS compatibility for IO in contributing codes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Model</a:t>
                      </a: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0726"/>
                  </a:ext>
                </a:extLst>
              </a:tr>
              <a:tr h="596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Repository and Continuous Integration environment setup and maintenance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Data Manag.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 ppy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84791"/>
                  </a:ext>
                </a:extLst>
              </a:tr>
              <a:tr h="37530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2.6 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 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 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907" marR="76907" marT="76907" marB="76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9206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1482811"/>
            <a:ext cx="10647405" cy="27555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362300" y="2675923"/>
            <a:ext cx="8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EPFL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Performance </a:t>
            </a:r>
            <a:r>
              <a:rPr lang="en-US" sz="3200" dirty="0"/>
              <a:t>model </a:t>
            </a:r>
            <a:r>
              <a:rPr lang="en-US" sz="3200" dirty="0" smtClean="0"/>
              <a:t>definition and application</a:t>
            </a:r>
            <a:endParaRPr lang="en-US" sz="320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 defTabSz="1219170"/>
            <a:r>
              <a:rPr lang="en-GB" dirty="0">
                <a:solidFill>
                  <a:prstClr val="black"/>
                </a:solidFill>
              </a:rPr>
              <a:t>Patrick Tamain | </a:t>
            </a:r>
            <a:r>
              <a:rPr lang="en-GB" dirty="0" smtClean="0">
                <a:solidFill>
                  <a:prstClr val="black"/>
                </a:solidFill>
              </a:rPr>
              <a:t>TSVV3 – ACH-EPFL meeting | 27/08/2021 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>
                <a:solidFill>
                  <a:prstClr val="black"/>
                </a:solidFill>
              </a:rPr>
              <a:pPr algn="r" defTabSz="1219170"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9600" y="829984"/>
            <a:ext cx="1098697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Targets: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Define performance model </a:t>
            </a:r>
            <a:r>
              <a:rPr lang="en-US" sz="2000" dirty="0" smtClean="0"/>
              <a:t>(e.g., roof-line model) for evaluation of code performances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Apply it to existing codes </a:t>
            </a:r>
            <a:r>
              <a:rPr lang="en-US" sz="2000" dirty="0" smtClean="0"/>
              <a:t>to evaluate algorithmic efficiency and guide rationalization of effort beyond 2023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Resources </a:t>
            </a:r>
            <a:r>
              <a:rPr lang="en-US" sz="2000" dirty="0"/>
              <a:t>2021-2022: </a:t>
            </a:r>
            <a:r>
              <a:rPr lang="en-US" sz="2000" b="1" dirty="0" smtClean="0">
                <a:solidFill>
                  <a:srgbClr val="FF0000"/>
                </a:solidFill>
              </a:rPr>
              <a:t>3 </a:t>
            </a:r>
            <a:r>
              <a:rPr lang="en-US" sz="2000" b="1" dirty="0">
                <a:solidFill>
                  <a:srgbClr val="FF0000"/>
                </a:solidFill>
              </a:rPr>
              <a:t>pm =&gt; </a:t>
            </a:r>
            <a:r>
              <a:rPr lang="en-US" sz="2000" b="1" dirty="0" smtClean="0">
                <a:solidFill>
                  <a:srgbClr val="FF0000"/>
                </a:solidFill>
              </a:rPr>
              <a:t>0 pm</a:t>
            </a:r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Task </a:t>
            </a:r>
            <a:r>
              <a:rPr lang="en-US" sz="2000" b="1" dirty="0" smtClean="0">
                <a:solidFill>
                  <a:srgbClr val="FF0000"/>
                </a:solidFill>
              </a:rPr>
              <a:t>fully postponed to 2023 </a:t>
            </a:r>
            <a:r>
              <a:rPr lang="en-US" sz="2000" dirty="0" smtClean="0"/>
              <a:t>following resources reduction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priority given to improving codes for early return to WPs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145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Code-dependent </a:t>
            </a:r>
            <a:r>
              <a:rPr lang="en-US" sz="3600" dirty="0" smtClean="0"/>
              <a:t>optimization (1)</a:t>
            </a:r>
            <a:endParaRPr lang="en-US" sz="360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 defTabSz="1219170"/>
            <a:r>
              <a:rPr lang="en-GB" dirty="0">
                <a:solidFill>
                  <a:prstClr val="black"/>
                </a:solidFill>
              </a:rPr>
              <a:t>Patrick Tamain | </a:t>
            </a:r>
            <a:r>
              <a:rPr lang="en-GB" dirty="0" smtClean="0">
                <a:solidFill>
                  <a:prstClr val="black"/>
                </a:solidFill>
              </a:rPr>
              <a:t>TSVV3 – ACH-EPFL meeting | 27/08/2021 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>
                <a:solidFill>
                  <a:prstClr val="black"/>
                </a:solidFill>
              </a:rPr>
              <a:pPr algn="r" defTabSz="1219170"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91245" y="1083360"/>
            <a:ext cx="11411287" cy="4764850"/>
            <a:chOff x="516645" y="841077"/>
            <a:chExt cx="13411793" cy="560017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645" y="5793834"/>
              <a:ext cx="592487" cy="521201"/>
            </a:xfrm>
            <a:prstGeom prst="rect">
              <a:avLst/>
            </a:prstGeom>
          </p:spPr>
        </p:pic>
        <p:pic>
          <p:nvPicPr>
            <p:cNvPr id="2050" name="Picture 2" descr="ASDEX Upgrade | Max-Planck-Institut für Plasmaphysi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959" y="5283635"/>
              <a:ext cx="1435070" cy="11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The WEST project: Testing ITER divertor high heat flux component technology  in a steady state tokamak environment - ScienceDirec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940" y="4944767"/>
              <a:ext cx="1175549" cy="139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4: Tokamak devices JET (Joint European Torus, left) and ITER (Latin for &quot;the way&quot;): JET was constructed between 1977 and 1983. It is the biggest tokamak device in the world up to now. The construction of ITER, a next generation tokamak, started January 2007. The first plasma is scheduled to be ignited in 2019 [5, 6]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9"/>
            <a:stretch/>
          </p:blipFill>
          <p:spPr bwMode="auto">
            <a:xfrm>
              <a:off x="7407562" y="841077"/>
              <a:ext cx="6520876" cy="554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Neutral Beam Injector in JET Tokamak Diagram 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70"/>
            <a:stretch/>
          </p:blipFill>
          <p:spPr bwMode="auto">
            <a:xfrm>
              <a:off x="4378400" y="4128248"/>
              <a:ext cx="2700837" cy="231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ZoneTexte 13"/>
          <p:cNvSpPr txBox="1"/>
          <p:nvPr/>
        </p:nvSpPr>
        <p:spPr>
          <a:xfrm>
            <a:off x="8535758" y="714028"/>
            <a:ext cx="144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ITER ~ 800m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309818" y="3420310"/>
            <a:ext cx="144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JET ~ 80m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520242" y="3789642"/>
            <a:ext cx="119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WEST ~20m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359138" y="4190638"/>
            <a:ext cx="103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AUG ~13m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95550" y="4540099"/>
            <a:ext cx="92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TCV ~1.8m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sp>
        <p:nvSpPr>
          <p:cNvPr id="6" name="Flèche droite 5"/>
          <p:cNvSpPr/>
          <p:nvPr/>
        </p:nvSpPr>
        <p:spPr>
          <a:xfrm>
            <a:off x="295550" y="5890607"/>
            <a:ext cx="11490050" cy="4064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674945" y="5800034"/>
            <a:ext cx="0" cy="4969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8225" y="1107354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~ x400 in plasma volume</a:t>
            </a:r>
          </a:p>
          <a:p>
            <a:r>
              <a:rPr lang="fr-FR" sz="2000" dirty="0" smtClean="0"/>
              <a:t>~ x4 in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</a:t>
            </a:r>
            <a:r>
              <a:rPr lang="fr-FR" sz="2000" dirty="0" err="1" smtClean="0"/>
              <a:t>field</a:t>
            </a:r>
            <a:r>
              <a:rPr lang="fr-FR" sz="2000" dirty="0" smtClean="0"/>
              <a:t> amplitude</a:t>
            </a:r>
            <a:endParaRPr lang="fr-FR" sz="2000" dirty="0"/>
          </a:p>
        </p:txBody>
      </p:sp>
      <p:sp>
        <p:nvSpPr>
          <p:cNvPr id="13" name="Accolade fermante 12"/>
          <p:cNvSpPr/>
          <p:nvPr/>
        </p:nvSpPr>
        <p:spPr>
          <a:xfrm>
            <a:off x="3900422" y="1124274"/>
            <a:ext cx="179814" cy="63571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218272" y="1270333"/>
            <a:ext cx="243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~ </a:t>
            </a:r>
            <a:r>
              <a:rPr lang="fr-FR" sz="2000" b="1" dirty="0" smtClean="0">
                <a:solidFill>
                  <a:srgbClr val="FF0000"/>
                </a:solidFill>
              </a:rPr>
              <a:t>x1600</a:t>
            </a:r>
            <a:r>
              <a:rPr lang="fr-FR" sz="2000" dirty="0" smtClean="0"/>
              <a:t> in </a:t>
            </a:r>
            <a:r>
              <a:rPr lang="fr-FR" sz="2000" dirty="0" err="1" smtClean="0"/>
              <a:t>resolution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58225" y="2009987"/>
            <a:ext cx="530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~ </a:t>
            </a:r>
            <a:r>
              <a:rPr lang="fr-FR" sz="2000" b="1" dirty="0" smtClean="0">
                <a:solidFill>
                  <a:srgbClr val="FF0000"/>
                </a:solidFill>
              </a:rPr>
              <a:t>x35</a:t>
            </a:r>
            <a:r>
              <a:rPr lang="fr-FR" sz="2000" dirty="0" smtClean="0"/>
              <a:t> in </a:t>
            </a:r>
            <a:r>
              <a:rPr lang="fr-FR" sz="2000" dirty="0" err="1" smtClean="0"/>
              <a:t>number</a:t>
            </a:r>
            <a:r>
              <a:rPr lang="fr-FR" sz="2000" dirty="0" smtClean="0"/>
              <a:t> of ion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 (vs pure D)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30761" y="6314154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Current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capabilities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Code-dependent </a:t>
            </a:r>
            <a:r>
              <a:rPr lang="en-US" sz="3600" dirty="0" smtClean="0"/>
              <a:t>optimization (2)</a:t>
            </a:r>
            <a:endParaRPr lang="en-US" sz="360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 defTabSz="1219170"/>
            <a:r>
              <a:rPr lang="en-GB" dirty="0">
                <a:solidFill>
                  <a:prstClr val="black"/>
                </a:solidFill>
              </a:rPr>
              <a:t>Patrick Tamain | </a:t>
            </a:r>
            <a:r>
              <a:rPr lang="en-GB" dirty="0" smtClean="0">
                <a:solidFill>
                  <a:prstClr val="black"/>
                </a:solidFill>
              </a:rPr>
              <a:t>TSVV3 – ACH-EPFL meeting | 27/08/2021 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>
                <a:solidFill>
                  <a:prstClr val="black"/>
                </a:solidFill>
              </a:rPr>
              <a:pPr algn="r" defTabSz="1219170"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9600" y="829984"/>
            <a:ext cx="109869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Targets</a:t>
            </a:r>
            <a:r>
              <a:rPr lang="en-US" sz="20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optimize codes for running on modern HPC architectures to </a:t>
            </a:r>
            <a:r>
              <a:rPr lang="en-US" sz="2000" b="1" dirty="0" smtClean="0">
                <a:solidFill>
                  <a:srgbClr val="0000FF"/>
                </a:solidFill>
              </a:rPr>
              <a:t>enable larger scale 3D turbulence simulations </a:t>
            </a:r>
            <a:r>
              <a:rPr lang="en-US" sz="2000" dirty="0" smtClean="0"/>
              <a:t> (memory &amp; time-to-solution)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with ITER as main milestone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Evaluate scaling potential of discretization and implementation options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Resources 2021-2022: </a:t>
            </a:r>
            <a:r>
              <a:rPr lang="en-US" sz="2000" b="1" dirty="0" smtClean="0">
                <a:solidFill>
                  <a:srgbClr val="FF0000"/>
                </a:solidFill>
              </a:rPr>
              <a:t>36 pm =&gt; 10 pm</a:t>
            </a:r>
            <a:r>
              <a:rPr lang="en-US" sz="2000" dirty="0" smtClean="0"/>
              <a:t> (with TSVV6 (SOLEDGE3X))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Reduction of ambition in terms of machine size: ITER probably difficult to reac</a:t>
            </a:r>
            <a:r>
              <a:rPr lang="en-US" sz="2000" dirty="0" smtClean="0"/>
              <a:t>h in project span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Exact </a:t>
            </a:r>
            <a:r>
              <a:rPr lang="en-US" sz="2000" dirty="0"/>
              <a:t>expected task is </a:t>
            </a:r>
            <a:r>
              <a:rPr lang="en-US" sz="2000" b="1" dirty="0">
                <a:solidFill>
                  <a:srgbClr val="0000FF"/>
                </a:solidFill>
              </a:rPr>
              <a:t>code specific </a:t>
            </a:r>
            <a:r>
              <a:rPr lang="en-US" sz="2000" dirty="0"/>
              <a:t>(presentations after)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918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Optimization of kinetic neutrals treatment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 defTabSz="1219170"/>
            <a:r>
              <a:rPr lang="en-GB" dirty="0">
                <a:solidFill>
                  <a:prstClr val="black"/>
                </a:solidFill>
              </a:rPr>
              <a:t>Patrick Tamain | </a:t>
            </a:r>
            <a:r>
              <a:rPr lang="en-GB" dirty="0" smtClean="0">
                <a:solidFill>
                  <a:prstClr val="black"/>
                </a:solidFill>
              </a:rPr>
              <a:t>TSVV3 – ACH-EPFL meeting | 27/08/2021 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>
                <a:solidFill>
                  <a:prstClr val="black"/>
                </a:solidFill>
              </a:rPr>
              <a:pPr algn="r" defTabSz="1219170"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9601" y="829984"/>
            <a:ext cx="5549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Targets</a:t>
            </a:r>
            <a:r>
              <a:rPr lang="en-US" sz="2000" dirty="0" smtClean="0"/>
              <a:t>: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Optimization of kinetic neutral treatment </a:t>
            </a:r>
            <a:r>
              <a:rPr lang="en-US" sz="2000" dirty="0" smtClean="0"/>
              <a:t>to limit overhead w/r to simulations without neutrals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2 approaches to be investigated: </a:t>
            </a:r>
            <a:r>
              <a:rPr lang="en-US" sz="2000" b="1" dirty="0" smtClean="0">
                <a:solidFill>
                  <a:srgbClr val="0000FF"/>
                </a:solidFill>
              </a:rPr>
              <a:t>coupling with EIRENE and method of characteristics</a:t>
            </a:r>
            <a:endParaRPr lang="en-US" sz="20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Resources </a:t>
            </a:r>
            <a:r>
              <a:rPr lang="en-US" sz="2000" dirty="0"/>
              <a:t>2021-2022: </a:t>
            </a:r>
            <a:r>
              <a:rPr lang="en-US" sz="2000" b="1" dirty="0" smtClean="0">
                <a:solidFill>
                  <a:srgbClr val="FF0000"/>
                </a:solidFill>
              </a:rPr>
              <a:t>7.2 </a:t>
            </a:r>
            <a:r>
              <a:rPr lang="en-US" sz="2000" b="1" dirty="0">
                <a:solidFill>
                  <a:srgbClr val="FF0000"/>
                </a:solidFill>
              </a:rPr>
              <a:t>pm =&gt; </a:t>
            </a:r>
            <a:r>
              <a:rPr lang="en-US" sz="2000" b="1" dirty="0" smtClean="0">
                <a:solidFill>
                  <a:srgbClr val="FF0000"/>
                </a:solidFill>
              </a:rPr>
              <a:t>3 pm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Need discussion on how to adapt the </a:t>
            </a:r>
            <a:r>
              <a:rPr lang="en-US" sz="2000" dirty="0" err="1" smtClean="0"/>
              <a:t>workplan</a:t>
            </a:r>
            <a:r>
              <a:rPr lang="en-US" sz="2000" dirty="0" smtClean="0"/>
              <a:t> to such reduction</a:t>
            </a:r>
            <a:endParaRPr lang="en-US" sz="2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825" y="3738670"/>
            <a:ext cx="4935538" cy="16889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74825" y="5489868"/>
            <a:ext cx="47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GBS, </a:t>
            </a:r>
            <a:r>
              <a:rPr lang="fr-FR" i="1" dirty="0" err="1" smtClean="0"/>
              <a:t>method</a:t>
            </a:r>
            <a:r>
              <a:rPr lang="fr-FR" i="1" dirty="0" smtClean="0"/>
              <a:t> of </a:t>
            </a:r>
            <a:r>
              <a:rPr lang="fr-FR" i="1" dirty="0" err="1" smtClean="0"/>
              <a:t>characteristics</a:t>
            </a:r>
            <a:endParaRPr lang="fr-FR" i="1" dirty="0" smtClean="0"/>
          </a:p>
          <a:p>
            <a:pPr algn="ctr"/>
            <a:r>
              <a:rPr lang="fr-FR" i="1" dirty="0" smtClean="0"/>
              <a:t>[A. </a:t>
            </a:r>
            <a:r>
              <a:rPr lang="fr-FR" i="1" dirty="0" err="1" smtClean="0"/>
              <a:t>Coroado</a:t>
            </a:r>
            <a:r>
              <a:rPr lang="fr-FR" i="1" dirty="0" smtClean="0"/>
              <a:t>, </a:t>
            </a:r>
            <a:r>
              <a:rPr lang="fr-FR" i="1" dirty="0" err="1" smtClean="0"/>
              <a:t>submitted</a:t>
            </a:r>
            <a:r>
              <a:rPr lang="fr-FR" i="1" dirty="0" smtClean="0"/>
              <a:t> to NF]</a:t>
            </a:r>
            <a:endParaRPr lang="fr-FR" i="1" dirty="0"/>
          </a:p>
        </p:txBody>
      </p:sp>
      <p:pic>
        <p:nvPicPr>
          <p:cNvPr id="3074" name="Picture 2" descr="https://ars.els-cdn.com/content/image/1-s2.0-S2352179118301200-gr1_l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9" t="49778"/>
          <a:stretch/>
        </p:blipFill>
        <p:spPr bwMode="auto">
          <a:xfrm>
            <a:off x="8997951" y="846956"/>
            <a:ext cx="2435171" cy="203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rs.els-cdn.com/content/image/1-s2.0-S2352179118301200-gr1_lr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9" b="50444"/>
          <a:stretch/>
        </p:blipFill>
        <p:spPr bwMode="auto">
          <a:xfrm>
            <a:off x="6361140" y="890886"/>
            <a:ext cx="2435171" cy="20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674824" y="2879998"/>
            <a:ext cx="47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TOKAM3X, </a:t>
            </a:r>
            <a:r>
              <a:rPr lang="fr-FR" i="1" dirty="0" err="1" smtClean="0"/>
              <a:t>coupling</a:t>
            </a:r>
            <a:r>
              <a:rPr lang="fr-FR" i="1" dirty="0" smtClean="0"/>
              <a:t> to EIRENE</a:t>
            </a:r>
          </a:p>
          <a:p>
            <a:pPr algn="ctr"/>
            <a:r>
              <a:rPr lang="fr-FR" i="1" dirty="0" smtClean="0"/>
              <a:t>[D.M. Fan, NME 2019]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03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Poisson </a:t>
            </a:r>
            <a:r>
              <a:rPr lang="fr-FR" sz="3600" dirty="0" err="1"/>
              <a:t>solver</a:t>
            </a:r>
            <a:r>
              <a:rPr lang="fr-FR" sz="3600" dirty="0"/>
              <a:t> </a:t>
            </a:r>
            <a:r>
              <a:rPr lang="fr-FR" sz="3600" dirty="0" err="1"/>
              <a:t>optimization</a:t>
            </a:r>
            <a:endParaRPr lang="fr-FR" sz="360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 defTabSz="1219170"/>
            <a:r>
              <a:rPr lang="en-GB" dirty="0">
                <a:solidFill>
                  <a:prstClr val="black"/>
                </a:solidFill>
              </a:rPr>
              <a:t>Patrick Tamain | </a:t>
            </a:r>
            <a:r>
              <a:rPr lang="en-GB" dirty="0" smtClean="0">
                <a:solidFill>
                  <a:prstClr val="black"/>
                </a:solidFill>
              </a:rPr>
              <a:t>TSVV3 – ACH-EPFL meeting | 27/08/2021 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>
                <a:solidFill>
                  <a:prstClr val="black"/>
                </a:solidFill>
              </a:rPr>
              <a:pPr algn="r" defTabSz="1219170"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9600" y="829984"/>
            <a:ext cx="109869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Targets: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Reduce bottleneck of elliptic solvers</a:t>
            </a:r>
            <a:r>
              <a:rPr lang="en-US" sz="2000" dirty="0" smtClean="0"/>
              <a:t> in 3D edge turbulence codes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Share </a:t>
            </a:r>
            <a:r>
              <a:rPr lang="en-US" sz="2000" dirty="0" smtClean="0"/>
              <a:t>approaches and best practices between codes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Optimize</a:t>
            </a:r>
            <a:r>
              <a:rPr lang="en-US" sz="2000" dirty="0" smtClean="0"/>
              <a:t> existing solvers and/or propose innovative approaches (GPU…)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Resources </a:t>
            </a:r>
            <a:r>
              <a:rPr lang="en-US" sz="2000" dirty="0"/>
              <a:t>2021-2022: </a:t>
            </a:r>
            <a:r>
              <a:rPr lang="en-US" sz="2000" b="1" dirty="0" smtClean="0">
                <a:solidFill>
                  <a:srgbClr val="FF0000"/>
                </a:solidFill>
              </a:rPr>
              <a:t>12 </a:t>
            </a:r>
            <a:r>
              <a:rPr lang="en-US" sz="2000" b="1" dirty="0">
                <a:solidFill>
                  <a:srgbClr val="FF0000"/>
                </a:solidFill>
              </a:rPr>
              <a:t>pm =&gt; </a:t>
            </a:r>
            <a:r>
              <a:rPr lang="en-US" sz="2000" b="1" dirty="0" smtClean="0">
                <a:solidFill>
                  <a:srgbClr val="FF0000"/>
                </a:solidFill>
              </a:rPr>
              <a:t>9 </a:t>
            </a:r>
            <a:r>
              <a:rPr lang="en-US" sz="2000" b="1" dirty="0">
                <a:solidFill>
                  <a:srgbClr val="FF0000"/>
                </a:solidFill>
              </a:rPr>
              <a:t>pm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Key point is to make sure progress is </a:t>
            </a:r>
            <a:r>
              <a:rPr lang="en-US" sz="2000" b="1" dirty="0" smtClean="0">
                <a:solidFill>
                  <a:srgbClr val="FF0000"/>
                </a:solidFill>
              </a:rPr>
              <a:t>beneficial to all </a:t>
            </a:r>
            <a:r>
              <a:rPr lang="en-US" sz="2000" dirty="0" smtClean="0"/>
              <a:t>or at least several codes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Dedicated discussion at the end of the meeting on best strategy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23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Poisson </a:t>
            </a:r>
            <a:r>
              <a:rPr lang="fr-FR" sz="3600" dirty="0" err="1"/>
              <a:t>solver</a:t>
            </a:r>
            <a:r>
              <a:rPr lang="fr-FR" sz="3600" dirty="0"/>
              <a:t> </a:t>
            </a:r>
            <a:r>
              <a:rPr lang="fr-FR" sz="3600" dirty="0" err="1" smtClean="0"/>
              <a:t>optimization</a:t>
            </a:r>
            <a:r>
              <a:rPr lang="fr-FR" sz="3600" dirty="0" smtClean="0"/>
              <a:t>: discussion</a:t>
            </a:r>
            <a:endParaRPr lang="fr-FR" sz="360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 defTabSz="1219170"/>
            <a:r>
              <a:rPr lang="en-GB" dirty="0">
                <a:solidFill>
                  <a:prstClr val="black"/>
                </a:solidFill>
              </a:rPr>
              <a:t>Patrick Tamain | </a:t>
            </a:r>
            <a:r>
              <a:rPr lang="en-GB" dirty="0" smtClean="0">
                <a:solidFill>
                  <a:prstClr val="black"/>
                </a:solidFill>
              </a:rPr>
              <a:t>TSVV3 – ACH-EPFL meeting | 27/08/2021 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>
                <a:solidFill>
                  <a:prstClr val="black"/>
                </a:solidFill>
              </a:rPr>
              <a:pPr algn="r" defTabSz="1219170"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9600" y="829984"/>
            <a:ext cx="109869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Proposed actions:</a:t>
            </a:r>
            <a:endParaRPr lang="en-US" sz="2000" dirty="0"/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Share information </a:t>
            </a:r>
            <a:r>
              <a:rPr lang="en-US" sz="2000" dirty="0" smtClean="0"/>
              <a:t>about properties and current implementation of elliptic solvers in codes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Document to fill by code developers and share with whole team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H</a:t>
            </a:r>
            <a:r>
              <a:rPr lang="en-US" sz="2000" dirty="0" smtClean="0"/>
              <a:t>elp to identify key differences and similarities between codes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Give relevant resources to </a:t>
            </a:r>
            <a:r>
              <a:rPr lang="en-US" sz="2000" b="1" dirty="0" smtClean="0">
                <a:solidFill>
                  <a:srgbClr val="FF0000"/>
                </a:solidFill>
              </a:rPr>
              <a:t>ACH team to analyze performances</a:t>
            </a:r>
            <a:r>
              <a:rPr lang="en-US" sz="2000" dirty="0" smtClean="0"/>
              <a:t> of elliptic solvers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Share source code (via access to common repo?) and/or matrices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On agreed template problem(s), </a:t>
            </a:r>
            <a:r>
              <a:rPr lang="en-US" sz="2000" b="1" dirty="0" smtClean="0">
                <a:solidFill>
                  <a:srgbClr val="FF0000"/>
                </a:solidFill>
              </a:rPr>
              <a:t>investigate novel approaches </a:t>
            </a:r>
            <a:r>
              <a:rPr lang="en-US" sz="2000" dirty="0" smtClean="0"/>
              <a:t>(new libraries, GPU…)</a:t>
            </a:r>
          </a:p>
        </p:txBody>
      </p:sp>
    </p:spTree>
    <p:extLst>
      <p:ext uri="{BB962C8B-B14F-4D97-AF65-F5344CB8AC3E}">
        <p14:creationId xmlns:p14="http://schemas.microsoft.com/office/powerpoint/2010/main" val="28261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14958</TotalTime>
  <Words>641</Words>
  <Application>Microsoft Office PowerPoint</Application>
  <PresentationFormat>Grand écran</PresentationFormat>
  <Paragraphs>117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1_Thème Office</vt:lpstr>
      <vt:lpstr>TSVV3 – ACH EPFL workplan Generic introduction</vt:lpstr>
      <vt:lpstr>ACH support in TSVV3 project</vt:lpstr>
      <vt:lpstr>Performance model definition and application</vt:lpstr>
      <vt:lpstr>Code-dependent optimization (1)</vt:lpstr>
      <vt:lpstr>Code-dependent optimization (2)</vt:lpstr>
      <vt:lpstr>Optimization of kinetic neutrals treatment</vt:lpstr>
      <vt:lpstr>Poisson solver optimization</vt:lpstr>
      <vt:lpstr>Présentation PowerPoint</vt:lpstr>
      <vt:lpstr>Poisson solver optimization: discussion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TSVV3 – Task kick-off meeting Task 2: sheath boundary conditions</dc:title>
  <dc:creator>TAMAIN Patrick 207314</dc:creator>
  <cp:lastModifiedBy>TAMAIN Patrick 207314</cp:lastModifiedBy>
  <cp:revision>180</cp:revision>
  <dcterms:created xsi:type="dcterms:W3CDTF">2021-05-28T08:58:36Z</dcterms:created>
  <dcterms:modified xsi:type="dcterms:W3CDTF">2021-08-26T12:28:48Z</dcterms:modified>
</cp:coreProperties>
</file>