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4" r:id="rId3"/>
    <p:sldId id="275" r:id="rId4"/>
    <p:sldId id="276" r:id="rId5"/>
    <p:sldId id="277" r:id="rId6"/>
    <p:sldId id="278" r:id="rId7"/>
    <p:sldId id="27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>
        <p:scale>
          <a:sx n="100" d="100"/>
          <a:sy n="100" d="100"/>
        </p:scale>
        <p:origin x="26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48184-322B-4C5E-9ADC-5C5579E6630F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34E6-980A-4F92-904E-F2F76439DF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082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4667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933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5" y="-457199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527383" y="5691684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12192000" cy="5568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128" y="5760001"/>
            <a:ext cx="4608512" cy="86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054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4267"/>
              </a:lnSpc>
              <a:defRPr sz="4267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457189" indent="-457189">
              <a:buFont typeface="Arial" panose="020B0604020202020204" pitchFamily="34" charset="0"/>
              <a:buChar char="•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23962" indent="-304792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7"/>
            <a:ext cx="10986971" cy="268139"/>
          </a:xfrm>
        </p:spPr>
        <p:txBody>
          <a:bodyPr/>
          <a:lstStyle>
            <a:lvl1pPr>
              <a:defRPr sz="146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555" y="93574"/>
            <a:ext cx="490611" cy="49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83341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26/08/2021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78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TSVV3 – </a:t>
            </a:r>
            <a:r>
              <a:rPr lang="en-US" dirty="0" smtClean="0"/>
              <a:t>ACH EPFL </a:t>
            </a:r>
            <a:r>
              <a:rPr lang="en-US" dirty="0" err="1" smtClean="0"/>
              <a:t>workplan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733" b="0" dirty="0" smtClean="0"/>
              <a:t>SOLEDGE3X </a:t>
            </a:r>
            <a:r>
              <a:rPr lang="en-US" sz="3733" b="0" dirty="0" err="1" smtClean="0"/>
              <a:t>workplan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P. Tamain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65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23392" y="6545237"/>
            <a:ext cx="10986971" cy="268139"/>
          </a:xfrm>
        </p:spPr>
        <p:txBody>
          <a:bodyPr/>
          <a:lstStyle/>
          <a:p>
            <a:pPr algn="r" defTabSz="1219170"/>
            <a:r>
              <a:rPr lang="en-GB" dirty="0">
                <a:solidFill>
                  <a:prstClr val="black"/>
                </a:solidFill>
              </a:rPr>
              <a:t>Patrick Tamain | </a:t>
            </a:r>
            <a:r>
              <a:rPr lang="en-GB" dirty="0" smtClean="0">
                <a:solidFill>
                  <a:prstClr val="black"/>
                </a:solidFill>
              </a:rPr>
              <a:t>TSVV3 – ACH-EPFL meeting | 27/08/2021  </a:t>
            </a:r>
            <a:r>
              <a:rPr lang="en-GB" dirty="0">
                <a:solidFill>
                  <a:prstClr val="black"/>
                </a:solidFill>
              </a:rPr>
              <a:t>| Page </a:t>
            </a:r>
            <a:fld id="{6A6D9FA1-99C7-4910-8E32-B85D378B0060}" type="slidenum">
              <a:rPr lang="en-GB">
                <a:solidFill>
                  <a:prstClr val="black"/>
                </a:solidFill>
              </a:rPr>
              <a:pPr algn="r" defTabSz="1219170"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err="1" smtClean="0"/>
              <a:t>Overview</a:t>
            </a:r>
            <a:endParaRPr lang="fr-FR" sz="3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09600" y="829984"/>
            <a:ext cx="10986971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</a:rPr>
              <a:t>SOLEDGE3X</a:t>
            </a:r>
            <a:r>
              <a:rPr lang="en-US" sz="2000" dirty="0" smtClean="0"/>
              <a:t> concerned by support through 3 of the ACH tasks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Optimization of </a:t>
            </a:r>
            <a:r>
              <a:rPr lang="en-US" sz="2000" b="1" dirty="0">
                <a:solidFill>
                  <a:srgbClr val="0000FF"/>
                </a:solidFill>
              </a:rPr>
              <a:t>elliptic solvers </a:t>
            </a:r>
            <a:r>
              <a:rPr lang="en-US" sz="2000" dirty="0"/>
              <a:t>=&gt; not specific to SOLEDGE3X, generic discussion in this meeting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Optimization of </a:t>
            </a:r>
            <a:r>
              <a:rPr lang="en-US" sz="2000" b="1" dirty="0" smtClean="0">
                <a:solidFill>
                  <a:srgbClr val="0000FF"/>
                </a:solidFill>
              </a:rPr>
              <a:t>kinetic neutrals treatment via coupling to EIRENE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Code-dependent </a:t>
            </a:r>
            <a:r>
              <a:rPr lang="en-US" sz="2000" b="1" dirty="0" smtClean="0">
                <a:solidFill>
                  <a:srgbClr val="0000FF"/>
                </a:solidFill>
              </a:rPr>
              <a:t>optimization</a:t>
            </a:r>
          </a:p>
        </p:txBody>
      </p:sp>
    </p:spTree>
    <p:extLst>
      <p:ext uri="{BB962C8B-B14F-4D97-AF65-F5344CB8AC3E}">
        <p14:creationId xmlns:p14="http://schemas.microsoft.com/office/powerpoint/2010/main" val="32452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23392" y="6545237"/>
            <a:ext cx="10986971" cy="268139"/>
          </a:xfrm>
        </p:spPr>
        <p:txBody>
          <a:bodyPr/>
          <a:lstStyle/>
          <a:p>
            <a:pPr algn="r" defTabSz="1219170"/>
            <a:r>
              <a:rPr lang="en-GB" dirty="0">
                <a:solidFill>
                  <a:prstClr val="black"/>
                </a:solidFill>
              </a:rPr>
              <a:t>Patrick Tamain | </a:t>
            </a:r>
            <a:r>
              <a:rPr lang="en-GB" dirty="0" smtClean="0">
                <a:solidFill>
                  <a:prstClr val="black"/>
                </a:solidFill>
              </a:rPr>
              <a:t>TSVV3 – ACH-EPFL meeting | 27/08/2021  </a:t>
            </a:r>
            <a:r>
              <a:rPr lang="en-GB" dirty="0">
                <a:solidFill>
                  <a:prstClr val="black"/>
                </a:solidFill>
              </a:rPr>
              <a:t>| Page </a:t>
            </a:r>
            <a:fld id="{6A6D9FA1-99C7-4910-8E32-B85D378B0060}" type="slidenum">
              <a:rPr lang="en-GB">
                <a:solidFill>
                  <a:prstClr val="black"/>
                </a:solidFill>
              </a:rPr>
              <a:pPr algn="r" defTabSz="1219170"/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err="1" smtClean="0"/>
              <a:t>Elliptic</a:t>
            </a:r>
            <a:r>
              <a:rPr lang="fr-FR" sz="3600" dirty="0" smtClean="0"/>
              <a:t> </a:t>
            </a:r>
            <a:r>
              <a:rPr lang="fr-FR" sz="3600" dirty="0" err="1" smtClean="0"/>
              <a:t>solvers</a:t>
            </a:r>
            <a:r>
              <a:rPr lang="fr-FR" sz="3600" dirty="0" smtClean="0"/>
              <a:t> in SOLEDGE3X</a:t>
            </a:r>
            <a:endParaRPr lang="fr-FR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609600" y="829984"/>
                <a:ext cx="10986971" cy="4394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q"/>
                </a:pPr>
                <a:r>
                  <a:rPr lang="en-US" sz="2000" b="1" dirty="0" smtClean="0">
                    <a:solidFill>
                      <a:srgbClr val="FF0000"/>
                    </a:solidFill>
                  </a:rPr>
                  <a:t>SOLEDGE3X</a:t>
                </a:r>
                <a:r>
                  <a:rPr lang="en-US" sz="2000" dirty="0" smtClean="0"/>
                  <a:t> makes use of 2 elliptic implicit solvers:</a:t>
                </a:r>
              </a:p>
              <a:p>
                <a:pPr marL="914400" lvl="1" indent="-457200">
                  <a:spcAft>
                    <a:spcPts val="600"/>
                  </a:spcAft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sz="2000" b="1" dirty="0" smtClean="0">
                    <a:solidFill>
                      <a:srgbClr val="0000FF"/>
                    </a:solidFill>
                  </a:rPr>
                  <a:t>Parallel heat conduction </a:t>
                </a:r>
                <a:r>
                  <a:rPr lang="en-US" sz="2000" dirty="0" smtClean="0"/>
                  <a:t>terms: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b>
                        <m:r>
                          <a:rPr lang="fr-F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sSub>
                      <m:sSubPr>
                        <m:ctrlPr>
                          <a:rPr lang="fr-FR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r-F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fr-FR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∇</m:t>
                        </m:r>
                      </m:e>
                    </m:acc>
                    <m:r>
                      <a:rPr lang="fr-FR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fr-FR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20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fr-FR" sz="2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∥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fr-FR" sz="20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0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∇</m:t>
                            </m:r>
                          </m:e>
                        </m:acc>
                        <m:sSub>
                          <m:sSubPr>
                            <m:ctrlPr>
                              <a:rPr lang="fr-FR" sz="20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sz="2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</m:e>
                    </m:d>
                    <m:r>
                      <a:rPr lang="fr-FR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endParaRPr lang="en-US" sz="2000" dirty="0" smtClean="0"/>
              </a:p>
              <a:p>
                <a:pPr marL="1371600" lvl="2" indent="-457200"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Ø"/>
                </a:pPr>
                <a:r>
                  <a:rPr lang="en-US" sz="2000" dirty="0" smtClean="0"/>
                  <a:t>2D thanks to flux-surface aligned grid (1 matrix by flux surface)</a:t>
                </a:r>
              </a:p>
              <a:p>
                <a:pPr marL="1371600" lvl="2" indent="-457200"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Ø"/>
                </a:pPr>
                <a:r>
                  <a:rPr lang="en-US" sz="2000" dirty="0" smtClean="0"/>
                  <a:t>Embarrassingly parallel on flux-surfaces</a:t>
                </a:r>
              </a:p>
              <a:p>
                <a:pPr marL="1371600" lvl="2" indent="-457200"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Ø"/>
                </a:pPr>
                <a:r>
                  <a:rPr lang="en-US" sz="2000" dirty="0" smtClean="0"/>
                  <a:t>Direct solver quite efficient but scalability questionable and difficulties to exploit parallelization (core pinning) with the libraries we use</a:t>
                </a:r>
              </a:p>
              <a:p>
                <a:pPr marL="914400" lvl="1" indent="-457200">
                  <a:spcAft>
                    <a:spcPts val="600"/>
                  </a:spcAft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sz="2000" b="1" dirty="0" smtClean="0">
                    <a:solidFill>
                      <a:srgbClr val="0000FF"/>
                    </a:solidFill>
                  </a:rPr>
                  <a:t>Electrostatic potential</a:t>
                </a:r>
                <a:r>
                  <a:rPr lang="en-US" sz="2000" dirty="0" smtClean="0"/>
                  <a:t>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acc>
                      <m:accPr>
                        <m:chr m:val="⃗"/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000">
                            <a:latin typeface="Cambria Math" panose="02040503050406030204" pitchFamily="18" charset="0"/>
                          </a:rPr>
                          <m:t>𝛻</m:t>
                        </m:r>
                      </m:e>
                    </m:acc>
                    <m:r>
                      <a:rPr lang="fr-FR" sz="2000" i="1" dirty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fr-FR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FR" sz="20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2000" b="0" i="1" dirty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fr-FR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FR" sz="2000" b="0" i="1" dirty="0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fr-FR" sz="20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acc>
                          <m:accPr>
                            <m:chr m:val="⃗"/>
                            <m:ctrlPr>
                              <a:rPr lang="fr-FR" sz="20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000" dirty="0">
                                <a:latin typeface="Cambria Math" panose="02040503050406030204" pitchFamily="18" charset="0"/>
                              </a:rPr>
                              <m:t>𝛻</m:t>
                            </m:r>
                          </m:e>
                        </m:acc>
                        <m:r>
                          <m:rPr>
                            <m:sty m:val="p"/>
                          </m:rPr>
                          <a:rPr lang="fr-FR" sz="2000" b="0" i="0" dirty="0" smtClean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</m:d>
                    <m:r>
                      <a:rPr lang="fr-FR" sz="20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000">
                            <a:latin typeface="Cambria Math" panose="02040503050406030204" pitchFamily="18" charset="0"/>
                          </a:rPr>
                          <m:t>𝛻</m:t>
                        </m:r>
                      </m:e>
                    </m:acc>
                    <m:r>
                      <a:rPr lang="fr-FR" sz="2000" i="1" dirty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fr-FR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FR" sz="20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fr-FR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000" b="0" i="1" dirty="0" smtClean="0">
                                    <a:latin typeface="Cambria Math" panose="02040503050406030204" pitchFamily="18" charset="0"/>
                                  </a:rPr>
                                  <m:t>𝜂</m:t>
                                </m:r>
                              </m:e>
                              <m:sub>
                                <m:r>
                                  <a:rPr lang="fr-FR" sz="2000" b="0" i="1" dirty="0" smtClean="0">
                                    <a:latin typeface="Cambria Math" panose="02040503050406030204" pitchFamily="18" charset="0"/>
                                  </a:rPr>
                                  <m:t>∥</m:t>
                                </m:r>
                              </m:sub>
                            </m:sSub>
                          </m:den>
                        </m:f>
                        <m:acc>
                          <m:accPr>
                            <m:chr m:val="⃗"/>
                            <m:ctrlPr>
                              <a:rPr lang="fr-FR" sz="20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000" dirty="0">
                                <a:latin typeface="Cambria Math" panose="02040503050406030204" pitchFamily="18" charset="0"/>
                              </a:rPr>
                              <m:t>𝛻</m:t>
                            </m:r>
                          </m:e>
                        </m:acc>
                        <m:r>
                          <m:rPr>
                            <m:sty m:val="p"/>
                          </m:rPr>
                          <a:rPr lang="fr-FR" sz="2000" b="0" i="0" dirty="0" smtClean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</m:d>
                    <m:r>
                      <a:rPr lang="fr-FR" sz="20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000" i="1" dirty="0"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endParaRPr lang="en-US" sz="2000" dirty="0" smtClean="0"/>
              </a:p>
              <a:p>
                <a:pPr marL="1371600" lvl="2" indent="-457200">
                  <a:spcAft>
                    <a:spcPts val="600"/>
                  </a:spcAft>
                  <a:buFont typeface="Wingdings" panose="05000000000000000000" pitchFamily="2" charset="2"/>
                  <a:buChar char="Ø"/>
                </a:pPr>
                <a:r>
                  <a:rPr lang="en-US" sz="2000" dirty="0" smtClean="0"/>
                  <a:t>3D (strong specificity vs other codes), extremely badly conditioned</a:t>
                </a:r>
              </a:p>
              <a:p>
                <a:pPr marL="1371600" lvl="2" indent="-457200">
                  <a:spcAft>
                    <a:spcPts val="600"/>
                  </a:spcAft>
                  <a:buFont typeface="Wingdings" panose="05000000000000000000" pitchFamily="2" charset="2"/>
                  <a:buChar char="Ø"/>
                </a:pPr>
                <a:r>
                  <a:rPr lang="en-US" sz="2000" dirty="0" smtClean="0"/>
                  <a:t>Tried many different solvers from direct to AMG</a:t>
                </a:r>
              </a:p>
              <a:p>
                <a:pPr marL="1371600" lvl="2" indent="-457200">
                  <a:spcAft>
                    <a:spcPts val="600"/>
                  </a:spcAft>
                  <a:buFont typeface="Wingdings" panose="05000000000000000000" pitchFamily="2" charset="2"/>
                  <a:buChar char="Ø"/>
                </a:pPr>
                <a:r>
                  <a:rPr lang="en-US" sz="2000" dirty="0" smtClean="0"/>
                  <a:t>Until recently main bottleneck of </a:t>
                </a:r>
                <a:r>
                  <a:rPr lang="en-US" sz="2000" dirty="0"/>
                  <a:t>code for  computing time (&gt;95% </a:t>
                </a:r>
                <a:r>
                  <a:rPr lang="en-US" sz="2000" dirty="0" smtClean="0"/>
                  <a:t>for </a:t>
                </a:r>
                <a:r>
                  <a:rPr lang="en-US" sz="2000" dirty="0"/>
                  <a:t>large </a:t>
                </a:r>
                <a:r>
                  <a:rPr lang="en-US" sz="2000" dirty="0" smtClean="0"/>
                  <a:t>cases), memory </a:t>
                </a:r>
                <a:r>
                  <a:rPr lang="en-US" sz="2000" dirty="0" smtClean="0"/>
                  <a:t>and scalability</a:t>
                </a: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829984"/>
                <a:ext cx="10986971" cy="4394088"/>
              </a:xfrm>
              <a:prstGeom prst="rect">
                <a:avLst/>
              </a:prstGeom>
              <a:blipFill>
                <a:blip r:embed="rId2"/>
                <a:stretch>
                  <a:fillRect l="-499" t="-693" r="-444" b="-15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23392" y="6545237"/>
            <a:ext cx="10986971" cy="268139"/>
          </a:xfrm>
        </p:spPr>
        <p:txBody>
          <a:bodyPr/>
          <a:lstStyle/>
          <a:p>
            <a:pPr algn="r" defTabSz="1219170"/>
            <a:r>
              <a:rPr lang="en-GB" dirty="0">
                <a:solidFill>
                  <a:prstClr val="black"/>
                </a:solidFill>
              </a:rPr>
              <a:t>Patrick Tamain | </a:t>
            </a:r>
            <a:r>
              <a:rPr lang="en-GB" dirty="0" smtClean="0">
                <a:solidFill>
                  <a:prstClr val="black"/>
                </a:solidFill>
              </a:rPr>
              <a:t>TSVV3 – ACH-EPFL meeting | 27/08/2021  </a:t>
            </a:r>
            <a:r>
              <a:rPr lang="en-GB" dirty="0">
                <a:solidFill>
                  <a:prstClr val="black"/>
                </a:solidFill>
              </a:rPr>
              <a:t>| Page </a:t>
            </a:r>
            <a:fld id="{6A6D9FA1-99C7-4910-8E32-B85D378B0060}" type="slidenum">
              <a:rPr lang="en-GB">
                <a:solidFill>
                  <a:prstClr val="black"/>
                </a:solidFill>
              </a:rPr>
              <a:pPr algn="r" defTabSz="1219170"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SOLEDGE3X points of </a:t>
            </a:r>
            <a:r>
              <a:rPr lang="fr-FR" sz="3200" dirty="0" err="1" smtClean="0"/>
              <a:t>interest</a:t>
            </a:r>
            <a:r>
              <a:rPr lang="fr-FR" sz="3200" dirty="0" smtClean="0"/>
              <a:t> for </a:t>
            </a:r>
            <a:r>
              <a:rPr lang="fr-FR" sz="3200" dirty="0" err="1" smtClean="0"/>
              <a:t>elliptic</a:t>
            </a:r>
            <a:r>
              <a:rPr lang="fr-FR" sz="3200" dirty="0" smtClean="0"/>
              <a:t> </a:t>
            </a:r>
            <a:r>
              <a:rPr lang="fr-FR" sz="3200" dirty="0" err="1" smtClean="0"/>
              <a:t>solvers</a:t>
            </a:r>
            <a:endParaRPr lang="fr-FR" sz="3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09599" y="829984"/>
            <a:ext cx="6413057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 smtClean="0"/>
              <a:t>Strong progress on both aspects through usage of </a:t>
            </a:r>
            <a:r>
              <a:rPr lang="en-US" sz="2000" b="1" dirty="0" smtClean="0">
                <a:solidFill>
                  <a:srgbClr val="FF0000"/>
                </a:solidFill>
              </a:rPr>
              <a:t>PETSC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Natural scalability recovered for heat conduction solver</a:t>
            </a:r>
          </a:p>
          <a:p>
            <a:pPr marL="1371600" lvl="2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Most probably due to better ability to manage </a:t>
            </a:r>
            <a:r>
              <a:rPr lang="en-US" b="1" dirty="0" smtClean="0">
                <a:solidFill>
                  <a:srgbClr val="0000FF"/>
                </a:solidFill>
              </a:rPr>
              <a:t>core pinning</a:t>
            </a:r>
          </a:p>
          <a:p>
            <a:pPr marL="914400" lvl="1" indent="-4572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Huge gain obtained on potential solver which is not any the dominant part of the code</a:t>
            </a:r>
          </a:p>
          <a:p>
            <a:pPr marL="1371600" lvl="2" indent="-4572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Key aspect = </a:t>
            </a:r>
            <a:r>
              <a:rPr lang="en-US" b="1" dirty="0" smtClean="0">
                <a:solidFill>
                  <a:srgbClr val="0000FF"/>
                </a:solidFill>
              </a:rPr>
              <a:t>re-use of preconditioner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But usage of PETSC not ideal because of pure MPI parallelization (vs hybrid for rest of code)</a:t>
            </a:r>
          </a:p>
          <a:p>
            <a:pPr marL="457200" indent="-4572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457200" indent="-4572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Key points of interest on elliptic solvers:</a:t>
            </a:r>
          </a:p>
          <a:p>
            <a:pPr marL="914400" lvl="1" indent="-45720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Find a way to </a:t>
            </a:r>
            <a:r>
              <a:rPr lang="en-US" b="1" dirty="0" smtClean="0">
                <a:solidFill>
                  <a:srgbClr val="FF0000"/>
                </a:solidFill>
              </a:rPr>
              <a:t>exploit hybrid parallelization in elliptic solvers</a:t>
            </a:r>
            <a:r>
              <a:rPr lang="en-US" dirty="0" smtClean="0"/>
              <a:t> (moving away from PETSC or adding threads somehow)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Strong interest in </a:t>
            </a:r>
            <a:r>
              <a:rPr lang="en-US" b="1" dirty="0" smtClean="0">
                <a:solidFill>
                  <a:srgbClr val="FF0000"/>
                </a:solidFill>
              </a:rPr>
              <a:t>surveying and testing methods used in other codes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54" r="8724"/>
          <a:stretch/>
        </p:blipFill>
        <p:spPr>
          <a:xfrm>
            <a:off x="7046081" y="1925970"/>
            <a:ext cx="4783357" cy="3594226"/>
          </a:xfrm>
          <a:prstGeom prst="rect">
            <a:avLst/>
          </a:prstGeom>
        </p:spPr>
      </p:pic>
      <p:grpSp>
        <p:nvGrpSpPr>
          <p:cNvPr id="12" name="Groupe 11"/>
          <p:cNvGrpSpPr/>
          <p:nvPr/>
        </p:nvGrpSpPr>
        <p:grpSpPr>
          <a:xfrm>
            <a:off x="7876730" y="2124723"/>
            <a:ext cx="3743325" cy="2829809"/>
            <a:chOff x="3171825" y="-1419225"/>
            <a:chExt cx="3743325" cy="2829809"/>
          </a:xfrm>
        </p:grpSpPr>
        <p:cxnSp>
          <p:nvCxnSpPr>
            <p:cNvPr id="6" name="Connecteur droit 5"/>
            <p:cNvCxnSpPr/>
            <p:nvPr/>
          </p:nvCxnSpPr>
          <p:spPr>
            <a:xfrm flipV="1">
              <a:off x="3171825" y="-1419225"/>
              <a:ext cx="3743325" cy="2829809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oneTexte 9"/>
            <p:cNvSpPr txBox="1"/>
            <p:nvPr/>
          </p:nvSpPr>
          <p:spPr>
            <a:xfrm>
              <a:off x="3577839" y="173749"/>
              <a:ext cx="657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err="1" smtClean="0">
                  <a:solidFill>
                    <a:srgbClr val="FF0000"/>
                  </a:solidFill>
                </a:rPr>
                <a:t>Ideal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7690769" y="1440571"/>
            <a:ext cx="4115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i="1" dirty="0" smtClean="0"/>
              <a:t>SOLEDGE3X </a:t>
            </a:r>
            <a:r>
              <a:rPr lang="fr-FR" sz="1600" i="1" dirty="0" err="1" smtClean="0"/>
              <a:t>weak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strong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scaling</a:t>
            </a:r>
            <a:r>
              <a:rPr lang="fr-FR" sz="1600" i="1" dirty="0" smtClean="0"/>
              <a:t> on TCV case [</a:t>
            </a:r>
            <a:r>
              <a:rPr lang="fr-FR" sz="1600" i="1" dirty="0" err="1" smtClean="0"/>
              <a:t>courtesy</a:t>
            </a:r>
            <a:r>
              <a:rPr lang="fr-FR" sz="1600" i="1" dirty="0" smtClean="0"/>
              <a:t> H. </a:t>
            </a:r>
            <a:r>
              <a:rPr lang="fr-FR" sz="1600" i="1" dirty="0" err="1" smtClean="0"/>
              <a:t>Bufferand</a:t>
            </a:r>
            <a:r>
              <a:rPr lang="fr-FR" sz="1600" i="1" dirty="0" smtClean="0"/>
              <a:t>]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132241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à coins arrondis 23"/>
          <p:cNvSpPr/>
          <p:nvPr/>
        </p:nvSpPr>
        <p:spPr>
          <a:xfrm>
            <a:off x="5425219" y="2476468"/>
            <a:ext cx="1267627" cy="1413302"/>
          </a:xfrm>
          <a:prstGeom prst="roundRect">
            <a:avLst/>
          </a:prstGeom>
          <a:gradFill>
            <a:gsLst>
              <a:gs pos="0">
                <a:srgbClr val="92D050"/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1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23392" y="6545237"/>
            <a:ext cx="10986971" cy="268139"/>
          </a:xfrm>
        </p:spPr>
        <p:txBody>
          <a:bodyPr/>
          <a:lstStyle/>
          <a:p>
            <a:pPr algn="r" defTabSz="1219170"/>
            <a:r>
              <a:rPr lang="en-GB" dirty="0">
                <a:solidFill>
                  <a:prstClr val="black"/>
                </a:solidFill>
              </a:rPr>
              <a:t>Patrick Tamain | </a:t>
            </a:r>
            <a:r>
              <a:rPr lang="en-GB" dirty="0" smtClean="0">
                <a:solidFill>
                  <a:prstClr val="black"/>
                </a:solidFill>
              </a:rPr>
              <a:t>TSVV3 – ACH-EPFL meeting | 27/08/2021  </a:t>
            </a:r>
            <a:r>
              <a:rPr lang="en-GB" dirty="0">
                <a:solidFill>
                  <a:prstClr val="black"/>
                </a:solidFill>
              </a:rPr>
              <a:t>| Page </a:t>
            </a:r>
            <a:fld id="{6A6D9FA1-99C7-4910-8E32-B85D378B0060}" type="slidenum">
              <a:rPr lang="en-GB">
                <a:solidFill>
                  <a:prstClr val="black"/>
                </a:solidFill>
              </a:rPr>
              <a:pPr algn="r" defTabSz="1219170"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err="1" smtClean="0"/>
              <a:t>Kinetic</a:t>
            </a:r>
            <a:r>
              <a:rPr lang="fr-FR" sz="3600" dirty="0" smtClean="0"/>
              <a:t> </a:t>
            </a:r>
            <a:r>
              <a:rPr lang="fr-FR" sz="3600" dirty="0" err="1" smtClean="0"/>
              <a:t>neutrals</a:t>
            </a:r>
            <a:r>
              <a:rPr lang="fr-FR" sz="3600" dirty="0" smtClean="0"/>
              <a:t> in SOLEDGE3X: </a:t>
            </a:r>
            <a:r>
              <a:rPr lang="fr-FR" sz="3600" dirty="0" err="1" smtClean="0"/>
              <a:t>status</a:t>
            </a:r>
            <a:endParaRPr lang="fr-FR" sz="3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09600" y="829984"/>
            <a:ext cx="109869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</a:rPr>
              <a:t>SOLEDGE3X</a:t>
            </a:r>
            <a:r>
              <a:rPr lang="en-US" sz="2000" dirty="0" smtClean="0"/>
              <a:t> coupled to </a:t>
            </a:r>
            <a:r>
              <a:rPr lang="en-US" sz="2000" b="1" dirty="0" smtClean="0">
                <a:solidFill>
                  <a:srgbClr val="7030A0"/>
                </a:solidFill>
              </a:rPr>
              <a:t>EIRENE</a:t>
            </a:r>
            <a:r>
              <a:rPr lang="en-US" sz="2000" dirty="0" smtClean="0"/>
              <a:t> through </a:t>
            </a:r>
            <a:r>
              <a:rPr lang="en-US" sz="2000" b="1" dirty="0" smtClean="0">
                <a:solidFill>
                  <a:srgbClr val="008000"/>
                </a:solidFill>
              </a:rPr>
              <a:t>STYX interface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Takes care of EIRENE setup and data exchange between plasma solver and EIRENE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Already used in 3D turbulence cases with TOKAM3X </a:t>
            </a:r>
            <a:r>
              <a:rPr lang="en-US" sz="2000" i="1" dirty="0" smtClean="0">
                <a:solidFill>
                  <a:srgbClr val="008000"/>
                </a:solidFill>
              </a:rPr>
              <a:t>[Tamain PSI 2018]</a:t>
            </a:r>
            <a:r>
              <a:rPr lang="en-US" sz="2000" dirty="0" smtClean="0"/>
              <a:t>, currently tested only in 2D in SOLEDGE3X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  <p:sp>
        <p:nvSpPr>
          <p:cNvPr id="5" name="Rectangle à coins arrondis 4"/>
          <p:cNvSpPr/>
          <p:nvPr/>
        </p:nvSpPr>
        <p:spPr>
          <a:xfrm>
            <a:off x="2991619" y="2673908"/>
            <a:ext cx="2088232" cy="136815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SOLEDGE3X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Plasma 3D flux-driven turbulence Plasma up to sheath entrance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970647" y="2673908"/>
            <a:ext cx="2232248" cy="136815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EIRENE</a:t>
            </a:r>
            <a:r>
              <a:rPr lang="en-US" dirty="0" smtClean="0"/>
              <a:t>:</a:t>
            </a:r>
          </a:p>
          <a:p>
            <a:pPr algn="ctr"/>
            <a:r>
              <a:rPr lang="en-US" dirty="0" smtClean="0"/>
              <a:t>Neutral transport and interactions</a:t>
            </a:r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2693355" y="404206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tx2"/>
                </a:solidFill>
              </a:rPr>
              <a:t>Quasi-neutral plasma</a:t>
            </a:r>
            <a:endParaRPr lang="en-US" i="1" dirty="0">
              <a:solidFill>
                <a:schemeClr val="tx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744392" y="405135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tx2"/>
                </a:solidFill>
              </a:rPr>
              <a:t>Neutrals</a:t>
            </a:r>
            <a:endParaRPr lang="en-US" i="1" dirty="0">
              <a:solidFill>
                <a:schemeClr val="tx2"/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5079851" y="3113508"/>
            <a:ext cx="1890796" cy="9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5079852" y="3511145"/>
            <a:ext cx="1890795" cy="9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747381" y="2467176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r>
              <a:rPr lang="fr-FR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fr-FR" i="1" baseline="-25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</a:p>
          <a:p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fr-FR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T</a:t>
            </a:r>
            <a:r>
              <a:rPr lang="fr-FR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endParaRPr lang="fr-FR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461831" y="352043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</a:t>
            </a:r>
            <a:r>
              <a:rPr lang="fr-FR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S</a:t>
            </a:r>
            <a:r>
              <a:rPr lang="fr-FR" i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1272704" y="2476468"/>
            <a:ext cx="1373546" cy="2222956"/>
            <a:chOff x="611560" y="1916832"/>
            <a:chExt cx="1373546" cy="2222956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02" t="7229" r="17762" b="10302"/>
            <a:stretch/>
          </p:blipFill>
          <p:spPr bwMode="auto">
            <a:xfrm>
              <a:off x="611560" y="1916832"/>
              <a:ext cx="1373546" cy="22229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ZoneTexte 16"/>
            <p:cNvSpPr txBox="1"/>
            <p:nvPr/>
          </p:nvSpPr>
          <p:spPr>
            <a:xfrm>
              <a:off x="865205" y="2859033"/>
              <a:ext cx="8662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sym typeface="Symbol"/>
                </a:rPr>
                <a:t> </a:t>
              </a:r>
              <a:r>
                <a:rPr lang="fr-FR" sz="800" dirty="0" smtClean="0"/>
                <a:t>TOKAM3X-EIRENE</a:t>
              </a:r>
              <a:endParaRPr lang="fr-FR" sz="800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9372684" y="2425767"/>
            <a:ext cx="1472424" cy="2324358"/>
            <a:chOff x="539552" y="4119686"/>
            <a:chExt cx="1472424" cy="2324358"/>
          </a:xfrm>
        </p:grpSpPr>
        <p:pic>
          <p:nvPicPr>
            <p:cNvPr id="19" name="Picture 7" descr="C:\Users\pt207314\Desktop\FTP folder\TK3X-EIRENE_gli_WEST_turb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862" t="7461" r="21870" b="10649"/>
            <a:stretch/>
          </p:blipFill>
          <p:spPr bwMode="auto">
            <a:xfrm>
              <a:off x="539552" y="4119686"/>
              <a:ext cx="1472424" cy="23243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ZoneTexte 19"/>
            <p:cNvSpPr txBox="1"/>
            <p:nvPr/>
          </p:nvSpPr>
          <p:spPr>
            <a:xfrm>
              <a:off x="842636" y="5140404"/>
              <a:ext cx="8662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sym typeface="Symbol"/>
                </a:rPr>
                <a:t> </a:t>
              </a:r>
              <a:r>
                <a:rPr lang="fr-FR" sz="800" dirty="0" smtClean="0"/>
                <a:t>TOKAM3X-EIRENE</a:t>
              </a:r>
              <a:endParaRPr lang="fr-FR" sz="800" dirty="0"/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5744389" y="3957781"/>
            <a:ext cx="662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8000"/>
                </a:solidFill>
              </a:rPr>
              <a:t>STYX</a:t>
            </a:r>
            <a:endParaRPr lang="fr-FR" dirty="0">
              <a:solidFill>
                <a:srgbClr val="008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16417" y="4892936"/>
            <a:ext cx="10986971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But 2 issues:</a:t>
            </a:r>
          </a:p>
          <a:p>
            <a:pPr marL="914400" lvl="1" indent="-45720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STYX has </a:t>
            </a:r>
            <a:r>
              <a:rPr lang="en-US" sz="2000" b="1" dirty="0" smtClean="0">
                <a:solidFill>
                  <a:srgbClr val="FF0000"/>
                </a:solidFill>
              </a:rPr>
              <a:t>not been optimized nor parallelized </a:t>
            </a:r>
            <a:r>
              <a:rPr lang="en-US" sz="2000" dirty="0" smtClean="0"/>
              <a:t>properly (initially designed for 2D solver)</a:t>
            </a:r>
          </a:p>
          <a:p>
            <a:pPr marL="1371600" lvl="2" indent="-4572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Computing and memory bottle neck for large 3D case</a:t>
            </a:r>
          </a:p>
          <a:p>
            <a:pPr marL="914400" lvl="1" indent="-45720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STYX </a:t>
            </a:r>
            <a:r>
              <a:rPr lang="en-US" sz="2000" b="1" dirty="0" smtClean="0">
                <a:solidFill>
                  <a:srgbClr val="FF0000"/>
                </a:solidFill>
              </a:rPr>
              <a:t>not conceived as separate module </a:t>
            </a:r>
            <a:r>
              <a:rPr lang="en-US" sz="2000" dirty="0" smtClean="0"/>
              <a:t>=&gt; for the moment usable only in SOLEDGE3X</a:t>
            </a:r>
          </a:p>
        </p:txBody>
      </p:sp>
    </p:spTree>
    <p:extLst>
      <p:ext uri="{BB962C8B-B14F-4D97-AF65-F5344CB8AC3E}">
        <p14:creationId xmlns:p14="http://schemas.microsoft.com/office/powerpoint/2010/main" val="353396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23392" y="6545237"/>
            <a:ext cx="10986971" cy="268139"/>
          </a:xfrm>
        </p:spPr>
        <p:txBody>
          <a:bodyPr/>
          <a:lstStyle/>
          <a:p>
            <a:pPr algn="r" defTabSz="1219170"/>
            <a:r>
              <a:rPr lang="en-GB" dirty="0">
                <a:solidFill>
                  <a:prstClr val="black"/>
                </a:solidFill>
              </a:rPr>
              <a:t>Patrick Tamain | </a:t>
            </a:r>
            <a:r>
              <a:rPr lang="en-GB" dirty="0" smtClean="0">
                <a:solidFill>
                  <a:prstClr val="black"/>
                </a:solidFill>
              </a:rPr>
              <a:t>TSVV3 – ACH-EPFL meeting | 27/08/2021  </a:t>
            </a:r>
            <a:r>
              <a:rPr lang="en-GB" dirty="0">
                <a:solidFill>
                  <a:prstClr val="black"/>
                </a:solidFill>
              </a:rPr>
              <a:t>| Page </a:t>
            </a:r>
            <a:fld id="{6A6D9FA1-99C7-4910-8E32-B85D378B0060}" type="slidenum">
              <a:rPr lang="en-GB">
                <a:solidFill>
                  <a:prstClr val="black"/>
                </a:solidFill>
              </a:rPr>
              <a:pPr algn="r" defTabSz="1219170"/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err="1" smtClean="0"/>
              <a:t>Kinetic</a:t>
            </a:r>
            <a:r>
              <a:rPr lang="fr-FR" sz="3600" dirty="0" smtClean="0"/>
              <a:t> </a:t>
            </a:r>
            <a:r>
              <a:rPr lang="fr-FR" sz="3600" dirty="0" err="1" smtClean="0"/>
              <a:t>neutrals</a:t>
            </a:r>
            <a:r>
              <a:rPr lang="fr-FR" sz="3600" dirty="0" smtClean="0"/>
              <a:t> in SOLEDGE3X: </a:t>
            </a:r>
            <a:r>
              <a:rPr lang="fr-FR" sz="3600" dirty="0" err="1" smtClean="0"/>
              <a:t>workplan</a:t>
            </a:r>
            <a:endParaRPr lang="fr-FR" sz="3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09600" y="829984"/>
            <a:ext cx="109869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ACH support requested to:</a:t>
            </a:r>
          </a:p>
          <a:p>
            <a:pPr marL="914400" lvl="1" indent="-45720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Perform first </a:t>
            </a:r>
            <a:r>
              <a:rPr lang="en-US" sz="2000" b="1" dirty="0" smtClean="0">
                <a:solidFill>
                  <a:srgbClr val="FF0000"/>
                </a:solidFill>
              </a:rPr>
              <a:t>profiling and optimization/parallelization </a:t>
            </a:r>
            <a:r>
              <a:rPr lang="en-US" sz="2000" dirty="0" smtClean="0"/>
              <a:t>of STYX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Achieve </a:t>
            </a:r>
            <a:r>
              <a:rPr lang="en-US" sz="2000" b="1" dirty="0" smtClean="0">
                <a:solidFill>
                  <a:srgbClr val="FF0000"/>
                </a:solidFill>
              </a:rPr>
              <a:t>separation (modularization) </a:t>
            </a:r>
            <a:r>
              <a:rPr lang="en-US" sz="2000" dirty="0" smtClean="0"/>
              <a:t>between SOLEDGE3X and STYX in order to make STYX-EIRENE readily available for any edge code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4116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23392" y="6545237"/>
            <a:ext cx="10986971" cy="268139"/>
          </a:xfrm>
        </p:spPr>
        <p:txBody>
          <a:bodyPr/>
          <a:lstStyle/>
          <a:p>
            <a:pPr algn="r" defTabSz="1219170"/>
            <a:r>
              <a:rPr lang="en-GB" dirty="0">
                <a:solidFill>
                  <a:prstClr val="black"/>
                </a:solidFill>
              </a:rPr>
              <a:t>Patrick Tamain | </a:t>
            </a:r>
            <a:r>
              <a:rPr lang="en-GB" dirty="0" smtClean="0">
                <a:solidFill>
                  <a:prstClr val="black"/>
                </a:solidFill>
              </a:rPr>
              <a:t>TSVV3 – ACH-EPFL meeting | 27/08/2021  </a:t>
            </a:r>
            <a:r>
              <a:rPr lang="en-GB" dirty="0">
                <a:solidFill>
                  <a:prstClr val="black"/>
                </a:solidFill>
              </a:rPr>
              <a:t>| Page </a:t>
            </a:r>
            <a:fld id="{6A6D9FA1-99C7-4910-8E32-B85D378B0060}" type="slidenum">
              <a:rPr lang="en-GB">
                <a:solidFill>
                  <a:prstClr val="black"/>
                </a:solidFill>
              </a:rPr>
              <a:pPr algn="r" defTabSz="1219170"/>
              <a:t>7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SOLEDGE3X </a:t>
            </a:r>
            <a:r>
              <a:rPr lang="fr-FR" sz="3600" dirty="0" err="1" smtClean="0"/>
              <a:t>optimization</a:t>
            </a:r>
            <a:r>
              <a:rPr lang="fr-FR" sz="3600" dirty="0" smtClean="0"/>
              <a:t>: </a:t>
            </a:r>
            <a:r>
              <a:rPr lang="fr-FR" sz="3600" dirty="0" err="1" smtClean="0"/>
              <a:t>workplan</a:t>
            </a:r>
            <a:r>
              <a:rPr lang="fr-FR" sz="3600" dirty="0" smtClean="0"/>
              <a:t> </a:t>
            </a:r>
            <a:endParaRPr lang="fr-FR" sz="3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09600" y="829984"/>
            <a:ext cx="1098697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SOLEDGE3X partly written in replacement of TOKAM3X following recommendations of profiling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Strong improvement in terms of computing time evident on test cases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But no exhaustive profiling ever performed since then on SOLEDGE3X, partly because computing time ultra-dominated by elliptic potential solver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342900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Now that this bottleneck has been solved, strong need for: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</a:rPr>
              <a:t>Exhaustive profiling</a:t>
            </a:r>
            <a:r>
              <a:rPr lang="en-US" sz="2000" dirty="0" smtClean="0"/>
              <a:t>: algorithmic efficiency, salability (…) of the various parts of the code</a:t>
            </a:r>
          </a:p>
          <a:p>
            <a:pPr marL="1257300" lvl="2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Take advantage to setup automatic tools for CI/CD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Identify issues and </a:t>
            </a:r>
            <a:r>
              <a:rPr lang="en-US" sz="2000" b="1" dirty="0" smtClean="0">
                <a:solidFill>
                  <a:srgbClr val="FF0000"/>
                </a:solidFill>
              </a:rPr>
              <a:t>propose solutions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</a:rPr>
              <a:t>Implement and test </a:t>
            </a:r>
            <a:r>
              <a:rPr lang="en-US" sz="2000" dirty="0" smtClean="0"/>
              <a:t>them in the code</a:t>
            </a:r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800100" lvl="1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0916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15144</TotalTime>
  <Words>678</Words>
  <Application>Microsoft Office PowerPoint</Application>
  <PresentationFormat>Grand écran</PresentationFormat>
  <Paragraphs>72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Symbol</vt:lpstr>
      <vt:lpstr>Wingdings</vt:lpstr>
      <vt:lpstr>1_Thème Office</vt:lpstr>
      <vt:lpstr>TSVV3 – ACH EPFL workplan SOLEDGE3X workplan</vt:lpstr>
      <vt:lpstr>Overview</vt:lpstr>
      <vt:lpstr>Elliptic solvers in SOLEDGE3X</vt:lpstr>
      <vt:lpstr>SOLEDGE3X points of interest for elliptic solvers</vt:lpstr>
      <vt:lpstr>Kinetic neutrals in SOLEDGE3X: status</vt:lpstr>
      <vt:lpstr>Kinetic neutrals in SOLEDGE3X: workplan</vt:lpstr>
      <vt:lpstr>SOLEDGE3X optimization: workplan 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TSVV3 – Task kick-off meeting Task 2: sheath boundary conditions</dc:title>
  <dc:creator>TAMAIN Patrick 207314</dc:creator>
  <cp:lastModifiedBy>TAMAIN Patrick 207314</cp:lastModifiedBy>
  <cp:revision>195</cp:revision>
  <dcterms:created xsi:type="dcterms:W3CDTF">2021-05-28T08:58:36Z</dcterms:created>
  <dcterms:modified xsi:type="dcterms:W3CDTF">2021-08-26T15:34:57Z</dcterms:modified>
</cp:coreProperties>
</file>