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84"/>
    <p:restoredTop sz="95288"/>
  </p:normalViewPr>
  <p:slideViewPr>
    <p:cSldViewPr snapToGrid="0" snapToObjects="1">
      <p:cViewPr varScale="1">
        <p:scale>
          <a:sx n="121" d="100"/>
          <a:sy n="121" d="100"/>
        </p:scale>
        <p:origin x="2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65EBD7-9282-FA4D-B609-D8FD466D8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C63759D-5345-AF41-9C78-28EF5BBE2D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9AD168-0ADF-994F-AF51-67A4CD2CC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17E5-394D-3748-8695-A97EAA992E89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76ECD6-4109-E846-8251-7A821057A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C6A0B4-F1B7-BC49-8D19-B7EC71228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92CD-6A6E-9443-9F1E-172D1FFFAE2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901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EB2A9D-558E-7B4F-9112-A4FAEB9F3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2B0DA2D-F455-164D-99BF-6AFE39B2A6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FD7DD1-CA30-E44F-AC8D-81084BF66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17E5-394D-3748-8695-A97EAA992E89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DCE4A3-199B-3641-9FD1-7E4586C5A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CBEA69-F2C6-704D-A08F-71B24929C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92CD-6A6E-9443-9F1E-172D1FFFAE2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934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4BA28BE-B0C2-7B41-B07D-D4038C5A3D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8B310E6-DA12-834B-ACE9-1DD561BA24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74CCC8-838E-D94A-8A55-4E6FDF929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17E5-394D-3748-8695-A97EAA992E89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9CF8C2-5019-BB4C-AC1D-05A373030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E9AABF-889B-B246-9F92-CD40796F6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92CD-6A6E-9443-9F1E-172D1FFFAE2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020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ACDCEE-183D-7747-9D30-07F191957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D7F1F6-FA3D-354B-AED7-61A95F840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8EB246-8875-ED4D-94FC-D9FF1DEC8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17E5-394D-3748-8695-A97EAA992E89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521F3D-D0CB-3E4D-B67B-896F7E6C4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2579C2-B14C-DD46-8182-D101FE0A5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92CD-6A6E-9443-9F1E-172D1FFFAE2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81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4A75D3-F8C7-8F4A-BFC9-DD85AC29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C91F9E7-6B28-FE4D-AA0F-97F441B43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565351-1A0C-164D-8ED6-77C590721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17E5-394D-3748-8695-A97EAA992E89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A6BACB-0E5D-644B-BFF0-7586FB9D9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2EFC00-7980-4A44-89BA-446D1E98B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92CD-6A6E-9443-9F1E-172D1FFFAE2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921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FD3D6E-8B23-494E-B453-63D6FE147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F97C9A-68D4-C847-B53B-5BD1E4690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44B0B0-E1FA-DC40-94E0-3743DFBEE7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9FA9162-946A-F34B-A9DC-F14D07177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17E5-394D-3748-8695-A97EAA992E89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B010E4C-C106-3843-A108-D652B7C29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F01950B-2392-F34D-BEAB-BAF3B69AE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92CD-6A6E-9443-9F1E-172D1FFFAE2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32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B91125-B3A6-8047-B85F-A352B7074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ABF9E7F-E1C4-3C40-8104-E7701F01C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973EE4-1196-AD4F-A6FD-C61187EF77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F7CDAD5-3C55-284C-8D83-1FC4924627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07A9125-3314-7146-85E2-29800F450F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3C928B3-4712-D547-95F7-A82DC5068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17E5-394D-3748-8695-A97EAA992E89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D81841B-11BF-744F-8273-9D9CCF4DB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4656536-0F13-6148-AE7F-A8DA552BE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92CD-6A6E-9443-9F1E-172D1FFFAE2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6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607421-9841-FD48-8B74-E5CF10B0A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5D63E5A-7702-984F-B2E0-9FAA05F26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17E5-394D-3748-8695-A97EAA992E89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148E081-BEAE-3A4C-86C4-0B378ECFA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F0DDFE0-2578-BB45-8DA0-B604599DB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92CD-6A6E-9443-9F1E-172D1FFFAE2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772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F4999A5-E8AC-6E4B-A2CB-74E42B5B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17E5-394D-3748-8695-A97EAA992E89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E3AECE0-C136-C043-A300-E8ECDF32F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BD5DD08-C539-4C41-96C6-AA599BF7A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92CD-6A6E-9443-9F1E-172D1FFFAE2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418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EA6748-39BC-AB41-8916-B1DB0BE4F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138512-394A-D84A-A377-352F85691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F882601-B167-3C47-B7B8-FCC3B511F7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220515C-73A1-E647-A5BD-F81132DB3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17E5-394D-3748-8695-A97EAA992E89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45A8708-4CE6-3D45-9D0A-910A4B03A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08F7E8-8F29-FE45-B5FE-35B6FDEC8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92CD-6A6E-9443-9F1E-172D1FFFAE2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458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316BF2-680A-1B48-AA93-1CD82F8F9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26B2D0E-BBD9-5948-91D9-CA55208B9C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19777D2-D7EA-0C4E-ADAB-2EBF9AA24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7DFE48-BB07-144F-A818-D4063C069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17E5-394D-3748-8695-A97EAA992E89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725DE0-A133-A444-88FB-3C05E86C5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ABED29-EBEA-BD4E-B9C2-BF4B4259C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92CD-6A6E-9443-9F1E-172D1FFFAE2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686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91952C4-3F89-CC48-88F8-87E49BFA8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0BBF3B-2D23-FA43-B112-0334581F7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77811B-2B17-2440-8FDA-94CD163ABD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B17E5-394D-3748-8695-A97EAA992E89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F5FA64-3F0E-624E-A6D0-8BD058E68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53408C-1B91-A447-BF76-693F686741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92CD-6A6E-9443-9F1E-172D1FFFAE2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27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C82E335-85F9-A145-AD69-D420C8EAC960}"/>
              </a:ext>
            </a:extLst>
          </p:cNvPr>
          <p:cNvSpPr txBox="1">
            <a:spLocks/>
          </p:cNvSpPr>
          <p:nvPr/>
        </p:nvSpPr>
        <p:spPr>
          <a:xfrm>
            <a:off x="1393543" y="2141376"/>
            <a:ext cx="9144000" cy="10299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streamlining and report on communications with the ACH-VTT</a:t>
            </a:r>
            <a:endParaRPr lang="fr-FR" sz="36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7A87E30-310F-164A-902B-3B9F3EB1FB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059" y="462652"/>
            <a:ext cx="2533442" cy="8679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2CB7DFE9-50E6-B049-9FA7-35ADE4063E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3220" y="288190"/>
            <a:ext cx="1465158" cy="119767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A4FED725-32C2-A04D-B366-B1595984F6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2569" y="136752"/>
            <a:ext cx="1668722" cy="1591391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DDDEDC3E-7DF4-9B41-B0E4-63F1A49683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8359" y="136752"/>
            <a:ext cx="2209800" cy="1397000"/>
          </a:xfrm>
          <a:prstGeom prst="rect">
            <a:avLst/>
          </a:prstGeom>
        </p:spPr>
      </p:pic>
      <p:sp>
        <p:nvSpPr>
          <p:cNvPr id="9" name="Sous-titre 2">
            <a:extLst>
              <a:ext uri="{FF2B5EF4-FFF2-40B4-BE49-F238E27FC236}">
                <a16:creationId xmlns:a16="http://schemas.microsoft.com/office/drawing/2014/main" id="{13FFFC1F-2708-344C-8870-85359BABBC74}"/>
              </a:ext>
            </a:extLst>
          </p:cNvPr>
          <p:cNvSpPr txBox="1">
            <a:spLocks/>
          </p:cNvSpPr>
          <p:nvPr/>
        </p:nvSpPr>
        <p:spPr>
          <a:xfrm>
            <a:off x="1858780" y="3568966"/>
            <a:ext cx="8213527" cy="12207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Y. </a:t>
            </a:r>
            <a:r>
              <a:rPr lang="fr-FR" dirty="0" err="1"/>
              <a:t>Marandet</a:t>
            </a:r>
            <a:r>
              <a:rPr lang="fr-FR" dirty="0"/>
              <a:t>, P. </a:t>
            </a:r>
            <a:r>
              <a:rPr lang="fr-FR" dirty="0" err="1"/>
              <a:t>Genesio</a:t>
            </a:r>
            <a:endParaRPr lang="fr-FR" dirty="0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4C1193B-B6EC-A545-ACE1-55E90ED3ED73}"/>
              </a:ext>
            </a:extLst>
          </p:cNvPr>
          <p:cNvSpPr txBox="1">
            <a:spLocks/>
          </p:cNvSpPr>
          <p:nvPr/>
        </p:nvSpPr>
        <p:spPr>
          <a:xfrm>
            <a:off x="1858780" y="4761570"/>
            <a:ext cx="8084695" cy="505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TSVV ‘</a:t>
            </a:r>
            <a:r>
              <a:rPr lang="fr-FR" dirty="0" err="1"/>
              <a:t>neutral</a:t>
            </a:r>
            <a:r>
              <a:rPr lang="fr-FR" dirty="0"/>
              <a:t> </a:t>
            </a:r>
            <a:r>
              <a:rPr lang="fr-FR" dirty="0" err="1"/>
              <a:t>gas</a:t>
            </a:r>
            <a:r>
              <a:rPr lang="fr-FR" dirty="0"/>
              <a:t> module’ </a:t>
            </a:r>
            <a:r>
              <a:rPr lang="fr-FR" dirty="0" err="1"/>
              <a:t>virtual</a:t>
            </a:r>
            <a:r>
              <a:rPr lang="fr-FR" dirty="0"/>
              <a:t> meeting, </a:t>
            </a:r>
            <a:r>
              <a:rPr lang="fr-FR" dirty="0" err="1"/>
              <a:t>September</a:t>
            </a:r>
            <a:r>
              <a:rPr lang="fr-FR" dirty="0"/>
              <a:t> 3rd 2021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D25FC168-9652-9E40-B7C8-F03167312A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87915" y="5533468"/>
            <a:ext cx="3676990" cy="112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163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4A83B4-C200-2A43-B8AB-0A5AC8347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455" y="0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Code camp : follow the plan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0FD48E-AAB7-0546-8B32-0FFE66671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113" y="115747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sz="2400" dirty="0"/>
              <a:t>a. </a:t>
            </a:r>
            <a:r>
              <a:rPr lang="fr-FR" sz="2400" b="1" i="1" dirty="0">
                <a:solidFill>
                  <a:schemeClr val="accent1"/>
                </a:solidFill>
              </a:rPr>
              <a:t>Lean MC code for HPC applications </a:t>
            </a:r>
            <a:r>
              <a:rPr lang="fr-FR" sz="2400" b="1" i="1" dirty="0" err="1"/>
              <a:t>including</a:t>
            </a:r>
            <a:r>
              <a:rPr lang="fr-FR" sz="2400" b="1" i="1" dirty="0"/>
              <a:t> interfaces to TSVV‐3,4,6 </a:t>
            </a:r>
            <a:r>
              <a:rPr lang="fr-FR" sz="2400" b="1" i="1" dirty="0" err="1"/>
              <a:t>etc.</a:t>
            </a:r>
            <a:r>
              <a:rPr lang="fr-FR" sz="2400" dirty="0" err="1"/>
              <a:t>This</a:t>
            </a:r>
            <a:r>
              <a:rPr lang="fr-FR" sz="2400" dirty="0"/>
              <a:t> </a:t>
            </a:r>
            <a:r>
              <a:rPr lang="fr-FR" sz="2400" dirty="0" err="1"/>
              <a:t>work</a:t>
            </a:r>
            <a:r>
              <a:rPr lang="fr-FR" sz="2400" dirty="0"/>
              <a:t> </a:t>
            </a:r>
            <a:r>
              <a:rPr lang="fr-FR" sz="2400" dirty="0" err="1"/>
              <a:t>will</a:t>
            </a:r>
            <a:r>
              <a:rPr lang="fr-FR" sz="2400" dirty="0"/>
              <a:t> </a:t>
            </a:r>
            <a:r>
              <a:rPr lang="fr-FR" sz="2400" dirty="0" err="1"/>
              <a:t>benefit</a:t>
            </a:r>
            <a:r>
              <a:rPr lang="fr-FR" sz="2400" dirty="0"/>
              <a:t> </a:t>
            </a:r>
            <a:r>
              <a:rPr lang="fr-FR" sz="2400" dirty="0" err="1"/>
              <a:t>from</a:t>
            </a:r>
            <a:r>
              <a:rPr lang="fr-FR" sz="2400" dirty="0"/>
              <a:t> the </a:t>
            </a:r>
            <a:r>
              <a:rPr lang="fr-FR" sz="2400" dirty="0" err="1"/>
              <a:t>general</a:t>
            </a:r>
            <a:r>
              <a:rPr lang="fr-FR" sz="2400" dirty="0"/>
              <a:t> </a:t>
            </a:r>
            <a:r>
              <a:rPr lang="fr-FR" sz="2400" dirty="0" err="1"/>
              <a:t>restructuring</a:t>
            </a:r>
            <a:r>
              <a:rPr lang="fr-FR" sz="2400" dirty="0"/>
              <a:t> of the code </a:t>
            </a:r>
            <a:r>
              <a:rPr lang="fr-FR" sz="2400" dirty="0" err="1"/>
              <a:t>carried</a:t>
            </a:r>
            <a:r>
              <a:rPr lang="fr-FR" sz="2400" dirty="0"/>
              <a:t> out for </a:t>
            </a:r>
            <a:r>
              <a:rPr lang="fr-FR" sz="2400" b="1" i="1" dirty="0"/>
              <a:t>D4.c </a:t>
            </a:r>
            <a:r>
              <a:rPr lang="fr-FR" sz="2400" dirty="0"/>
              <a:t>and </a:t>
            </a:r>
            <a:r>
              <a:rPr lang="fr-FR" sz="2400" b="1" i="1" dirty="0"/>
              <a:t>D4.d</a:t>
            </a:r>
            <a:r>
              <a:rPr lang="fr-FR" sz="2400" dirty="0"/>
              <a:t>, </a:t>
            </a:r>
            <a:r>
              <a:rPr lang="fr-FR" sz="2400" dirty="0" err="1"/>
              <a:t>which</a:t>
            </a:r>
            <a:r>
              <a:rPr lang="fr-FR" sz="2400" dirty="0"/>
              <a:t> </a:t>
            </a:r>
            <a:r>
              <a:rPr lang="fr-FR" sz="2400" dirty="0" err="1"/>
              <a:t>will</a:t>
            </a:r>
            <a:r>
              <a:rPr lang="fr-FR" sz="2400" dirty="0"/>
              <a:t> </a:t>
            </a:r>
            <a:r>
              <a:rPr lang="fr-FR" sz="2400" dirty="0" err="1">
                <a:solidFill>
                  <a:schemeClr val="accent1"/>
                </a:solidFill>
              </a:rPr>
              <a:t>eliminate</a:t>
            </a:r>
            <a:r>
              <a:rPr lang="fr-FR" sz="2400" dirty="0">
                <a:solidFill>
                  <a:schemeClr val="accent1"/>
                </a:solidFill>
              </a:rPr>
              <a:t> all </a:t>
            </a:r>
            <a:r>
              <a:rPr lang="fr-FR" sz="2400" dirty="0" err="1">
                <a:solidFill>
                  <a:schemeClr val="accent1"/>
                </a:solidFill>
              </a:rPr>
              <a:t>unnecessary</a:t>
            </a:r>
            <a:r>
              <a:rPr lang="fr-FR" sz="2400" dirty="0">
                <a:solidFill>
                  <a:schemeClr val="accent1"/>
                </a:solidFill>
              </a:rPr>
              <a:t> </a:t>
            </a:r>
            <a:r>
              <a:rPr lang="fr-FR" sz="2400" dirty="0" err="1">
                <a:solidFill>
                  <a:schemeClr val="accent1"/>
                </a:solidFill>
              </a:rPr>
              <a:t>branching</a:t>
            </a:r>
            <a:r>
              <a:rPr lang="fr-FR" sz="2400" dirty="0">
                <a:solidFill>
                  <a:schemeClr val="accent1"/>
                </a:solidFill>
              </a:rPr>
              <a:t> for a </a:t>
            </a:r>
            <a:r>
              <a:rPr lang="fr-FR" sz="2400" dirty="0" err="1">
                <a:solidFill>
                  <a:schemeClr val="accent1"/>
                </a:solidFill>
              </a:rPr>
              <a:t>given</a:t>
            </a:r>
            <a:r>
              <a:rPr lang="fr-FR" sz="2400" dirty="0">
                <a:solidFill>
                  <a:schemeClr val="accent1"/>
                </a:solidFill>
              </a:rPr>
              <a:t> case </a:t>
            </a:r>
            <a:r>
              <a:rPr lang="fr-FR" sz="2400" dirty="0"/>
              <a:t>and </a:t>
            </a:r>
            <a:r>
              <a:rPr lang="fr-FR" sz="2400" dirty="0" err="1"/>
              <a:t>enable</a:t>
            </a:r>
            <a:r>
              <a:rPr lang="fr-FR" sz="2400" dirty="0"/>
              <a:t> </a:t>
            </a:r>
            <a:r>
              <a:rPr lang="fr-FR" sz="2400" dirty="0" err="1"/>
              <a:t>optimization</a:t>
            </a:r>
            <a:r>
              <a:rPr lang="fr-FR" sz="2400" dirty="0"/>
              <a:t> of the </a:t>
            </a:r>
            <a:r>
              <a:rPr lang="fr-FR" sz="2400" dirty="0" err="1"/>
              <a:t>core</a:t>
            </a:r>
            <a:r>
              <a:rPr lang="fr-FR" sz="2400" dirty="0"/>
              <a:t> MC </a:t>
            </a:r>
            <a:r>
              <a:rPr lang="fr-FR" sz="2400" dirty="0" err="1"/>
              <a:t>calculation</a:t>
            </a:r>
            <a:r>
              <a:rPr lang="fr-FR" sz="2400" dirty="0"/>
              <a:t> for </a:t>
            </a:r>
            <a:r>
              <a:rPr lang="fr-FR" sz="2400" dirty="0" err="1">
                <a:solidFill>
                  <a:schemeClr val="accent1"/>
                </a:solidFill>
              </a:rPr>
              <a:t>each</a:t>
            </a:r>
            <a:r>
              <a:rPr lang="fr-FR" sz="2400" dirty="0">
                <a:solidFill>
                  <a:schemeClr val="accent1"/>
                </a:solidFill>
              </a:rPr>
              <a:t> relevant </a:t>
            </a:r>
            <a:r>
              <a:rPr lang="fr-FR" sz="2400" dirty="0" err="1">
                <a:solidFill>
                  <a:schemeClr val="accent1"/>
                </a:solidFill>
              </a:rPr>
              <a:t>geometry</a:t>
            </a:r>
            <a:r>
              <a:rPr lang="fr-FR" sz="2400" dirty="0">
                <a:solidFill>
                  <a:schemeClr val="accent1"/>
                </a:solidFill>
              </a:rPr>
              <a:t> (</a:t>
            </a:r>
            <a:r>
              <a:rPr lang="fr-FR" sz="2400" dirty="0" err="1">
                <a:solidFill>
                  <a:schemeClr val="accent1"/>
                </a:solidFill>
              </a:rPr>
              <a:t>grid</a:t>
            </a:r>
            <a:r>
              <a:rPr lang="fr-FR" sz="2400" dirty="0">
                <a:solidFill>
                  <a:schemeClr val="accent1"/>
                </a:solidFill>
              </a:rPr>
              <a:t> type) option</a:t>
            </a:r>
            <a:r>
              <a:rPr lang="fr-FR" sz="2400" dirty="0"/>
              <a:t>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6293786-0AF4-7D4F-9524-823BA43C16E0}"/>
              </a:ext>
            </a:extLst>
          </p:cNvPr>
          <p:cNvSpPr txBox="1"/>
          <p:nvPr/>
        </p:nvSpPr>
        <p:spPr>
          <a:xfrm>
            <a:off x="432140" y="3144982"/>
            <a:ext cx="111875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GB" dirty="0"/>
              <a:t>Aim of the week : ‘</a:t>
            </a:r>
            <a:r>
              <a:rPr lang="en-GB" b="1" dirty="0"/>
              <a:t>geometry debranching</a:t>
            </a:r>
            <a:r>
              <a:rPr lang="en-GB" dirty="0"/>
              <a:t>’ using function pointers, technical solution to be agreed/circulated  upfront, requires general discussion within the project – along the general guidelines agreed in previous meetings</a:t>
            </a:r>
          </a:p>
          <a:p>
            <a:pPr marL="285750" indent="-285750">
              <a:buFont typeface="Wingdings" pitchFamily="2" charset="2"/>
              <a:buChar char="Ø"/>
            </a:pPr>
            <a:endParaRPr lang="en-GB" dirty="0"/>
          </a:p>
          <a:p>
            <a:pPr marL="285750" indent="-285750">
              <a:buFont typeface="Wingdings" pitchFamily="2" charset="2"/>
              <a:buChar char="Ø"/>
            </a:pPr>
            <a:r>
              <a:rPr lang="en-GB" dirty="0"/>
              <a:t>Turn a number of if/case selects blocks (LEVGEO) into calls to functions pointing to ~6 target functions into a module, pointer initialization done in starter phase once and for all. “streamline” (some aspects) of the code for a given application by getting through the branching at </a:t>
            </a:r>
            <a:r>
              <a:rPr lang="en-GB" dirty="0" err="1"/>
              <a:t>startup</a:t>
            </a:r>
            <a:endParaRPr lang="en-GB" dirty="0"/>
          </a:p>
          <a:p>
            <a:endParaRPr lang="en-GB" dirty="0"/>
          </a:p>
          <a:p>
            <a:pPr marL="285750" indent="-285750">
              <a:buFont typeface="Wingdings" pitchFamily="2" charset="2"/>
              <a:buChar char="Ø"/>
            </a:pPr>
            <a:r>
              <a:rPr lang="en-GB" dirty="0"/>
              <a:t>Requires testing all geometry levels (current CI ok -?-).</a:t>
            </a:r>
          </a:p>
          <a:p>
            <a:endParaRPr lang="en-GB" dirty="0"/>
          </a:p>
          <a:p>
            <a:pPr marL="285750" indent="-285750">
              <a:buFont typeface="Wingdings" pitchFamily="2" charset="2"/>
              <a:buChar char="Ø"/>
            </a:pPr>
            <a:r>
              <a:rPr lang="en-GB" dirty="0"/>
              <a:t>After that evaluate potential of this approach for further use</a:t>
            </a:r>
          </a:p>
          <a:p>
            <a:endParaRPr lang="en-GB" dirty="0"/>
          </a:p>
          <a:p>
            <a:pPr marL="285750" indent="-285750">
              <a:buFont typeface="Wingdings" pitchFamily="2" charset="2"/>
              <a:buChar char="Ø"/>
            </a:pPr>
            <a:r>
              <a:rPr lang="en-GB" dirty="0"/>
              <a:t>2 programmers working together on coding (</a:t>
            </a:r>
            <a:r>
              <a:rPr lang="en-GB" dirty="0" err="1"/>
              <a:t>tbd</a:t>
            </a:r>
            <a:r>
              <a:rPr lang="en-GB" dirty="0"/>
              <a:t> !)</a:t>
            </a:r>
          </a:p>
        </p:txBody>
      </p:sp>
    </p:spTree>
    <p:extLst>
      <p:ext uri="{BB962C8B-B14F-4D97-AF65-F5344CB8AC3E}">
        <p14:creationId xmlns:p14="http://schemas.microsoft.com/office/powerpoint/2010/main" val="3495697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97595668-C791-B348-B89B-1D1906530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Interactions with the ACH-VTT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CD330EB-9B2C-FE46-A85B-A04A8FA9106A}"/>
              </a:ext>
            </a:extLst>
          </p:cNvPr>
          <p:cNvSpPr txBox="1"/>
          <p:nvPr/>
        </p:nvSpPr>
        <p:spPr>
          <a:xfrm>
            <a:off x="392616" y="1940069"/>
            <a:ext cx="1191480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GB" dirty="0"/>
              <a:t>ACH-VTT has been looking into EIRENE during the summer </a:t>
            </a:r>
          </a:p>
          <a:p>
            <a:endParaRPr lang="en-GB" dirty="0"/>
          </a:p>
          <a:p>
            <a:pPr marL="285750" indent="-285750">
              <a:buFont typeface="Wingdings" pitchFamily="2" charset="2"/>
              <a:buChar char="Ø"/>
            </a:pPr>
            <a:r>
              <a:rPr lang="en-GB" dirty="0"/>
              <a:t>2 technical meetings so far (26</a:t>
            </a:r>
            <a:r>
              <a:rPr lang="en-GB" baseline="30000" dirty="0"/>
              <a:t>th</a:t>
            </a:r>
            <a:r>
              <a:rPr lang="en-GB" dirty="0"/>
              <a:t> of August and 2</a:t>
            </a:r>
            <a:r>
              <a:rPr lang="en-GB" baseline="30000" dirty="0"/>
              <a:t>nd</a:t>
            </a:r>
            <a:r>
              <a:rPr lang="en-GB" dirty="0"/>
              <a:t> of September) </a:t>
            </a:r>
          </a:p>
          <a:p>
            <a:endParaRPr lang="en-GB" dirty="0"/>
          </a:p>
          <a:p>
            <a:pPr marL="285750" indent="-285750">
              <a:buFont typeface="Wingdings" pitchFamily="2" charset="2"/>
              <a:buChar char="Ø"/>
            </a:pPr>
            <a:r>
              <a:rPr lang="en-GB" dirty="0"/>
              <a:t>First profiling analysis, perturbed by issues related to the architecture. Poor OpenMP scaling so far (much worse than </a:t>
            </a:r>
          </a:p>
          <a:p>
            <a:r>
              <a:rPr lang="en-GB" dirty="0"/>
              <a:t>     what was observed previously, probably some technical issue there)</a:t>
            </a:r>
          </a:p>
          <a:p>
            <a:endParaRPr lang="en-GB" dirty="0"/>
          </a:p>
          <a:p>
            <a:pPr marL="285750" indent="-285750">
              <a:buFont typeface="Wingdings" pitchFamily="2" charset="2"/>
              <a:buChar char="Ø"/>
            </a:pPr>
            <a:r>
              <a:rPr lang="en-GB" dirty="0"/>
              <a:t>The ACH proposed to set up an </a:t>
            </a:r>
            <a:r>
              <a:rPr lang="en-GB" b="1" dirty="0"/>
              <a:t>‘EIRENE toy model’ </a:t>
            </a:r>
            <a:r>
              <a:rPr lang="en-GB" dirty="0"/>
              <a:t>to facilitate testing and identification of issues (parallelisation, scoring, </a:t>
            </a:r>
          </a:p>
          <a:p>
            <a:r>
              <a:rPr lang="en-GB" dirty="0"/>
              <a:t>      ultimately domain decomposition) </a:t>
            </a:r>
          </a:p>
          <a:p>
            <a:endParaRPr lang="en-GB" dirty="0"/>
          </a:p>
          <a:p>
            <a:pPr marL="285750" indent="-285750">
              <a:buFont typeface="Wingdings" pitchFamily="2" charset="2"/>
              <a:buChar char="Ø"/>
            </a:pPr>
            <a:r>
              <a:rPr lang="en-GB" dirty="0"/>
              <a:t>Oskar </a:t>
            </a:r>
            <a:r>
              <a:rPr lang="en-GB" dirty="0" err="1"/>
              <a:t>Lappi</a:t>
            </a:r>
            <a:r>
              <a:rPr lang="en-GB" dirty="0"/>
              <a:t> has already gained a good understanding of what EIRENE does and is setting up a 2D slab with </a:t>
            </a:r>
          </a:p>
          <a:p>
            <a:r>
              <a:rPr lang="en-GB" dirty="0"/>
              <a:t>      absorption/scattering processes</a:t>
            </a:r>
          </a:p>
        </p:txBody>
      </p:sp>
    </p:spTree>
    <p:extLst>
      <p:ext uri="{BB962C8B-B14F-4D97-AF65-F5344CB8AC3E}">
        <p14:creationId xmlns:p14="http://schemas.microsoft.com/office/powerpoint/2010/main" val="21454093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339</Words>
  <Application>Microsoft Macintosh PowerPoint</Application>
  <PresentationFormat>Grand écran</PresentationFormat>
  <Paragraphs>27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Code camp : follow the plan !</vt:lpstr>
      <vt:lpstr>Interactions with the ACH-VTT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Utilisateur de Microsoft Office</cp:lastModifiedBy>
  <cp:revision>9</cp:revision>
  <dcterms:created xsi:type="dcterms:W3CDTF">2021-09-03T06:26:20Z</dcterms:created>
  <dcterms:modified xsi:type="dcterms:W3CDTF">2021-09-03T08:29:49Z</dcterms:modified>
</cp:coreProperties>
</file>