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40" r:id="rId3"/>
    <p:sldId id="361" r:id="rId4"/>
    <p:sldId id="350" r:id="rId5"/>
    <p:sldId id="362" r:id="rId6"/>
    <p:sldId id="347" r:id="rId7"/>
    <p:sldId id="363" r:id="rId8"/>
    <p:sldId id="343" r:id="rId9"/>
    <p:sldId id="349" r:id="rId10"/>
    <p:sldId id="265" r:id="rId11"/>
    <p:sldId id="346" r:id="rId12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mitriy Borodin" initials="DB" lastIdx="1" clrIdx="0">
    <p:extLst>
      <p:ext uri="{19B8F6BF-5375-455C-9EA6-DF929625EA0E}">
        <p15:presenceInfo xmlns:p15="http://schemas.microsoft.com/office/powerpoint/2012/main" userId="cd166fcbfd57e361" providerId="Windows Live"/>
      </p:ext>
    </p:extLst>
  </p:cmAuthor>
  <p:cmAuthor id="2" name="Borodin" initials="B" lastIdx="1" clrIdx="1">
    <p:extLst>
      <p:ext uri="{19B8F6BF-5375-455C-9EA6-DF929625EA0E}">
        <p15:presenceInfo xmlns:p15="http://schemas.microsoft.com/office/powerpoint/2012/main" userId="Borod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8000"/>
    <a:srgbClr val="FF9900"/>
    <a:srgbClr val="003399"/>
    <a:srgbClr val="E3E3E3"/>
    <a:srgbClr val="99CCFF"/>
    <a:srgbClr val="D60093"/>
    <a:srgbClr val="FF3399"/>
    <a:srgbClr val="F9ED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675" autoAdjust="0"/>
  </p:normalViewPr>
  <p:slideViewPr>
    <p:cSldViewPr showGuides="1">
      <p:cViewPr varScale="1">
        <p:scale>
          <a:sx n="119" d="100"/>
          <a:sy n="119" d="100"/>
        </p:scale>
        <p:origin x="466" y="6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03/09/2021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‹Nr.›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03/09/2021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650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774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504" y="4830828"/>
            <a:ext cx="869698" cy="262599"/>
          </a:xfrm>
          <a:prstGeom prst="rect">
            <a:avLst/>
          </a:prstGeom>
        </p:spPr>
      </p:pic>
      <p:sp>
        <p:nvSpPr>
          <p:cNvPr id="4" name="Rechteck 3"/>
          <p:cNvSpPr/>
          <p:nvPr userDrawn="1"/>
        </p:nvSpPr>
        <p:spPr>
          <a:xfrm>
            <a:off x="1815525" y="4830828"/>
            <a:ext cx="73094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err="1" smtClean="0"/>
              <a:t>D.Borodin</a:t>
            </a:r>
            <a:r>
              <a:rPr lang="en-GB" sz="1400" dirty="0" smtClean="0"/>
              <a:t> | </a:t>
            </a:r>
            <a:r>
              <a:rPr lang="en-GB" sz="1400" baseline="0" dirty="0" smtClean="0"/>
              <a:t>TSVV-5 regular VC  </a:t>
            </a:r>
            <a:r>
              <a:rPr lang="en-GB" sz="1400" dirty="0" smtClean="0"/>
              <a:t>| </a:t>
            </a:r>
            <a:r>
              <a:rPr lang="ru-RU" sz="1400" dirty="0" smtClean="0"/>
              <a:t>03</a:t>
            </a:r>
            <a:r>
              <a:rPr lang="en-GB" sz="1400" dirty="0" smtClean="0"/>
              <a:t>.0</a:t>
            </a:r>
            <a:r>
              <a:rPr lang="ru-RU" sz="1400" dirty="0" smtClean="0"/>
              <a:t>9</a:t>
            </a:r>
            <a:r>
              <a:rPr lang="en-GB" sz="1400" dirty="0" smtClean="0"/>
              <a:t>.2021</a:t>
            </a:r>
            <a:r>
              <a:rPr lang="en-GB" sz="1400" baseline="0" dirty="0" smtClean="0"/>
              <a:t> </a:t>
            </a:r>
            <a:r>
              <a:rPr lang="en-GB" sz="1400" dirty="0" smtClean="0"/>
              <a:t>|  Page </a:t>
            </a:r>
            <a:fld id="{6A6D9FA1-99C7-4910-8E32-B85D378B0060}" type="slidenum">
              <a:rPr lang="en-GB" sz="1400" smtClean="0"/>
              <a:pPr algn="r"/>
              <a:t>‹Nr.›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03/09/2021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uro-fusion.org/event/1107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uro-fusion.org/event/1306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irene.de/" TargetMode="External"/><Relationship Id="rId2" Type="http://schemas.openxmlformats.org/officeDocument/2006/relationships/hyperlink" Target="https://wiki.euro-fusion.org/wiki/TSVV-0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uro-fusion.org/event/1183/sessions/605/attachments/1606/3124/EIRENE_DCoC_v2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219822"/>
            <a:ext cx="3816424" cy="864096"/>
          </a:xfrm>
        </p:spPr>
        <p:txBody>
          <a:bodyPr>
            <a:normAutofit/>
          </a:bodyPr>
          <a:lstStyle/>
          <a:p>
            <a:r>
              <a:rPr lang="en-US" dirty="0"/>
              <a:t>D. Borodin et al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51" y="4227934"/>
            <a:ext cx="2462891" cy="743653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4489304" y="987574"/>
            <a:ext cx="44701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News for VC 03.09.2021</a:t>
            </a:r>
            <a:endParaRPr lang="en-GB" sz="20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71085" y="1779662"/>
            <a:ext cx="8721395" cy="972108"/>
          </a:xfrm>
        </p:spPr>
        <p:txBody>
          <a:bodyPr/>
          <a:lstStyle/>
          <a:p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dirty="0" smtClean="0">
                <a:solidFill>
                  <a:srgbClr val="C00000"/>
                </a:solidFill>
              </a:rPr>
              <a:t>TSVV </a:t>
            </a:r>
            <a:r>
              <a:rPr lang="en-US" sz="2400" dirty="0">
                <a:solidFill>
                  <a:srgbClr val="C00000"/>
                </a:solidFill>
              </a:rPr>
              <a:t>Task </a:t>
            </a:r>
            <a:r>
              <a:rPr lang="en-US" sz="2400" dirty="0" smtClean="0">
                <a:solidFill>
                  <a:srgbClr val="C00000"/>
                </a:solidFill>
              </a:rPr>
              <a:t>5:  </a:t>
            </a:r>
            <a:r>
              <a:rPr lang="en-US" sz="2400" i="1" dirty="0" smtClean="0"/>
              <a:t>“Neutral </a:t>
            </a:r>
            <a:r>
              <a:rPr lang="en-US" sz="2400" i="1" dirty="0"/>
              <a:t>Gas Dynamics in the </a:t>
            </a:r>
            <a:r>
              <a:rPr lang="en-US" sz="2400" i="1" dirty="0" smtClean="0"/>
              <a:t>Edge”</a:t>
            </a:r>
            <a:endParaRPr lang="en-GB" sz="2400" i="1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80" y="93736"/>
            <a:ext cx="1470513" cy="52423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253" y="124624"/>
            <a:ext cx="1535880" cy="422367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4663" y="79423"/>
            <a:ext cx="735289" cy="504514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59732" y="79422"/>
            <a:ext cx="1232367" cy="490592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90351" y="86170"/>
            <a:ext cx="1800200" cy="48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3470" y="71072"/>
            <a:ext cx="8388424" cy="342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800" dirty="0" smtClean="0">
                <a:solidFill>
                  <a:srgbClr val="C00000"/>
                </a:solidFill>
              </a:rPr>
              <a:t>EIRENE-NGM: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>
                <a:solidFill>
                  <a:srgbClr val="C00000"/>
                </a:solidFill>
              </a:rPr>
              <a:t>c</a:t>
            </a:r>
            <a:r>
              <a:rPr lang="en-GB" sz="2800" dirty="0" smtClean="0">
                <a:solidFill>
                  <a:srgbClr val="C00000"/>
                </a:solidFill>
              </a:rPr>
              <a:t>ode </a:t>
            </a:r>
            <a:r>
              <a:rPr lang="en-GB" sz="2800" dirty="0">
                <a:solidFill>
                  <a:srgbClr val="C00000"/>
                </a:solidFill>
              </a:rPr>
              <a:t>s</a:t>
            </a:r>
            <a:r>
              <a:rPr lang="en-GB" sz="2800" dirty="0" smtClean="0">
                <a:solidFill>
                  <a:srgbClr val="C00000"/>
                </a:solidFill>
              </a:rPr>
              <a:t>treamlining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6805" y="555526"/>
            <a:ext cx="745752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details see TSVV-5 FP-9 proposal: </a:t>
            </a:r>
            <a:r>
              <a:rPr lang="en-GB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D1.a</a:t>
            </a:r>
            <a:r>
              <a:rPr lang="en-GB" sz="14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D1.b, D4.a</a:t>
            </a:r>
            <a:r>
              <a:rPr lang="en-GB" sz="14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D4.c</a:t>
            </a:r>
            <a:r>
              <a:rPr lang="en-GB" sz="1400" b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400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D4.d</a:t>
            </a:r>
            <a:endParaRPr lang="en-GB" sz="1400" i="1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Main ideas: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Segregation of the compact 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numeric core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starter/interfaces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part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core should be </a:t>
            </a: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of any branching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(geometry, specific parameters for the application cases etc.) – core input should be minimized to “really </a:t>
            </a: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know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core should be sufficiently flexible for </a:t>
            </a: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domain decomposition 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 balancing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schemes; suitable for all variations of the code including FKH.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Parallelization optimisation 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be </a:t>
            </a: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universal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probably with some parameters and clear procedures for their adjustment.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Providing 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HPC-conform interfaces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to the codes from the other TSVVs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CFD-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EIRENE from TSVV-3 (B2 as part of </a:t>
            </a: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SOLPS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are first to go. </a:t>
            </a: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EMC3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(3D!) is also very important to ensure the variability.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Kinetic ions (tracked on EIRENE side), FKH, etc. may lead to challenges!..</a:t>
            </a:r>
            <a:endParaRPr lang="en-GB" sz="14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Utilizing 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programming/IT 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technologies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JSON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input and </a:t>
            </a: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HDF5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output (future: parallel writing on HPCs?)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discussion: using of </a:t>
            </a:r>
            <a:r>
              <a:rPr lang="en-GB" sz="1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OOP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(modern Fortran or even C++?)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569591" y="613901"/>
            <a:ext cx="1485423" cy="160043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Code-camp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like“ event is expected in Sep 2021</a:t>
            </a: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Details are still under debate…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569591" y="3795886"/>
            <a:ext cx="1485422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Expertise and support from the ACH can be very valuable!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7569590" y="2414268"/>
            <a:ext cx="1485423" cy="1169551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We need a strategy letting all other  development to go in parallel…</a:t>
            </a:r>
            <a:endParaRPr lang="en-GB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77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14008" y="68610"/>
            <a:ext cx="8568952" cy="342900"/>
          </a:xfrm>
        </p:spPr>
        <p:txBody>
          <a:bodyPr/>
          <a:lstStyle/>
          <a:p>
            <a:pPr>
              <a:defRPr/>
            </a:pPr>
            <a:r>
              <a:rPr lang="en-GB" sz="2200" dirty="0">
                <a:solidFill>
                  <a:srgbClr val="C00000"/>
                </a:solidFill>
              </a:rPr>
              <a:t>EIRENE applications </a:t>
            </a:r>
            <a:r>
              <a:rPr lang="en-GB" sz="2200" dirty="0" smtClean="0">
                <a:solidFill>
                  <a:srgbClr val="C00000"/>
                </a:solidFill>
              </a:rPr>
              <a:t>types - categorisation</a:t>
            </a:r>
            <a:endParaRPr lang="en-GB" sz="2200" dirty="0">
              <a:solidFill>
                <a:srgbClr val="C00000"/>
              </a:solidFill>
            </a:endParaRPr>
          </a:p>
        </p:txBody>
      </p:sp>
      <p:graphicFrame>
        <p:nvGraphicFramePr>
          <p:cNvPr id="5" name="Tabelle 3"/>
          <p:cNvGraphicFramePr>
            <a:graphicFrameLocks noGrp="1"/>
          </p:cNvGraphicFramePr>
          <p:nvPr/>
        </p:nvGraphicFramePr>
        <p:xfrm>
          <a:off x="35496" y="555526"/>
          <a:ext cx="8850481" cy="4248474"/>
        </p:xfrm>
        <a:graphic>
          <a:graphicData uri="http://schemas.openxmlformats.org/drawingml/2006/table">
            <a:tbl>
              <a:tblPr firstRow="1" bandRow="1"/>
              <a:tblGrid>
                <a:gridCol w="1707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4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7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5102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/>
                        <a:t>aim/type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/>
                        <a:t>Aims for this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/>
                        <a:t>Typical properties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547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GB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  <a:defRPr/>
                      </a:pPr>
                      <a:r>
                        <a:rPr lang="en-GB" sz="1200">
                          <a:latin typeface="Arial"/>
                          <a:cs typeface="Arial"/>
                        </a:rPr>
                        <a:t>Test code functionality and convergence</a:t>
                      </a:r>
                      <a:endParaRPr/>
                    </a:p>
                    <a:p>
                      <a:pPr marL="171450" indent="-171450">
                        <a:buFontTx/>
                        <a:buChar char="-"/>
                        <a:defRPr/>
                      </a:pPr>
                      <a:r>
                        <a:rPr lang="en-GB" sz="1200">
                          <a:latin typeface="Arial"/>
                          <a:cs typeface="Arial"/>
                        </a:rPr>
                        <a:t>Test performance (including parallelization, new features etc.)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  <a:defRPr/>
                      </a:pPr>
                      <a:r>
                        <a:rPr lang="en-GB" sz="1200">
                          <a:latin typeface="Arial"/>
                          <a:cs typeface="Arial"/>
                        </a:rPr>
                        <a:t>Abstract geometry</a:t>
                      </a:r>
                      <a:endParaRPr/>
                    </a:p>
                    <a:p>
                      <a:pPr marL="171450" indent="-171450">
                        <a:buFontTx/>
                        <a:buChar char="-"/>
                        <a:defRPr/>
                      </a:pPr>
                      <a:r>
                        <a:rPr lang="en-GB" sz="1200">
                          <a:latin typeface="Arial"/>
                          <a:cs typeface="Arial"/>
                        </a:rPr>
                        <a:t>Flexible and easy defining of input parameters like density gradients.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5720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GB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  <a:defRPr/>
                      </a:pPr>
                      <a:r>
                        <a:rPr lang="en-GB" sz="1200">
                          <a:latin typeface="Arial"/>
                          <a:cs typeface="Arial"/>
                        </a:rPr>
                        <a:t>Test impact of real, often 3D, geometry and characteristic parameters on the reasonability of results. </a:t>
                      </a:r>
                      <a:endParaRPr/>
                    </a:p>
                    <a:p>
                      <a:pPr marL="171450" indent="-171450">
                        <a:buFontTx/>
                        <a:buChar char="-"/>
                        <a:defRPr/>
                      </a:pPr>
                      <a:r>
                        <a:rPr lang="en-GB" sz="1200">
                          <a:latin typeface="Arial"/>
                          <a:cs typeface="Arial"/>
                        </a:rPr>
                        <a:t>Demonstrate availability (sufficient memory, performance, etc.)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  <a:defRPr/>
                      </a:pPr>
                      <a:r>
                        <a:rPr lang="en-GB" sz="1200">
                          <a:latin typeface="Arial"/>
                          <a:cs typeface="Arial"/>
                        </a:rPr>
                        <a:t>Geometry and other input parameters are often simplified</a:t>
                      </a:r>
                      <a:endParaRPr/>
                    </a:p>
                    <a:p>
                      <a:pPr marL="171450" marR="0" lvl="0" indent="-17145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defRPr/>
                      </a:pPr>
                      <a:r>
                        <a:rPr lang="en-GB" sz="1200">
                          <a:latin typeface="Arial"/>
                          <a:cs typeface="Arial"/>
                        </a:rPr>
                        <a:t>Many physical processes can be neglected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3385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1600" b="1"/>
                        <a:t/>
                      </a:r>
                      <a:br>
                        <a:rPr lang="en-GB" sz="1600" b="1"/>
                      </a:br>
                      <a:endParaRPr lang="en-GB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  <a:defRPr/>
                      </a:pPr>
                      <a:r>
                        <a:rPr lang="en-GB" sz="1200" dirty="0">
                          <a:latin typeface="Arial"/>
                          <a:cs typeface="Arial"/>
                        </a:rPr>
                        <a:t>Simulate results to be compared  with experimental observations.</a:t>
                      </a:r>
                      <a:endParaRPr dirty="0"/>
                    </a:p>
                    <a:p>
                      <a:pPr marL="171450" indent="-171450">
                        <a:buFontTx/>
                        <a:buChar char="-"/>
                        <a:defRPr/>
                      </a:pPr>
                      <a:r>
                        <a:rPr lang="en-GB" sz="1200" dirty="0">
                          <a:latin typeface="Arial"/>
                          <a:cs typeface="Arial"/>
                        </a:rPr>
                        <a:t>Draw conclusions on adequacy and accuracy of the model.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  <a:defRPr/>
                      </a:pPr>
                      <a:r>
                        <a:rPr lang="en-GB" sz="1200">
                          <a:latin typeface="Arial"/>
                          <a:cs typeface="Arial"/>
                        </a:rPr>
                        <a:t>Real existing experiments </a:t>
                      </a:r>
                      <a:endParaRPr/>
                    </a:p>
                    <a:p>
                      <a:pPr marL="171450" indent="-171450">
                        <a:buFontTx/>
                        <a:buChar char="-"/>
                        <a:defRPr/>
                      </a:pPr>
                      <a:r>
                        <a:rPr lang="en-GB" sz="1200">
                          <a:latin typeface="Arial"/>
                          <a:cs typeface="Arial"/>
                        </a:rPr>
                        <a:t>Synthetic diagnostics</a:t>
                      </a:r>
                      <a:endParaRPr/>
                    </a:p>
                    <a:p>
                      <a:pPr marL="171450" indent="-171450">
                        <a:buFontTx/>
                        <a:buChar char="-"/>
                        <a:defRPr/>
                      </a:pPr>
                      <a:r>
                        <a:rPr lang="en-GB" sz="1200">
                          <a:latin typeface="Arial"/>
                          <a:cs typeface="Arial"/>
                        </a:rPr>
                        <a:t>Realistic and detailed geometry and other input parameters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5720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GB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  <a:defRPr/>
                      </a:pPr>
                      <a:r>
                        <a:rPr lang="en-GB" sz="1200">
                          <a:latin typeface="Arial"/>
                          <a:cs typeface="Arial"/>
                        </a:rPr>
                        <a:t>Use model to investigate realistic parameter rages, and key acting effects for future devices.</a:t>
                      </a:r>
                      <a:endParaRPr/>
                    </a:p>
                    <a:p>
                      <a:pPr marL="171450" indent="-171450">
                        <a:buFontTx/>
                        <a:buChar char="-"/>
                        <a:defRPr/>
                      </a:pPr>
                      <a:r>
                        <a:rPr lang="en-GB" sz="1200">
                          <a:latin typeface="Arial"/>
                          <a:cs typeface="Arial"/>
                        </a:rPr>
                        <a:t>Provide data and insight for design of the machine, its duty cycle and plasma scenario.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  <a:defRPr/>
                      </a:pPr>
                      <a:r>
                        <a:rPr lang="en-GB" sz="1200" dirty="0">
                          <a:latin typeface="Arial"/>
                          <a:cs typeface="Arial"/>
                        </a:rPr>
                        <a:t>Tests of model scalability, self-consistency and plausibility of results.</a:t>
                      </a:r>
                      <a:endParaRPr dirty="0"/>
                    </a:p>
                    <a:p>
                      <a:pPr marL="171450" indent="-171450">
                        <a:buFontTx/>
                        <a:buChar char="-"/>
                        <a:defRPr/>
                      </a:pPr>
                      <a:r>
                        <a:rPr lang="en-GB" sz="1200" dirty="0">
                          <a:latin typeface="Arial"/>
                          <a:cs typeface="Arial"/>
                        </a:rPr>
                        <a:t>Parameter scans for answering design, safety and similar issues.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Flussdiagramm: Alternativer Prozess 5"/>
          <p:cNvSpPr/>
          <p:nvPr/>
        </p:nvSpPr>
        <p:spPr bwMode="auto">
          <a:xfrm>
            <a:off x="189370" y="1162140"/>
            <a:ext cx="1296144" cy="432048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1500" b="1">
                <a:solidFill>
                  <a:schemeClr val="tx1"/>
                </a:solidFill>
                <a:latin typeface="Arial"/>
                <a:cs typeface="Arial"/>
              </a:rPr>
              <a:t>Verification</a:t>
            </a:r>
          </a:p>
        </p:txBody>
      </p:sp>
      <p:sp>
        <p:nvSpPr>
          <p:cNvPr id="7" name="Flussdiagramm: Alternativer Prozess 11"/>
          <p:cNvSpPr/>
          <p:nvPr/>
        </p:nvSpPr>
        <p:spPr bwMode="auto">
          <a:xfrm>
            <a:off x="189370" y="2139702"/>
            <a:ext cx="1296144" cy="648072"/>
          </a:xfrm>
          <a:prstGeom prst="flowChartAlternateProcess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1500" b="1">
                <a:solidFill>
                  <a:schemeClr val="tx1"/>
                </a:solidFill>
                <a:latin typeface="Arial"/>
                <a:cs typeface="Arial"/>
              </a:rPr>
              <a:t>Test on relevant scale</a:t>
            </a:r>
          </a:p>
        </p:txBody>
      </p:sp>
      <p:sp>
        <p:nvSpPr>
          <p:cNvPr id="8" name="Flussdiagramm: Alternativer Prozess 12"/>
          <p:cNvSpPr/>
          <p:nvPr/>
        </p:nvSpPr>
        <p:spPr bwMode="auto">
          <a:xfrm>
            <a:off x="189370" y="3108203"/>
            <a:ext cx="1296144" cy="432048"/>
          </a:xfrm>
          <a:prstGeom prst="flowChartAlternateProcess">
            <a:avLst/>
          </a:prstGeom>
          <a:solidFill>
            <a:srgbClr val="FF66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1500" b="1">
                <a:solidFill>
                  <a:schemeClr val="tx1"/>
                </a:solidFill>
                <a:latin typeface="Arial"/>
                <a:cs typeface="Arial"/>
              </a:rPr>
              <a:t>Validation</a:t>
            </a:r>
          </a:p>
        </p:txBody>
      </p:sp>
      <p:sp>
        <p:nvSpPr>
          <p:cNvPr id="9" name="Flussdiagramm: Alternativer Prozess 13"/>
          <p:cNvSpPr/>
          <p:nvPr/>
        </p:nvSpPr>
        <p:spPr bwMode="auto">
          <a:xfrm>
            <a:off x="199667" y="3977135"/>
            <a:ext cx="1296144" cy="754855"/>
          </a:xfrm>
          <a:prstGeom prst="flowChartAlternateProcess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1500" b="1">
                <a:solidFill>
                  <a:schemeClr val="tx1"/>
                </a:solidFill>
                <a:latin typeface="Arial"/>
                <a:cs typeface="Arial"/>
              </a:rPr>
              <a:t>Predictive modelling and design</a:t>
            </a:r>
          </a:p>
        </p:txBody>
      </p:sp>
    </p:spTree>
    <p:extLst>
      <p:ext uri="{BB962C8B-B14F-4D97-AF65-F5344CB8AC3E}">
        <p14:creationId xmlns:p14="http://schemas.microsoft.com/office/powerpoint/2010/main" val="2471719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496" y="99911"/>
            <a:ext cx="7543800" cy="3429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People entering / leaving the task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07504" y="627534"/>
            <a:ext cx="82089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GB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New postdoc in FZJ will start in October 2021</a:t>
            </a:r>
            <a:r>
              <a:rPr lang="en-GB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(improved CRMs incl. for molecular species, detachment in DEMO characterised by spectroscopy)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GB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GB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P.Börner</a:t>
            </a:r>
            <a:r>
              <a:rPr lang="en-GB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will continue her work</a:t>
            </a:r>
            <a:r>
              <a:rPr lang="en-GB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(2 days/week) at least till the end of this year.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GB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GB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Bert Mortier is leaving research.</a:t>
            </a:r>
          </a:p>
          <a:p>
            <a:pPr algn="just"/>
            <a:r>
              <a:rPr lang="en-GB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en-GB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 Is there a successor?.. Will the KDMC development suffer?..</a:t>
            </a:r>
            <a:endParaRPr lang="en-GB" i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GB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Very promising </a:t>
            </a:r>
            <a:r>
              <a:rPr lang="en-GB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contacts with ACH-VTT</a:t>
            </a:r>
            <a:r>
              <a:rPr lang="en-GB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/>
            <a:r>
              <a:rPr lang="en-GB" cap="all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(F. </a:t>
            </a:r>
            <a:r>
              <a:rPr lang="en-GB" cap="all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Granberg</a:t>
            </a:r>
            <a:r>
              <a:rPr lang="en-GB" cap="all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J. </a:t>
            </a:r>
            <a:r>
              <a:rPr lang="en-GB" cap="all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Åström</a:t>
            </a:r>
            <a:r>
              <a:rPr lang="en-GB" cap="all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</a:p>
          <a:p>
            <a:pPr marL="285750" indent="-285750" algn="just">
              <a:buFont typeface="Wingdings" panose="05000000000000000000" pitchFamily="2" charset="2"/>
              <a:buChar char="è"/>
            </a:pPr>
            <a:r>
              <a:rPr lang="en-GB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Discussions on parallelisation started </a:t>
            </a:r>
          </a:p>
          <a:p>
            <a:pPr marL="285750" indent="-285750" algn="just">
              <a:buFont typeface="Wingdings" panose="05000000000000000000" pitchFamily="2" charset="2"/>
              <a:buChar char="è"/>
            </a:pPr>
            <a:r>
              <a:rPr lang="en-GB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We should also get support with EUDAT</a:t>
            </a:r>
          </a:p>
          <a:p>
            <a:pPr algn="just"/>
            <a:endParaRPr lang="en-GB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GB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 we have any issue with PPY support?..</a:t>
            </a:r>
            <a:endParaRPr lang="en-GB" i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en-GB" b="1" cap="all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02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23478"/>
            <a:ext cx="7543800" cy="342900"/>
          </a:xfrm>
        </p:spPr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EIRENE-NGM-DEVELOPERS </a:t>
            </a:r>
            <a:r>
              <a:rPr lang="de-DE" dirty="0" smtClean="0">
                <a:solidFill>
                  <a:srgbClr val="00B0F0"/>
                </a:solidFill>
              </a:rPr>
              <a:t>(TSVV-5)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35496" y="480991"/>
            <a:ext cx="684076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D.V. </a:t>
            </a:r>
            <a:r>
              <a:rPr lang="de-DE" sz="1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BORODIN</a:t>
            </a:r>
            <a:r>
              <a:rPr lang="de-DE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de-DE" sz="1200" b="1" strike="sngStrike" cap="all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F. Schluck</a:t>
            </a:r>
            <a:r>
              <a:rPr lang="de-DE" sz="1200" b="1" cap="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S. Wiesen, D. Harting, </a:t>
            </a:r>
            <a:r>
              <a:rPr lang="de-DE" sz="1200" b="1" cap="all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P.Börner</a:t>
            </a:r>
            <a:endParaRPr lang="de-DE" sz="1200" b="1" cap="all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Forschungszentrum </a:t>
            </a:r>
            <a:r>
              <a:rPr lang="de-DE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Jülich, Institut für Energie- und Klimaforschung – Plasmaphysik, </a:t>
            </a:r>
            <a:r>
              <a:rPr lang="en-GB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Germany</a:t>
            </a:r>
          </a:p>
          <a:p>
            <a:pPr algn="just">
              <a:spcAft>
                <a:spcPts val="0"/>
              </a:spcAft>
            </a:pPr>
            <a:r>
              <a:rPr lang="en-GB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nl-BE" sz="1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W. DEKEYSER</a:t>
            </a:r>
            <a:r>
              <a:rPr lang="nl-BE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nl-BE" sz="1200" b="1" strike="sngStrike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S. CARLI</a:t>
            </a:r>
            <a:r>
              <a:rPr lang="nl-BE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nl-BE" sz="1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M. BLOMMAERT</a:t>
            </a:r>
            <a:r>
              <a:rPr lang="nl-BE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nl-BE" sz="1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N. HORSTEN, W</a:t>
            </a:r>
            <a:r>
              <a:rPr lang="nl-BE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VAN UYTVEN, </a:t>
            </a:r>
            <a:r>
              <a:rPr lang="nl-BE" sz="1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M. BAELMANS </a:t>
            </a:r>
            <a:endParaRPr lang="en-GB" sz="1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KU Leuven, Department of Mechanical Engineering, </a:t>
            </a:r>
            <a:r>
              <a:rPr lang="de-DE" sz="1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Belgium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de-DE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de-DE" sz="1200" b="1" strike="sngStrike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MORTIER</a:t>
            </a:r>
            <a:r>
              <a:rPr lang="de-DE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de-DE" sz="1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G. SAMAEY  </a:t>
            </a:r>
            <a:endParaRPr lang="en-GB" sz="1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KU Leuven, Department of Computer </a:t>
            </a:r>
            <a:r>
              <a:rPr lang="en-US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Science,</a:t>
            </a:r>
            <a:r>
              <a:rPr lang="de-DE" sz="1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Belgium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de-DE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de-DE" sz="1200" b="1" cap="all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Y. </a:t>
            </a:r>
            <a:r>
              <a:rPr lang="de-DE" sz="1200" b="1" cap="all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Marandet</a:t>
            </a:r>
            <a:r>
              <a:rPr lang="de-DE" sz="1200" b="1" cap="all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de-DE" sz="1200" b="1" cap="all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P. </a:t>
            </a:r>
            <a:r>
              <a:rPr lang="de-DE" sz="1200" b="1" cap="all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Genesio</a:t>
            </a:r>
            <a:endParaRPr lang="en-GB" sz="1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de-DE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Aix</a:t>
            </a:r>
            <a:r>
              <a:rPr lang="de-DE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-Marseille Univ</a:t>
            </a:r>
            <a:r>
              <a:rPr lang="de-DE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., </a:t>
            </a:r>
            <a:r>
              <a:rPr lang="de-DE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France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de-DE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1200" b="1" cap="all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H. </a:t>
            </a:r>
            <a:r>
              <a:rPr lang="en-GB" sz="1200" b="1" cap="all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Bufferand</a:t>
            </a:r>
            <a:endParaRPr lang="en-GB" sz="1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CEA, IRFM, </a:t>
            </a:r>
            <a:r>
              <a:rPr lang="en-GB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France</a:t>
            </a:r>
            <a:endParaRPr lang="en-GB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en-GB" sz="1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E. WESTERHOF</a:t>
            </a:r>
            <a:r>
              <a:rPr lang="en-GB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J.G. MUNOZ</a:t>
            </a:r>
          </a:p>
          <a:p>
            <a:pPr algn="just"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DIFFER - Dutch Institute for Fundamental Energy Research, </a:t>
            </a:r>
            <a:r>
              <a:rPr lang="en-GB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Eindhoven</a:t>
            </a: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the Netherlands</a:t>
            </a:r>
          </a:p>
          <a:p>
            <a:pPr algn="just"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en-GB" sz="1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M. GROTH</a:t>
            </a:r>
            <a:r>
              <a:rPr lang="en-GB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GB" sz="1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A. HOLM</a:t>
            </a:r>
            <a:endParaRPr lang="en-GB" sz="1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Department of Applied Physics, Aalto University, </a:t>
            </a:r>
            <a:r>
              <a:rPr lang="en-GB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Espoo</a:t>
            </a: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Finland</a:t>
            </a:r>
          </a:p>
          <a:p>
            <a:pPr algn="just"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en-GB" sz="12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H. LEGGATE                 </a:t>
            </a:r>
            <a:r>
              <a:rPr lang="en-GB" sz="12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 HLST, ACH-MPG</a:t>
            </a:r>
            <a:endParaRPr lang="en-GB" sz="1200" b="1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GB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DCU 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85" t="972" r="5570" b="1386"/>
          <a:stretch/>
        </p:blipFill>
        <p:spPr>
          <a:xfrm>
            <a:off x="6876256" y="575010"/>
            <a:ext cx="2232248" cy="4272061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5940152" y="4081977"/>
            <a:ext cx="1120811" cy="73866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Eirene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with the infant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Ploutos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283968" y="1995686"/>
            <a:ext cx="1296144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GB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Very </a:t>
            </a:r>
            <a:r>
              <a:rPr lang="en-GB" sz="12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promissing</a:t>
            </a:r>
            <a:r>
              <a:rPr lang="en-GB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</a:t>
            </a:r>
            <a:r>
              <a:rPr lang="en-GB" sz="1200" baseline="30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GB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contact with ACH-VTT:</a:t>
            </a:r>
          </a:p>
          <a:p>
            <a:pPr algn="just"/>
            <a:r>
              <a:rPr lang="en-GB" sz="1200" b="1" cap="all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F. </a:t>
            </a:r>
            <a:r>
              <a:rPr lang="en-GB" sz="1200" b="1" cap="all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Granberg</a:t>
            </a:r>
            <a:r>
              <a:rPr lang="en-GB" sz="1200" b="1" cap="all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GB" sz="1200" b="1" cap="all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J. </a:t>
            </a:r>
            <a:r>
              <a:rPr lang="en-GB" sz="1200" b="1" cap="all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Åström</a:t>
            </a:r>
            <a:r>
              <a:rPr lang="en-GB" sz="1200" b="1" cap="all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GB" sz="1200" b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Plus 7"/>
          <p:cNvSpPr/>
          <p:nvPr/>
        </p:nvSpPr>
        <p:spPr>
          <a:xfrm>
            <a:off x="3635896" y="2211710"/>
            <a:ext cx="576064" cy="619618"/>
          </a:xfrm>
          <a:prstGeom prst="mathPlus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feld 2"/>
          <p:cNvSpPr txBox="1"/>
          <p:nvPr/>
        </p:nvSpPr>
        <p:spPr>
          <a:xfrm>
            <a:off x="5961893" y="843558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??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475656" y="843558"/>
            <a:ext cx="396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??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051720" y="149163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, ??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29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3470" y="71072"/>
            <a:ext cx="8388424" cy="342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400" dirty="0" smtClean="0">
                <a:solidFill>
                  <a:srgbClr val="C00000"/>
                </a:solidFill>
              </a:rPr>
              <a:t>TSVV-5 KOM 16.04.21: planned events in focus groups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79512" y="555526"/>
            <a:ext cx="89644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Already in (</a:t>
            </a:r>
            <a:r>
              <a:rPr lang="en-GB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Sep-Oct 2021)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code camp </a:t>
            </a:r>
            <a:r>
              <a:rPr lang="en-GB" sz="16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for </a:t>
            </a:r>
            <a:r>
              <a:rPr lang="en-GB" sz="16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4-5 </a:t>
            </a:r>
            <a:r>
              <a:rPr lang="en-GB" sz="16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days </a:t>
            </a:r>
            <a:r>
              <a:rPr lang="en-GB" sz="16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unbroken focused work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to start </a:t>
            </a:r>
            <a:r>
              <a:rPr lang="en-GB" sz="16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streamlining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(segregation of the numeric core) the code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1400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Concepts and parameters of the streamlining were </a:t>
            </a:r>
            <a:r>
              <a:rPr lang="en-GB" sz="14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discussed few times already </a:t>
            </a:r>
            <a:r>
              <a:rPr lang="en-GB" sz="1400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including with ITER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ACH HPC (HLST follow up, </a:t>
            </a:r>
            <a:r>
              <a:rPr lang="en-GB" sz="1400" i="1" dirty="0" err="1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H.Legatte</a:t>
            </a:r>
            <a:r>
              <a:rPr lang="en-GB" sz="1400" i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and ACH VTT should join.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GB" sz="1400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Meeting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on </a:t>
            </a:r>
            <a:r>
              <a:rPr lang="en-GB" sz="1600" b="1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A&amp;M </a:t>
            </a:r>
            <a:r>
              <a:rPr lang="en-GB" sz="16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data and CRMs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including ADAS, </a:t>
            </a:r>
            <a:r>
              <a:rPr lang="en-GB" sz="1600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Yacora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etc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 with the related external participation </a:t>
            </a:r>
            <a:r>
              <a:rPr lang="en-GB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(Oct-Nov 2021?..).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Handshake with validation at JET ILW and MAGNUM-PSI</a:t>
            </a:r>
          </a:p>
          <a:p>
            <a:pPr marL="800100" lvl="1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1400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We have already had a </a:t>
            </a:r>
            <a:r>
              <a:rPr lang="en-GB" sz="14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joint meeting with </a:t>
            </a:r>
            <a:r>
              <a:rPr lang="en-GB" sz="1400" b="1" i="1" dirty="0" err="1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Yacora</a:t>
            </a:r>
            <a:r>
              <a:rPr lang="en-GB" sz="1400" b="1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team </a:t>
            </a:r>
            <a:r>
              <a:rPr lang="en-GB" sz="1400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</a:t>
            </a:r>
            <a:r>
              <a:rPr lang="en-GB" sz="1400" i="1" dirty="0" err="1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U.Fanz</a:t>
            </a:r>
            <a:r>
              <a:rPr lang="en-GB" sz="1400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GB" sz="1400" i="1" dirty="0" err="1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D.Wunderlich</a:t>
            </a:r>
            <a:r>
              <a:rPr lang="en-GB" sz="1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) </a:t>
            </a:r>
            <a:endParaRPr lang="en-GB" sz="1400" i="1" dirty="0" smtClean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>
              <a:buClr>
                <a:srgbClr val="C00000"/>
              </a:buClr>
            </a:pPr>
            <a:r>
              <a:rPr lang="en-GB" sz="1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400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     </a:t>
            </a:r>
            <a:r>
              <a:rPr lang="en-GB" sz="1400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https</a:t>
            </a:r>
            <a:r>
              <a:rPr lang="en-GB" sz="1400" i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://indico.euro-fusion.org/event/1107</a:t>
            </a:r>
            <a:r>
              <a:rPr lang="en-GB" sz="1400" i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/</a:t>
            </a:r>
            <a:endParaRPr lang="en-GB" sz="1400" i="1" dirty="0" smtClean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800100" lvl="1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To invite: </a:t>
            </a:r>
            <a:r>
              <a:rPr lang="en-GB" sz="1400" i="1" dirty="0" err="1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M.O’Mullane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(ADAS); D.Tshakhaya (BIT2); </a:t>
            </a:r>
            <a:r>
              <a:rPr lang="en-GB" sz="1400" i="1" dirty="0" err="1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J.Tennysson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(RMPS for molecules), </a:t>
            </a:r>
            <a:r>
              <a:rPr lang="en-GB" sz="1400" i="1" dirty="0" err="1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D.Fursa</a:t>
            </a: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(CCC for molecules)?..</a:t>
            </a:r>
          </a:p>
          <a:p>
            <a:pPr marL="800100" lvl="1" indent="-3429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GB" sz="1400" dirty="0">
              <a:solidFill>
                <a:srgbClr val="FF33CC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16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Reduced model data </a:t>
            </a:r>
            <a:r>
              <a:rPr lang="en-GB" sz="1600" dirty="0" smtClean="0">
                <a:latin typeface="Arial" panose="020B0604020202020204" pitchFamily="34" charset="0"/>
                <a:ea typeface="Calibri" panose="020F0502020204030204" pitchFamily="34" charset="0"/>
              </a:rPr>
              <a:t>for outgassing, FEM with applications to </a:t>
            </a:r>
            <a:r>
              <a:rPr lang="en-GB" sz="1600" dirty="0" err="1" smtClean="0">
                <a:latin typeface="Arial" panose="020B0604020202020204" pitchFamily="34" charset="0"/>
                <a:ea typeface="Calibri" panose="020F0502020204030204" pitchFamily="34" charset="0"/>
              </a:rPr>
              <a:t>Magmum</a:t>
            </a:r>
            <a:r>
              <a:rPr lang="en-GB" sz="1600" dirty="0" smtClean="0">
                <a:latin typeface="Arial" panose="020B0604020202020204" pitchFamily="34" charset="0"/>
                <a:ea typeface="Calibri" panose="020F0502020204030204" pitchFamily="34" charset="0"/>
              </a:rPr>
              <a:t>-PSI </a:t>
            </a:r>
            <a:r>
              <a:rPr lang="en-GB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(Dec 2021?..) 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14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Some cooperation already started within SOLPS-ITER communication (</a:t>
            </a:r>
            <a:r>
              <a:rPr lang="en-GB" sz="1400" dirty="0" err="1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G.Nallo</a:t>
            </a:r>
            <a:r>
              <a:rPr lang="en-GB" sz="14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Turin) </a:t>
            </a:r>
          </a:p>
          <a:p>
            <a:pPr>
              <a:buClr>
                <a:srgbClr val="C00000"/>
              </a:buClr>
            </a:pPr>
            <a:endParaRPr lang="en-GB" sz="1400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Meeting </a:t>
            </a: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on 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selection of </a:t>
            </a:r>
            <a:r>
              <a:rPr lang="en-GB" sz="1600" b="1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DEMO application case(s) </a:t>
            </a:r>
            <a:r>
              <a:rPr lang="en-GB" sz="16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(mid 2022?..)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External participation from DEMO-relevant WPs?..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GB" sz="1400" i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Invite TSVV-6,7 PIs?..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96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3470" y="71072"/>
            <a:ext cx="8388424" cy="342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400" dirty="0" smtClean="0">
                <a:solidFill>
                  <a:srgbClr val="C00000"/>
                </a:solidFill>
              </a:rPr>
              <a:t>Thrust2 meeting 30.08.2021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99212" y="555526"/>
            <a:ext cx="896448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</a:pPr>
            <a:r>
              <a:rPr lang="en-GB" sz="1600" dirty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https://indico.euro-fusion.org/event/1306</a:t>
            </a: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/</a:t>
            </a:r>
            <a:endParaRPr lang="en-GB" sz="1600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buClr>
                <a:srgbClr val="C00000"/>
              </a:buClr>
            </a:pPr>
            <a:endParaRPr lang="en-GB" sz="1600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tems for TSVV-5: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- W7-X discussion of validation cases (embedded in a fluid code EMC3-EIRENE)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 =&gt; Meeting with WP W7X TFL to clarify cases  (Borodin/Alonso)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- TE discussion of validation cases (embedded in fluid codes SOLPS-ITER/EMC3-  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 EIRENE) / clarify situation with KU Leuven activities within WP TE for AUG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=&gt; Meeting with WP TE TFL to clarify cases and scope (Borodin/Hakola)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- Update plan for 2021 and 2022 / potential deviations in plan (shifts) / PI to send table to CO WP AC (Kalupin) and Thrust 2 Facilitator (Brezinsek) by mid of September</a:t>
            </a:r>
          </a:p>
          <a:p>
            <a:pPr>
              <a:buClr>
                <a:srgbClr val="C00000"/>
              </a:buClr>
            </a:pPr>
            <a:endParaRPr lang="en-GB" sz="1600" dirty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</a:pPr>
            <a:endParaRPr lang="en-GB" sz="1400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Joint meetings proposed: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WP PWIE: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Meeting to discuss TSVV5 and ADC / TE work activities with EIRENE versions (Brezinsek / Borodin / Harting / Wischmeier /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Calabro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Aho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Mantiola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/ Leuven team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14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- Joint meeting of TSVV5 and 6 regarding coverage of kinetic ion module in EIRENE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(neutrals vs. impurities, D+) in TSVVs  (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Ciraolo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/Harting/Borodin)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62626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344" y="68611"/>
            <a:ext cx="8778472" cy="342900"/>
          </a:xfrm>
        </p:spPr>
        <p:txBody>
          <a:bodyPr/>
          <a:lstStyle/>
          <a:p>
            <a:pPr>
              <a:defRPr/>
            </a:pPr>
            <a:r>
              <a:rPr lang="en-GB" sz="2100" dirty="0">
                <a:solidFill>
                  <a:srgbClr val="C00000"/>
                </a:solidFill>
              </a:rPr>
              <a:t>EIRENE </a:t>
            </a:r>
            <a:r>
              <a:rPr lang="en-GB" sz="2100" dirty="0" smtClean="0"/>
              <a:t>(</a:t>
            </a:r>
            <a:r>
              <a:rPr lang="en-GB" sz="2100" i="1" dirty="0" smtClean="0"/>
              <a:t>“E-”</a:t>
            </a:r>
            <a:r>
              <a:rPr lang="en-GB" sz="2100" dirty="0" smtClean="0"/>
              <a:t>) </a:t>
            </a:r>
            <a:r>
              <a:rPr lang="en-GB" sz="2100" dirty="0" smtClean="0">
                <a:solidFill>
                  <a:srgbClr val="C00000"/>
                </a:solidFill>
              </a:rPr>
              <a:t>application portfolio </a:t>
            </a:r>
            <a:r>
              <a:rPr lang="en-GB" sz="2100" dirty="0" smtClean="0"/>
              <a:t>(discussion in progress . . .)</a:t>
            </a:r>
            <a:endParaRPr lang="en-GB" sz="2100" dirty="0"/>
          </a:p>
        </p:txBody>
      </p:sp>
      <p:graphicFrame>
        <p:nvGraphicFramePr>
          <p:cNvPr id="5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153238"/>
              </p:ext>
            </p:extLst>
          </p:nvPr>
        </p:nvGraphicFramePr>
        <p:xfrm>
          <a:off x="35496" y="555527"/>
          <a:ext cx="9001000" cy="4246199"/>
        </p:xfrm>
        <a:graphic>
          <a:graphicData uri="http://schemas.openxmlformats.org/drawingml/2006/table">
            <a:tbl>
              <a:tblPr firstRow="1" bandRow="1"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10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2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0419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1600"/>
                        <a:t>aim/type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1600"/>
                        <a:t>ITER/DEMO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1600" dirty="0"/>
                        <a:t>JET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1600" dirty="0" smtClean="0"/>
                        <a:t>WPTE devices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1600"/>
                        <a:t>W7-X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/>
                        <a:t>Linear devices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3046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GB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en-GB" sz="1200" dirty="0">
                          <a:latin typeface="Arial"/>
                          <a:cs typeface="Arial"/>
                        </a:rPr>
                        <a:t>Slab-ITER</a:t>
                      </a:r>
                      <a:endParaRPr dirty="0"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200" dirty="0" smtClean="0">
                          <a:latin typeface="Arial"/>
                          <a:cs typeface="Arial"/>
                        </a:rPr>
                        <a:t>(</a:t>
                      </a:r>
                      <a:r>
                        <a:rPr lang="en-GB" sz="120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B2</a:t>
                      </a:r>
                      <a:r>
                        <a:rPr lang="en-GB" sz="1200" i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-E, 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FKH, …, usable</a:t>
                      </a:r>
                      <a:r>
                        <a:rPr lang="en-GB" sz="1200" b="0" i="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for most run types</a:t>
                      </a:r>
                      <a:r>
                        <a:rPr lang="en-GB" sz="1200" i="1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lang="en-GB" sz="1200" i="1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en-GB" sz="1200" dirty="0">
                          <a:latin typeface="Arial"/>
                          <a:cs typeface="Arial"/>
                        </a:rPr>
                        <a:t>Slab-JET</a:t>
                      </a:r>
                      <a:endParaRPr dirty="0"/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200" dirty="0" smtClean="0">
                          <a:latin typeface="Arial"/>
                          <a:cs typeface="Arial"/>
                        </a:rPr>
                        <a:t>(</a:t>
                      </a:r>
                      <a:r>
                        <a:rPr lang="en-GB" sz="1200" i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B2</a:t>
                      </a:r>
                      <a:r>
                        <a:rPr lang="en-GB" sz="1200" i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-E</a:t>
                      </a:r>
                      <a:r>
                        <a:rPr lang="en-GB" sz="1200" i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lang="en-GB" sz="1200" i="1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Edge2D</a:t>
                      </a:r>
                      <a:r>
                        <a:rPr lang="en-GB" sz="1200" i="1" dirty="0" smtClean="0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-E, 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  <a:latin typeface="Arial"/>
                          <a:cs typeface="+mn-cs"/>
                        </a:rPr>
                        <a:t>FKH, parallelization</a:t>
                      </a:r>
                      <a:r>
                        <a:rPr lang="en-GB" sz="1200" i="1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i="0" dirty="0"/>
                    </a:p>
                    <a:p>
                      <a:pPr marL="0" indent="0">
                        <a:buFontTx/>
                        <a:buNone/>
                        <a:defRPr/>
                      </a:pPr>
                      <a:endParaRPr lang="en-GB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en-GB" sz="1200" dirty="0" smtClean="0">
                          <a:latin typeface="Arial"/>
                          <a:cs typeface="Arial"/>
                        </a:rPr>
                        <a:t>Slab-AUG</a:t>
                      </a:r>
                    </a:p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200" dirty="0" smtClean="0">
                          <a:latin typeface="Arial"/>
                          <a:cs typeface="+mn-cs"/>
                        </a:rPr>
                        <a:t>(</a:t>
                      </a:r>
                      <a:r>
                        <a:rPr lang="en-GB" sz="1200" i="0" dirty="0" smtClean="0">
                          <a:solidFill>
                            <a:schemeClr val="tx1"/>
                          </a:solidFill>
                          <a:latin typeface="Arial"/>
                          <a:cs typeface="+mn-cs"/>
                        </a:rPr>
                        <a:t>B2</a:t>
                      </a:r>
                      <a:r>
                        <a:rPr lang="en-GB" sz="1200" i="1" dirty="0" smtClean="0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-E</a:t>
                      </a:r>
                      <a:r>
                        <a:rPr lang="en-GB" sz="1200" i="1" dirty="0" smtClean="0">
                          <a:solidFill>
                            <a:schemeClr val="tx1"/>
                          </a:solidFill>
                          <a:latin typeface="Arial"/>
                          <a:cs typeface="+mn-cs"/>
                        </a:rPr>
                        <a:t>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00B0F0"/>
                          </a:solidFill>
                          <a:latin typeface="Arial"/>
                          <a:cs typeface="+mn-cs"/>
                        </a:rPr>
                        <a:t>No</a:t>
                      </a:r>
                      <a:r>
                        <a:rPr lang="en-GB" sz="1200" b="1" baseline="0" dirty="0" smtClean="0">
                          <a:solidFill>
                            <a:srgbClr val="00B0F0"/>
                          </a:solidFill>
                          <a:latin typeface="Arial"/>
                          <a:cs typeface="+mn-cs"/>
                        </a:rPr>
                        <a:t> need for that</a:t>
                      </a:r>
                      <a:endParaRPr lang="en-GB" sz="1200" b="1" dirty="0" smtClean="0">
                        <a:solidFill>
                          <a:srgbClr val="00B0F0"/>
                        </a:solidFill>
                        <a:latin typeface="Arial"/>
                        <a:cs typeface="+mn-cs"/>
                      </a:endParaRPr>
                    </a:p>
                    <a:p>
                      <a:pPr marL="171450" indent="-171450">
                        <a:buFontTx/>
                        <a:buChar char="-"/>
                        <a:defRPr/>
                      </a:pPr>
                      <a:endParaRPr lang="en-GB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en-GB" sz="1200" b="1" dirty="0" smtClean="0">
                          <a:solidFill>
                            <a:srgbClr val="00B0F0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lang="en-GB" sz="1200" b="1" baseline="0" dirty="0" smtClean="0">
                          <a:solidFill>
                            <a:srgbClr val="00B0F0"/>
                          </a:solidFill>
                          <a:latin typeface="Arial"/>
                          <a:cs typeface="Arial"/>
                        </a:rPr>
                        <a:t> need for that</a:t>
                      </a:r>
                      <a:endParaRPr lang="en-GB" sz="1200" b="1" dirty="0">
                        <a:solidFill>
                          <a:srgbClr val="00B0F0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5634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GB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en-GB" sz="1200" strike="noStrike" dirty="0" smtClean="0">
                          <a:latin typeface="Arial"/>
                          <a:cs typeface="Arial"/>
                        </a:rPr>
                        <a:t>ITER </a:t>
                      </a:r>
                      <a:r>
                        <a:rPr lang="en-GB" sz="1200" strike="noStrike" dirty="0">
                          <a:latin typeface="Arial"/>
                          <a:cs typeface="Arial"/>
                        </a:rPr>
                        <a:t>case 2275 </a:t>
                      </a:r>
                      <a:r>
                        <a:rPr lang="en-GB" sz="1200" strike="noStrike" dirty="0" smtClean="0">
                          <a:latin typeface="Arial"/>
                          <a:cs typeface="Arial"/>
                        </a:rPr>
                        <a:t>(no</a:t>
                      </a:r>
                      <a:r>
                        <a:rPr lang="en-GB" sz="1200" strike="noStrike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200" strike="noStrike" baseline="0" dirty="0" err="1" smtClean="0">
                          <a:latin typeface="Arial"/>
                          <a:cs typeface="Arial"/>
                        </a:rPr>
                        <a:t>molec</a:t>
                      </a:r>
                      <a:r>
                        <a:rPr lang="en-GB" sz="1200" strike="noStrike" baseline="0" dirty="0" smtClean="0">
                          <a:latin typeface="Arial"/>
                          <a:cs typeface="Arial"/>
                        </a:rPr>
                        <a:t>., </a:t>
                      </a:r>
                      <a:r>
                        <a:rPr lang="en-GB" sz="1200" strike="noStrike" baseline="0" dirty="0" err="1" smtClean="0">
                          <a:latin typeface="Arial"/>
                          <a:cs typeface="Arial"/>
                        </a:rPr>
                        <a:t>S.Carli</a:t>
                      </a:r>
                      <a:r>
                        <a:rPr lang="en-GB" sz="1200" strike="noStrike" dirty="0" smtClean="0">
                          <a:latin typeface="Arial"/>
                          <a:cs typeface="Arial"/>
                        </a:rPr>
                        <a:t>)</a:t>
                      </a:r>
                      <a:endParaRPr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Arial"/>
                          <a:cs typeface="+mn-cs"/>
                        </a:rPr>
                        <a:t>FKH-</a:t>
                      </a:r>
                      <a:r>
                        <a:rPr lang="en-GB" sz="1200" dirty="0" err="1" smtClean="0">
                          <a:latin typeface="Arial"/>
                          <a:cs typeface="+mn-cs"/>
                        </a:rPr>
                        <a:t>SpH</a:t>
                      </a:r>
                      <a:endParaRPr lang="en-GB" sz="1200" dirty="0" smtClean="0">
                        <a:latin typeface="Arial"/>
                        <a:cs typeface="+mn-cs"/>
                      </a:endParaRP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Arial"/>
                          <a:cs typeface="+mn-cs"/>
                        </a:rPr>
                        <a:t>FKH-</a:t>
                      </a:r>
                      <a:r>
                        <a:rPr lang="en-GB" sz="1200" dirty="0" err="1" smtClean="0">
                          <a:latin typeface="Arial"/>
                          <a:cs typeface="+mn-cs"/>
                        </a:rPr>
                        <a:t>mMH</a:t>
                      </a:r>
                      <a:endParaRPr lang="en-GB" sz="1200" dirty="0" smtClean="0">
                        <a:latin typeface="Arial"/>
                        <a:cs typeface="+mn-cs"/>
                      </a:endParaRP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Arial"/>
                          <a:cs typeface="+mn-cs"/>
                        </a:rPr>
                        <a:t>parallelization</a:t>
                      </a:r>
                    </a:p>
                    <a:p>
                      <a:pPr marL="0" indent="0">
                        <a:buFontTx/>
                        <a:buNone/>
                        <a:defRPr/>
                      </a:pPr>
                      <a:endParaRPr lang="en-GB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Arial"/>
                          <a:cs typeface="+mn-cs"/>
                        </a:rPr>
                        <a:t>Can</a:t>
                      </a:r>
                      <a:r>
                        <a:rPr lang="en-GB" sz="1200" baseline="0" dirty="0" smtClean="0">
                          <a:latin typeface="Arial"/>
                          <a:cs typeface="+mn-cs"/>
                        </a:rPr>
                        <a:t> be done, </a:t>
                      </a:r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Arial"/>
                          <a:cs typeface="+mn-cs"/>
                        </a:rPr>
                        <a:t>of particular</a:t>
                      </a:r>
                      <a:r>
                        <a:rPr lang="en-GB" sz="1200" baseline="0" dirty="0" smtClean="0">
                          <a:latin typeface="Arial"/>
                          <a:cs typeface="+mn-cs"/>
                        </a:rPr>
                        <a:t> value for TSVV-5</a:t>
                      </a:r>
                      <a:endParaRPr lang="en-GB" sz="1200" dirty="0" smtClean="0">
                        <a:latin typeface="Arial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  <a:defRPr/>
                      </a:pPr>
                      <a:endParaRPr lang="en-GB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en-GB" sz="1200" b="1" i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lang="en-GB" sz="1200" dirty="0" smtClean="0">
                          <a:latin typeface="Arial"/>
                          <a:cs typeface="Arial"/>
                        </a:rPr>
                        <a:t>-EMC3 </a:t>
                      </a:r>
                      <a:r>
                        <a:rPr lang="ru-RU" sz="1200" dirty="0" smtClean="0">
                          <a:latin typeface="Arial"/>
                          <a:cs typeface="Arial"/>
                        </a:rPr>
                        <a:t>(</a:t>
                      </a:r>
                      <a:r>
                        <a:rPr lang="en-GB" sz="1200" dirty="0" err="1" smtClean="0">
                          <a:latin typeface="Arial"/>
                          <a:cs typeface="Arial"/>
                        </a:rPr>
                        <a:t>D.Harting</a:t>
                      </a:r>
                      <a:r>
                        <a:rPr lang="en-GB" sz="1200" dirty="0" smtClean="0">
                          <a:latin typeface="Arial"/>
                          <a:cs typeface="Arial"/>
                        </a:rPr>
                        <a:t>)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00B0F0"/>
                          </a:solidFill>
                          <a:latin typeface="Arial"/>
                          <a:cs typeface="+mn-cs"/>
                        </a:rPr>
                        <a:t>No</a:t>
                      </a:r>
                      <a:r>
                        <a:rPr lang="en-GB" sz="1200" b="1" baseline="0" dirty="0" smtClean="0">
                          <a:solidFill>
                            <a:srgbClr val="00B0F0"/>
                          </a:solidFill>
                          <a:latin typeface="Arial"/>
                          <a:cs typeface="+mn-cs"/>
                        </a:rPr>
                        <a:t> reason to be separate from validation cases</a:t>
                      </a:r>
                      <a:endParaRPr lang="en-GB" sz="1200" b="1" dirty="0" smtClean="0">
                        <a:solidFill>
                          <a:srgbClr val="00B0F0"/>
                        </a:solidFill>
                        <a:latin typeface="Arial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126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GB" sz="1600" b="1"/>
                        <a:t/>
                      </a:r>
                      <a:br>
                        <a:rPr lang="en-GB" sz="1600" b="1"/>
                      </a:br>
                      <a:endParaRPr lang="en-GB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00B0F0"/>
                          </a:solidFill>
                          <a:latin typeface="Arial"/>
                          <a:cs typeface="+mn-cs"/>
                        </a:rPr>
                        <a:t>No</a:t>
                      </a:r>
                      <a:r>
                        <a:rPr lang="en-GB" sz="1200" b="1" baseline="0" dirty="0" smtClean="0">
                          <a:solidFill>
                            <a:srgbClr val="00B0F0"/>
                          </a:solidFill>
                          <a:latin typeface="Arial"/>
                          <a:cs typeface="+mn-cs"/>
                        </a:rPr>
                        <a:t> need for that</a:t>
                      </a:r>
                      <a:endParaRPr lang="en-GB" sz="1200" b="1" dirty="0" smtClean="0">
                        <a:solidFill>
                          <a:srgbClr val="00B0F0"/>
                        </a:solidFill>
                        <a:latin typeface="Arial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  <a:defRPr/>
                      </a:pPr>
                      <a:endParaRPr lang="en-GB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1200" b="1" i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lang="en-GB" sz="1200" dirty="0">
                          <a:latin typeface="Arial"/>
                          <a:cs typeface="Arial"/>
                        </a:rPr>
                        <a:t>-Edge2D, </a:t>
                      </a:r>
                      <a:r>
                        <a:rPr lang="en-GB" sz="1200" dirty="0" smtClean="0">
                          <a:latin typeface="Arial"/>
                          <a:cs typeface="Arial"/>
                        </a:rPr>
                        <a:t>SOLPS</a:t>
                      </a:r>
                    </a:p>
                    <a:p>
                      <a:pPr marL="228600" indent="-228600">
                        <a:buFontTx/>
                        <a:buAutoNum type="arabicParenR"/>
                        <a:defRPr/>
                      </a:pPr>
                      <a:r>
                        <a:rPr lang="en-GB" sz="1000" b="1" dirty="0" smtClean="0">
                          <a:latin typeface="Arial"/>
                          <a:cs typeface="Arial"/>
                        </a:rPr>
                        <a:t>M18-27 L-mode</a:t>
                      </a:r>
                      <a:r>
                        <a:rPr lang="en-GB" sz="1000" b="1" baseline="0" dirty="0" smtClean="0">
                          <a:latin typeface="Arial"/>
                          <a:cs typeface="Arial"/>
                        </a:rPr>
                        <a:t> T5 </a:t>
                      </a:r>
                      <a:r>
                        <a:rPr lang="en-GB" sz="1000" b="1" dirty="0" smtClean="0">
                          <a:latin typeface="Arial"/>
                          <a:cs typeface="Arial"/>
                        </a:rPr>
                        <a:t>(</a:t>
                      </a:r>
                      <a:r>
                        <a:rPr lang="en-GB" sz="1000" b="1" dirty="0" err="1" smtClean="0">
                          <a:latin typeface="Arial"/>
                          <a:cs typeface="Arial"/>
                        </a:rPr>
                        <a:t>M.Groth</a:t>
                      </a:r>
                      <a:r>
                        <a:rPr lang="en-GB" sz="1000" b="1" dirty="0" smtClean="0">
                          <a:latin typeface="Arial"/>
                          <a:cs typeface="Arial"/>
                        </a:rPr>
                        <a:t>)</a:t>
                      </a:r>
                    </a:p>
                    <a:p>
                      <a:pPr marL="228600" indent="-228600">
                        <a:buFontTx/>
                        <a:buAutoNum type="arabicParenR"/>
                        <a:defRPr/>
                      </a:pPr>
                      <a:r>
                        <a:rPr lang="en-GB" sz="1000" b="1" dirty="0" smtClean="0">
                          <a:latin typeface="Arial"/>
                          <a:cs typeface="Arial"/>
                        </a:rPr>
                        <a:t>C30c</a:t>
                      </a:r>
                      <a:r>
                        <a:rPr lang="en-GB" sz="1000" b="1" baseline="0" dirty="0" smtClean="0">
                          <a:latin typeface="Arial"/>
                          <a:cs typeface="Arial"/>
                        </a:rPr>
                        <a:t> (</a:t>
                      </a:r>
                      <a:r>
                        <a:rPr lang="en-GB" sz="1000" b="1" baseline="0" dirty="0" err="1" smtClean="0">
                          <a:latin typeface="Arial"/>
                          <a:cs typeface="Arial"/>
                        </a:rPr>
                        <a:t>S.Wiesen</a:t>
                      </a:r>
                      <a:r>
                        <a:rPr lang="en-GB" sz="1000" b="1" baseline="0" dirty="0" smtClean="0">
                          <a:latin typeface="Arial"/>
                          <a:cs typeface="Arial"/>
                        </a:rPr>
                        <a:t>)</a:t>
                      </a:r>
                    </a:p>
                    <a:p>
                      <a:pPr marL="228600" indent="-228600">
                        <a:buFontTx/>
                        <a:buAutoNum type="arabicParenR"/>
                        <a:defRPr/>
                      </a:pPr>
                      <a:r>
                        <a:rPr lang="en-GB" sz="1000" b="1" dirty="0" smtClean="0">
                          <a:latin typeface="Arial"/>
                          <a:cs typeface="Arial"/>
                        </a:rPr>
                        <a:t>M18-39 </a:t>
                      </a:r>
                      <a:r>
                        <a:rPr lang="en-GB" sz="1000" b="1" baseline="0" dirty="0" smtClean="0">
                          <a:latin typeface="Arial"/>
                          <a:cs typeface="Arial"/>
                        </a:rPr>
                        <a:t>(</a:t>
                      </a:r>
                      <a:r>
                        <a:rPr lang="en-GB" sz="1000" b="1" baseline="0" dirty="0" err="1" smtClean="0">
                          <a:latin typeface="Arial"/>
                          <a:cs typeface="Arial"/>
                        </a:rPr>
                        <a:t>E.Kaveeva</a:t>
                      </a:r>
                      <a:r>
                        <a:rPr lang="en-GB" sz="1000" b="1" baseline="0" dirty="0" smtClean="0">
                          <a:latin typeface="Arial"/>
                          <a:cs typeface="Arial"/>
                        </a:rPr>
                        <a:t>)</a:t>
                      </a:r>
                      <a:endParaRPr lang="en-GB" sz="1000" b="1" dirty="0" smtClean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en-GB" sz="1200" dirty="0" smtClean="0">
                          <a:latin typeface="Arial"/>
                          <a:cs typeface="Arial"/>
                        </a:rPr>
                        <a:t>?AUG…Similarity</a:t>
                      </a:r>
                      <a:r>
                        <a:rPr lang="en-GB" sz="1200" baseline="0" dirty="0" smtClean="0">
                          <a:latin typeface="Arial"/>
                          <a:cs typeface="Arial"/>
                        </a:rPr>
                        <a:t> with JET?..</a:t>
                      </a:r>
                    </a:p>
                    <a:p>
                      <a:pPr marL="0" indent="0">
                        <a:buFontTx/>
                        <a:buNone/>
                        <a:defRPr/>
                      </a:pPr>
                      <a:endParaRPr lang="en-GB" sz="1200" baseline="0" dirty="0" smtClean="0">
                        <a:latin typeface="Arial"/>
                        <a:cs typeface="Arial"/>
                      </a:endParaRPr>
                    </a:p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en-GB" sz="1200" baseline="0" dirty="0" smtClean="0">
                          <a:latin typeface="Arial"/>
                          <a:cs typeface="Arial"/>
                        </a:rPr>
                        <a:t>TCV?..</a:t>
                      </a:r>
                      <a:endParaRPr lang="en-GB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en-GB" sz="1200" dirty="0" smtClean="0">
                          <a:latin typeface="Arial"/>
                          <a:cs typeface="Arial"/>
                        </a:rPr>
                        <a:t>Need</a:t>
                      </a:r>
                      <a:r>
                        <a:rPr lang="en-GB" sz="1200" baseline="0" dirty="0" smtClean="0">
                          <a:latin typeface="Arial"/>
                          <a:cs typeface="Arial"/>
                        </a:rPr>
                        <a:t> to select one, pending</a:t>
                      </a:r>
                      <a:endParaRPr lang="en-GB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dirty="0" smtClean="0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E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  <a:latin typeface="Arial"/>
                          <a:cs typeface="+mn-cs"/>
                        </a:rPr>
                        <a:t>-B2 Magnum-PSI</a:t>
                      </a:r>
                      <a:endParaRPr lang="en-GB" sz="1200" dirty="0" smtClean="0">
                        <a:latin typeface="Arial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en-GB" sz="1200" dirty="0" smtClean="0">
                          <a:latin typeface="Arial"/>
                          <a:cs typeface="Arial"/>
                        </a:rPr>
                        <a:t>(focus</a:t>
                      </a:r>
                      <a:r>
                        <a:rPr lang="en-GB" sz="1200" baseline="0" dirty="0" smtClean="0">
                          <a:latin typeface="Arial"/>
                          <a:cs typeface="Arial"/>
                        </a:rPr>
                        <a:t> on MAR and photon trapping)</a:t>
                      </a:r>
                      <a:endParaRPr lang="en-GB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5634">
                <a:tc>
                  <a:txBody>
                    <a:bodyPr/>
                    <a:lstStyle/>
                    <a:p>
                      <a:pPr>
                        <a:defRPr/>
                      </a:pP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en-GB" sz="1000" b="1" dirty="0" smtClean="0">
                          <a:latin typeface="Arial"/>
                          <a:cs typeface="Arial"/>
                        </a:rPr>
                        <a:t>Future: </a:t>
                      </a:r>
                      <a:r>
                        <a:rPr lang="en-GB" sz="1000" dirty="0" smtClean="0">
                          <a:latin typeface="Arial"/>
                          <a:cs typeface="Arial"/>
                        </a:rPr>
                        <a:t>SOLPS-ITER,</a:t>
                      </a:r>
                      <a:r>
                        <a:rPr lang="en-GB" sz="10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GB" sz="1000" dirty="0" smtClean="0">
                          <a:latin typeface="Arial"/>
                          <a:cs typeface="Arial"/>
                        </a:rPr>
                        <a:t>baseline with extended</a:t>
                      </a:r>
                      <a:r>
                        <a:rPr lang="en-GB" sz="1000" baseline="0" dirty="0" smtClean="0">
                          <a:latin typeface="Arial"/>
                          <a:cs typeface="Arial"/>
                        </a:rPr>
                        <a:t> grid</a:t>
                      </a:r>
                    </a:p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en-GB" sz="1000" b="1" baseline="0" dirty="0" smtClean="0">
                          <a:latin typeface="Arial"/>
                          <a:cs typeface="Arial"/>
                        </a:rPr>
                        <a:t>For starters: </a:t>
                      </a:r>
                    </a:p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en-GB" sz="1000" b="0" baseline="0" dirty="0" smtClean="0">
                          <a:latin typeface="Arial"/>
                          <a:cs typeface="Arial"/>
                        </a:rPr>
                        <a:t>reference SOLPS4.3 case (</a:t>
                      </a:r>
                      <a:r>
                        <a:rPr lang="en-GB" sz="1000" b="0" baseline="0" dirty="0" err="1" smtClean="0">
                          <a:latin typeface="Arial"/>
                          <a:cs typeface="Arial"/>
                        </a:rPr>
                        <a:t>A.Kukushkin</a:t>
                      </a:r>
                      <a:r>
                        <a:rPr lang="en-GB" sz="1000" b="0" baseline="0" dirty="0" smtClean="0">
                          <a:latin typeface="Arial"/>
                          <a:cs typeface="Arial"/>
                        </a:rPr>
                        <a:t>)</a:t>
                      </a:r>
                      <a:endParaRPr lang="en-GB" sz="1000" b="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00B0F0"/>
                          </a:solidFill>
                          <a:latin typeface="Arial"/>
                          <a:cs typeface="+mn-cs"/>
                        </a:rPr>
                        <a:t>No</a:t>
                      </a:r>
                      <a:r>
                        <a:rPr lang="en-GB" sz="1200" b="1" baseline="0" dirty="0" smtClean="0">
                          <a:solidFill>
                            <a:srgbClr val="00B0F0"/>
                          </a:solidFill>
                          <a:latin typeface="Arial"/>
                          <a:cs typeface="+mn-cs"/>
                        </a:rPr>
                        <a:t> need for that</a:t>
                      </a:r>
                      <a:endParaRPr lang="en-GB" sz="1200" b="1" dirty="0" smtClean="0">
                        <a:solidFill>
                          <a:srgbClr val="00B0F0"/>
                        </a:solidFill>
                        <a:latin typeface="Arial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  <a:defRPr/>
                      </a:pPr>
                      <a:endParaRPr lang="en-GB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00B0F0"/>
                          </a:solidFill>
                          <a:latin typeface="Arial"/>
                          <a:cs typeface="+mn-cs"/>
                        </a:rPr>
                        <a:t>No</a:t>
                      </a:r>
                      <a:r>
                        <a:rPr lang="en-GB" sz="1200" b="1" baseline="0" dirty="0" smtClean="0">
                          <a:solidFill>
                            <a:srgbClr val="00B0F0"/>
                          </a:solidFill>
                          <a:latin typeface="Arial"/>
                          <a:cs typeface="+mn-cs"/>
                        </a:rPr>
                        <a:t> need for that</a:t>
                      </a:r>
                      <a:endParaRPr lang="en-GB" sz="1200" b="1" dirty="0" smtClean="0">
                        <a:solidFill>
                          <a:srgbClr val="00B0F0"/>
                        </a:solidFill>
                        <a:latin typeface="Arial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  <a:defRPr/>
                      </a:pPr>
                      <a:endParaRPr lang="en-GB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rgbClr val="00B0F0"/>
                          </a:solidFill>
                          <a:latin typeface="Arial"/>
                          <a:cs typeface="+mn-cs"/>
                        </a:rPr>
                        <a:t>No</a:t>
                      </a:r>
                      <a:r>
                        <a:rPr lang="en-GB" sz="1200" b="1" baseline="0" dirty="0" smtClean="0">
                          <a:solidFill>
                            <a:srgbClr val="00B0F0"/>
                          </a:solidFill>
                          <a:latin typeface="Arial"/>
                          <a:cs typeface="+mn-cs"/>
                        </a:rPr>
                        <a:t> need for that</a:t>
                      </a:r>
                      <a:endParaRPr lang="en-GB" sz="1200" b="1" dirty="0" smtClean="0">
                        <a:solidFill>
                          <a:srgbClr val="00B0F0"/>
                        </a:solidFill>
                        <a:latin typeface="Arial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  <a:defRPr/>
                      </a:pPr>
                      <a:r>
                        <a:rPr lang="en-GB" sz="1200" b="1" i="1" dirty="0" smtClean="0">
                          <a:solidFill>
                            <a:srgbClr val="FF0000"/>
                          </a:solidFill>
                          <a:latin typeface="Arial"/>
                          <a:cs typeface="+mn-cs"/>
                        </a:rPr>
                        <a:t>E</a:t>
                      </a:r>
                      <a:r>
                        <a:rPr lang="en-GB" sz="1200" b="0" i="0" dirty="0" smtClean="0">
                          <a:solidFill>
                            <a:schemeClr val="tx1"/>
                          </a:solidFill>
                          <a:latin typeface="Arial"/>
                          <a:cs typeface="+mn-cs"/>
                        </a:rPr>
                        <a:t>-B2 </a:t>
                      </a:r>
                      <a:r>
                        <a:rPr lang="en-GB" sz="1200" dirty="0" smtClean="0">
                          <a:latin typeface="Arial"/>
                          <a:cs typeface="Arial"/>
                        </a:rPr>
                        <a:t>JULE-PSI</a:t>
                      </a:r>
                      <a:r>
                        <a:rPr lang="en-GB" sz="1200" baseline="0" dirty="0" smtClean="0">
                          <a:latin typeface="Arial"/>
                          <a:cs typeface="Arial"/>
                        </a:rPr>
                        <a:t> </a:t>
                      </a:r>
                      <a:endParaRPr lang="en-GB" sz="12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Flussdiagramm: Alternativer Prozess 5"/>
          <p:cNvSpPr/>
          <p:nvPr/>
        </p:nvSpPr>
        <p:spPr bwMode="auto">
          <a:xfrm>
            <a:off x="110768" y="1161777"/>
            <a:ext cx="1296144" cy="432048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1500" b="1">
                <a:solidFill>
                  <a:schemeClr val="tx1"/>
                </a:solidFill>
                <a:latin typeface="Arial"/>
                <a:cs typeface="Arial"/>
              </a:rPr>
              <a:t>Verification</a:t>
            </a:r>
          </a:p>
        </p:txBody>
      </p:sp>
      <p:sp>
        <p:nvSpPr>
          <p:cNvPr id="7" name="Flussdiagramm: Alternativer Prozess 11"/>
          <p:cNvSpPr/>
          <p:nvPr/>
        </p:nvSpPr>
        <p:spPr bwMode="auto">
          <a:xfrm>
            <a:off x="89783" y="2032554"/>
            <a:ext cx="1296144" cy="648072"/>
          </a:xfrm>
          <a:prstGeom prst="flowChartAlternateProcess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1500" b="1" dirty="0">
                <a:solidFill>
                  <a:schemeClr val="tx1"/>
                </a:solidFill>
                <a:latin typeface="Arial"/>
                <a:cs typeface="Arial"/>
              </a:rPr>
              <a:t>Test on relevant scale</a:t>
            </a:r>
          </a:p>
        </p:txBody>
      </p:sp>
      <p:sp>
        <p:nvSpPr>
          <p:cNvPr id="8" name="Flussdiagramm: Alternativer Prozess 12"/>
          <p:cNvSpPr/>
          <p:nvPr/>
        </p:nvSpPr>
        <p:spPr bwMode="auto">
          <a:xfrm>
            <a:off x="109856" y="3119356"/>
            <a:ext cx="1296144" cy="432048"/>
          </a:xfrm>
          <a:prstGeom prst="flowChartAlternateProcess">
            <a:avLst/>
          </a:prstGeom>
          <a:solidFill>
            <a:srgbClr val="FF66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1500" b="1">
                <a:solidFill>
                  <a:schemeClr val="tx1"/>
                </a:solidFill>
                <a:latin typeface="Arial"/>
                <a:cs typeface="Arial"/>
              </a:rPr>
              <a:t>Validation</a:t>
            </a:r>
          </a:p>
        </p:txBody>
      </p:sp>
      <p:sp>
        <p:nvSpPr>
          <p:cNvPr id="9" name="Flussdiagramm: Alternativer Prozess 13"/>
          <p:cNvSpPr/>
          <p:nvPr/>
        </p:nvSpPr>
        <p:spPr bwMode="auto">
          <a:xfrm>
            <a:off x="109856" y="3939901"/>
            <a:ext cx="1296144" cy="754855"/>
          </a:xfrm>
          <a:prstGeom prst="flowChartAlternateProcess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GB" sz="1500" b="1">
                <a:solidFill>
                  <a:schemeClr val="tx1"/>
                </a:solidFill>
                <a:latin typeface="Arial"/>
                <a:cs typeface="Arial"/>
              </a:rPr>
              <a:t>Predictive modelling and design</a:t>
            </a:r>
          </a:p>
        </p:txBody>
      </p:sp>
      <p:sp>
        <p:nvSpPr>
          <p:cNvPr id="2" name="Rechteckige Legende 1"/>
          <p:cNvSpPr/>
          <p:nvPr/>
        </p:nvSpPr>
        <p:spPr>
          <a:xfrm>
            <a:off x="3131840" y="4083917"/>
            <a:ext cx="3168352" cy="861825"/>
          </a:xfrm>
          <a:prstGeom prst="wedgeRectCallout">
            <a:avLst>
              <a:gd name="adj1" fmla="val -39145"/>
              <a:gd name="adj2" fmla="val -9897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Well-established simulation cases for most relevant and representative JET experiments: </a:t>
            </a:r>
          </a:p>
          <a:p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molecular physics and detachment </a:t>
            </a:r>
          </a:p>
          <a:p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PSI in divertor in </a:t>
            </a:r>
            <a:r>
              <a:rPr lang="en-GB" sz="1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ELMy</a:t>
            </a: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H-mode with isotopes</a:t>
            </a:r>
          </a:p>
          <a:p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seeded high-radiative scenario</a:t>
            </a:r>
            <a:endParaRPr lang="de-DE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 bwMode="auto">
          <a:xfrm>
            <a:off x="6516216" y="4284989"/>
            <a:ext cx="2520279" cy="553998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GB" sz="1500" b="1" u="sng" dirty="0" smtClean="0"/>
              <a:t>System</a:t>
            </a:r>
            <a:r>
              <a:rPr lang="en-GB" sz="1500" b="1" dirty="0" smtClean="0"/>
              <a:t>: focused selection of Interconnected cases</a:t>
            </a:r>
            <a:r>
              <a:rPr lang="en-GB" sz="1500" b="1" dirty="0"/>
              <a:t>! </a:t>
            </a:r>
            <a:endParaRPr lang="de-DE" sz="1500" dirty="0"/>
          </a:p>
        </p:txBody>
      </p:sp>
    </p:spTree>
    <p:extLst>
      <p:ext uri="{BB962C8B-B14F-4D97-AF65-F5344CB8AC3E}">
        <p14:creationId xmlns:p14="http://schemas.microsoft.com/office/powerpoint/2010/main" val="242412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161862" y="51470"/>
            <a:ext cx="8778472" cy="342900"/>
          </a:xfrm>
        </p:spPr>
        <p:txBody>
          <a:bodyPr/>
          <a:lstStyle/>
          <a:p>
            <a:pPr>
              <a:defRPr/>
            </a:pPr>
            <a:r>
              <a:rPr lang="en-GB" sz="2100" dirty="0" smtClean="0">
                <a:solidFill>
                  <a:srgbClr val="C00000"/>
                </a:solidFill>
              </a:rPr>
              <a:t>Web communication considerations</a:t>
            </a:r>
            <a:endParaRPr lang="en-GB" sz="2100" dirty="0"/>
          </a:p>
        </p:txBody>
      </p:sp>
      <p:sp>
        <p:nvSpPr>
          <p:cNvPr id="10" name="Rechteck 9"/>
          <p:cNvSpPr/>
          <p:nvPr/>
        </p:nvSpPr>
        <p:spPr>
          <a:xfrm>
            <a:off x="181143" y="699542"/>
            <a:ext cx="896448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16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should be our Web-communication mechanism?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EUROfusion WIKI?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wiki.euro-fusion.org/wiki/TSVV-05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1400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  <a:hlinkClick r:id="rId3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www.Eirene.de</a:t>
            </a:r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  <a:p>
            <a:endParaRPr lang="en-GB" sz="1400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actually we wish to have where?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EIRENE-NGM-DEVELOPERs (associated developers, ADs)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EIRENE licence, download link</a:t>
            </a:r>
            <a:endParaRPr lang="en-GB" sz="1400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Developer code of conduct (</a:t>
            </a:r>
            <a:r>
              <a:rPr lang="en-GB" sz="1400" dirty="0" err="1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DCoC</a:t>
            </a:r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1400" dirty="0" smtClean="0">
                <a:solidFill>
                  <a:srgbClr val="FF33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Publications?..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1400" dirty="0" smtClean="0">
                <a:solidFill>
                  <a:srgbClr val="FF33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Developer profiles?..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1400" dirty="0" smtClean="0">
                <a:solidFill>
                  <a:srgbClr val="FF33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?..</a:t>
            </a:r>
            <a:endParaRPr lang="en-GB" sz="1600" dirty="0">
              <a:solidFill>
                <a:srgbClr val="FF33CC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</a:pPr>
            <a:endParaRPr lang="en-GB" sz="1400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C00000"/>
              </a:buClr>
            </a:pPr>
            <a:endParaRPr lang="en-GB" sz="1600" dirty="0" smtClean="0">
              <a:solidFill>
                <a:prstClr val="black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23435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2139702"/>
            <a:ext cx="8229600" cy="936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 smtClean="0"/>
              <a:t>Thanks for the attention!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65873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3470" y="71072"/>
            <a:ext cx="8388424" cy="342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800" dirty="0" smtClean="0">
                <a:solidFill>
                  <a:srgbClr val="C00000"/>
                </a:solidFill>
              </a:rPr>
              <a:t>EIRENE licencing - User Agreement  (UA)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07504" y="627534"/>
            <a:ext cx="7992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Old UA</a:t>
            </a:r>
            <a:r>
              <a:rPr lang="en-GB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acknowledgement of FZJ origin of EIRENE, non-military use, non-commercial use,  no cost/liability for FZJ, etc.</a:t>
            </a:r>
            <a:endParaRPr lang="en-GB" dirty="0"/>
          </a:p>
          <a:p>
            <a:endParaRPr lang="en-GB" b="1" u="sng" dirty="0" smtClean="0"/>
          </a:p>
          <a:p>
            <a:r>
              <a:rPr lang="en-GB" b="1" u="sng" dirty="0" smtClean="0"/>
              <a:t>New UA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Based on copyleft licence (however GPL3.0 occurs to be not suitable).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Similar declarative statements as in the old UA.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More clear statement about the EIRENE-based publications.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Developers and users are divided into “basic” and “associated” ones (AD).</a:t>
            </a:r>
          </a:p>
          <a:p>
            <a:endParaRPr lang="en-GB" dirty="0"/>
          </a:p>
          <a:p>
            <a:r>
              <a:rPr lang="en-GB" i="1" dirty="0" smtClean="0">
                <a:solidFill>
                  <a:srgbClr val="003399"/>
                </a:solidFill>
                <a:sym typeface="Wingdings" panose="05000000000000000000" pitchFamily="2" charset="2"/>
              </a:rPr>
              <a:t> </a:t>
            </a:r>
            <a:r>
              <a:rPr lang="en-GB" i="1" dirty="0" smtClean="0">
                <a:solidFill>
                  <a:srgbClr val="003399"/>
                </a:solidFill>
              </a:rPr>
              <a:t>ADs get more rights on decision-making, direct access to the repository, etc.</a:t>
            </a:r>
          </a:p>
          <a:p>
            <a:pPr marL="285750" indent="-285750">
              <a:buFont typeface="Wingdings" panose="05000000000000000000" pitchFamily="2" charset="2"/>
              <a:buChar char="ç"/>
            </a:pPr>
            <a:r>
              <a:rPr lang="en-GB" i="1" dirty="0" smtClean="0">
                <a:solidFill>
                  <a:srgbClr val="003399"/>
                </a:solidFill>
              </a:rPr>
              <a:t>ADs must keep to the “Developer Code of Conduct” (see at </a:t>
            </a:r>
            <a:r>
              <a:rPr lang="en-GB" i="1" dirty="0" smtClean="0">
                <a:solidFill>
                  <a:srgbClr val="003399"/>
                </a:solidFill>
                <a:hlinkClick r:id="rId2"/>
              </a:rPr>
              <a:t>INDICO</a:t>
            </a:r>
            <a:r>
              <a:rPr lang="en-GB" i="1" dirty="0" smtClean="0">
                <a:solidFill>
                  <a:srgbClr val="003399"/>
                </a:solidFill>
              </a:rPr>
              <a:t>).</a:t>
            </a:r>
          </a:p>
          <a:p>
            <a:pPr marL="285750" indent="-285750">
              <a:buFont typeface="Wingdings" panose="05000000000000000000" pitchFamily="2" charset="2"/>
              <a:buChar char="ç"/>
            </a:pPr>
            <a:endParaRPr lang="en-GB" i="1" dirty="0">
              <a:solidFill>
                <a:srgbClr val="003399"/>
              </a:solidFill>
            </a:endParaRPr>
          </a:p>
          <a:p>
            <a:r>
              <a:rPr lang="en-GB" i="1" dirty="0" smtClean="0">
                <a:solidFill>
                  <a:srgbClr val="FF33CC"/>
                </a:solidFill>
              </a:rPr>
              <a:t>Current status: </a:t>
            </a:r>
            <a:r>
              <a:rPr lang="en-GB" i="1" dirty="0">
                <a:solidFill>
                  <a:srgbClr val="FF33CC"/>
                </a:solidFill>
              </a:rPr>
              <a:t>w</a:t>
            </a:r>
            <a:r>
              <a:rPr lang="en-GB" i="1" dirty="0" smtClean="0">
                <a:solidFill>
                  <a:srgbClr val="FF33CC"/>
                </a:solidFill>
              </a:rPr>
              <a:t>e wait for the document version from the FZ J</a:t>
            </a:r>
            <a:r>
              <a:rPr lang="de-DE" i="1" dirty="0" smtClean="0">
                <a:solidFill>
                  <a:srgbClr val="FF33CC"/>
                </a:solidFill>
              </a:rPr>
              <a:t>ü</a:t>
            </a:r>
            <a:r>
              <a:rPr lang="en-GB" i="1" dirty="0" smtClean="0">
                <a:solidFill>
                  <a:srgbClr val="FF33CC"/>
                </a:solidFill>
              </a:rPr>
              <a:t>lich lawyers…</a:t>
            </a:r>
            <a:endParaRPr lang="en-GB" i="1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99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ROfusion6x9_5_3_2019 [Read-Only]" id="{4FA7D1A4-291D-482A-B5DE-8C6DF9C8AE24}" vid="{D585476B-6F94-4416-A937-50A74B4E56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0</TotalTime>
  <Words>1483</Words>
  <Application>Microsoft Office PowerPoint</Application>
  <PresentationFormat>Bildschirmpräsentation (16:9)</PresentationFormat>
  <Paragraphs>211</Paragraphs>
  <Slides>11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Office Theme</vt:lpstr>
      <vt:lpstr> TSVV Task 5:  “Neutral Gas Dynamics in the Edge”</vt:lpstr>
      <vt:lpstr>People entering / leaving the task</vt:lpstr>
      <vt:lpstr>EIRENE-NGM-DEVELOPERS (TSVV-5)</vt:lpstr>
      <vt:lpstr>PowerPoint-Präsentation</vt:lpstr>
      <vt:lpstr>PowerPoint-Präsentation</vt:lpstr>
      <vt:lpstr>EIRENE (“E-”) application portfolio (discussion in progress . . .)</vt:lpstr>
      <vt:lpstr>Web communication considerations</vt:lpstr>
      <vt:lpstr>PowerPoint-Präsentation</vt:lpstr>
      <vt:lpstr>PowerPoint-Präsentation</vt:lpstr>
      <vt:lpstr>PowerPoint-Präsentation</vt:lpstr>
      <vt:lpstr>EIRENE applications types - categorisation</vt:lpstr>
    </vt:vector>
  </TitlesOfParts>
  <Company>Forschungszentrum Jülich GmbH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 studies in preparation of JET-ILW TT and DT operation: insight and extrapolation to ITER by the ERO2.0 modelling</dc:title>
  <dc:creator>Dmitry Borodin</dc:creator>
  <cp:lastModifiedBy>Borodin</cp:lastModifiedBy>
  <cp:revision>627</cp:revision>
  <cp:lastPrinted>2014-10-16T14:51:28Z</cp:lastPrinted>
  <dcterms:created xsi:type="dcterms:W3CDTF">2019-10-05T18:10:40Z</dcterms:created>
  <dcterms:modified xsi:type="dcterms:W3CDTF">2021-09-03T05:41:35Z</dcterms:modified>
</cp:coreProperties>
</file>