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9" r:id="rId2"/>
    <p:sldId id="270" r:id="rId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se M. García Regaña" initials="JMGR" lastIdx="2" clrIdx="0"/>
  <p:cmAuthor id="1" name="Olaf Grulke" initials="OG" lastIdx="5" clrIdx="1">
    <p:extLst>
      <p:ext uri="{19B8F6BF-5375-455C-9EA6-DF929625EA0E}">
        <p15:presenceInfo xmlns:p15="http://schemas.microsoft.com/office/powerpoint/2012/main" userId="Olaf Grulk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E3E3"/>
    <a:srgbClr val="0000FF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87" autoAdjust="0"/>
    <p:restoredTop sz="94675" autoAdjust="0"/>
  </p:normalViewPr>
  <p:slideViewPr>
    <p:cSldViewPr showGuides="1">
      <p:cViewPr varScale="1">
        <p:scale>
          <a:sx n="133" d="100"/>
          <a:sy n="133" d="100"/>
        </p:scale>
        <p:origin x="169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howGuides="1">
      <p:cViewPr varScale="1">
        <p:scale>
          <a:sx n="75" d="100"/>
          <a:sy n="75" d="100"/>
        </p:scale>
        <p:origin x="-2238" y="-114"/>
      </p:cViewPr>
      <p:guideLst>
        <p:guide orient="horz" pos="2928"/>
        <p:guide pos="220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3037840" cy="464820"/>
          </a:xfrm>
          <a:prstGeom prst="rect">
            <a:avLst/>
          </a:prstGeom>
        </p:spPr>
        <p:txBody>
          <a:bodyPr vert="horz" lIns="95561" tIns="47781" rIns="95561" bIns="47781" rtlCol="0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3"/>
            <a:ext cx="3037840" cy="464820"/>
          </a:xfrm>
          <a:prstGeom prst="rect">
            <a:avLst/>
          </a:prstGeom>
        </p:spPr>
        <p:txBody>
          <a:bodyPr vert="horz" lIns="95561" tIns="47781" rIns="95561" bIns="47781" rtlCol="0"/>
          <a:lstStyle>
            <a:lvl1pPr algn="r">
              <a:defRPr sz="1300"/>
            </a:lvl1pPr>
          </a:lstStyle>
          <a:p>
            <a:fld id="{15B2C45A-E869-45FE-B529-AF49C0F3C669}" type="datetimeFigureOut">
              <a:rPr lang="en-GB" smtClean="0">
                <a:latin typeface="Arial" panose="020B0604020202020204" pitchFamily="34" charset="0"/>
              </a:rPr>
              <a:pPr/>
              <a:t>30/08/2021</a:t>
            </a:fld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5561" tIns="47781" rIns="95561" bIns="47781" rtlCol="0" anchor="b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5561" tIns="47781" rIns="95561" bIns="47781" rtlCol="0" anchor="b"/>
          <a:lstStyle>
            <a:lvl1pPr algn="r">
              <a:defRPr sz="1300"/>
            </a:lvl1pPr>
          </a:lstStyle>
          <a:p>
            <a:fld id="{A1166760-0E69-430F-A97F-08802152DB5E}" type="slidenum">
              <a:rPr lang="en-GB" smtClean="0">
                <a:latin typeface="Arial" panose="020B0604020202020204" pitchFamily="34" charset="0"/>
              </a:rPr>
              <a:pPr/>
              <a:t>‹Nr.›</a:t>
            </a:fld>
            <a:endParaRPr lang="en-GB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649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3037840" cy="464820"/>
          </a:xfrm>
          <a:prstGeom prst="rect">
            <a:avLst/>
          </a:prstGeom>
        </p:spPr>
        <p:txBody>
          <a:bodyPr vert="horz" lIns="95561" tIns="47781" rIns="95561" bIns="47781" rtlCol="0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3"/>
            <a:ext cx="3037840" cy="464820"/>
          </a:xfrm>
          <a:prstGeom prst="rect">
            <a:avLst/>
          </a:prstGeom>
        </p:spPr>
        <p:txBody>
          <a:bodyPr vert="horz" lIns="95561" tIns="47781" rIns="95561" bIns="47781" rtlCol="0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F93E6C17-F35F-4654-8DE9-B693AC206066}" type="datetimeFigureOut">
              <a:rPr lang="en-GB" smtClean="0"/>
              <a:pPr/>
              <a:t>30/08/2021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8500"/>
            <a:ext cx="4645025" cy="3484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1" tIns="47781" rIns="95561" bIns="47781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2"/>
            <a:ext cx="5608319" cy="4183380"/>
          </a:xfrm>
          <a:prstGeom prst="rect">
            <a:avLst/>
          </a:prstGeom>
        </p:spPr>
        <p:txBody>
          <a:bodyPr vert="horz" lIns="95561" tIns="47781" rIns="95561" bIns="47781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5561" tIns="47781" rIns="95561" bIns="47781" rtlCol="0" anchor="b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5561" tIns="47781" rIns="95561" bIns="47781" rtlCol="0" anchor="b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49027E0A-1465-4A40-B1D5-9126D49509FC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348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1.png" descr="EUROFUSION PowerPoint MASTER DECKBLATT.png"/>
          <p:cNvPicPr/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6347"/>
          <a:stretch>
            <a:fillRect/>
          </a:stretch>
        </p:blipFill>
        <p:spPr>
          <a:xfrm>
            <a:off x="0" y="219456"/>
            <a:ext cx="9144000" cy="5369784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5536" y="2348880"/>
            <a:ext cx="8496944" cy="1296144"/>
          </a:xfrm>
        </p:spPr>
        <p:txBody>
          <a:bodyPr>
            <a:noAutofit/>
          </a:bodyPr>
          <a:lstStyle>
            <a:lvl1pPr algn="l">
              <a:defRPr sz="35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smtClean="0"/>
              <a:t>Presentation 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5536" y="4293096"/>
            <a:ext cx="4392488" cy="432048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Name </a:t>
            </a:r>
            <a:r>
              <a:rPr lang="en-US" smtClean="0"/>
              <a:t>of presenter</a:t>
            </a:r>
            <a:endParaRPr lang="en-US" dirty="0" smtClean="0"/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155575" y="-457200"/>
            <a:ext cx="1076325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395536" y="5691683"/>
            <a:ext cx="1295375" cy="905669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Logo of presenter</a:t>
            </a:r>
            <a:endParaRPr lang="en-GB" dirty="0"/>
          </a:p>
        </p:txBody>
      </p:sp>
      <p:pic>
        <p:nvPicPr>
          <p:cNvPr id="7" name="Picture 9" descr="D:\dinklage\Eigene Dateien\Administration\EUROFUSION\Templates\EuropeanFlag.png"/>
          <p:cNvPicPr>
            <a:picLocks noChangeAspect="1" noChangeArrowheads="1"/>
          </p:cNvPicPr>
          <p:nvPr userDrawn="1"/>
        </p:nvPicPr>
        <p:blipFill>
          <a:blip r:embed="rId3" cstate="print"/>
          <a:srcRect l="2049" t="3055" r="2068" b="3625"/>
          <a:stretch>
            <a:fillRect/>
          </a:stretch>
        </p:blipFill>
        <p:spPr bwMode="auto">
          <a:xfrm>
            <a:off x="5859748" y="5967940"/>
            <a:ext cx="823027" cy="553486"/>
          </a:xfrm>
          <a:prstGeom prst="rect">
            <a:avLst/>
          </a:prstGeom>
          <a:noFill/>
        </p:spPr>
      </p:pic>
      <p:sp>
        <p:nvSpPr>
          <p:cNvPr id="9" name="Textfeld 8"/>
          <p:cNvSpPr txBox="1"/>
          <p:nvPr userDrawn="1"/>
        </p:nvSpPr>
        <p:spPr>
          <a:xfrm>
            <a:off x="6703093" y="5902226"/>
            <a:ext cx="1994457" cy="6924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50" dirty="0" smtClean="0">
                <a:latin typeface="Arial Narrow" pitchFamily="34" charset="0"/>
              </a:rPr>
              <a:t>This work has been carried out within the framework of the</a:t>
            </a:r>
          </a:p>
          <a:p>
            <a:r>
              <a:rPr lang="en-US" sz="650" dirty="0" smtClean="0">
                <a:latin typeface="Arial Narrow" pitchFamily="34" charset="0"/>
              </a:rPr>
              <a:t>EUROfusion Consortium and has received funding from the</a:t>
            </a:r>
          </a:p>
          <a:p>
            <a:r>
              <a:rPr lang="en-US" sz="650" dirty="0" smtClean="0">
                <a:latin typeface="Arial Narrow" pitchFamily="34" charset="0"/>
              </a:rPr>
              <a:t>European Union‘s Horizon 2020 research and innovation</a:t>
            </a:r>
          </a:p>
          <a:p>
            <a:r>
              <a:rPr lang="en-US" sz="650" dirty="0" smtClean="0">
                <a:latin typeface="Arial Narrow" pitchFamily="34" charset="0"/>
              </a:rPr>
              <a:t>programme under grant agreement number 633053.</a:t>
            </a:r>
          </a:p>
          <a:p>
            <a:r>
              <a:rPr lang="en-US" sz="650" dirty="0" smtClean="0">
                <a:latin typeface="Arial Narrow" pitchFamily="34" charset="0"/>
              </a:rPr>
              <a:t>The views and opinions expressed herein do not</a:t>
            </a:r>
          </a:p>
          <a:p>
            <a:r>
              <a:rPr lang="en-US" sz="650" dirty="0" smtClean="0">
                <a:latin typeface="Arial Narrow" pitchFamily="34" charset="0"/>
              </a:rPr>
              <a:t>necessarily reflect those of the European Commission.</a:t>
            </a:r>
          </a:p>
        </p:txBody>
      </p:sp>
    </p:spTree>
    <p:extLst>
      <p:ext uri="{BB962C8B-B14F-4D97-AF65-F5344CB8AC3E}">
        <p14:creationId xmlns:p14="http://schemas.microsoft.com/office/powerpoint/2010/main" val="16942950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96544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buFont typeface="Wingdings" panose="05000000000000000000" pitchFamily="2" charset="2"/>
              <a:buChar char="Ø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00150" indent="-285750">
              <a:buFont typeface="Wingdings" panose="05000000000000000000" pitchFamily="2" charset="2"/>
              <a:buChar char="Ø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544" y="6545237"/>
            <a:ext cx="8240228" cy="26813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en-GB" dirty="0" smtClean="0"/>
              <a:t>Andreas DINKLAGE | Visit of the PMU at W7-X | Greifswald | 17. Feb. 2015 | Page </a:t>
            </a:r>
            <a:fld id="{6A6D9FA1-99C7-4910-8E32-B85D378B0060}" type="slidenum">
              <a:rPr lang="en-GB" smtClean="0"/>
              <a:pPr algn="r"/>
              <a:t>‹Nr.›</a:t>
            </a:fld>
            <a:endParaRPr lang="en-GB" dirty="0"/>
          </a:p>
        </p:txBody>
      </p:sp>
      <p:pic>
        <p:nvPicPr>
          <p:cNvPr id="4" name="Picture 3" descr="EurofusionDisc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8424" y="116632"/>
            <a:ext cx="458197" cy="465708"/>
          </a:xfrm>
          <a:prstGeom prst="rect">
            <a:avLst/>
          </a:prstGeom>
        </p:spPr>
      </p:pic>
      <p:pic>
        <p:nvPicPr>
          <p:cNvPr id="7" name="Grafik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046" y="116632"/>
            <a:ext cx="546307" cy="4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975160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116632"/>
            <a:ext cx="7416824" cy="457200"/>
          </a:xfrm>
        </p:spPr>
        <p:txBody>
          <a:bodyPr>
            <a:noAutofit/>
          </a:bodyPr>
          <a:lstStyle>
            <a:lvl1pPr algn="ctr">
              <a:lnSpc>
                <a:spcPts val="3200"/>
              </a:lnSpc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96544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Wingdings" panose="05000000000000000000" pitchFamily="2" charset="2"/>
              <a:buChar char="Ø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Ø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544" y="6545237"/>
            <a:ext cx="8240228" cy="26813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en-GB" dirty="0" smtClean="0"/>
              <a:t>Xavier LITAUDON | Conference | Venue | Date | Page </a:t>
            </a:r>
            <a:fld id="{6A6D9FA1-99C7-4910-8E32-B85D378B0060}" type="slidenum">
              <a:rPr lang="en-GB" smtClean="0"/>
              <a:pPr algn="r"/>
              <a:t>‹Nr.›</a:t>
            </a:fld>
            <a:endParaRPr lang="en-GB" dirty="0"/>
          </a:p>
        </p:txBody>
      </p:sp>
      <p:pic>
        <p:nvPicPr>
          <p:cNvPr id="4" name="Picture 3" descr="EurofusionDisc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116632"/>
            <a:ext cx="458197" cy="465708"/>
          </a:xfrm>
          <a:prstGeom prst="rect">
            <a:avLst/>
          </a:prstGeom>
        </p:spPr>
      </p:pic>
      <p:pic>
        <p:nvPicPr>
          <p:cNvPr id="9" name="Grafik 149" descr="w7x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75004"/>
            <a:ext cx="619988" cy="545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56371251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064896" cy="457200"/>
          </a:xfrm>
        </p:spPr>
        <p:txBody>
          <a:bodyPr>
            <a:noAutofit/>
          </a:bodyPr>
          <a:lstStyle>
            <a:lvl1pPr algn="l">
              <a:lnSpc>
                <a:spcPts val="3200"/>
              </a:lnSpc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1412776"/>
            <a:ext cx="4114800" cy="4896544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Wingdings" panose="05000000000000000000" pitchFamily="2" charset="2"/>
              <a:buChar char="Ø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Ø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544" y="6545237"/>
            <a:ext cx="8240228" cy="26813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en-GB" dirty="0" smtClean="0"/>
              <a:t>Xavier LITAUDON | Conference | Venue | Date | Page </a:t>
            </a:r>
            <a:fld id="{6A6D9FA1-99C7-4910-8E32-B85D378B0060}" type="slidenum">
              <a:rPr lang="en-GB" smtClean="0"/>
              <a:pPr algn="r"/>
              <a:t>‹Nr.›</a:t>
            </a:fld>
            <a:endParaRPr lang="en-GB" dirty="0"/>
          </a:p>
        </p:txBody>
      </p:sp>
      <p:pic>
        <p:nvPicPr>
          <p:cNvPr id="4" name="Picture 3" descr="EurofusionDisc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116632"/>
            <a:ext cx="458197" cy="465708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3364904" y="739552"/>
            <a:ext cx="5815608" cy="3851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ts val="3200"/>
              </a:lnSpc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9" name="Content Placeholder 2"/>
          <p:cNvSpPr>
            <a:spLocks noGrp="1"/>
          </p:cNvSpPr>
          <p:nvPr>
            <p:ph idx="12"/>
          </p:nvPr>
        </p:nvSpPr>
        <p:spPr>
          <a:xfrm>
            <a:off x="251520" y="1412776"/>
            <a:ext cx="4114800" cy="4896544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Wingdings" panose="05000000000000000000" pitchFamily="2" charset="2"/>
              <a:buChar char="Ø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Ø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724964630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EB1851A-CFBC-47C7-80F8-04FF84B1759D}" type="datetimeFigureOut">
              <a:rPr lang="en-GB" smtClean="0"/>
              <a:pPr/>
              <a:t>30/08/2021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6A6D9FA1-99C7-4910-8E32-B85D378B0060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664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arturo.alonso@ciemat.es" TargetMode="External"/><Relationship Id="rId2" Type="http://schemas.openxmlformats.org/officeDocument/2006/relationships/hyperlink" Target="mailto:dirk.naujoks@ipp.mpg.d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79512" y="2348880"/>
            <a:ext cx="8964488" cy="1296144"/>
          </a:xfrm>
        </p:spPr>
        <p:txBody>
          <a:bodyPr/>
          <a:lstStyle/>
          <a:p>
            <a:r>
              <a:rPr lang="de-DE" sz="2400" dirty="0" smtClean="0"/>
              <a:t>Thrust2 -  WPW7X </a:t>
            </a:r>
            <a:r>
              <a:rPr lang="de-DE" sz="2400" dirty="0" err="1" smtClean="0"/>
              <a:t>enquiries</a:t>
            </a:r>
            <a:endParaRPr lang="de-DE" sz="24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23528" y="4149080"/>
            <a:ext cx="7776864" cy="1080120"/>
          </a:xfrm>
        </p:spPr>
        <p:txBody>
          <a:bodyPr>
            <a:normAutofit/>
          </a:bodyPr>
          <a:lstStyle/>
          <a:p>
            <a:r>
              <a:rPr lang="de-DE" dirty="0" smtClean="0"/>
              <a:t>A. Dinklage</a:t>
            </a:r>
            <a:endParaRPr lang="de-DE" sz="1400" b="0" i="1" dirty="0" smtClean="0"/>
          </a:p>
        </p:txBody>
      </p:sp>
      <p:pic>
        <p:nvPicPr>
          <p:cNvPr id="27" name="Grafi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5949280"/>
            <a:ext cx="546307" cy="4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57200" y="1188093"/>
            <a:ext cx="8229600" cy="4896544"/>
          </a:xfrm>
        </p:spPr>
        <p:txBody>
          <a:bodyPr>
            <a:normAutofit fontScale="77500" lnSpcReduction="20000"/>
          </a:bodyPr>
          <a:lstStyle/>
          <a:p>
            <a:r>
              <a:rPr lang="de-DE" dirty="0" smtClean="0"/>
              <a:t>Tungsten </a:t>
            </a:r>
            <a:r>
              <a:rPr lang="de-DE" dirty="0" err="1" smtClean="0"/>
              <a:t>transport</a:t>
            </a:r>
            <a:r>
              <a:rPr lang="de-DE" dirty="0" smtClean="0"/>
              <a:t> </a:t>
            </a:r>
            <a:r>
              <a:rPr lang="de-DE" dirty="0" err="1" smtClean="0"/>
              <a:t>studies</a:t>
            </a:r>
            <a:r>
              <a:rPr lang="de-DE" dirty="0" smtClean="0"/>
              <a:t> in W7-X </a:t>
            </a:r>
            <a:r>
              <a:rPr lang="de-DE" dirty="0" err="1" smtClean="0"/>
              <a:t>carbon</a:t>
            </a:r>
            <a:r>
              <a:rPr lang="de-DE" dirty="0" smtClean="0"/>
              <a:t>-wall </a:t>
            </a:r>
            <a:r>
              <a:rPr lang="de-DE" dirty="0" err="1" smtClean="0"/>
              <a:t>campaign</a:t>
            </a:r>
            <a:r>
              <a:rPr lang="de-DE" dirty="0" smtClean="0"/>
              <a:t> OP1.2b (ERO2.0, EMC3/EIRENE) in </a:t>
            </a:r>
            <a:r>
              <a:rPr lang="de-DE" dirty="0" err="1" smtClean="0"/>
              <a:t>order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u="sng" dirty="0" err="1" smtClean="0"/>
              <a:t>assess</a:t>
            </a:r>
            <a:r>
              <a:rPr lang="de-DE" u="sng" dirty="0" smtClean="0"/>
              <a:t> </a:t>
            </a:r>
            <a:r>
              <a:rPr lang="de-DE" u="sng" dirty="0" err="1" smtClean="0"/>
              <a:t>the</a:t>
            </a:r>
            <a:r>
              <a:rPr lang="de-DE" u="sng" dirty="0" smtClean="0"/>
              <a:t> </a:t>
            </a:r>
            <a:r>
              <a:rPr lang="de-DE" u="sng" dirty="0" err="1" smtClean="0"/>
              <a:t>impurity</a:t>
            </a:r>
            <a:r>
              <a:rPr lang="de-DE" u="sng" dirty="0" smtClean="0"/>
              <a:t> </a:t>
            </a:r>
            <a:r>
              <a:rPr lang="de-DE" u="sng" dirty="0" err="1" smtClean="0"/>
              <a:t>screening</a:t>
            </a:r>
            <a:r>
              <a:rPr lang="de-DE" u="sng" dirty="0" smtClean="0"/>
              <a:t> </a:t>
            </a:r>
            <a:r>
              <a:rPr lang="de-DE" dirty="0" smtClean="0"/>
              <a:t>in </a:t>
            </a:r>
            <a:r>
              <a:rPr lang="de-DE" dirty="0" err="1" smtClean="0"/>
              <a:t>the</a:t>
            </a:r>
            <a:r>
              <a:rPr lang="de-DE" dirty="0" smtClean="0"/>
              <a:t> divertor </a:t>
            </a:r>
            <a:r>
              <a:rPr lang="de-DE" dirty="0" err="1" smtClean="0"/>
              <a:t>region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validation</a:t>
            </a:r>
            <a:r>
              <a:rPr lang="de-DE" dirty="0" smtClean="0"/>
              <a:t> </a:t>
            </a:r>
            <a:r>
              <a:rPr lang="de-DE" dirty="0" err="1" smtClean="0"/>
              <a:t>task</a:t>
            </a:r>
            <a:r>
              <a:rPr lang="de-DE" dirty="0" smtClean="0"/>
              <a:t> </a:t>
            </a:r>
            <a:r>
              <a:rPr lang="de-DE" dirty="0" err="1" smtClean="0"/>
              <a:t>suggested</a:t>
            </a:r>
            <a:r>
              <a:rPr lang="de-DE" dirty="0" smtClean="0"/>
              <a:t>. 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Note: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evidence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tungsten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plasma</a:t>
            </a:r>
            <a:r>
              <a:rPr lang="de-DE" dirty="0" smtClean="0"/>
              <a:t> </a:t>
            </a:r>
            <a:r>
              <a:rPr lang="de-DE" dirty="0" err="1" smtClean="0"/>
              <a:t>core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well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divertor </a:t>
            </a:r>
            <a:r>
              <a:rPr lang="de-DE" dirty="0" err="1" smtClean="0"/>
              <a:t>plasma</a:t>
            </a:r>
            <a:r>
              <a:rPr lang="de-DE" dirty="0" smtClean="0"/>
              <a:t> </a:t>
            </a:r>
            <a:r>
              <a:rPr lang="de-DE" dirty="0" err="1" smtClean="0"/>
              <a:t>during</a:t>
            </a:r>
            <a:r>
              <a:rPr lang="de-DE" dirty="0" smtClean="0"/>
              <a:t> OP1.2, </a:t>
            </a:r>
            <a:r>
              <a:rPr lang="de-DE" dirty="0" err="1" smtClean="0"/>
              <a:t>while</a:t>
            </a:r>
            <a:r>
              <a:rPr lang="de-DE" dirty="0" smtClean="0"/>
              <a:t> </a:t>
            </a:r>
            <a:r>
              <a:rPr lang="de-DE" dirty="0" err="1" smtClean="0"/>
              <a:t>marker</a:t>
            </a:r>
            <a:r>
              <a:rPr lang="de-DE" dirty="0" smtClean="0"/>
              <a:t> </a:t>
            </a:r>
            <a:r>
              <a:rPr lang="de-DE" dirty="0" err="1" smtClean="0"/>
              <a:t>layers</a:t>
            </a:r>
            <a:r>
              <a:rPr lang="de-DE" dirty="0" smtClean="0"/>
              <a:t> at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targets</a:t>
            </a:r>
            <a:r>
              <a:rPr lang="de-DE" dirty="0" smtClean="0"/>
              <a:t> </a:t>
            </a:r>
            <a:r>
              <a:rPr lang="de-DE" dirty="0" err="1" smtClean="0"/>
              <a:t>showed</a:t>
            </a:r>
            <a:r>
              <a:rPr lang="de-DE" dirty="0" smtClean="0"/>
              <a:t> substantial </a:t>
            </a:r>
            <a:r>
              <a:rPr lang="de-DE" dirty="0" err="1" smtClean="0"/>
              <a:t>erosion</a:t>
            </a:r>
            <a:r>
              <a:rPr lang="de-DE" dirty="0"/>
              <a:t>.</a:t>
            </a:r>
            <a:endParaRPr lang="de-DE" dirty="0" smtClean="0"/>
          </a:p>
          <a:p>
            <a:endParaRPr lang="de-DE" dirty="0"/>
          </a:p>
          <a:p>
            <a:r>
              <a:rPr lang="de-DE" dirty="0" err="1" smtClean="0"/>
              <a:t>Which</a:t>
            </a:r>
            <a:r>
              <a:rPr lang="de-DE" dirty="0" smtClean="0"/>
              <a:t> ERO2.0/EMC3/EIRENE </a:t>
            </a:r>
            <a:r>
              <a:rPr lang="de-DE" dirty="0" err="1" smtClean="0"/>
              <a:t>support</a:t>
            </a:r>
            <a:r>
              <a:rPr lang="de-DE" dirty="0" smtClean="0"/>
              <a:t> (</a:t>
            </a:r>
            <a:r>
              <a:rPr lang="de-DE" dirty="0" err="1" smtClean="0"/>
              <a:t>as</a:t>
            </a:r>
            <a:r>
              <a:rPr lang="de-DE" dirty="0" smtClean="0"/>
              <a:t> VV </a:t>
            </a:r>
            <a:r>
              <a:rPr lang="de-DE" dirty="0" err="1" smtClean="0"/>
              <a:t>task</a:t>
            </a:r>
            <a:r>
              <a:rPr lang="de-DE" dirty="0" smtClean="0"/>
              <a:t>)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planned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u="sng" dirty="0" err="1" smtClean="0"/>
              <a:t>tungsten</a:t>
            </a:r>
            <a:r>
              <a:rPr lang="de-DE" u="sng" dirty="0" smtClean="0"/>
              <a:t> </a:t>
            </a:r>
            <a:r>
              <a:rPr lang="de-DE" u="sng" dirty="0" err="1" smtClean="0"/>
              <a:t>experiments</a:t>
            </a:r>
            <a:r>
              <a:rPr lang="de-DE" u="sng" dirty="0" smtClean="0"/>
              <a:t> in </a:t>
            </a:r>
            <a:r>
              <a:rPr lang="de-DE" u="sng" dirty="0" err="1" smtClean="0"/>
              <a:t>the</a:t>
            </a:r>
            <a:r>
              <a:rPr lang="de-DE" u="sng" dirty="0" smtClean="0"/>
              <a:t> </a:t>
            </a:r>
            <a:r>
              <a:rPr lang="de-DE" u="sng" dirty="0" err="1"/>
              <a:t>forthcoming</a:t>
            </a:r>
            <a:r>
              <a:rPr lang="de-DE" u="sng" dirty="0"/>
              <a:t> </a:t>
            </a:r>
            <a:r>
              <a:rPr lang="de-DE" u="sng" dirty="0" err="1"/>
              <a:t>operation</a:t>
            </a:r>
            <a:r>
              <a:rPr lang="de-DE" u="sng" dirty="0"/>
              <a:t> </a:t>
            </a:r>
            <a:r>
              <a:rPr lang="de-DE" u="sng" dirty="0" err="1"/>
              <a:t>phase</a:t>
            </a:r>
            <a:r>
              <a:rPr lang="de-DE" u="sng" dirty="0"/>
              <a:t> </a:t>
            </a:r>
            <a:r>
              <a:rPr lang="de-DE" dirty="0"/>
              <a:t>(</a:t>
            </a:r>
            <a:r>
              <a:rPr lang="de-DE" dirty="0" smtClean="0"/>
              <a:t>W/W-</a:t>
            </a:r>
            <a:r>
              <a:rPr lang="de-DE" dirty="0" err="1" smtClean="0"/>
              <a:t>alloys</a:t>
            </a:r>
            <a:r>
              <a:rPr lang="de-DE" dirty="0" smtClean="0"/>
              <a:t> </a:t>
            </a:r>
            <a:r>
              <a:rPr lang="de-DE" dirty="0" err="1" smtClean="0"/>
              <a:t>baffles</a:t>
            </a:r>
            <a:r>
              <a:rPr lang="de-DE" dirty="0" smtClean="0"/>
              <a:t>)? </a:t>
            </a:r>
            <a:r>
              <a:rPr lang="de-DE" dirty="0" err="1" smtClean="0"/>
              <a:t>Impurity</a:t>
            </a:r>
            <a:r>
              <a:rPr lang="de-DE" dirty="0" smtClean="0"/>
              <a:t> </a:t>
            </a:r>
            <a:r>
              <a:rPr lang="de-DE" dirty="0" err="1" smtClean="0"/>
              <a:t>screening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SOL (</a:t>
            </a:r>
            <a:r>
              <a:rPr lang="de-DE" dirty="0" err="1"/>
              <a:t>n</a:t>
            </a:r>
            <a:r>
              <a:rPr lang="de-DE" dirty="0" err="1" smtClean="0"/>
              <a:t>ear</a:t>
            </a:r>
            <a:r>
              <a:rPr lang="de-DE" dirty="0" smtClean="0"/>
              <a:t> </a:t>
            </a:r>
            <a:r>
              <a:rPr lang="de-DE" dirty="0" err="1" smtClean="0"/>
              <a:t>baffle</a:t>
            </a:r>
            <a:r>
              <a:rPr lang="de-DE" dirty="0" smtClean="0"/>
              <a:t> </a:t>
            </a:r>
            <a:r>
              <a:rPr lang="de-DE" dirty="0" err="1" smtClean="0"/>
              <a:t>plasma</a:t>
            </a:r>
            <a:r>
              <a:rPr lang="de-DE" dirty="0" smtClean="0"/>
              <a:t>)?</a:t>
            </a:r>
          </a:p>
          <a:p>
            <a:endParaRPr lang="de-DE" dirty="0"/>
          </a:p>
          <a:p>
            <a:r>
              <a:rPr lang="de-DE" u="sng" dirty="0" err="1" smtClean="0"/>
              <a:t>predictive</a:t>
            </a:r>
            <a:r>
              <a:rPr lang="de-DE" u="sng" dirty="0" smtClean="0"/>
              <a:t> W7-X </a:t>
            </a:r>
            <a:r>
              <a:rPr lang="de-DE" u="sng" dirty="0" err="1" smtClean="0"/>
              <a:t>plasma</a:t>
            </a:r>
            <a:r>
              <a:rPr lang="de-DE" u="sng" dirty="0" smtClean="0"/>
              <a:t> </a:t>
            </a:r>
            <a:r>
              <a:rPr lang="de-DE" u="sng" dirty="0" err="1" smtClean="0"/>
              <a:t>background</a:t>
            </a:r>
            <a:r>
              <a:rPr lang="de-DE" u="sng" dirty="0" smtClean="0"/>
              <a:t> </a:t>
            </a:r>
            <a:r>
              <a:rPr lang="de-DE" dirty="0" smtClean="0"/>
              <a:t>(EMC3/EIRENE)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impurities</a:t>
            </a:r>
            <a:r>
              <a:rPr lang="de-DE" dirty="0" smtClean="0"/>
              <a:t> (</a:t>
            </a:r>
            <a:r>
              <a:rPr lang="de-DE" dirty="0" err="1" smtClean="0"/>
              <a:t>development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new</a:t>
            </a:r>
            <a:r>
              <a:rPr lang="de-DE" dirty="0" smtClean="0"/>
              <a:t> </a:t>
            </a:r>
            <a:r>
              <a:rPr lang="de-DE" dirty="0" err="1" smtClean="0"/>
              <a:t>tungsten</a:t>
            </a:r>
            <a:r>
              <a:rPr lang="de-DE" dirty="0" smtClean="0"/>
              <a:t> divertor </a:t>
            </a:r>
            <a:r>
              <a:rPr lang="de-DE" dirty="0" err="1" smtClean="0"/>
              <a:t>elements</a:t>
            </a:r>
            <a:r>
              <a:rPr lang="de-DE" dirty="0" smtClean="0"/>
              <a:t>) in </a:t>
            </a:r>
            <a:r>
              <a:rPr lang="de-DE" dirty="0" err="1" smtClean="0"/>
              <a:t>standard</a:t>
            </a:r>
            <a:r>
              <a:rPr lang="de-DE" dirty="0" smtClean="0"/>
              <a:t>, high-</a:t>
            </a:r>
            <a:r>
              <a:rPr lang="de-DE" dirty="0" err="1" smtClean="0"/>
              <a:t>mirror</a:t>
            </a:r>
            <a:r>
              <a:rPr lang="de-DE" dirty="0" smtClean="0"/>
              <a:t>, high-</a:t>
            </a:r>
            <a:r>
              <a:rPr lang="de-DE" dirty="0" err="1" smtClean="0"/>
              <a:t>iota</a:t>
            </a:r>
            <a:r>
              <a:rPr lang="de-DE" dirty="0" smtClean="0"/>
              <a:t> </a:t>
            </a:r>
            <a:r>
              <a:rPr lang="de-DE" dirty="0" err="1" smtClean="0"/>
              <a:t>configuration</a:t>
            </a:r>
            <a:r>
              <a:rPr lang="de-DE" dirty="0" smtClean="0"/>
              <a:t> at 10 MW ECRH (</a:t>
            </a:r>
            <a:r>
              <a:rPr lang="de-DE" dirty="0" err="1" smtClean="0"/>
              <a:t>until</a:t>
            </a:r>
            <a:r>
              <a:rPr lang="de-DE" dirty="0" smtClean="0"/>
              <a:t> </a:t>
            </a:r>
            <a:r>
              <a:rPr lang="de-DE" dirty="0" err="1" smtClean="0"/>
              <a:t>mid</a:t>
            </a:r>
            <a:r>
              <a:rPr lang="de-DE" dirty="0" smtClean="0"/>
              <a:t> 2022)</a:t>
            </a:r>
            <a:endParaRPr lang="de-DE" dirty="0" smtClean="0">
              <a:solidFill>
                <a:srgbClr val="FF0000"/>
              </a:solidFill>
            </a:endParaRPr>
          </a:p>
          <a:p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sz="1500" dirty="0" err="1"/>
              <a:t>c</a:t>
            </a:r>
            <a:r>
              <a:rPr lang="de-DE" sz="1500" dirty="0" err="1" smtClean="0"/>
              <a:t>ontact</a:t>
            </a:r>
            <a:r>
              <a:rPr lang="de-DE" sz="1500" dirty="0" smtClean="0"/>
              <a:t>: </a:t>
            </a:r>
            <a:r>
              <a:rPr lang="de-DE" sz="1500" dirty="0" smtClean="0">
                <a:hlinkClick r:id="rId2"/>
              </a:rPr>
              <a:t>dirk.naujoks@ipp.mpg.de</a:t>
            </a:r>
            <a:r>
              <a:rPr lang="de-DE" sz="1500" dirty="0" smtClean="0"/>
              <a:t> (</a:t>
            </a:r>
            <a:r>
              <a:rPr lang="de-DE" sz="1500" dirty="0" err="1" smtClean="0"/>
              <a:t>coordinator</a:t>
            </a:r>
            <a:r>
              <a:rPr lang="de-DE" sz="1500" dirty="0" smtClean="0"/>
              <a:t> </a:t>
            </a:r>
            <a:r>
              <a:rPr lang="de-DE" sz="1500" dirty="0" err="1" smtClean="0"/>
              <a:t>tungsten</a:t>
            </a:r>
            <a:r>
              <a:rPr lang="de-DE" sz="1500" dirty="0" smtClean="0"/>
              <a:t> divertor </a:t>
            </a:r>
            <a:r>
              <a:rPr lang="de-DE" sz="1500" dirty="0" err="1" smtClean="0"/>
              <a:t>for</a:t>
            </a:r>
            <a:r>
              <a:rPr lang="de-DE" sz="1500" smtClean="0"/>
              <a:t> W7-X), </a:t>
            </a:r>
            <a:r>
              <a:rPr lang="de-DE" sz="1500" dirty="0" smtClean="0">
                <a:hlinkClick r:id="rId3"/>
              </a:rPr>
              <a:t>arturo.alonso@ciemat.es</a:t>
            </a:r>
            <a:r>
              <a:rPr lang="de-DE" sz="1500" dirty="0" smtClean="0"/>
              <a:t> (Thrust-2 – WPW7X </a:t>
            </a:r>
            <a:r>
              <a:rPr lang="de-DE" sz="1500" dirty="0" err="1" smtClean="0"/>
              <a:t>coordinator</a:t>
            </a:r>
            <a:r>
              <a:rPr lang="de-DE" sz="1500" dirty="0" smtClean="0"/>
              <a:t>)</a:t>
            </a:r>
            <a:endParaRPr lang="de-DE" sz="1500" dirty="0" smtClean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903772" y="6589861"/>
            <a:ext cx="8240228" cy="268139"/>
          </a:xfrm>
        </p:spPr>
        <p:txBody>
          <a:bodyPr/>
          <a:lstStyle/>
          <a:p>
            <a:pPr algn="r"/>
            <a:r>
              <a:rPr lang="en-GB" dirty="0" smtClean="0"/>
              <a:t>Andreas DINKLAGE | Thrust2 Meeting | VC | 30. Aug. 2021 | Page </a:t>
            </a:r>
            <a:fld id="{6A6D9FA1-99C7-4910-8E32-B85D378B0060}" type="slidenum">
              <a:rPr lang="en-GB" smtClean="0"/>
              <a:pPr algn="r"/>
              <a:t>2</a:t>
            </a:fld>
            <a:endParaRPr lang="en-GB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55576" y="0"/>
            <a:ext cx="7632848" cy="6926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 smtClean="0">
                <a:latin typeface="Arial" panose="020B0604020202020204" pitchFamily="34" charset="0"/>
                <a:ea typeface="+mj-ea"/>
                <a:cs typeface="+mj-cs"/>
              </a:rPr>
              <a:t>TSVV-6: questions/requests from WPW7X</a:t>
            </a:r>
            <a:endParaRPr kumimoji="0" lang="en-GB" sz="2800" b="0" i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026966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172</Words>
  <Application>Microsoft Office PowerPoint</Application>
  <PresentationFormat>Bildschirmpräsentation (4:3)</PresentationFormat>
  <Paragraphs>13</Paragraphs>
  <Slides>2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Arial Narrow</vt:lpstr>
      <vt:lpstr>Calibri</vt:lpstr>
      <vt:lpstr>Wingdings</vt:lpstr>
      <vt:lpstr>Office Theme</vt:lpstr>
      <vt:lpstr>Thrust2 -  WPW7X enquiries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Nieckchen Petra</dc:creator>
  <cp:lastModifiedBy>Dinklage, Andreas</cp:lastModifiedBy>
  <cp:revision>4239</cp:revision>
  <cp:lastPrinted>2019-11-11T09:59:11Z</cp:lastPrinted>
  <dcterms:created xsi:type="dcterms:W3CDTF">2014-10-27T16:40:37Z</dcterms:created>
  <dcterms:modified xsi:type="dcterms:W3CDTF">2021-08-30T10:06:16Z</dcterms:modified>
</cp:coreProperties>
</file>