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95" r:id="rId3"/>
    <p:sldId id="402" r:id="rId4"/>
    <p:sldId id="405" r:id="rId5"/>
    <p:sldId id="406" r:id="rId6"/>
    <p:sldId id="409" r:id="rId7"/>
    <p:sldId id="410" r:id="rId8"/>
    <p:sldId id="412" r:id="rId9"/>
    <p:sldId id="404" r:id="rId10"/>
    <p:sldId id="407" r:id="rId11"/>
    <p:sldId id="408" r:id="rId12"/>
    <p:sldId id="403" r:id="rId13"/>
    <p:sldId id="413" r:id="rId14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 Darren" initials="DMcD" lastIdx="3" clrIdx="0"/>
  <p:cmAuthor id="1" name="Donne Tony" initials="DT" lastIdx="8" clrIdx="1">
    <p:extLst/>
  </p:cmAuthor>
  <p:cmAuthor id="2" name="Litaudon, Xavier" initials="LX" lastIdx="0" clrIdx="2"/>
  <p:cmAuthor id="3" name="FALCHETTO Gloria 201193" initials="FG2" lastIdx="1" clrIdx="3">
    <p:extLst>
      <p:ext uri="{19B8F6BF-5375-455C-9EA6-DF929625EA0E}">
        <p15:presenceInfo xmlns:p15="http://schemas.microsoft.com/office/powerpoint/2012/main" userId="S-1-5-21-1801674531-299502267-839522115-550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66CC"/>
    <a:srgbClr val="008000"/>
    <a:srgbClr val="7F7F7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9" autoAdjust="0"/>
    <p:restoredTop sz="94766" autoAdjust="0"/>
  </p:normalViewPr>
  <p:slideViewPr>
    <p:cSldViewPr showGuides="1">
      <p:cViewPr varScale="1">
        <p:scale>
          <a:sx n="77" d="100"/>
          <a:sy n="77" d="100"/>
        </p:scale>
        <p:origin x="9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376" y="58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10/09/2021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‹N°›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10/09/2021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9144000" cy="653169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</a:t>
            </a:r>
            <a:r>
              <a:rPr lang="en-US" smtClean="0"/>
              <a:t>of presenter</a:t>
            </a:r>
            <a:endParaRPr lang="en-US" dirty="0" smtClean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2" name="Bild 13" descr="EU_und_Text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057" y="5805265"/>
            <a:ext cx="4025423" cy="75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71038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+mj-lt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−"/>
              <a:defRPr sz="2000">
                <a:solidFill>
                  <a:srgbClr val="002060"/>
                </a:solidFill>
                <a:latin typeface="+mj-lt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2000" baseline="0">
                <a:solidFill>
                  <a:srgbClr val="002060"/>
                </a:solidFill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7543800" cy="914400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000" b="1"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Second line of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27584" y="6597352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 smtClean="0">
                <a:latin typeface="+mn-lt"/>
                <a:cs typeface="Arial" panose="020B0604020202020204" pitchFamily="34" charset="0"/>
              </a:rPr>
              <a:t>X. Litaudon et al </a:t>
            </a:r>
            <a:r>
              <a:rPr lang="en-GB" sz="1100" b="0" dirty="0" smtClean="0">
                <a:latin typeface="+mn-lt"/>
                <a:cs typeface="Arial" panose="020B0604020202020204" pitchFamily="34" charset="0"/>
              </a:rPr>
              <a:t>| thrust 5 | 10 September</a:t>
            </a:r>
            <a:r>
              <a:rPr lang="en-GB" sz="1100" b="0" baseline="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GB" sz="1100" b="0" dirty="0" smtClean="0">
                <a:latin typeface="+mn-lt"/>
                <a:cs typeface="Arial" panose="020B0604020202020204" pitchFamily="34" charset="0"/>
              </a:rPr>
              <a:t>2021 | Page </a:t>
            </a:r>
            <a:fld id="{6A6D9FA1-99C7-4910-8E32-B85D378B0060}" type="slidenum">
              <a:rPr lang="en-GB" sz="1100" b="1" smtClean="0">
                <a:latin typeface="+mn-lt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lang="en-GB" sz="1100" b="1" dirty="0" smtClean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ine"/>
          <p:cNvSpPr/>
          <p:nvPr/>
        </p:nvSpPr>
        <p:spPr>
          <a:xfrm>
            <a:off x="455414" y="1384102"/>
            <a:ext cx="8233172" cy="8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35719" tIns="35719" rIns="35719" bIns="35719" anchor="ctr"/>
          <a:lstStyle/>
          <a:p>
            <a:pPr algn="l" defTabSz="321457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844"/>
          </a:p>
        </p:txBody>
      </p:sp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401836" y="232172"/>
            <a:ext cx="8340328" cy="982266"/>
          </a:xfrm>
          <a:prstGeom prst="rect">
            <a:avLst/>
          </a:prstGeom>
        </p:spPr>
        <p:txBody>
          <a:bodyPr anchor="b"/>
          <a:lstStyle>
            <a:lvl1pPr algn="l">
              <a:defRPr sz="2953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idx="1"/>
          </p:nvPr>
        </p:nvSpPr>
        <p:spPr>
          <a:xfrm>
            <a:off x="401836" y="1634133"/>
            <a:ext cx="8340328" cy="4616648"/>
          </a:xfrm>
          <a:prstGeom prst="rect">
            <a:avLst/>
          </a:prstGeom>
        </p:spPr>
        <p:txBody>
          <a:bodyPr anchor="t"/>
          <a:lstStyle>
            <a:lvl1pPr marL="187517" indent="-187517">
              <a:spcBef>
                <a:spcPts val="3375"/>
              </a:spcBef>
              <a:buSzPct val="100000"/>
              <a:defRPr sz="1828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00045" indent="-187517">
              <a:spcBef>
                <a:spcPts val="3375"/>
              </a:spcBef>
              <a:buSzPct val="100000"/>
              <a:defRPr sz="1828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12573" indent="-187517">
              <a:spcBef>
                <a:spcPts val="3375"/>
              </a:spcBef>
              <a:buSzPct val="100000"/>
              <a:defRPr sz="1828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25101" indent="-187517">
              <a:spcBef>
                <a:spcPts val="3375"/>
              </a:spcBef>
              <a:buSzPct val="100000"/>
              <a:defRPr sz="1828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7629" indent="-187517">
              <a:spcBef>
                <a:spcPts val="3375"/>
              </a:spcBef>
              <a:buSzPct val="100000"/>
              <a:defRPr sz="1828">
                <a:solidFill>
                  <a:srgbClr val="74747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26078" y="6465094"/>
            <a:ext cx="219386" cy="21081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984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574870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10/09/2021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uro-fusion.org/wiki/TSVV-02#Experimental_equilibria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euro-fusion.org/wiki/TSVV-11-WP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78" y="2132856"/>
            <a:ext cx="8941466" cy="1512168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</a:rPr>
              <a:t>Thrust#5 Whole-Device Modelling</a:t>
            </a:r>
            <a:endParaRPr lang="en-US" sz="3600" dirty="0">
              <a:latin typeface="+mj-lt"/>
            </a:endParaRPr>
          </a:p>
        </p:txBody>
      </p:sp>
      <p:pic>
        <p:nvPicPr>
          <p:cNvPr id="7" name="Image 16" descr="bandeau_titre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10784" y="5362137"/>
            <a:ext cx="1929494" cy="137923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395536" y="4149080"/>
            <a:ext cx="5688632" cy="79208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Facilitator : Xavier Litaudon</a:t>
            </a:r>
          </a:p>
          <a:p>
            <a:r>
              <a:rPr lang="it-IT" dirty="0"/>
              <a:t>WPAC 2022 scientific goals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5"/>
    </mc:Choice>
    <mc:Fallback xmlns="">
      <p:transition spd="slow" advTm="5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Merge of BLUEPRINT and MIRA has begun</a:t>
            </a:r>
          </a:p>
          <a:p>
            <a:pPr marL="628639" lvl="1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Some issues have slowed down progress</a:t>
            </a:r>
          </a:p>
          <a:p>
            <a:pPr marL="628639" lvl="1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Balance between long-term solutions vs. maintaining functionality in short-term</a:t>
            </a:r>
          </a:p>
          <a:p>
            <a:pPr marL="628639" lvl="1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Migrating </a:t>
            </a:r>
            <a:r>
              <a:rPr lang="en-GB" dirty="0" err="1">
                <a:solidFill>
                  <a:srgbClr val="000000"/>
                </a:solidFill>
                <a:latin typeface="Helvetica Neue"/>
                <a:sym typeface="Helvetica Neue Medium"/>
              </a:rPr>
              <a:t>userbase</a:t>
            </a: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 over to new codebase imminent</a:t>
            </a: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Heavy underspend in 2021 due to a number of factors</a:t>
            </a:r>
          </a:p>
          <a:p>
            <a:pPr marL="628639" lvl="1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Beginning work in May</a:t>
            </a:r>
          </a:p>
          <a:p>
            <a:pPr marL="628639" lvl="1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Resource availability at KIT and UKAEA (primarily due to late start)</a:t>
            </a: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ACH meetings to discuss work with hub set up for Sept 2021</a:t>
            </a: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On course for open-source release in December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TSVV-14 </a:t>
            </a:r>
            <a:r>
              <a:rPr lang="fr-FR" dirty="0" smtClean="0"/>
              <a:t>Progress</a:t>
            </a:r>
            <a:r>
              <a:rPr lang="fr-FR" dirty="0"/>
              <a:t>: 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 smtClean="0"/>
              <a:t>Status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6367100"/>
            <a:ext cx="691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[</a:t>
            </a:r>
            <a:r>
              <a:rPr lang="it-IT" dirty="0" smtClean="0"/>
              <a:t>J. </a:t>
            </a:r>
            <a:r>
              <a:rPr lang="it-IT" dirty="0"/>
              <a:t>Morris, M. Coleman, J. Cook, F. Franza, I. Maione, K. Maijeh, D. </a:t>
            </a:r>
            <a:r>
              <a:rPr lang="it-IT" dirty="0" smtClean="0"/>
              <a:t>Short]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8982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Tasks for 2022 still appropriate</a:t>
            </a:r>
          </a:p>
          <a:p>
            <a:pPr marL="628639" lvl="1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Some </a:t>
            </a:r>
            <a:r>
              <a:rPr lang="en-GB" dirty="0" err="1">
                <a:solidFill>
                  <a:srgbClr val="000000"/>
                </a:solidFill>
                <a:latin typeface="Helvetica Neue"/>
                <a:sym typeface="Helvetica Neue Medium"/>
              </a:rPr>
              <a:t>neutronics</a:t>
            </a: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 tasks might need to be reshuffled given reason below</a:t>
            </a: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Potential issue with resources due to author of MIRA code leaving KIT at end of 2021 (F. </a:t>
            </a:r>
            <a:r>
              <a:rPr lang="en-GB" dirty="0" err="1">
                <a:solidFill>
                  <a:srgbClr val="000000"/>
                </a:solidFill>
                <a:latin typeface="Helvetica Neue"/>
                <a:sym typeface="Helvetica Neue Medium"/>
              </a:rPr>
              <a:t>Franza</a:t>
            </a: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)</a:t>
            </a:r>
          </a:p>
          <a:p>
            <a:pPr marL="628639" lvl="1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KIT to organise replacement, but still likely to have an impact on delivery</a:t>
            </a:r>
          </a:p>
          <a:p>
            <a:pPr marL="171450" lvl="0" indent="-171450" defTabSz="4127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  <a:latin typeface="Helvetica Neue"/>
                <a:sym typeface="Helvetica Neue Medium"/>
              </a:rPr>
              <a:t>Aim is to begin building community around BLUEMIRA after open-source release in December 2021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TSVV-14 </a:t>
            </a:r>
            <a:r>
              <a:rPr lang="fr-FR" dirty="0" smtClean="0"/>
              <a:t>Outlook 2022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6367100"/>
            <a:ext cx="691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[</a:t>
            </a:r>
            <a:r>
              <a:rPr lang="it-IT" dirty="0" smtClean="0"/>
              <a:t>J. </a:t>
            </a:r>
            <a:r>
              <a:rPr lang="it-IT" dirty="0"/>
              <a:t>Morris, M. Coleman, J. Cook, F. Franza, I. Maione, K. Maijeh, D. </a:t>
            </a:r>
            <a:r>
              <a:rPr lang="it-IT" dirty="0" smtClean="0"/>
              <a:t>Short]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654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Back up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9516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TSVV11 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8807990" cy="50405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6367100"/>
            <a:ext cx="203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[C. Bourdelle et al. 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931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176464"/>
          </a:xfrm>
        </p:spPr>
        <p:txBody>
          <a:bodyPr>
            <a:normAutofit/>
          </a:bodyPr>
          <a:lstStyle/>
          <a:p>
            <a:r>
              <a:rPr lang="fr-FR" b="0" dirty="0" err="1" smtClean="0"/>
              <a:t>Facilitator</a:t>
            </a:r>
            <a:r>
              <a:rPr lang="fr-FR" b="0" dirty="0"/>
              <a:t>: X. Litaudon </a:t>
            </a:r>
            <a:r>
              <a:rPr lang="fr-FR" dirty="0"/>
              <a:t>[</a:t>
            </a:r>
            <a:r>
              <a:rPr lang="fr-FR" dirty="0" err="1"/>
              <a:t>WPPrIO</a:t>
            </a:r>
            <a:r>
              <a:rPr lang="fr-FR" dirty="0"/>
              <a:t>]</a:t>
            </a:r>
          </a:p>
          <a:p>
            <a:r>
              <a:rPr lang="fr-FR" b="0" dirty="0" smtClean="0"/>
              <a:t>TSVV </a:t>
            </a:r>
            <a:r>
              <a:rPr lang="fr-FR" b="0" dirty="0" err="1"/>
              <a:t>T</a:t>
            </a:r>
            <a:r>
              <a:rPr lang="fr-FR" b="0" dirty="0" err="1" smtClean="0"/>
              <a:t>ask</a:t>
            </a:r>
            <a:r>
              <a:rPr lang="fr-FR" b="0" dirty="0" smtClean="0"/>
              <a:t> Leader: </a:t>
            </a:r>
            <a:r>
              <a:rPr lang="fr-FR" b="0" dirty="0"/>
              <a:t>J. </a:t>
            </a:r>
            <a:r>
              <a:rPr lang="fr-FR" b="0" dirty="0" smtClean="0"/>
              <a:t>Ball, C</a:t>
            </a:r>
            <a:r>
              <a:rPr lang="fr-FR" b="0" dirty="0"/>
              <a:t>. </a:t>
            </a:r>
            <a:r>
              <a:rPr lang="fr-FR" b="0" dirty="0" smtClean="0"/>
              <a:t>Bourdelle, </a:t>
            </a:r>
            <a:r>
              <a:rPr lang="fr-FR" b="0" dirty="0"/>
              <a:t>J. Morris </a:t>
            </a:r>
            <a:r>
              <a:rPr lang="fr-FR" dirty="0"/>
              <a:t>[TSVV 2, 11, 14]</a:t>
            </a:r>
          </a:p>
          <a:p>
            <a:r>
              <a:rPr lang="fr-FR" b="0" dirty="0"/>
              <a:t>A. </a:t>
            </a:r>
            <a:r>
              <a:rPr lang="fr-FR" b="0" dirty="0" err="1"/>
              <a:t>Dinklage</a:t>
            </a:r>
            <a:r>
              <a:rPr lang="fr-FR" b="0" dirty="0"/>
              <a:t>; S. Brezinsek </a:t>
            </a:r>
            <a:r>
              <a:rPr lang="fr-FR" dirty="0"/>
              <a:t>[WPW7X, WPPWIE]</a:t>
            </a:r>
          </a:p>
          <a:p>
            <a:r>
              <a:rPr lang="fr-FR" b="0" dirty="0"/>
              <a:t>B. Labit, E. </a:t>
            </a:r>
            <a:r>
              <a:rPr lang="fr-FR" b="0" dirty="0" err="1"/>
              <a:t>Joffrin</a:t>
            </a:r>
            <a:r>
              <a:rPr lang="fr-FR" b="0" dirty="0"/>
              <a:t> </a:t>
            </a:r>
            <a:r>
              <a:rPr lang="fr-FR" dirty="0"/>
              <a:t>[WPTE]</a:t>
            </a:r>
          </a:p>
          <a:p>
            <a:r>
              <a:rPr lang="de-DE" b="0" dirty="0"/>
              <a:t>P. Strand; A. Kirschner </a:t>
            </a:r>
            <a:r>
              <a:rPr lang="de-DE" dirty="0"/>
              <a:t>[E-TASC SB</a:t>
            </a:r>
            <a:r>
              <a:rPr lang="de-DE" dirty="0" smtClean="0"/>
              <a:t>]</a:t>
            </a:r>
          </a:p>
          <a:p>
            <a:r>
              <a:rPr lang="it-IT" b="0" dirty="0" smtClean="0"/>
              <a:t>Mattia </a:t>
            </a:r>
            <a:r>
              <a:rPr lang="it-IT" b="0" dirty="0"/>
              <a:t>Siccinio, Matti </a:t>
            </a:r>
            <a:r>
              <a:rPr lang="it-IT" b="0" dirty="0" smtClean="0"/>
              <a:t>Coleman</a:t>
            </a:r>
            <a:r>
              <a:rPr lang="it-IT" dirty="0"/>
              <a:t> </a:t>
            </a:r>
            <a:r>
              <a:rPr lang="it-IT" dirty="0" smtClean="0"/>
              <a:t>[FST/DEMO</a:t>
            </a:r>
            <a:r>
              <a:rPr lang="it-IT" dirty="0"/>
              <a:t>]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Thrust</a:t>
            </a:r>
            <a:r>
              <a:rPr lang="fr-FR" dirty="0"/>
              <a:t> </a:t>
            </a:r>
            <a:r>
              <a:rPr lang="fr-FR" dirty="0" smtClean="0"/>
              <a:t>5 team  </a:t>
            </a:r>
            <a:r>
              <a:rPr lang="fr-FR" dirty="0" err="1"/>
              <a:t>Whole-Device</a:t>
            </a:r>
            <a:r>
              <a:rPr lang="fr-FR" dirty="0"/>
              <a:t> </a:t>
            </a:r>
            <a:r>
              <a:rPr lang="fr-FR" dirty="0" err="1" smtClean="0"/>
              <a:t>Modeling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31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2021-04-23:  ETASC Kick-off </a:t>
            </a:r>
          </a:p>
          <a:p>
            <a:r>
              <a:rPr lang="fr-FR" dirty="0" smtClean="0"/>
              <a:t>2021-09-28: to </a:t>
            </a:r>
            <a:r>
              <a:rPr lang="fr-FR" dirty="0" err="1" smtClean="0"/>
              <a:t>prepare</a:t>
            </a:r>
            <a:r>
              <a:rPr lang="fr-FR" dirty="0" smtClean="0"/>
              <a:t> the E-TASC </a:t>
            </a:r>
            <a:r>
              <a:rPr lang="fr-FR" dirty="0" err="1" smtClean="0"/>
              <a:t>scientific</a:t>
            </a:r>
            <a:r>
              <a:rPr lang="fr-FR" dirty="0" smtClean="0"/>
              <a:t> </a:t>
            </a:r>
            <a:r>
              <a:rPr lang="fr-FR" dirty="0" err="1" smtClean="0"/>
              <a:t>board</a:t>
            </a:r>
            <a:r>
              <a:rPr lang="fr-FR" dirty="0" smtClean="0"/>
              <a:t> meeting on the 29/09</a:t>
            </a:r>
          </a:p>
          <a:p>
            <a:pPr lvl="1"/>
            <a:r>
              <a:rPr lang="fr-FR" dirty="0" err="1" smtClean="0"/>
              <a:t>Initially</a:t>
            </a:r>
            <a:r>
              <a:rPr lang="fr-FR" dirty="0" smtClean="0"/>
              <a:t> a report </a:t>
            </a:r>
            <a:r>
              <a:rPr lang="fr-FR" dirty="0" err="1" smtClean="0"/>
              <a:t>from</a:t>
            </a:r>
            <a:r>
              <a:rPr lang="fr-FR" dirty="0" smtClean="0"/>
              <a:t> the </a:t>
            </a:r>
            <a:r>
              <a:rPr lang="fr-FR" dirty="0" err="1" smtClean="0"/>
              <a:t>thrust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requested</a:t>
            </a:r>
            <a:r>
              <a:rPr lang="fr-FR" dirty="0" smtClean="0"/>
              <a:t> at the E-TASC </a:t>
            </a:r>
            <a:r>
              <a:rPr lang="fr-FR" dirty="0" err="1"/>
              <a:t>scientific</a:t>
            </a:r>
            <a:r>
              <a:rPr lang="fr-FR" dirty="0"/>
              <a:t> </a:t>
            </a:r>
            <a:r>
              <a:rPr lang="fr-FR" dirty="0" err="1"/>
              <a:t>board</a:t>
            </a:r>
            <a:r>
              <a:rPr lang="fr-FR" dirty="0"/>
              <a:t> meeting on the </a:t>
            </a:r>
            <a:r>
              <a:rPr lang="fr-FR" dirty="0" smtClean="0"/>
              <a:t>29/09 ?  </a:t>
            </a:r>
          </a:p>
          <a:p>
            <a:r>
              <a:rPr lang="fr-FR" dirty="0" smtClean="0"/>
              <a:t>The 3 </a:t>
            </a:r>
            <a:r>
              <a:rPr lang="fr-FR" dirty="0" err="1" smtClean="0"/>
              <a:t>tasks</a:t>
            </a:r>
            <a:r>
              <a:rPr lang="fr-FR" dirty="0" smtClean="0"/>
              <a:t> are </a:t>
            </a:r>
            <a:r>
              <a:rPr lang="fr-FR" dirty="0" err="1" smtClean="0"/>
              <a:t>quite</a:t>
            </a:r>
            <a:r>
              <a:rPr lang="fr-FR" dirty="0" smtClean="0"/>
              <a:t> </a:t>
            </a:r>
            <a:r>
              <a:rPr lang="fr-FR" dirty="0" err="1" smtClean="0"/>
              <a:t>disconnected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TSVV2 </a:t>
            </a:r>
            <a:r>
              <a:rPr lang="en-US" dirty="0"/>
              <a:t>Negative </a:t>
            </a:r>
            <a:r>
              <a:rPr lang="en-US" dirty="0" err="1"/>
              <a:t>triangularity</a:t>
            </a:r>
            <a:r>
              <a:rPr lang="en-US" dirty="0"/>
              <a:t> and plasma shaping </a:t>
            </a:r>
            <a:r>
              <a:rPr lang="en-US" dirty="0" smtClean="0"/>
              <a:t>(DEMO)</a:t>
            </a:r>
          </a:p>
          <a:p>
            <a:pPr lvl="1"/>
            <a:r>
              <a:rPr lang="fr-FR" dirty="0" smtClean="0"/>
              <a:t>TSVV11 </a:t>
            </a:r>
            <a:r>
              <a:rPr lang="en-US" dirty="0"/>
              <a:t>Validated frameworks for the Reliable Prediction of Plasma Performance and Operational Limits in Tokamaks</a:t>
            </a:r>
            <a:endParaRPr lang="fr-FR" dirty="0" smtClean="0"/>
          </a:p>
          <a:p>
            <a:pPr lvl="1"/>
            <a:r>
              <a:rPr lang="fr-FR" dirty="0" smtClean="0"/>
              <a:t>TSVV14 </a:t>
            </a:r>
            <a:r>
              <a:rPr lang="da-DK" dirty="0"/>
              <a:t>Multi-fidelity systems code for EU-DEMO </a:t>
            </a:r>
            <a:r>
              <a:rPr lang="da-DK" dirty="0" smtClean="0"/>
              <a:t> </a:t>
            </a:r>
            <a:endParaRPr lang="fr-FR" dirty="0" smtClean="0"/>
          </a:p>
          <a:p>
            <a:r>
              <a:rPr lang="fr-FR" dirty="0" smtClean="0"/>
              <a:t>TSVV </a:t>
            </a:r>
            <a:r>
              <a:rPr lang="fr-FR" dirty="0" err="1" smtClean="0"/>
              <a:t>deliverables</a:t>
            </a:r>
            <a:r>
              <a:rPr lang="fr-FR" dirty="0" smtClean="0"/>
              <a:t> are in the WP </a:t>
            </a:r>
            <a:r>
              <a:rPr lang="fr-FR" dirty="0" err="1" smtClean="0"/>
              <a:t>creating</a:t>
            </a:r>
            <a:r>
              <a:rPr lang="fr-FR" dirty="0" smtClean="0"/>
              <a:t> </a:t>
            </a:r>
            <a:r>
              <a:rPr lang="fr-FR" dirty="0" err="1" smtClean="0"/>
              <a:t>some</a:t>
            </a:r>
            <a:r>
              <a:rPr lang="fr-FR" dirty="0" smtClean="0"/>
              <a:t> issues </a:t>
            </a:r>
            <a:r>
              <a:rPr lang="fr-FR" dirty="0" err="1" smtClean="0"/>
              <a:t>since</a:t>
            </a:r>
            <a:r>
              <a:rPr lang="fr-FR" dirty="0" smtClean="0"/>
              <a:t> PL </a:t>
            </a:r>
            <a:r>
              <a:rPr lang="fr-FR" dirty="0" err="1" smtClean="0"/>
              <a:t>is</a:t>
            </a:r>
            <a:r>
              <a:rPr lang="fr-FR" dirty="0" smtClean="0"/>
              <a:t> not monitoring the </a:t>
            </a:r>
            <a:r>
              <a:rPr lang="fr-FR" dirty="0" err="1" smtClean="0"/>
              <a:t>activity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WPAC (</a:t>
            </a:r>
            <a:r>
              <a:rPr lang="fr-FR" dirty="0" err="1" smtClean="0"/>
              <a:t>eg</a:t>
            </a:r>
            <a:r>
              <a:rPr lang="fr-FR" dirty="0" smtClean="0"/>
              <a:t> TSVV11 </a:t>
            </a:r>
            <a:r>
              <a:rPr lang="fr-FR" dirty="0" err="1" smtClean="0"/>
              <a:t>deliverables</a:t>
            </a:r>
            <a:r>
              <a:rPr lang="fr-FR" dirty="0" smtClean="0"/>
              <a:t>/</a:t>
            </a:r>
            <a:r>
              <a:rPr lang="fr-FR" dirty="0" err="1" smtClean="0"/>
              <a:t>milestones</a:t>
            </a:r>
            <a:r>
              <a:rPr lang="fr-FR" dirty="0" smtClean="0"/>
              <a:t> are in PRIO !)</a:t>
            </a:r>
          </a:p>
          <a:p>
            <a:r>
              <a:rPr lang="fr-FR" dirty="0" smtClean="0"/>
              <a:t>No IMAS support </a:t>
            </a:r>
            <a:r>
              <a:rPr lang="fr-FR" dirty="0" err="1" smtClean="0"/>
              <a:t>from</a:t>
            </a:r>
            <a:r>
              <a:rPr lang="fr-FR" dirty="0" smtClean="0"/>
              <a:t> ACH to the </a:t>
            </a:r>
            <a:r>
              <a:rPr lang="fr-FR" dirty="0" err="1" smtClean="0"/>
              <a:t>WPs</a:t>
            </a:r>
            <a:r>
              <a:rPr lang="fr-FR" dirty="0"/>
              <a:t> </a:t>
            </a:r>
            <a:r>
              <a:rPr lang="fr-FR" dirty="0" err="1" smtClean="0"/>
              <a:t>delaying</a:t>
            </a:r>
            <a:r>
              <a:rPr lang="fr-FR" dirty="0" smtClean="0"/>
              <a:t> </a:t>
            </a:r>
            <a:r>
              <a:rPr lang="fr-FR" dirty="0" err="1" smtClean="0"/>
              <a:t>critical</a:t>
            </a:r>
            <a:r>
              <a:rPr lang="fr-FR" dirty="0" smtClean="0"/>
              <a:t> </a:t>
            </a:r>
            <a:r>
              <a:rPr lang="fr-FR" dirty="0" err="1" smtClean="0"/>
              <a:t>deliverables</a:t>
            </a:r>
            <a:r>
              <a:rPr lang="fr-FR" dirty="0" smtClean="0"/>
              <a:t> for </a:t>
            </a:r>
            <a:r>
              <a:rPr lang="fr-FR" dirty="0" err="1" smtClean="0"/>
              <a:t>TSSVs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porting</a:t>
            </a:r>
            <a:r>
              <a:rPr lang="fr-FR" dirty="0" smtClean="0"/>
              <a:t> to IMAS the </a:t>
            </a:r>
            <a:r>
              <a:rPr lang="fr-FR" dirty="0" err="1" smtClean="0"/>
              <a:t>EUROfusion</a:t>
            </a:r>
            <a:r>
              <a:rPr lang="fr-FR" dirty="0" smtClean="0"/>
              <a:t> </a:t>
            </a:r>
            <a:r>
              <a:rPr lang="fr-FR" dirty="0" err="1" smtClean="0"/>
              <a:t>databases</a:t>
            </a:r>
            <a:r>
              <a:rPr lang="fr-FR" dirty="0" smtClean="0"/>
              <a:t> and breakdown </a:t>
            </a:r>
            <a:r>
              <a:rPr lang="fr-FR" dirty="0" err="1" smtClean="0"/>
              <a:t>simulators</a:t>
            </a:r>
            <a:r>
              <a:rPr lang="fr-FR" dirty="0" smtClean="0"/>
              <a:t>   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Thrust#5: meeting and </a:t>
            </a:r>
            <a:r>
              <a:rPr lang="fr-FR" dirty="0" err="1" smtClean="0"/>
              <a:t>remarks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3131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SVV 2 on negative triangularity - administr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TSVV 2 on negative triangularity - administration</a:t>
            </a:r>
          </a:p>
        </p:txBody>
      </p:sp>
      <p:sp>
        <p:nvSpPr>
          <p:cNvPr id="149" name="TSVV 2 is on schedule and unaffected by the delays/cuts to the advanced computing hubs…"/>
          <p:cNvSpPr txBox="1"/>
          <p:nvPr/>
        </p:nvSpPr>
        <p:spPr>
          <a:xfrm>
            <a:off x="462597" y="1553855"/>
            <a:ext cx="4858083" cy="2131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25714" indent="-225714">
              <a:spcBef>
                <a:spcPts val="3375"/>
              </a:spcBef>
              <a:buSzPct val="100000"/>
              <a:buChar char="•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28" dirty="0"/>
              <a:t>TSVV 2 is on schedule and unaffected by the delays/cuts to the advanced computing hubs</a:t>
            </a:r>
          </a:p>
          <a:p>
            <a:pPr marL="225714" indent="-225714">
              <a:spcBef>
                <a:spcPts val="3375"/>
              </a:spcBef>
              <a:buSzPct val="100000"/>
              <a:buChar char="•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28" dirty="0"/>
              <a:t>Obtained sufficient computational resources for the planned work</a:t>
            </a:r>
          </a:p>
        </p:txBody>
      </p:sp>
      <p:pic>
        <p:nvPicPr>
          <p:cNvPr id="150" name="NegTriTokamak.pdf" descr="NegTriTokamak.pdf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5295905" y="1559236"/>
            <a:ext cx="3458391" cy="206841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Planned activities and schedule for 2022 still look good…"/>
          <p:cNvSpPr txBox="1"/>
          <p:nvPr/>
        </p:nvSpPr>
        <p:spPr>
          <a:xfrm>
            <a:off x="462597" y="3850364"/>
            <a:ext cx="8340329" cy="2716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21200" indent="-221200" defTabSz="402536">
              <a:spcBef>
                <a:spcPts val="3305"/>
              </a:spcBef>
              <a:buSzPct val="100000"/>
              <a:buChar char="•"/>
              <a:defRPr sz="25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791" dirty="0"/>
              <a:t>Planned activities and schedule for 2022 still look good</a:t>
            </a:r>
          </a:p>
          <a:p>
            <a:pPr marL="221200" indent="-221200" defTabSz="402536">
              <a:spcBef>
                <a:spcPts val="3305"/>
              </a:spcBef>
              <a:buSzPct val="100000"/>
              <a:buChar char="•"/>
              <a:defRPr sz="25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791" dirty="0"/>
              <a:t>Links with WPTE RT07 experimental project on negative </a:t>
            </a:r>
            <a:r>
              <a:rPr sz="1791" dirty="0" err="1"/>
              <a:t>triangularity</a:t>
            </a:r>
            <a:r>
              <a:rPr sz="1791" dirty="0"/>
              <a:t> have been established in the form of monthly shared topical group meetings</a:t>
            </a:r>
          </a:p>
          <a:p>
            <a:pPr marL="527478" lvl="1" indent="-221200" defTabSz="402536">
              <a:spcBef>
                <a:spcPts val="3305"/>
              </a:spcBef>
              <a:buSzPct val="100000"/>
              <a:buChar char="•"/>
              <a:defRPr sz="2548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791" dirty="0"/>
              <a:t>Experimental time for WPTE RT07 would be helpful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597" y="6357870"/>
            <a:ext cx="7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J. Ball</a:t>
            </a:r>
          </a:p>
        </p:txBody>
      </p:sp>
    </p:spTree>
    <p:extLst>
      <p:ext uri="{BB962C8B-B14F-4D97-AF65-F5344CB8AC3E}">
        <p14:creationId xmlns:p14="http://schemas.microsoft.com/office/powerpoint/2010/main" val="23950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SVV 2 on negative triangularity - scienc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TSVV 2 on negative triangularity - science</a:t>
            </a:r>
          </a:p>
        </p:txBody>
      </p:sp>
      <p:pic>
        <p:nvPicPr>
          <p:cNvPr id="155" name="Screen Shot 2021-07-26 at 14.45.19.pdf" descr="Screen Shot 2021-07-26 at 14.45.19.pdf"/>
          <p:cNvPicPr>
            <a:picLocks noChangeAspect="1"/>
          </p:cNvPicPr>
          <p:nvPr/>
        </p:nvPicPr>
        <p:blipFill>
          <a:blip r:embed="rId2">
            <a:extLst/>
          </a:blip>
          <a:srcRect r="45435"/>
          <a:stretch>
            <a:fillRect/>
          </a:stretch>
        </p:blipFill>
        <p:spPr>
          <a:xfrm>
            <a:off x="5439764" y="1503522"/>
            <a:ext cx="3366600" cy="3100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CV shots have been performed in order to hold particular quantities (e.g. heating power, density, beta) fixed between positive and negative triangularity…"/>
          <p:cNvSpPr txBox="1"/>
          <p:nvPr/>
        </p:nvSpPr>
        <p:spPr>
          <a:xfrm>
            <a:off x="462597" y="1553855"/>
            <a:ext cx="4923170" cy="3099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normAutofit/>
          </a:bodyPr>
          <a:lstStyle/>
          <a:p>
            <a:pPr marL="225714" indent="-225714">
              <a:spcBef>
                <a:spcPts val="3375"/>
              </a:spcBef>
              <a:buSzPct val="100000"/>
              <a:buChar char="•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28"/>
              <a:t>TCV shots have been performed in order to hold particular quantities (e.g. heating power, density, beta) fixed between positive and negative triangularity</a:t>
            </a:r>
          </a:p>
          <a:p>
            <a:pPr marL="538242" lvl="1" indent="-225714">
              <a:spcBef>
                <a:spcPts val="3375"/>
              </a:spcBef>
              <a:buSzPct val="100000"/>
              <a:buChar char="•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828"/>
              <a:t>From these discharges, a common set of twelve TCV equilibria have been established and distributed to the team (see </a:t>
            </a:r>
            <a:r>
              <a:rPr sz="1828" u="sng">
                <a:hlinkClick r:id="rId3"/>
              </a:rPr>
              <a:t>wiki</a:t>
            </a:r>
            <a:r>
              <a:rPr sz="1828"/>
              <a:t>)</a:t>
            </a:r>
          </a:p>
        </p:txBody>
      </p:sp>
      <p:sp>
        <p:nvSpPr>
          <p:cNvPr id="157" name="Already one paper has been submitted (a study of zonal flow saturation in view of developing reduced models for negative triangularity) and a conference contribution has been made (a gyrokinetic investigation identifying the important geometrical propert"/>
          <p:cNvSpPr txBox="1"/>
          <p:nvPr/>
        </p:nvSpPr>
        <p:spPr>
          <a:xfrm>
            <a:off x="462597" y="4714010"/>
            <a:ext cx="8340329" cy="185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9" tIns="35719" rIns="35719" bIns="35719">
            <a:normAutofit/>
          </a:bodyPr>
          <a:lstStyle>
            <a:lvl1pPr marL="321027" indent="-321027" algn="l">
              <a:spcBef>
                <a:spcPts val="4800"/>
              </a:spcBef>
              <a:buSzPct val="100000"/>
              <a:buChar char="•"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828"/>
              <a:t>Already one paper has been submitted (a study of zonal flow saturation in view of developing reduced models for negative triangularity) and a conference contribution has been made (a gyrokinetic investigation identifying the important geometrical properties of negative triangularity)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597" y="6357870"/>
            <a:ext cx="708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J. Ball</a:t>
            </a:r>
          </a:p>
        </p:txBody>
      </p:sp>
    </p:spTree>
    <p:extLst>
      <p:ext uri="{BB962C8B-B14F-4D97-AF65-F5344CB8AC3E}">
        <p14:creationId xmlns:p14="http://schemas.microsoft.com/office/powerpoint/2010/main" val="152856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124744"/>
            <a:ext cx="8424936" cy="5472608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WP1: </a:t>
            </a:r>
            <a:r>
              <a:rPr lang="en-US" sz="2800" dirty="0" err="1"/>
              <a:t>HFPSeu</a:t>
            </a:r>
            <a:r>
              <a:rPr lang="en-US" sz="2800" dirty="0"/>
              <a:t> Workflow orchestration and module coupling framework (coordinator: F.J. </a:t>
            </a:r>
            <a:r>
              <a:rPr lang="en-US" sz="2800" dirty="0" err="1"/>
              <a:t>Casson</a:t>
            </a:r>
            <a:r>
              <a:rPr lang="en-US" sz="2800" dirty="0"/>
              <a:t>, 2.5 </a:t>
            </a:r>
            <a:r>
              <a:rPr lang="en-US" sz="2800" dirty="0" err="1"/>
              <a:t>ppy</a:t>
            </a:r>
            <a:r>
              <a:rPr lang="en-US" sz="2800" dirty="0"/>
              <a:t> incl. 1.5 ACH) </a:t>
            </a:r>
          </a:p>
          <a:p>
            <a:r>
              <a:rPr lang="en-US" sz="2800" dirty="0"/>
              <a:t>WP2: </a:t>
            </a:r>
            <a:r>
              <a:rPr lang="en-US" sz="2800" dirty="0" err="1"/>
              <a:t>HFPSeu</a:t>
            </a:r>
            <a:r>
              <a:rPr lang="en-US" sz="2800" dirty="0"/>
              <a:t> key physics modules validation (3.5 </a:t>
            </a:r>
            <a:r>
              <a:rPr lang="en-US" sz="2800" dirty="0" err="1"/>
              <a:t>ppy</a:t>
            </a:r>
            <a:r>
              <a:rPr lang="en-US" sz="2800" dirty="0"/>
              <a:t> incl. 1 from ACH)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WP2-D1 Turbulent transport reduced models targeted validation (coordinator: Y. </a:t>
            </a:r>
            <a:r>
              <a:rPr lang="en-US" sz="2800" dirty="0" err="1">
                <a:solidFill>
                  <a:schemeClr val="tx1"/>
                </a:solidFill>
              </a:rPr>
              <a:t>Camenen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WP2-D2 Core-edge-SOL coupling targeted validation (coordinator : C. </a:t>
            </a:r>
            <a:r>
              <a:rPr lang="en-US" sz="2800" dirty="0" err="1">
                <a:solidFill>
                  <a:schemeClr val="tx1"/>
                </a:solidFill>
              </a:rPr>
              <a:t>Bourdelle</a:t>
            </a:r>
            <a:r>
              <a:rPr lang="en-US" sz="2800" dirty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WP2-D3: Impurity transport, development of reduced models, verification and targeted validation (coordinator: C. </a:t>
            </a:r>
            <a:r>
              <a:rPr lang="en-US" sz="2800" dirty="0" err="1">
                <a:solidFill>
                  <a:schemeClr val="tx1"/>
                </a:solidFill>
              </a:rPr>
              <a:t>Angioni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WP2-D4: MHD modules targeted validation (coordinator: P. </a:t>
            </a:r>
            <a:r>
              <a:rPr lang="en-US" sz="2800" dirty="0" err="1">
                <a:solidFill>
                  <a:schemeClr val="tx1"/>
                </a:solidFill>
              </a:rPr>
              <a:t>Maget</a:t>
            </a:r>
            <a:r>
              <a:rPr lang="en-US" sz="28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WP2-D5: Plasma initiation (Breakdown and burn-through and MHD equilibrium) integration and validation (coordinator: J-F Artaud)</a:t>
            </a:r>
          </a:p>
          <a:p>
            <a:r>
              <a:rPr lang="en-US" sz="2800" dirty="0"/>
              <a:t>WP3-HFPSeu full pulse modelling capability demonstration (coordinator: E. Fable, 2 </a:t>
            </a:r>
            <a:r>
              <a:rPr lang="en-US" sz="2800" dirty="0" err="1"/>
              <a:t>ppy</a:t>
            </a:r>
            <a:r>
              <a:rPr lang="en-US" sz="2800" dirty="0"/>
              <a:t>)</a:t>
            </a:r>
          </a:p>
          <a:p>
            <a:r>
              <a:rPr lang="en-US" sz="2800" dirty="0"/>
              <a:t>WP4-HFPSeu systematic validation (coordinator: A. Ho, 1ppy incl. 0.5 from ACH)</a:t>
            </a:r>
          </a:p>
          <a:p>
            <a:r>
              <a:rPr lang="en-US" sz="2800" dirty="0"/>
              <a:t>WP5- </a:t>
            </a:r>
            <a:r>
              <a:rPr lang="en-US" sz="2800" dirty="0" err="1"/>
              <a:t>HFPSeu</a:t>
            </a:r>
            <a:r>
              <a:rPr lang="en-US" sz="2800" dirty="0"/>
              <a:t> initial ITER phase modelling (coordinator: J. Citrin, total effort 0.5 </a:t>
            </a:r>
            <a:r>
              <a:rPr lang="en-US" sz="2800" dirty="0" err="1"/>
              <a:t>ppy</a:t>
            </a:r>
            <a:r>
              <a:rPr lang="en-US" sz="2800" dirty="0"/>
              <a:t>)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TSVV11-Project structure has been </a:t>
            </a:r>
            <a:r>
              <a:rPr lang="fr-FR" dirty="0" err="1" smtClean="0"/>
              <a:t>set-up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6367100"/>
            <a:ext cx="203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[C. Bourdelle et al. 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8326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TSVV11 </a:t>
            </a:r>
            <a:r>
              <a:rPr lang="fr-FR" dirty="0" err="1"/>
              <a:t>activities</a:t>
            </a:r>
            <a:r>
              <a:rPr lang="fr-FR" dirty="0"/>
              <a:t> have </a:t>
            </a:r>
            <a:r>
              <a:rPr lang="fr-FR" dirty="0" err="1"/>
              <a:t>started</a:t>
            </a:r>
            <a:r>
              <a:rPr lang="fr-FR" dirty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despite</a:t>
            </a:r>
            <a:r>
              <a:rPr lang="fr-FR" dirty="0" smtClean="0"/>
              <a:t> an </a:t>
            </a:r>
            <a:r>
              <a:rPr lang="fr-FR" dirty="0" err="1" smtClean="0"/>
              <a:t>imposed</a:t>
            </a:r>
            <a:r>
              <a:rPr lang="fr-FR" dirty="0" smtClean="0"/>
              <a:t> </a:t>
            </a:r>
            <a:r>
              <a:rPr lang="fr-FR" dirty="0" err="1" smtClean="0"/>
              <a:t>late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in 2021. </a:t>
            </a:r>
          </a:p>
          <a:p>
            <a:pPr lvl="1"/>
            <a:r>
              <a:rPr lang="fr-FR" dirty="0" smtClean="0"/>
              <a:t>Communication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our</a:t>
            </a:r>
            <a:r>
              <a:rPr lang="fr-FR" dirty="0"/>
              <a:t> </a:t>
            </a:r>
            <a:r>
              <a:rPr lang="fr-FR" dirty="0" err="1"/>
              <a:t>wikipages</a:t>
            </a:r>
            <a:r>
              <a:rPr lang="fr-FR" dirty="0"/>
              <a:t> to archive </a:t>
            </a:r>
            <a:r>
              <a:rPr lang="fr-FR" dirty="0" err="1"/>
              <a:t>meeting’s</a:t>
            </a:r>
            <a:r>
              <a:rPr lang="fr-FR" dirty="0"/>
              <a:t> minutes and a </a:t>
            </a:r>
            <a:r>
              <a:rPr lang="fr-FR" dirty="0" err="1"/>
              <a:t>slack</a:t>
            </a:r>
            <a:r>
              <a:rPr lang="fr-FR" dirty="0"/>
              <a:t> </a:t>
            </a:r>
            <a:r>
              <a:rPr lang="fr-FR" dirty="0" err="1"/>
              <a:t>channel</a:t>
            </a:r>
            <a:r>
              <a:rPr lang="fr-FR" dirty="0"/>
              <a:t> for </a:t>
            </a:r>
            <a:r>
              <a:rPr lang="fr-FR" dirty="0" err="1"/>
              <a:t>daily</a:t>
            </a:r>
            <a:r>
              <a:rPr lang="fr-FR" dirty="0"/>
              <a:t> </a:t>
            </a:r>
            <a:r>
              <a:rPr lang="fr-FR" dirty="0" err="1"/>
              <a:t>technical</a:t>
            </a:r>
            <a:r>
              <a:rPr lang="fr-FR" dirty="0"/>
              <a:t> discussions. </a:t>
            </a:r>
          </a:p>
          <a:p>
            <a:r>
              <a:rPr lang="fr-FR" dirty="0" err="1" smtClean="0">
                <a:hlinkClick r:id="rId2" tooltip="TSVV-11-WP1"/>
              </a:rPr>
              <a:t>HFPSeu</a:t>
            </a:r>
            <a:r>
              <a:rPr lang="fr-FR" dirty="0" smtClean="0">
                <a:hlinkClick r:id="rId2" tooltip="TSVV-11-WP1"/>
              </a:rPr>
              <a:t> </a:t>
            </a:r>
            <a:r>
              <a:rPr lang="fr-FR" dirty="0">
                <a:hlinkClick r:id="rId2" tooltip="TSVV-11-WP1"/>
              </a:rPr>
              <a:t>Workflow orchestration and module </a:t>
            </a:r>
            <a:r>
              <a:rPr lang="fr-FR" dirty="0" err="1">
                <a:hlinkClick r:id="rId2" tooltip="TSVV-11-WP1"/>
              </a:rPr>
              <a:t>coupling</a:t>
            </a:r>
            <a:r>
              <a:rPr lang="fr-FR" dirty="0">
                <a:hlinkClick r:id="rId2" tooltip="TSVV-11-WP1"/>
              </a:rPr>
              <a:t> </a:t>
            </a:r>
            <a:r>
              <a:rPr lang="fr-FR" dirty="0" err="1" smtClean="0">
                <a:hlinkClick r:id="rId2" tooltip="TSVV-11-WP1"/>
              </a:rPr>
              <a:t>framework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the </a:t>
            </a:r>
            <a:r>
              <a:rPr lang="fr-FR" dirty="0"/>
              <a:t>coordination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built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ACH in </a:t>
            </a:r>
            <a:r>
              <a:rPr lang="fr-FR" dirty="0" err="1"/>
              <a:t>Poznan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names</a:t>
            </a:r>
            <a:r>
              <a:rPr lang="fr-FR" dirty="0"/>
              <a:t> on </a:t>
            </a:r>
            <a:r>
              <a:rPr lang="fr-FR" dirty="0" err="1"/>
              <a:t>both</a:t>
            </a:r>
            <a:r>
              <a:rPr lang="fr-FR" dirty="0"/>
              <a:t> TSVV11 and ACH </a:t>
            </a:r>
            <a:r>
              <a:rPr lang="fr-FR" dirty="0" err="1"/>
              <a:t>sides</a:t>
            </a:r>
            <a:r>
              <a:rPr lang="fr-FR" dirty="0"/>
              <a:t> on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subtasks</a:t>
            </a:r>
            <a:r>
              <a:rPr lang="fr-FR" dirty="0"/>
              <a:t> for 2021 and </a:t>
            </a:r>
            <a:r>
              <a:rPr lang="fr-FR" dirty="0" smtClean="0"/>
              <a:t>2022</a:t>
            </a:r>
          </a:p>
          <a:p>
            <a:pPr lvl="1"/>
            <a:r>
              <a:rPr lang="fr-FR" dirty="0" smtClean="0"/>
              <a:t>The </a:t>
            </a:r>
            <a:r>
              <a:rPr lang="fr-FR" dirty="0" err="1"/>
              <a:t>containerization</a:t>
            </a:r>
            <a:r>
              <a:rPr lang="fr-FR" dirty="0"/>
              <a:t> of the HFPS (JINTRAC-IMAS) </a:t>
            </a:r>
            <a:r>
              <a:rPr lang="fr-FR" dirty="0" err="1"/>
              <a:t>is</a:t>
            </a:r>
            <a:r>
              <a:rPr lang="fr-FR" dirty="0"/>
              <a:t> on-</a:t>
            </a:r>
            <a:r>
              <a:rPr lang="fr-FR" dirty="0" err="1"/>
              <a:t>going</a:t>
            </a:r>
            <a:r>
              <a:rPr lang="fr-FR" dirty="0"/>
              <a:t>, </a:t>
            </a:r>
            <a:r>
              <a:rPr lang="fr-FR" dirty="0" err="1"/>
              <a:t>this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key </a:t>
            </a:r>
            <a:r>
              <a:rPr lang="fr-FR" dirty="0" err="1"/>
              <a:t>step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available</a:t>
            </a:r>
            <a:r>
              <a:rPr lang="fr-FR" dirty="0"/>
              <a:t> on the </a:t>
            </a:r>
            <a:r>
              <a:rPr lang="fr-FR" dirty="0" smtClean="0"/>
              <a:t>Gateway</a:t>
            </a:r>
            <a:endParaRPr lang="fr-FR" dirty="0"/>
          </a:p>
          <a:p>
            <a:r>
              <a:rPr lang="fr-FR" dirty="0" err="1"/>
              <a:t>HFPSeu</a:t>
            </a:r>
            <a:r>
              <a:rPr lang="fr-FR" dirty="0"/>
              <a:t> key </a:t>
            </a:r>
            <a:r>
              <a:rPr lang="fr-FR" dirty="0" err="1"/>
              <a:t>physics</a:t>
            </a:r>
            <a:r>
              <a:rPr lang="fr-FR" dirty="0"/>
              <a:t> modules validation </a:t>
            </a:r>
            <a:r>
              <a:rPr lang="fr-FR" dirty="0" err="1"/>
              <a:t>activities</a:t>
            </a:r>
            <a:r>
              <a:rPr lang="fr-FR" dirty="0"/>
              <a:t> are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smtClean="0"/>
              <a:t>active</a:t>
            </a:r>
          </a:p>
          <a:p>
            <a:pPr lvl="1"/>
            <a:r>
              <a:rPr lang="fr-FR" dirty="0" err="1" smtClean="0"/>
              <a:t>gathered</a:t>
            </a:r>
            <a:r>
              <a:rPr lang="fr-FR" dirty="0" smtClean="0"/>
              <a:t> </a:t>
            </a:r>
            <a:r>
              <a:rPr lang="fr-FR" dirty="0"/>
              <a:t>expertises </a:t>
            </a:r>
            <a:r>
              <a:rPr lang="fr-FR" dirty="0" err="1"/>
              <a:t>under</a:t>
            </a:r>
            <a:r>
              <a:rPr lang="fr-FR" dirty="0"/>
              <a:t> the TSVV11 </a:t>
            </a:r>
            <a:r>
              <a:rPr lang="fr-FR" dirty="0" err="1"/>
              <a:t>umbrella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actively</a:t>
            </a:r>
            <a:r>
              <a:rPr lang="fr-FR" dirty="0"/>
              <a:t> </a:t>
            </a:r>
            <a:r>
              <a:rPr lang="fr-FR" dirty="0" err="1"/>
              <a:t>discussed</a:t>
            </a:r>
            <a:r>
              <a:rPr lang="fr-FR" dirty="0"/>
              <a:t> 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make</a:t>
            </a:r>
            <a:r>
              <a:rPr lang="fr-FR" dirty="0"/>
              <a:t> </a:t>
            </a:r>
            <a:r>
              <a:rPr lang="fr-FR" dirty="0" err="1"/>
              <a:t>choices</a:t>
            </a:r>
            <a:r>
              <a:rPr lang="fr-FR" dirty="0"/>
              <a:t> on the short </a:t>
            </a:r>
            <a:r>
              <a:rPr lang="fr-FR" dirty="0" err="1"/>
              <a:t>term</a:t>
            </a:r>
            <a:r>
              <a:rPr lang="fr-FR" dirty="0"/>
              <a:t> on the </a:t>
            </a:r>
            <a:r>
              <a:rPr lang="fr-FR" dirty="0" err="1"/>
              <a:t>HFPSeu</a:t>
            </a:r>
            <a:r>
              <a:rPr lang="fr-FR" dirty="0"/>
              <a:t> </a:t>
            </a:r>
            <a:r>
              <a:rPr lang="fr-FR" dirty="0" err="1"/>
              <a:t>development</a:t>
            </a:r>
            <a:r>
              <a:rPr lang="fr-FR" dirty="0"/>
              <a:t> (</a:t>
            </a:r>
            <a:r>
              <a:rPr lang="fr-FR" dirty="0" err="1"/>
              <a:t>pedestal</a:t>
            </a:r>
            <a:r>
              <a:rPr lang="fr-FR" dirty="0"/>
              <a:t> </a:t>
            </a:r>
            <a:r>
              <a:rPr lang="fr-FR" dirty="0" err="1"/>
              <a:t>models</a:t>
            </a:r>
            <a:r>
              <a:rPr lang="fr-FR" dirty="0"/>
              <a:t>, SOL </a:t>
            </a:r>
            <a:r>
              <a:rPr lang="fr-FR" dirty="0" err="1"/>
              <a:t>models</a:t>
            </a:r>
            <a:r>
              <a:rPr lang="fr-FR" dirty="0"/>
              <a:t> </a:t>
            </a:r>
            <a:r>
              <a:rPr lang="fr-FR" dirty="0" err="1"/>
              <a:t>etc</a:t>
            </a:r>
            <a:r>
              <a:rPr lang="fr-FR" dirty="0"/>
              <a:t>).</a:t>
            </a:r>
          </a:p>
          <a:p>
            <a:r>
              <a:rPr lang="fr-FR" dirty="0" err="1" smtClean="0"/>
              <a:t>HFPSeu</a:t>
            </a:r>
            <a:r>
              <a:rPr lang="fr-FR" dirty="0" smtClean="0"/>
              <a:t> </a:t>
            </a:r>
            <a:r>
              <a:rPr lang="fr-FR" dirty="0" err="1"/>
              <a:t>systematic</a:t>
            </a:r>
            <a:r>
              <a:rPr lang="fr-FR" dirty="0"/>
              <a:t> </a:t>
            </a:r>
            <a:r>
              <a:rPr lang="fr-FR" dirty="0" smtClean="0"/>
              <a:t>validation has </a:t>
            </a:r>
            <a:r>
              <a:rPr lang="fr-FR" dirty="0" err="1"/>
              <a:t>started</a:t>
            </a:r>
            <a:r>
              <a:rPr lang="fr-FR" dirty="0"/>
              <a:t>, the interaction </a:t>
            </a:r>
            <a:r>
              <a:rPr lang="fr-FR" dirty="0" err="1"/>
              <a:t>with</a:t>
            </a:r>
            <a:r>
              <a:rPr lang="fr-FR" dirty="0"/>
              <a:t> the VTT ACH as </a:t>
            </a:r>
            <a:r>
              <a:rPr lang="fr-FR" dirty="0" err="1"/>
              <a:t>well</a:t>
            </a:r>
            <a:r>
              <a:rPr lang="fr-FR" dirty="0"/>
              <a:t>. </a:t>
            </a:r>
            <a:endParaRPr lang="fr-FR" dirty="0" smtClean="0"/>
          </a:p>
          <a:p>
            <a:pPr lvl="1"/>
            <a:r>
              <a:rPr lang="fr-FR" dirty="0" smtClean="0"/>
              <a:t>It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foreseen</a:t>
            </a:r>
            <a:r>
              <a:rPr lang="fr-FR" dirty="0"/>
              <a:t> to </a:t>
            </a:r>
            <a:r>
              <a:rPr lang="fr-FR" dirty="0" err="1"/>
              <a:t>deploy</a:t>
            </a:r>
            <a:r>
              <a:rPr lang="fr-FR" dirty="0"/>
              <a:t> a simulation </a:t>
            </a:r>
            <a:r>
              <a:rPr lang="fr-FR" dirty="0" err="1"/>
              <a:t>database</a:t>
            </a:r>
            <a:r>
              <a:rPr lang="fr-FR" dirty="0"/>
              <a:t> on the Gateway. 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TSVV11- Project </a:t>
            </a:r>
            <a:r>
              <a:rPr lang="fr-FR" dirty="0" err="1" smtClean="0"/>
              <a:t>status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6367100"/>
            <a:ext cx="203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[C. Bourdelle et al. 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90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Gateway Project </a:t>
            </a:r>
            <a:r>
              <a:rPr lang="fr-FR" dirty="0" err="1" smtClean="0"/>
              <a:t>Implementation</a:t>
            </a:r>
            <a:r>
              <a:rPr lang="fr-FR" dirty="0" smtClean="0"/>
              <a:t> Agreement </a:t>
            </a:r>
            <a:r>
              <a:rPr lang="fr-FR" dirty="0" err="1" smtClean="0"/>
              <a:t>does</a:t>
            </a:r>
            <a:r>
              <a:rPr lang="fr-FR" dirty="0" smtClean="0"/>
              <a:t> not </a:t>
            </a:r>
            <a:r>
              <a:rPr lang="fr-FR" dirty="0" err="1" smtClean="0"/>
              <a:t>cover</a:t>
            </a:r>
            <a:r>
              <a:rPr lang="fr-FR" dirty="0" smtClean="0"/>
              <a:t> </a:t>
            </a:r>
            <a:r>
              <a:rPr lang="en-US" dirty="0" smtClean="0"/>
              <a:t>ENEA/CINECA </a:t>
            </a:r>
            <a:r>
              <a:rPr lang="fr-FR" dirty="0" smtClean="0"/>
              <a:t>support to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r>
              <a:rPr lang="fr-FR" dirty="0" smtClean="0"/>
              <a:t> </a:t>
            </a:r>
            <a:r>
              <a:rPr lang="fr-FR" dirty="0" err="1" smtClean="0"/>
              <a:t>r</a:t>
            </a:r>
            <a:r>
              <a:rPr lang="fr-FR" dirty="0" err="1" smtClean="0"/>
              <a:t>equests</a:t>
            </a:r>
            <a:r>
              <a:rPr lang="fr-FR" dirty="0" smtClean="0"/>
              <a:t>: </a:t>
            </a:r>
            <a:r>
              <a:rPr lang="en-US" dirty="0" smtClean="0"/>
              <a:t>installation </a:t>
            </a:r>
            <a:r>
              <a:rPr lang="en-US" dirty="0"/>
              <a:t>of software or setup/maintenance of </a:t>
            </a:r>
            <a:r>
              <a:rPr lang="en-US" dirty="0" err="1"/>
              <a:t>svn</a:t>
            </a:r>
            <a:r>
              <a:rPr lang="en-US" dirty="0"/>
              <a:t>/</a:t>
            </a:r>
            <a:r>
              <a:rPr lang="en-US" dirty="0" err="1"/>
              <a:t>git</a:t>
            </a:r>
            <a:r>
              <a:rPr lang="en-US" dirty="0"/>
              <a:t> /storage on Gateway </a:t>
            </a:r>
            <a:endParaRPr lang="fr-FR" dirty="0" smtClean="0"/>
          </a:p>
          <a:p>
            <a:pPr lvl="1"/>
            <a:r>
              <a:rPr lang="fr-FR" dirty="0"/>
              <a:t>Issue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raised</a:t>
            </a:r>
            <a:r>
              <a:rPr lang="fr-FR" dirty="0"/>
              <a:t> at the HPC Programme </a:t>
            </a:r>
            <a:r>
              <a:rPr lang="fr-FR" dirty="0" err="1" smtClean="0"/>
              <a:t>Committee</a:t>
            </a:r>
            <a:r>
              <a:rPr lang="fr-FR" dirty="0" smtClean="0"/>
              <a:t> ? </a:t>
            </a:r>
            <a:endParaRPr lang="fr-FR" dirty="0" smtClean="0"/>
          </a:p>
          <a:p>
            <a:pPr lvl="1"/>
            <a:r>
              <a:rPr lang="fr-FR" dirty="0" smtClean="0"/>
              <a:t>TSVV11 </a:t>
            </a:r>
            <a:r>
              <a:rPr lang="fr-FR" dirty="0" err="1" smtClean="0"/>
              <a:t>request</a:t>
            </a:r>
            <a:r>
              <a:rPr lang="fr-FR" dirty="0" smtClean="0"/>
              <a:t> </a:t>
            </a:r>
            <a:r>
              <a:rPr lang="fr-FR" dirty="0"/>
              <a:t>for the </a:t>
            </a:r>
            <a:r>
              <a:rPr lang="fr-FR" dirty="0" err="1"/>
              <a:t>gateway</a:t>
            </a:r>
            <a:r>
              <a:rPr lang="fr-FR" dirty="0"/>
              <a:t> </a:t>
            </a:r>
            <a:r>
              <a:rPr lang="fr-FR" dirty="0" err="1"/>
              <a:t>easy</a:t>
            </a:r>
            <a:r>
              <a:rPr lang="fr-FR" dirty="0"/>
              <a:t>-to-</a:t>
            </a:r>
            <a:r>
              <a:rPr lang="fr-FR" dirty="0" err="1"/>
              <a:t>access</a:t>
            </a:r>
            <a:r>
              <a:rPr lang="fr-FR" dirty="0"/>
              <a:t> </a:t>
            </a:r>
            <a:r>
              <a:rPr lang="fr-FR" dirty="0" err="1"/>
              <a:t>storage</a:t>
            </a:r>
            <a:r>
              <a:rPr lang="fr-FR" dirty="0"/>
              <a:t> of 5TB has been </a:t>
            </a:r>
            <a:r>
              <a:rPr lang="fr-FR" dirty="0" smtClean="0"/>
              <a:t>made: </a:t>
            </a:r>
            <a:r>
              <a:rPr lang="fr-FR" dirty="0" err="1"/>
              <a:t>Urgently</a:t>
            </a:r>
            <a:r>
              <a:rPr lang="fr-FR" dirty="0"/>
              <a:t> </a:t>
            </a:r>
            <a:r>
              <a:rPr lang="fr-FR" dirty="0" err="1"/>
              <a:t>needed</a:t>
            </a:r>
            <a:r>
              <a:rPr lang="fr-FR" dirty="0"/>
              <a:t> for the simulation </a:t>
            </a:r>
            <a:r>
              <a:rPr lang="fr-FR" dirty="0" err="1" smtClean="0"/>
              <a:t>database</a:t>
            </a:r>
            <a:r>
              <a:rPr lang="fr-FR" dirty="0" smtClean="0"/>
              <a:t>; </a:t>
            </a:r>
            <a:r>
              <a:rPr lang="fr-FR" dirty="0" err="1" smtClean="0"/>
              <a:t>status</a:t>
            </a:r>
            <a:r>
              <a:rPr lang="fr-FR" dirty="0" smtClean="0"/>
              <a:t> </a:t>
            </a:r>
            <a:r>
              <a:rPr lang="fr-FR" dirty="0"/>
              <a:t>of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requests</a:t>
            </a:r>
            <a:r>
              <a:rPr lang="fr-FR" dirty="0"/>
              <a:t> </a:t>
            </a:r>
            <a:r>
              <a:rPr lang="fr-FR" dirty="0" smtClean="0"/>
              <a:t>?</a:t>
            </a:r>
          </a:p>
          <a:p>
            <a:pPr lvl="0"/>
            <a:r>
              <a:rPr lang="fr-FR" dirty="0" smtClean="0"/>
              <a:t>TSVV11 </a:t>
            </a:r>
            <a:r>
              <a:rPr lang="fr-FR" dirty="0" err="1"/>
              <a:t>p</a:t>
            </a:r>
            <a:r>
              <a:rPr lang="fr-FR" dirty="0" err="1" smtClean="0"/>
              <a:t>rogress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rely</a:t>
            </a:r>
            <a:r>
              <a:rPr lang="fr-FR" dirty="0" smtClean="0"/>
              <a:t> on the </a:t>
            </a:r>
            <a:r>
              <a:rPr lang="fr-FR" dirty="0" err="1" smtClean="0"/>
              <a:t>development</a:t>
            </a:r>
            <a:r>
              <a:rPr lang="fr-FR" dirty="0" smtClean="0"/>
              <a:t> of </a:t>
            </a:r>
            <a:r>
              <a:rPr lang="fr-FR" dirty="0" err="1" smtClean="0"/>
              <a:t>reduced</a:t>
            </a:r>
            <a:r>
              <a:rPr lang="fr-FR" dirty="0" smtClean="0"/>
              <a:t> </a:t>
            </a:r>
            <a:r>
              <a:rPr lang="fr-FR" dirty="0" err="1" smtClean="0"/>
              <a:t>models</a:t>
            </a:r>
            <a:r>
              <a:rPr lang="fr-FR" smtClean="0"/>
              <a:t> </a:t>
            </a:r>
            <a:r>
              <a:rPr lang="fr-FR" smtClean="0"/>
              <a:t>in </a:t>
            </a:r>
            <a:r>
              <a:rPr lang="fr-FR" dirty="0" smtClean="0"/>
              <a:t>the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TSVVs</a:t>
            </a:r>
            <a:r>
              <a:rPr lang="fr-FR" dirty="0" smtClean="0"/>
              <a:t>  </a:t>
            </a:r>
          </a:p>
          <a:p>
            <a:pPr lvl="1"/>
            <a:r>
              <a:rPr lang="fr-FR" dirty="0" smtClean="0"/>
              <a:t>Cross coordination on </a:t>
            </a:r>
            <a:r>
              <a:rPr lang="fr-FR" dirty="0" err="1" smtClean="0"/>
              <a:t>reduced</a:t>
            </a:r>
            <a:r>
              <a:rPr lang="fr-FR" dirty="0" smtClean="0"/>
              <a:t> model </a:t>
            </a:r>
            <a:r>
              <a:rPr lang="fr-FR" dirty="0" err="1" smtClean="0"/>
              <a:t>development</a:t>
            </a:r>
            <a:r>
              <a:rPr lang="fr-FR" dirty="0" smtClean="0"/>
              <a:t> </a:t>
            </a:r>
            <a:r>
              <a:rPr lang="fr-FR" dirty="0" err="1" smtClean="0"/>
              <a:t>required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Lack</a:t>
            </a:r>
            <a:r>
              <a:rPr lang="fr-FR" dirty="0" smtClean="0"/>
              <a:t> of support/</a:t>
            </a:r>
            <a:r>
              <a:rPr lang="fr-FR" dirty="0" err="1" smtClean="0"/>
              <a:t>resource</a:t>
            </a:r>
            <a:r>
              <a:rPr lang="fr-FR" dirty="0" smtClean="0"/>
              <a:t> for </a:t>
            </a:r>
            <a:r>
              <a:rPr lang="fr-FR" dirty="0" err="1"/>
              <a:t>reduced</a:t>
            </a:r>
            <a:r>
              <a:rPr lang="fr-FR" dirty="0"/>
              <a:t> model </a:t>
            </a:r>
            <a:r>
              <a:rPr lang="fr-FR" dirty="0" err="1"/>
              <a:t>development</a:t>
            </a:r>
            <a:r>
              <a:rPr lang="fr-FR" dirty="0"/>
              <a:t> </a:t>
            </a:r>
            <a:r>
              <a:rPr lang="fr-FR" dirty="0" smtClean="0"/>
              <a:t>on transport and ICRH </a:t>
            </a:r>
          </a:p>
          <a:p>
            <a:pPr lvl="0"/>
            <a:r>
              <a:rPr lang="fr-FR" dirty="0" smtClean="0"/>
              <a:t>Meeting </a:t>
            </a:r>
            <a:r>
              <a:rPr lang="fr-FR" dirty="0"/>
              <a:t>in </a:t>
            </a:r>
            <a:r>
              <a:rPr lang="fr-FR" dirty="0" err="1"/>
              <a:t>persons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very</a:t>
            </a:r>
            <a:r>
              <a:rPr lang="fr-FR" dirty="0"/>
              <a:t> important for the team building </a:t>
            </a:r>
            <a:r>
              <a:rPr lang="fr-FR" dirty="0" err="1" smtClean="0"/>
              <a:t>within</a:t>
            </a:r>
            <a:r>
              <a:rPr lang="fr-FR" dirty="0" smtClean="0"/>
              <a:t> </a:t>
            </a:r>
            <a:r>
              <a:rPr lang="fr-FR" dirty="0"/>
              <a:t>the TSVV </a:t>
            </a:r>
            <a:r>
              <a:rPr lang="fr-FR" dirty="0" smtClean="0"/>
              <a:t>and </a:t>
            </a:r>
            <a:r>
              <a:rPr lang="fr-FR" dirty="0" err="1" smtClean="0"/>
              <a:t>with</a:t>
            </a:r>
            <a:r>
              <a:rPr lang="fr-FR" dirty="0" smtClean="0"/>
              <a:t> ACH </a:t>
            </a:r>
          </a:p>
          <a:p>
            <a:pPr lvl="1"/>
            <a:r>
              <a:rPr lang="fr-FR" dirty="0" err="1"/>
              <a:t>W</a:t>
            </a:r>
            <a:r>
              <a:rPr lang="fr-FR" dirty="0" err="1" smtClean="0"/>
              <a:t>hat</a:t>
            </a:r>
            <a:r>
              <a:rPr lang="fr-FR" dirty="0" smtClean="0"/>
              <a:t> </a:t>
            </a:r>
            <a:r>
              <a:rPr lang="fr-FR" dirty="0" err="1"/>
              <a:t>is</a:t>
            </a:r>
            <a:r>
              <a:rPr lang="fr-FR" dirty="0"/>
              <a:t> the mission budget </a:t>
            </a:r>
            <a:r>
              <a:rPr lang="fr-FR" dirty="0" err="1"/>
              <a:t>allowed</a:t>
            </a:r>
            <a:r>
              <a:rPr lang="fr-FR" dirty="0"/>
              <a:t> ? </a:t>
            </a:r>
            <a:r>
              <a:rPr lang="fr-FR" dirty="0" smtClean="0"/>
              <a:t>no </a:t>
            </a:r>
            <a:r>
              <a:rPr lang="fr-FR" dirty="0"/>
              <a:t>feedback </a:t>
            </a:r>
            <a:endParaRPr lang="fr-FR" dirty="0" smtClean="0"/>
          </a:p>
          <a:p>
            <a:r>
              <a:rPr lang="fr-FR" dirty="0" err="1" smtClean="0"/>
              <a:t>Definition</a:t>
            </a:r>
            <a:r>
              <a:rPr lang="fr-FR" dirty="0" smtClean="0"/>
              <a:t> </a:t>
            </a:r>
            <a:r>
              <a:rPr lang="fr-FR" dirty="0"/>
              <a:t>of the </a:t>
            </a:r>
            <a:r>
              <a:rPr lang="fr-FR" dirty="0" err="1"/>
              <a:t>EUROfusion</a:t>
            </a:r>
            <a:r>
              <a:rPr lang="fr-FR" dirty="0"/>
              <a:t> code standards has been </a:t>
            </a:r>
            <a:r>
              <a:rPr lang="fr-FR" dirty="0" err="1"/>
              <a:t>proposed</a:t>
            </a:r>
            <a:r>
              <a:rPr lang="fr-FR" dirty="0"/>
              <a:t> by the ACH in </a:t>
            </a:r>
            <a:r>
              <a:rPr lang="fr-FR" dirty="0" err="1"/>
              <a:t>Poznan</a:t>
            </a:r>
            <a:r>
              <a:rPr lang="fr-FR" dirty="0"/>
              <a:t>, </a:t>
            </a:r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status</a:t>
            </a:r>
            <a:r>
              <a:rPr lang="fr-FR" dirty="0"/>
              <a:t>? </a:t>
            </a:r>
            <a:endParaRPr lang="fr-FR" dirty="0" smtClean="0"/>
          </a:p>
          <a:p>
            <a:pPr lvl="1"/>
            <a:r>
              <a:rPr lang="fr-FR" dirty="0" smtClean="0"/>
              <a:t>If </a:t>
            </a:r>
            <a:r>
              <a:rPr lang="fr-FR" dirty="0" err="1"/>
              <a:t>approved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 smtClean="0"/>
              <a:t>officially</a:t>
            </a:r>
            <a:r>
              <a:rPr lang="fr-FR" dirty="0" smtClean="0"/>
              <a:t> </a:t>
            </a:r>
            <a:r>
              <a:rPr lang="fr-FR" dirty="0" err="1"/>
              <a:t>circulated</a:t>
            </a:r>
            <a:r>
              <a:rPr lang="fr-FR" dirty="0"/>
              <a:t> to all TSVV and ACH PI.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Key </a:t>
            </a:r>
            <a:r>
              <a:rPr lang="fr-FR" dirty="0" err="1" smtClean="0"/>
              <a:t>risks</a:t>
            </a:r>
            <a:r>
              <a:rPr lang="fr-FR" dirty="0"/>
              <a:t> </a:t>
            </a:r>
            <a:r>
              <a:rPr lang="fr-FR" dirty="0" smtClean="0"/>
              <a:t>and issues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6367100"/>
            <a:ext cx="2034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[C. Bourdelle et al. ]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8006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1" y="2204864"/>
            <a:ext cx="4186807" cy="3816424"/>
          </a:xfrm>
        </p:spPr>
        <p:txBody>
          <a:bodyPr/>
          <a:lstStyle/>
          <a:p>
            <a:r>
              <a:rPr lang="en-US" dirty="0"/>
              <a:t>Create open-source reactor design tool and framework</a:t>
            </a:r>
          </a:p>
          <a:p>
            <a:r>
              <a:rPr lang="en-US" dirty="0"/>
              <a:t>Merge BLUEPRINT (UKAEA) and MIRA (KIT) codes as foundation of project</a:t>
            </a:r>
          </a:p>
          <a:p>
            <a:r>
              <a:rPr lang="en-US" dirty="0"/>
              <a:t>Project runs 2021-2025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TSVV-14 Objectives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6367100"/>
            <a:ext cx="6917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[</a:t>
            </a:r>
            <a:r>
              <a:rPr lang="it-IT" dirty="0" smtClean="0"/>
              <a:t>J. </a:t>
            </a:r>
            <a:r>
              <a:rPr lang="it-IT" dirty="0"/>
              <a:t>Morris, M. Coleman, J. Cook, F. Franza, I. Maione, K. Maijeh, D. </a:t>
            </a:r>
            <a:r>
              <a:rPr lang="it-IT" dirty="0" smtClean="0"/>
              <a:t>Short]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89919" y="1190300"/>
            <a:ext cx="5517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800" b="1" kern="0" spc="-170" dirty="0">
                <a:solidFill>
                  <a:srgbClr val="C00000"/>
                </a:solidFill>
              </a:rPr>
              <a:t>Multi-fidelity System Codes for EU-DEMO</a:t>
            </a:r>
            <a:endParaRPr lang="en-GB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8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551175E3-02C2-B94E-82BF-05D7C45C6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377" y="1713520"/>
            <a:ext cx="3860623" cy="35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85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20387</TotalTime>
  <Words>1181</Words>
  <Application>Microsoft Office PowerPoint</Application>
  <PresentationFormat>Affichage à l'écran (4:3)</PresentationFormat>
  <Paragraphs>95</Paragraphs>
  <Slides>13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Courier New</vt:lpstr>
      <vt:lpstr>Helvetica</vt:lpstr>
      <vt:lpstr>Helvetica Neue</vt:lpstr>
      <vt:lpstr>Helvetica Neue Light</vt:lpstr>
      <vt:lpstr>Helvetica Neue Medium</vt:lpstr>
      <vt:lpstr>Wingdings</vt:lpstr>
      <vt:lpstr>Office Theme</vt:lpstr>
      <vt:lpstr>Thrust#5 Whole-Device Modelling</vt:lpstr>
      <vt:lpstr>Thrust 5 team  Whole-Device Modeling</vt:lpstr>
      <vt:lpstr>Thrust#5: meeting and remarks </vt:lpstr>
      <vt:lpstr>TSVV 2 on negative triangularity - administration</vt:lpstr>
      <vt:lpstr>TSVV 2 on negative triangularity - science</vt:lpstr>
      <vt:lpstr>TSVV11-Project structure has been set-up </vt:lpstr>
      <vt:lpstr>TSVV11- Project status </vt:lpstr>
      <vt:lpstr>Key risks and issues </vt:lpstr>
      <vt:lpstr>TSVV-14 Objectives</vt:lpstr>
      <vt:lpstr>TSVV-14 Progress: Current Status</vt:lpstr>
      <vt:lpstr>TSVV-14 Outlook 2022</vt:lpstr>
      <vt:lpstr>Back up </vt:lpstr>
      <vt:lpstr>TSVV11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Darren.McDonald@euro-fusion.org;Xavier.Litaudon@euro-fusion.org</dc:creator>
  <cp:lastModifiedBy>LITAUDON Xavier 124529</cp:lastModifiedBy>
  <cp:revision>1549</cp:revision>
  <cp:lastPrinted>2018-01-15T17:58:35Z</cp:lastPrinted>
  <dcterms:created xsi:type="dcterms:W3CDTF">2014-10-27T16:40:37Z</dcterms:created>
  <dcterms:modified xsi:type="dcterms:W3CDTF">2021-09-10T06:42:02Z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cb255a-fd3f-4c0f-857e-201fa46304da_Enabled">
    <vt:lpwstr>True</vt:lpwstr>
  </property>
  <property fmtid="{D5CDD505-2E9C-101B-9397-08002B2CF9AE}" pid="3" name="MSIP_Label_0dcb255a-fd3f-4c0f-857e-201fa46304da_SiteId">
    <vt:lpwstr>c6ac664b-ae27-4d5d-b4e6-bb5717196fc7</vt:lpwstr>
  </property>
  <property fmtid="{D5CDD505-2E9C-101B-9397-08002B2CF9AE}" pid="4" name="MSIP_Label_0dcb255a-fd3f-4c0f-857e-201fa46304da_Owner">
    <vt:lpwstr>xavier.litaudon@jet.euro-fusion.org</vt:lpwstr>
  </property>
  <property fmtid="{D5CDD505-2E9C-101B-9397-08002B2CF9AE}" pid="5" name="MSIP_Label_0dcb255a-fd3f-4c0f-857e-201fa46304da_SetDate">
    <vt:lpwstr>2019-09-24T10:34:15.7860221Z</vt:lpwstr>
  </property>
  <property fmtid="{D5CDD505-2E9C-101B-9397-08002B2CF9AE}" pid="6" name="MSIP_Label_0dcb255a-fd3f-4c0f-857e-201fa46304da_Name">
    <vt:lpwstr>Official</vt:lpwstr>
  </property>
  <property fmtid="{D5CDD505-2E9C-101B-9397-08002B2CF9AE}" pid="7" name="MSIP_Label_0dcb255a-fd3f-4c0f-857e-201fa46304da_Application">
    <vt:lpwstr>Microsoft Azure Information Protection</vt:lpwstr>
  </property>
  <property fmtid="{D5CDD505-2E9C-101B-9397-08002B2CF9AE}" pid="8" name="MSIP_Label_0dcb255a-fd3f-4c0f-857e-201fa46304da_ActionId">
    <vt:lpwstr>01dc46bf-f72e-4eaa-b372-df92e7c3fc97</vt:lpwstr>
  </property>
  <property fmtid="{D5CDD505-2E9C-101B-9397-08002B2CF9AE}" pid="9" name="MSIP_Label_0dcb255a-fd3f-4c0f-857e-201fa46304da_Extended_MSFT_Method">
    <vt:lpwstr>Automatic</vt:lpwstr>
  </property>
  <property fmtid="{D5CDD505-2E9C-101B-9397-08002B2CF9AE}" pid="10" name="MSIP_Label_22759de7-3255-46b5-8dfe-736652f9c6c1_Enabled">
    <vt:lpwstr>True</vt:lpwstr>
  </property>
  <property fmtid="{D5CDD505-2E9C-101B-9397-08002B2CF9AE}" pid="11" name="MSIP_Label_22759de7-3255-46b5-8dfe-736652f9c6c1_SiteId">
    <vt:lpwstr>c6ac664b-ae27-4d5d-b4e6-bb5717196fc7</vt:lpwstr>
  </property>
  <property fmtid="{D5CDD505-2E9C-101B-9397-08002B2CF9AE}" pid="12" name="MSIP_Label_22759de7-3255-46b5-8dfe-736652f9c6c1_Owner">
    <vt:lpwstr>xavier.litaudon@jet.euro-fusion.org</vt:lpwstr>
  </property>
  <property fmtid="{D5CDD505-2E9C-101B-9397-08002B2CF9AE}" pid="13" name="MSIP_Label_22759de7-3255-46b5-8dfe-736652f9c6c1_SetDate">
    <vt:lpwstr>2019-09-24T10:34:15.7860221Z</vt:lpwstr>
  </property>
  <property fmtid="{D5CDD505-2E9C-101B-9397-08002B2CF9AE}" pid="14" name="MSIP_Label_22759de7-3255-46b5-8dfe-736652f9c6c1_Name">
    <vt:lpwstr>Public</vt:lpwstr>
  </property>
  <property fmtid="{D5CDD505-2E9C-101B-9397-08002B2CF9AE}" pid="15" name="MSIP_Label_22759de7-3255-46b5-8dfe-736652f9c6c1_Application">
    <vt:lpwstr>Microsoft Azure Information Protection</vt:lpwstr>
  </property>
  <property fmtid="{D5CDD505-2E9C-101B-9397-08002B2CF9AE}" pid="16" name="MSIP_Label_22759de7-3255-46b5-8dfe-736652f9c6c1_ActionId">
    <vt:lpwstr>01dc46bf-f72e-4eaa-b372-df92e7c3fc97</vt:lpwstr>
  </property>
  <property fmtid="{D5CDD505-2E9C-101B-9397-08002B2CF9AE}" pid="17" name="MSIP_Label_22759de7-3255-46b5-8dfe-736652f9c6c1_Parent">
    <vt:lpwstr>0dcb255a-fd3f-4c0f-857e-201fa46304da</vt:lpwstr>
  </property>
  <property fmtid="{D5CDD505-2E9C-101B-9397-08002B2CF9AE}" pid="18" name="MSIP_Label_22759de7-3255-46b5-8dfe-736652f9c6c1_Extended_MSFT_Method">
    <vt:lpwstr>Automatic</vt:lpwstr>
  </property>
  <property fmtid="{D5CDD505-2E9C-101B-9397-08002B2CF9AE}" pid="19" name="Sensitivity">
    <vt:lpwstr>Official Public</vt:lpwstr>
  </property>
</Properties>
</file>