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  <p:cmAuthor id="1" name="Donne Tony" initials="DT" lastIdx="8" clrIdx="1">
    <p:extLst/>
  </p:cmAuthor>
  <p:cmAuthor id="2" name="Litaudon, Xavier" initials="LX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00"/>
    <a:srgbClr val="0066CC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766" autoAdjust="0"/>
  </p:normalViewPr>
  <p:slideViewPr>
    <p:cSldViewPr showGuides="1">
      <p:cViewPr varScale="1">
        <p:scale>
          <a:sx n="128" d="100"/>
          <a:sy n="128" d="100"/>
        </p:scale>
        <p:origin x="10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376" y="5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27/09/2021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27/09/2021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50"/>
            <a:ext cx="9144000" cy="65316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2" name="Bild 13" descr="EU_und_Tex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057" y="5805265"/>
            <a:ext cx="4025423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27584" y="6597352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dirty="0" smtClean="0">
                <a:latin typeface="+mn-lt"/>
                <a:cs typeface="Arial" panose="020B0604020202020204" pitchFamily="34" charset="0"/>
              </a:rPr>
              <a:t>V.</a:t>
            </a:r>
            <a:r>
              <a:rPr lang="en-US" sz="1100" b="0" baseline="0" dirty="0" smtClean="0">
                <a:latin typeface="+mn-lt"/>
                <a:cs typeface="Arial" panose="020B0604020202020204" pitchFamily="34" charset="0"/>
              </a:rPr>
              <a:t> Naulin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|  FSD</a:t>
            </a:r>
            <a:r>
              <a:rPr lang="en-GB" sz="1100" b="0" baseline="0" dirty="0" smtClean="0">
                <a:latin typeface="+mn-lt"/>
                <a:cs typeface="Arial" panose="020B0604020202020204" pitchFamily="34" charset="0"/>
              </a:rPr>
              <a:t> General Meeting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 | Page </a:t>
            </a:r>
            <a:fld id="{6A6D9FA1-99C7-4910-8E32-B85D378B0060}" type="slidenum">
              <a:rPr lang="en-GB" sz="1100" b="1" smtClean="0">
                <a:latin typeface="+mn-lt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2200" dirty="0" smtClean="0"/>
              <a:t>IO </a:t>
            </a:r>
            <a:r>
              <a:rPr lang="en-GB" sz="2200" dirty="0" smtClean="0"/>
              <a:t>priorities in PWI related areas where PWIE </a:t>
            </a:r>
            <a:r>
              <a:rPr lang="en-GB" sz="2200" dirty="0" smtClean="0"/>
              <a:t>should </a:t>
            </a:r>
            <a:r>
              <a:rPr lang="en-GB" sz="2200" dirty="0" smtClean="0"/>
              <a:t>be </a:t>
            </a:r>
            <a:r>
              <a:rPr lang="en-GB" sz="2200" dirty="0" smtClean="0"/>
              <a:t>involved</a:t>
            </a:r>
            <a:endParaRPr lang="en-GB" sz="2200" dirty="0"/>
          </a:p>
          <a:p>
            <a:pPr lvl="1"/>
            <a:r>
              <a:rPr lang="en-GB" sz="1800" b="1" dirty="0" smtClean="0">
                <a:cs typeface="+mn-cs"/>
              </a:rPr>
              <a:t>Laser-based techniques : </a:t>
            </a:r>
            <a:endParaRPr lang="en-GB" sz="1800" b="1" dirty="0">
              <a:cs typeface="+mn-cs"/>
            </a:endParaRPr>
          </a:p>
          <a:p>
            <a:pPr lvl="2"/>
            <a:r>
              <a:rPr lang="en-GB" sz="1800" dirty="0" smtClean="0">
                <a:solidFill>
                  <a:srgbClr val="002060"/>
                </a:solidFill>
                <a:cs typeface="+mn-cs"/>
              </a:rPr>
              <a:t>LID-QMS for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in-situ T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retention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measurement: Preliminary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Design Reviews (PDR) for the ITER system in 2022 and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2023</a:t>
            </a:r>
            <a:endParaRPr lang="en-GB" sz="1800" dirty="0">
              <a:solidFill>
                <a:srgbClr val="002060"/>
              </a:solidFill>
              <a:cs typeface="+mn-cs"/>
            </a:endParaRPr>
          </a:p>
          <a:p>
            <a:pPr marL="1198563" lvl="3" indent="-173038"/>
            <a:r>
              <a:rPr lang="en-GB" sz="1800" dirty="0" smtClean="0"/>
              <a:t>Work </a:t>
            </a:r>
            <a:r>
              <a:rPr lang="en-GB" sz="1800" dirty="0"/>
              <a:t>done under PWIE\SP </a:t>
            </a:r>
            <a:r>
              <a:rPr lang="en-GB" sz="1800" dirty="0" smtClean="0"/>
              <a:t>X</a:t>
            </a:r>
          </a:p>
          <a:p>
            <a:pPr marL="1198563" lvl="3" indent="-173038"/>
            <a:r>
              <a:rPr lang="en-GB" sz="1800" b="1" dirty="0" smtClean="0">
                <a:cs typeface="+mn-cs"/>
              </a:rPr>
              <a:t>Test </a:t>
            </a:r>
            <a:r>
              <a:rPr lang="en-GB" sz="1800" b="1" dirty="0">
                <a:cs typeface="+mn-cs"/>
              </a:rPr>
              <a:t>of LID-QMS on JET depends on extension beyond </a:t>
            </a:r>
            <a:r>
              <a:rPr lang="en-GB" sz="1800" b="1" dirty="0" smtClean="0">
                <a:cs typeface="+mn-cs"/>
              </a:rPr>
              <a:t>2021/funding</a:t>
            </a:r>
          </a:p>
          <a:p>
            <a:pPr lvl="2"/>
            <a:r>
              <a:rPr lang="en-GB" sz="1800" dirty="0" smtClean="0">
                <a:solidFill>
                  <a:srgbClr val="002060"/>
                </a:solidFill>
                <a:cs typeface="+mn-cs"/>
              </a:rPr>
              <a:t>LIBS</a:t>
            </a:r>
            <a:endParaRPr lang="en-GB" sz="1800" dirty="0">
              <a:solidFill>
                <a:srgbClr val="002060"/>
              </a:solidFill>
              <a:cs typeface="+mn-cs"/>
            </a:endParaRPr>
          </a:p>
          <a:p>
            <a:pPr marL="1198563" lvl="3" indent="-173038"/>
            <a:r>
              <a:rPr lang="en-GB" sz="1800" dirty="0">
                <a:solidFill>
                  <a:srgbClr val="002060"/>
                </a:solidFill>
                <a:cs typeface="+mn-cs"/>
              </a:rPr>
              <a:t>An important possible long term option for ITER</a:t>
            </a:r>
          </a:p>
          <a:p>
            <a:pPr marL="1198563" lvl="3" indent="-173038"/>
            <a:r>
              <a:rPr lang="en-GB" sz="1800" dirty="0">
                <a:solidFill>
                  <a:srgbClr val="002060"/>
                </a:solidFill>
                <a:cs typeface="+mn-cs"/>
              </a:rPr>
              <a:t>key potential issue is use of LIBS in air </a:t>
            </a:r>
            <a:r>
              <a:rPr lang="en-GB" sz="1800" dirty="0" smtClean="0">
                <a:solidFill>
                  <a:srgbClr val="002060"/>
                </a:solidFill>
                <a:cs typeface="+mn-cs"/>
              </a:rPr>
              <a:t>: </a:t>
            </a:r>
            <a:r>
              <a:rPr lang="en-GB" sz="1800" dirty="0" smtClean="0"/>
              <a:t>some </a:t>
            </a:r>
            <a:r>
              <a:rPr lang="en-GB" sz="1800" dirty="0"/>
              <a:t>preliminary work done under PWIE. Not an urgent priority, long term option (RP 09.09.) </a:t>
            </a:r>
            <a:endParaRPr lang="en-GB" sz="1800" dirty="0" smtClean="0"/>
          </a:p>
          <a:p>
            <a:pPr marL="1198563" lvl="3" indent="-173038"/>
            <a:r>
              <a:rPr lang="en-GB" sz="1800" b="1" dirty="0" smtClean="0">
                <a:cs typeface="+mn-cs"/>
              </a:rPr>
              <a:t>funding </a:t>
            </a:r>
            <a:r>
              <a:rPr lang="en-GB" sz="1800" b="1" dirty="0">
                <a:cs typeface="+mn-cs"/>
              </a:rPr>
              <a:t>of Laser-based </a:t>
            </a:r>
            <a:r>
              <a:rPr lang="en-GB" sz="1800" b="1" dirty="0">
                <a:cs typeface="+mn-cs"/>
              </a:rPr>
              <a:t>techniques at JET </a:t>
            </a:r>
            <a:r>
              <a:rPr lang="en-GB" sz="1800" b="1" dirty="0">
                <a:cs typeface="+mn-cs"/>
              </a:rPr>
              <a:t>under </a:t>
            </a:r>
            <a:r>
              <a:rPr lang="en-GB" sz="1800" b="1" dirty="0">
                <a:cs typeface="+mn-cs"/>
              </a:rPr>
              <a:t>PWIE (UKAEA+FZJ at own costs and risk for the moment</a:t>
            </a:r>
            <a:r>
              <a:rPr lang="en-GB" sz="1800" b="1" dirty="0">
                <a:cs typeface="+mn-cs"/>
              </a:rPr>
              <a:t>)?</a:t>
            </a:r>
            <a:endParaRPr lang="en-GB" sz="1800" b="1" dirty="0">
              <a:cs typeface="+mn-cs"/>
            </a:endParaRPr>
          </a:p>
          <a:p>
            <a:pPr lvl="1"/>
            <a:endParaRPr lang="en-GB" sz="1800" b="1" dirty="0" smtClean="0">
              <a:cs typeface="+mn-cs"/>
            </a:endParaRPr>
          </a:p>
          <a:p>
            <a:pPr lvl="1"/>
            <a:r>
              <a:rPr lang="en-GB" sz="1800" b="1" dirty="0" smtClean="0">
                <a:cs typeface="+mn-cs"/>
              </a:rPr>
              <a:t>Disruption/VDE </a:t>
            </a:r>
            <a:r>
              <a:rPr lang="en-GB" sz="1800" b="1" dirty="0">
                <a:cs typeface="+mn-cs"/>
              </a:rPr>
              <a:t>thermal load characterization </a:t>
            </a:r>
            <a:r>
              <a:rPr lang="en-GB" sz="1800" b="1" dirty="0" smtClean="0">
                <a:cs typeface="+mn-cs"/>
              </a:rPr>
              <a:t>/ Runaway </a:t>
            </a:r>
            <a:r>
              <a:rPr lang="en-GB" sz="1800" b="1" dirty="0">
                <a:cs typeface="+mn-cs"/>
              </a:rPr>
              <a:t>electron load characterization: C2</a:t>
            </a:r>
          </a:p>
          <a:p>
            <a:pPr lvl="2"/>
            <a:r>
              <a:rPr lang="en-GB" sz="1800" dirty="0">
                <a:solidFill>
                  <a:srgbClr val="002060"/>
                </a:solidFill>
                <a:cs typeface="+mn-cs"/>
              </a:rPr>
              <a:t>IO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interested to have a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ILW FW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tile sectioned to confirm estimated volumetric boiling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by SMITER-GEANT4-MEMOS-U workflow after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RE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event is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correct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GB" sz="1800" b="1" dirty="0" smtClean="0">
                <a:cs typeface="+mn-cs"/>
              </a:rPr>
              <a:t>could </a:t>
            </a:r>
            <a:r>
              <a:rPr lang="en-GB" sz="1800" b="1" dirty="0">
                <a:cs typeface="+mn-cs"/>
              </a:rPr>
              <a:t>be performed under SP </a:t>
            </a:r>
            <a:r>
              <a:rPr lang="en-GB" sz="1800" b="1" dirty="0" smtClean="0">
                <a:cs typeface="+mn-cs"/>
              </a:rPr>
              <a:t>E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GB" sz="1800" b="1" dirty="0">
                <a:sym typeface="Wingdings" panose="05000000000000000000" pitchFamily="2" charset="2"/>
              </a:rPr>
              <a:t>Science meeting on Disruptions/Runaways</a:t>
            </a:r>
          </a:p>
          <a:p>
            <a:pPr lvl="1"/>
            <a:endParaRPr lang="en-GB" sz="1800" b="1" dirty="0" smtClean="0">
              <a:solidFill>
                <a:srgbClr val="FF0000"/>
              </a:solidFill>
            </a:endParaRPr>
          </a:p>
          <a:p>
            <a:pPr lvl="1"/>
            <a:r>
              <a:rPr lang="en-GB" sz="1800" b="1" dirty="0" smtClean="0">
                <a:cs typeface="+mn-cs"/>
              </a:rPr>
              <a:t>Be wall erosion </a:t>
            </a:r>
            <a:r>
              <a:rPr lang="en-GB" sz="1800" b="1" dirty="0">
                <a:cs typeface="+mn-cs"/>
              </a:rPr>
              <a:t>in He </a:t>
            </a:r>
            <a:r>
              <a:rPr lang="en-GB" sz="1800" b="1" dirty="0" smtClean="0">
                <a:cs typeface="+mn-cs"/>
              </a:rPr>
              <a:t>plasmas</a:t>
            </a:r>
            <a:endParaRPr lang="en-GB" sz="1800" b="1" dirty="0">
              <a:cs typeface="+mn-cs"/>
            </a:endParaRPr>
          </a:p>
          <a:p>
            <a:pPr lvl="2"/>
            <a:r>
              <a:rPr lang="en-GB" sz="1800" dirty="0">
                <a:solidFill>
                  <a:srgbClr val="002060"/>
                </a:solidFill>
              </a:rPr>
              <a:t>IO strongly support He campaign om JET </a:t>
            </a:r>
            <a:r>
              <a:rPr lang="en-GB" sz="1800" dirty="0" smtClean="0">
                <a:solidFill>
                  <a:srgbClr val="002060"/>
                </a:solidFill>
              </a:rPr>
              <a:t>(PWI, elm control, W transport…)</a:t>
            </a:r>
          </a:p>
          <a:p>
            <a:pPr lvl="2"/>
            <a:r>
              <a:rPr lang="en-GB" sz="1800" dirty="0" smtClean="0">
                <a:solidFill>
                  <a:srgbClr val="002060"/>
                </a:solidFill>
                <a:cs typeface="+mn-cs"/>
              </a:rPr>
              <a:t>PWIE: characterize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impact of increased FW erosion and migration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GB" sz="1800" b="1" dirty="0">
                <a:cs typeface="+mn-cs"/>
              </a:rPr>
              <a:t>PWIE </a:t>
            </a:r>
            <a:r>
              <a:rPr lang="en-GB" sz="1800" b="1" dirty="0">
                <a:cs typeface="+mn-cs"/>
              </a:rPr>
              <a:t>(SP B, SP D) to provide plasma backgrounds and predictions of erosion / </a:t>
            </a:r>
            <a:r>
              <a:rPr lang="en-GB" sz="1800" b="1" dirty="0">
                <a:cs typeface="+mn-cs"/>
              </a:rPr>
              <a:t>migration</a:t>
            </a:r>
          </a:p>
          <a:p>
            <a:pPr lvl="2" defTabSz="741363"/>
            <a:r>
              <a:rPr lang="en-GB" sz="1800" dirty="0">
                <a:solidFill>
                  <a:srgbClr val="002060"/>
                </a:solidFill>
              </a:rPr>
              <a:t>Constraints </a:t>
            </a:r>
            <a:r>
              <a:rPr lang="en-GB" sz="1800" dirty="0">
                <a:solidFill>
                  <a:srgbClr val="002060"/>
                </a:solidFill>
              </a:rPr>
              <a:t>on He campaign in JET must be taken into account (T removal, SPI, He campaign…) </a:t>
            </a:r>
          </a:p>
          <a:p>
            <a:pPr lvl="2" defTabSz="741363">
              <a:buFont typeface="Wingdings" panose="05000000000000000000" pitchFamily="2" charset="2"/>
              <a:buChar char="à"/>
            </a:pPr>
            <a:r>
              <a:rPr lang="en-GB" sz="1800" b="1" dirty="0" smtClean="0">
                <a:cs typeface="+mn-cs"/>
                <a:sym typeface="Wingdings" panose="05000000000000000000" pitchFamily="2" charset="2"/>
              </a:rPr>
              <a:t>Science </a:t>
            </a:r>
            <a:r>
              <a:rPr lang="en-GB" sz="1800" b="1" dirty="0">
                <a:cs typeface="+mn-cs"/>
                <a:sym typeface="Wingdings" panose="05000000000000000000" pitchFamily="2" charset="2"/>
              </a:rPr>
              <a:t>meeting on He campaign on JET and other TE devices </a:t>
            </a:r>
            <a:endParaRPr lang="en-GB" sz="1800" b="1" dirty="0" smtClean="0">
              <a:cs typeface="+mn-cs"/>
            </a:endParaRPr>
          </a:p>
          <a:p>
            <a:pPr marL="800100" lvl="2" indent="0">
              <a:buNone/>
            </a:pPr>
            <a:endParaRPr lang="en-GB" sz="1800" dirty="0"/>
          </a:p>
          <a:p>
            <a:pPr lvl="1"/>
            <a:r>
              <a:rPr lang="en-GB" sz="1800" b="1" dirty="0">
                <a:cs typeface="+mn-cs"/>
              </a:rPr>
              <a:t>fuel removal after DTE2 (TE, SP X)</a:t>
            </a:r>
          </a:p>
          <a:p>
            <a:pPr lvl="2"/>
            <a:r>
              <a:rPr lang="en-GB" sz="1800" dirty="0">
                <a:solidFill>
                  <a:srgbClr val="002060"/>
                </a:solidFill>
                <a:cs typeface="+mn-cs"/>
              </a:rPr>
              <a:t>IO strongly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support </a:t>
            </a:r>
            <a:r>
              <a:rPr lang="en-GB" sz="1800" dirty="0" smtClean="0">
                <a:solidFill>
                  <a:srgbClr val="002060"/>
                </a:solidFill>
              </a:rPr>
              <a:t>efforts </a:t>
            </a:r>
            <a:r>
              <a:rPr lang="en-GB" sz="1800" dirty="0" smtClean="0">
                <a:solidFill>
                  <a:srgbClr val="002060"/>
                </a:solidFill>
                <a:cs typeface="+mn-cs"/>
              </a:rPr>
              <a:t>to </a:t>
            </a:r>
            <a:r>
              <a:rPr lang="en-GB" sz="1800" dirty="0">
                <a:solidFill>
                  <a:srgbClr val="002060"/>
                </a:solidFill>
                <a:cs typeface="+mn-cs"/>
              </a:rPr>
              <a:t>ensure longer term extraction of samples after DT (</a:t>
            </a:r>
            <a:r>
              <a:rPr lang="en-GB" sz="1800" dirty="0" smtClean="0">
                <a:solidFill>
                  <a:srgbClr val="002060"/>
                </a:solidFill>
                <a:cs typeface="+mn-cs"/>
              </a:rPr>
              <a:t>SP E)</a:t>
            </a:r>
            <a:endParaRPr lang="en-GB" sz="1800" dirty="0">
              <a:solidFill>
                <a:srgbClr val="002060"/>
              </a:solidFill>
            </a:endParaRPr>
          </a:p>
          <a:p>
            <a:pPr marL="1198563" lvl="3" indent="-173038"/>
            <a:r>
              <a:rPr lang="en-GB" sz="1800" dirty="0" smtClean="0"/>
              <a:t>investigation of TDS spectra of existing </a:t>
            </a:r>
            <a:r>
              <a:rPr lang="en-GB" sz="1800" dirty="0" smtClean="0"/>
              <a:t>JET</a:t>
            </a:r>
            <a:r>
              <a:rPr lang="en-GB" sz="1800" dirty="0" smtClean="0"/>
              <a:t> samples </a:t>
            </a:r>
            <a:r>
              <a:rPr lang="en-GB" sz="1800" dirty="0" smtClean="0">
                <a:sym typeface="Wingdings" panose="05000000000000000000" pitchFamily="2" charset="2"/>
              </a:rPr>
              <a:t></a:t>
            </a:r>
            <a:r>
              <a:rPr lang="en-GB" sz="1800" dirty="0" smtClean="0"/>
              <a:t> trap distributions, input to migration modelling</a:t>
            </a:r>
          </a:p>
          <a:p>
            <a:pPr lvl="2" defTabSz="741363">
              <a:buFont typeface="Wingdings" panose="05000000000000000000" pitchFamily="2" charset="2"/>
              <a:buChar char="à"/>
            </a:pPr>
            <a:r>
              <a:rPr lang="en-GB" sz="1800" b="1" dirty="0" smtClean="0">
                <a:cs typeface="+mn-cs"/>
              </a:rPr>
              <a:t>funding for post DT JET sample analysis and T laboratories (CEA, ISPPUL </a:t>
            </a:r>
            <a:r>
              <a:rPr lang="en-GB" sz="1800" b="1" dirty="0" smtClean="0">
                <a:cs typeface="+mn-cs"/>
                <a:sym typeface="Wingdings" panose="05000000000000000000" pitchFamily="2" charset="2"/>
              </a:rPr>
              <a:t>under SP E</a:t>
            </a:r>
            <a:r>
              <a:rPr lang="en-GB" sz="1800" b="1" dirty="0" smtClean="0"/>
              <a:t>)?</a:t>
            </a:r>
            <a:endParaRPr lang="en-GB" sz="1800" b="1" dirty="0" smtClean="0">
              <a:cs typeface="+mn-cs"/>
            </a:endParaRPr>
          </a:p>
          <a:p>
            <a:endParaRPr lang="en-GB" sz="2200" dirty="0"/>
          </a:p>
          <a:p>
            <a:r>
              <a:rPr lang="en-GB" sz="2200" dirty="0"/>
              <a:t>TOKES </a:t>
            </a:r>
            <a:r>
              <a:rPr lang="en-GB" sz="2200" dirty="0" smtClean="0"/>
              <a:t>refactoring : High </a:t>
            </a:r>
            <a:r>
              <a:rPr lang="en-GB" sz="2200" dirty="0"/>
              <a:t>priority for 2022 (ITER/DEMO)</a:t>
            </a:r>
          </a:p>
          <a:p>
            <a:pPr lvl="1"/>
            <a:r>
              <a:rPr lang="en-GB" sz="1800" dirty="0" smtClean="0"/>
              <a:t>integrated </a:t>
            </a:r>
            <a:r>
              <a:rPr lang="en-GB" sz="1800" dirty="0"/>
              <a:t>simulation of plasma equilibriums and surface processes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GB" sz="1800" b="1" dirty="0" smtClean="0">
                <a:cs typeface="+mn-cs"/>
              </a:rPr>
              <a:t>IO supports inclusion in </a:t>
            </a:r>
            <a:r>
              <a:rPr lang="nl-NL" sz="1800" b="1" dirty="0" smtClean="0">
                <a:cs typeface="+mn-cs"/>
              </a:rPr>
              <a:t>WP </a:t>
            </a:r>
            <a:r>
              <a:rPr lang="nl-NL" sz="1800" b="1" dirty="0">
                <a:cs typeface="+mn-cs"/>
              </a:rPr>
              <a:t>PWIE (SP D) or EEG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en-GB" sz="1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PWIE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31774</TotalTime>
  <Words>324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Office Theme</vt:lpstr>
      <vt:lpstr>WP PWIE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Douai David</cp:lastModifiedBy>
  <cp:revision>1572</cp:revision>
  <cp:lastPrinted>2018-01-15T17:58:35Z</cp:lastPrinted>
  <dcterms:created xsi:type="dcterms:W3CDTF">2014-10-27T16:40:37Z</dcterms:created>
  <dcterms:modified xsi:type="dcterms:W3CDTF">2021-09-27T12:13:12Z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xavier.litaudon@jet.euro-fusion.org</vt:lpwstr>
  </property>
  <property fmtid="{D5CDD505-2E9C-101B-9397-08002B2CF9AE}" pid="5" name="MSIP_Label_0dcb255a-fd3f-4c0f-857e-201fa46304da_SetDate">
    <vt:lpwstr>2019-09-24T10:34:15.7860221Z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01dc46bf-f72e-4eaa-b372-df92e7c3fc97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xavier.litaudon@jet.euro-fusion.org</vt:lpwstr>
  </property>
  <property fmtid="{D5CDD505-2E9C-101B-9397-08002B2CF9AE}" pid="13" name="MSIP_Label_22759de7-3255-46b5-8dfe-736652f9c6c1_SetDate">
    <vt:lpwstr>2019-09-24T10:34:15.7860221Z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01dc46bf-f72e-4eaa-b372-df92e7c3fc97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