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294" r:id="rId3"/>
    <p:sldId id="272" r:id="rId4"/>
    <p:sldId id="273" r:id="rId5"/>
    <p:sldId id="295" r:id="rId6"/>
    <p:sldId id="297" r:id="rId7"/>
    <p:sldId id="274" r:id="rId8"/>
    <p:sldId id="275" r:id="rId9"/>
    <p:sldId id="277" r:id="rId10"/>
    <p:sldId id="293" r:id="rId11"/>
    <p:sldId id="298" r:id="rId12"/>
    <p:sldId id="299" r:id="rId13"/>
    <p:sldId id="300" r:id="rId14"/>
    <p:sldId id="301" r:id="rId15"/>
    <p:sldId id="302" r:id="rId16"/>
    <p:sldId id="303" r:id="rId17"/>
    <p:sldId id="304" r:id="rId18"/>
    <p:sldId id="305" r:id="rId19"/>
    <p:sldId id="306" r:id="rId20"/>
    <p:sldId id="307" r:id="rId21"/>
    <p:sldId id="308" r:id="rId22"/>
    <p:sldId id="310" r:id="rId23"/>
    <p:sldId id="311" r:id="rId24"/>
    <p:sldId id="312" r:id="rId25"/>
    <p:sldId id="313" r:id="rId26"/>
    <p:sldId id="318" r:id="rId27"/>
    <p:sldId id="319" r:id="rId28"/>
    <p:sldId id="320" r:id="rId29"/>
    <p:sldId id="314" r:id="rId30"/>
    <p:sldId id="315" r:id="rId31"/>
    <p:sldId id="316" r:id="rId32"/>
    <p:sldId id="336" r:id="rId33"/>
    <p:sldId id="317" r:id="rId34"/>
    <p:sldId id="321" r:id="rId35"/>
    <p:sldId id="322" r:id="rId36"/>
    <p:sldId id="323" r:id="rId37"/>
    <p:sldId id="325" r:id="rId38"/>
    <p:sldId id="335" r:id="rId39"/>
    <p:sldId id="324" r:id="rId40"/>
    <p:sldId id="296" r:id="rId41"/>
    <p:sldId id="328" r:id="rId42"/>
    <p:sldId id="329" r:id="rId43"/>
    <p:sldId id="330" r:id="rId44"/>
    <p:sldId id="331" r:id="rId45"/>
    <p:sldId id="309" r:id="rId46"/>
    <p:sldId id="326" r:id="rId47"/>
    <p:sldId id="327" r:id="rId48"/>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E9EDF4"/>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autoAdjust="0"/>
    <p:restoredTop sz="95400" autoAdjust="0"/>
  </p:normalViewPr>
  <p:slideViewPr>
    <p:cSldViewPr showGuides="1">
      <p:cViewPr varScale="1">
        <p:scale>
          <a:sx n="162" d="100"/>
          <a:sy n="162" d="100"/>
        </p:scale>
        <p:origin x="180" y="30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08/09/2021</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‹Nr.›</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08/09/2021</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‹Nr.›</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1076870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20</a:t>
            </a:fld>
            <a:endParaRPr lang="en-GB" dirty="0"/>
          </a:p>
        </p:txBody>
      </p:sp>
    </p:spTree>
    <p:extLst>
      <p:ext uri="{BB962C8B-B14F-4D97-AF65-F5344CB8AC3E}">
        <p14:creationId xmlns:p14="http://schemas.microsoft.com/office/powerpoint/2010/main" val="2358024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21</a:t>
            </a:fld>
            <a:endParaRPr lang="en-GB" dirty="0"/>
          </a:p>
        </p:txBody>
      </p:sp>
    </p:spTree>
    <p:extLst>
      <p:ext uri="{BB962C8B-B14F-4D97-AF65-F5344CB8AC3E}">
        <p14:creationId xmlns:p14="http://schemas.microsoft.com/office/powerpoint/2010/main" val="3981096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Facilties</a:t>
            </a:r>
            <a:r>
              <a:rPr lang="de-DE" dirty="0" smtClean="0"/>
              <a:t>:</a:t>
            </a:r>
            <a:r>
              <a:rPr lang="de-DE" baseline="0" dirty="0" smtClean="0"/>
              <a:t> JUST GIVE </a:t>
            </a:r>
            <a:r>
              <a:rPr lang="de-DE" baseline="0" dirty="0" err="1" smtClean="0"/>
              <a:t>the</a:t>
            </a:r>
            <a:r>
              <a:rPr lang="de-DE" baseline="0" dirty="0" smtClean="0"/>
              <a:t> integral </a:t>
            </a:r>
            <a:r>
              <a:rPr lang="de-DE" baseline="0" dirty="0" err="1" smtClean="0"/>
              <a:t>numbers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groups</a:t>
            </a:r>
            <a:endParaRPr lang="de-DE" baseline="0" dirty="0" smtClean="0"/>
          </a:p>
          <a:p>
            <a:r>
              <a:rPr lang="de-DE" baseline="0" dirty="0" smtClean="0"/>
              <a:t>PD: Plasma </a:t>
            </a:r>
            <a:r>
              <a:rPr lang="de-DE" baseline="0" dirty="0" err="1" smtClean="0"/>
              <a:t>devices</a:t>
            </a:r>
            <a:r>
              <a:rPr lang="de-DE" baseline="0" dirty="0" smtClean="0"/>
              <a:t> (MAGNUM, PSI-2, UPP, TOMAS, </a:t>
            </a:r>
            <a:r>
              <a:rPr lang="de-DE" baseline="0" dirty="0" err="1" smtClean="0"/>
              <a:t>GyM</a:t>
            </a:r>
            <a:r>
              <a:rPr lang="de-DE" baseline="0" dirty="0" smtClean="0"/>
              <a:t>) </a:t>
            </a:r>
          </a:p>
          <a:p>
            <a:r>
              <a:rPr lang="de-DE" baseline="0" dirty="0" smtClean="0"/>
              <a:t>HHF: JUDITH, GLADIS, QSPA, OLMAT</a:t>
            </a:r>
          </a:p>
          <a:p>
            <a:r>
              <a:rPr lang="de-DE" baseline="0" dirty="0" smtClean="0"/>
              <a:t>Analysis </a:t>
            </a:r>
            <a:r>
              <a:rPr lang="de-DE" baseline="0" dirty="0" err="1" smtClean="0"/>
              <a:t>station</a:t>
            </a:r>
            <a:r>
              <a:rPr lang="de-DE" baseline="0" dirty="0" smtClean="0"/>
              <a:t>: Ion beam</a:t>
            </a:r>
          </a:p>
          <a:p>
            <a:r>
              <a:rPr lang="de-DE" baseline="0" dirty="0" err="1" smtClean="0"/>
              <a:t>If</a:t>
            </a:r>
            <a:r>
              <a:rPr lang="de-DE" baseline="0" dirty="0" smtClean="0"/>
              <a:t> </a:t>
            </a:r>
            <a:r>
              <a:rPr lang="de-DE" baseline="0" dirty="0" err="1" smtClean="0"/>
              <a:t>Facilties</a:t>
            </a:r>
            <a:r>
              <a:rPr lang="de-DE" baseline="0" dirty="0" smtClean="0"/>
              <a:t>, </a:t>
            </a:r>
            <a:r>
              <a:rPr lang="de-DE" baseline="0" dirty="0" err="1" smtClean="0"/>
              <a:t>Modelling</a:t>
            </a:r>
            <a:r>
              <a:rPr lang="de-DE" baseline="0" dirty="0" smtClean="0"/>
              <a:t>, Link not </a:t>
            </a:r>
            <a:r>
              <a:rPr lang="de-DE" baseline="0" dirty="0" err="1" smtClean="0"/>
              <a:t>applicable</a:t>
            </a:r>
            <a:r>
              <a:rPr lang="de-DE" baseline="0" dirty="0" smtClean="0"/>
              <a:t>, </a:t>
            </a:r>
            <a:r>
              <a:rPr lang="de-DE" baseline="0" dirty="0" err="1" smtClean="0"/>
              <a:t>remove</a:t>
            </a:r>
            <a:r>
              <a:rPr lang="de-DE" baseline="0" dirty="0" smtClean="0"/>
              <a:t> </a:t>
            </a:r>
            <a:r>
              <a:rPr lang="de-DE" baseline="0" dirty="0" err="1" smtClean="0"/>
              <a:t>the</a:t>
            </a:r>
            <a:r>
              <a:rPr lang="de-DE" baseline="0" dirty="0" smtClean="0"/>
              <a:t> </a:t>
            </a:r>
            <a:r>
              <a:rPr lang="de-DE" baseline="0" dirty="0" err="1" smtClean="0"/>
              <a:t>lines</a:t>
            </a:r>
            <a:r>
              <a:rPr lang="de-DE" baseline="0" dirty="0" smtClean="0"/>
              <a:t>. I </a:t>
            </a:r>
            <a:r>
              <a:rPr lang="de-DE" baseline="0" dirty="0" err="1" smtClean="0"/>
              <a:t>assume</a:t>
            </a:r>
            <a:r>
              <a:rPr lang="de-DE" baseline="0" dirty="0" smtClean="0"/>
              <a:t> </a:t>
            </a:r>
            <a:r>
              <a:rPr lang="de-DE" baseline="0" dirty="0" err="1" smtClean="0"/>
              <a:t>that</a:t>
            </a:r>
            <a:r>
              <a:rPr lang="de-DE" baseline="0" dirty="0" smtClean="0"/>
              <a:t> </a:t>
            </a:r>
            <a:r>
              <a:rPr lang="de-DE" baseline="0" dirty="0" err="1" smtClean="0"/>
              <a:t>it</a:t>
            </a:r>
            <a:r>
              <a:rPr lang="de-DE" baseline="0" dirty="0" smtClean="0"/>
              <a:t> </a:t>
            </a:r>
            <a:r>
              <a:rPr lang="de-DE" baseline="0" dirty="0" err="1" smtClean="0"/>
              <a:t>is</a:t>
            </a:r>
            <a:r>
              <a:rPr lang="de-DE" baseline="0" dirty="0" smtClean="0"/>
              <a:t> EITHER EXPERIMENT </a:t>
            </a:r>
            <a:r>
              <a:rPr lang="de-DE" baseline="0" dirty="0" err="1" smtClean="0"/>
              <a:t>or</a:t>
            </a:r>
            <a:r>
              <a:rPr lang="de-DE" baseline="0" dirty="0" smtClean="0"/>
              <a:t> MODELLING, </a:t>
            </a:r>
            <a:r>
              <a:rPr lang="de-DE" baseline="0" dirty="0" err="1" smtClean="0"/>
              <a:t>thus</a:t>
            </a:r>
            <a:r>
              <a:rPr lang="de-DE" baseline="0" dirty="0" smtClean="0"/>
              <a:t> 1 </a:t>
            </a:r>
            <a:r>
              <a:rPr lang="de-DE" baseline="0" dirty="0" err="1" smtClean="0"/>
              <a:t>more</a:t>
            </a:r>
            <a:r>
              <a:rPr lang="de-DE" baseline="0" dirty="0" smtClean="0"/>
              <a:t> </a:t>
            </a:r>
            <a:r>
              <a:rPr lang="de-DE" baseline="0" dirty="0" err="1" smtClean="0"/>
              <a:t>line</a:t>
            </a:r>
            <a:r>
              <a:rPr lang="de-DE" baseline="0" dirty="0" smtClean="0"/>
              <a:t> </a:t>
            </a:r>
            <a:r>
              <a:rPr lang="de-DE" baseline="0" dirty="0" err="1" smtClean="0"/>
              <a:t>for</a:t>
            </a:r>
            <a:r>
              <a:rPr lang="de-DE" baseline="0" dirty="0" smtClean="0"/>
              <a:t> TASKS </a:t>
            </a:r>
            <a:r>
              <a:rPr lang="de-DE" baseline="0" dirty="0" err="1" smtClean="0"/>
              <a:t>or</a:t>
            </a:r>
            <a:r>
              <a:rPr lang="de-DE" baseline="0" dirty="0" smtClean="0"/>
              <a:t> </a:t>
            </a:r>
            <a:r>
              <a:rPr lang="de-DE" baseline="0" dirty="0" err="1" smtClean="0"/>
              <a:t>Deliveables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22</a:t>
            </a:fld>
            <a:endParaRPr lang="en-GB" dirty="0"/>
          </a:p>
        </p:txBody>
      </p:sp>
    </p:spTree>
    <p:extLst>
      <p:ext uri="{BB962C8B-B14F-4D97-AF65-F5344CB8AC3E}">
        <p14:creationId xmlns:p14="http://schemas.microsoft.com/office/powerpoint/2010/main" val="544438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Facilties</a:t>
            </a:r>
            <a:r>
              <a:rPr lang="de-DE" dirty="0" smtClean="0"/>
              <a:t>:</a:t>
            </a:r>
            <a:r>
              <a:rPr lang="de-DE" baseline="0" dirty="0" smtClean="0"/>
              <a:t> JUST GIVE </a:t>
            </a:r>
            <a:r>
              <a:rPr lang="de-DE" baseline="0" dirty="0" err="1" smtClean="0"/>
              <a:t>the</a:t>
            </a:r>
            <a:r>
              <a:rPr lang="de-DE" baseline="0" dirty="0" smtClean="0"/>
              <a:t> integral </a:t>
            </a:r>
            <a:r>
              <a:rPr lang="de-DE" baseline="0" dirty="0" err="1" smtClean="0"/>
              <a:t>numbers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groups</a:t>
            </a:r>
            <a:endParaRPr lang="de-DE" baseline="0" dirty="0" smtClean="0"/>
          </a:p>
          <a:p>
            <a:r>
              <a:rPr lang="de-DE" baseline="0" dirty="0" smtClean="0"/>
              <a:t>PD: Plasma </a:t>
            </a:r>
            <a:r>
              <a:rPr lang="de-DE" baseline="0" dirty="0" err="1" smtClean="0"/>
              <a:t>devices</a:t>
            </a:r>
            <a:r>
              <a:rPr lang="de-DE" baseline="0" dirty="0" smtClean="0"/>
              <a:t> (MAGNUM, PSI-2, UPP, TOMAS, </a:t>
            </a:r>
            <a:r>
              <a:rPr lang="de-DE" baseline="0" dirty="0" err="1" smtClean="0"/>
              <a:t>GyM</a:t>
            </a:r>
            <a:r>
              <a:rPr lang="de-DE" baseline="0" dirty="0" smtClean="0"/>
              <a:t>) </a:t>
            </a:r>
          </a:p>
          <a:p>
            <a:r>
              <a:rPr lang="de-DE" baseline="0" dirty="0" smtClean="0"/>
              <a:t>HHF: JUDITH, GLADIS, QSPA, OLMAT</a:t>
            </a:r>
          </a:p>
          <a:p>
            <a:r>
              <a:rPr lang="de-DE" baseline="0" dirty="0" smtClean="0"/>
              <a:t>Analysis </a:t>
            </a:r>
            <a:r>
              <a:rPr lang="de-DE" baseline="0" dirty="0" err="1" smtClean="0"/>
              <a:t>station</a:t>
            </a:r>
            <a:r>
              <a:rPr lang="de-DE" baseline="0" dirty="0" smtClean="0"/>
              <a:t>: Ion beam</a:t>
            </a:r>
          </a:p>
          <a:p>
            <a:r>
              <a:rPr lang="de-DE" baseline="0" dirty="0" err="1" smtClean="0"/>
              <a:t>If</a:t>
            </a:r>
            <a:r>
              <a:rPr lang="de-DE" baseline="0" dirty="0" smtClean="0"/>
              <a:t> </a:t>
            </a:r>
            <a:r>
              <a:rPr lang="de-DE" baseline="0" dirty="0" err="1" smtClean="0"/>
              <a:t>Facilties</a:t>
            </a:r>
            <a:r>
              <a:rPr lang="de-DE" baseline="0" dirty="0" smtClean="0"/>
              <a:t>, </a:t>
            </a:r>
            <a:r>
              <a:rPr lang="de-DE" baseline="0" dirty="0" err="1" smtClean="0"/>
              <a:t>Modelling</a:t>
            </a:r>
            <a:r>
              <a:rPr lang="de-DE" baseline="0" dirty="0" smtClean="0"/>
              <a:t>, Link not </a:t>
            </a:r>
            <a:r>
              <a:rPr lang="de-DE" baseline="0" dirty="0" err="1" smtClean="0"/>
              <a:t>applicable</a:t>
            </a:r>
            <a:r>
              <a:rPr lang="de-DE" baseline="0" dirty="0" smtClean="0"/>
              <a:t>, </a:t>
            </a:r>
            <a:r>
              <a:rPr lang="de-DE" baseline="0" dirty="0" err="1" smtClean="0"/>
              <a:t>remove</a:t>
            </a:r>
            <a:r>
              <a:rPr lang="de-DE" baseline="0" dirty="0" smtClean="0"/>
              <a:t> </a:t>
            </a:r>
            <a:r>
              <a:rPr lang="de-DE" baseline="0" dirty="0" err="1" smtClean="0"/>
              <a:t>the</a:t>
            </a:r>
            <a:r>
              <a:rPr lang="de-DE" baseline="0" dirty="0" smtClean="0"/>
              <a:t> </a:t>
            </a:r>
            <a:r>
              <a:rPr lang="de-DE" baseline="0" dirty="0" err="1" smtClean="0"/>
              <a:t>lines</a:t>
            </a:r>
            <a:r>
              <a:rPr lang="de-DE" baseline="0" dirty="0" smtClean="0"/>
              <a:t>. I </a:t>
            </a:r>
            <a:r>
              <a:rPr lang="de-DE" baseline="0" dirty="0" err="1" smtClean="0"/>
              <a:t>assume</a:t>
            </a:r>
            <a:r>
              <a:rPr lang="de-DE" baseline="0" dirty="0" smtClean="0"/>
              <a:t> </a:t>
            </a:r>
            <a:r>
              <a:rPr lang="de-DE" baseline="0" dirty="0" err="1" smtClean="0"/>
              <a:t>that</a:t>
            </a:r>
            <a:r>
              <a:rPr lang="de-DE" baseline="0" dirty="0" smtClean="0"/>
              <a:t> </a:t>
            </a:r>
            <a:r>
              <a:rPr lang="de-DE" baseline="0" dirty="0" err="1" smtClean="0"/>
              <a:t>it</a:t>
            </a:r>
            <a:r>
              <a:rPr lang="de-DE" baseline="0" dirty="0" smtClean="0"/>
              <a:t> </a:t>
            </a:r>
            <a:r>
              <a:rPr lang="de-DE" baseline="0" dirty="0" err="1" smtClean="0"/>
              <a:t>is</a:t>
            </a:r>
            <a:r>
              <a:rPr lang="de-DE" baseline="0" dirty="0" smtClean="0"/>
              <a:t> EITHER EXPERIMENT </a:t>
            </a:r>
            <a:r>
              <a:rPr lang="de-DE" baseline="0" dirty="0" err="1" smtClean="0"/>
              <a:t>or</a:t>
            </a:r>
            <a:r>
              <a:rPr lang="de-DE" baseline="0" dirty="0" smtClean="0"/>
              <a:t> MODELLING, </a:t>
            </a:r>
            <a:r>
              <a:rPr lang="de-DE" baseline="0" dirty="0" err="1" smtClean="0"/>
              <a:t>thus</a:t>
            </a:r>
            <a:r>
              <a:rPr lang="de-DE" baseline="0" dirty="0" smtClean="0"/>
              <a:t> 1 </a:t>
            </a:r>
            <a:r>
              <a:rPr lang="de-DE" baseline="0" dirty="0" err="1" smtClean="0"/>
              <a:t>more</a:t>
            </a:r>
            <a:r>
              <a:rPr lang="de-DE" baseline="0" dirty="0" smtClean="0"/>
              <a:t> </a:t>
            </a:r>
            <a:r>
              <a:rPr lang="de-DE" baseline="0" dirty="0" err="1" smtClean="0"/>
              <a:t>line</a:t>
            </a:r>
            <a:r>
              <a:rPr lang="de-DE" baseline="0" dirty="0" smtClean="0"/>
              <a:t> </a:t>
            </a:r>
            <a:r>
              <a:rPr lang="de-DE" baseline="0" dirty="0" err="1" smtClean="0"/>
              <a:t>for</a:t>
            </a:r>
            <a:r>
              <a:rPr lang="de-DE" baseline="0" dirty="0" smtClean="0"/>
              <a:t> TASKS </a:t>
            </a:r>
            <a:r>
              <a:rPr lang="de-DE" baseline="0" dirty="0" err="1" smtClean="0"/>
              <a:t>or</a:t>
            </a:r>
            <a:r>
              <a:rPr lang="de-DE" baseline="0" dirty="0" smtClean="0"/>
              <a:t> </a:t>
            </a:r>
            <a:r>
              <a:rPr lang="de-DE" baseline="0" dirty="0" err="1" smtClean="0"/>
              <a:t>Deliveables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23</a:t>
            </a:fld>
            <a:endParaRPr lang="en-GB" dirty="0"/>
          </a:p>
        </p:txBody>
      </p:sp>
    </p:spTree>
    <p:extLst>
      <p:ext uri="{BB962C8B-B14F-4D97-AF65-F5344CB8AC3E}">
        <p14:creationId xmlns:p14="http://schemas.microsoft.com/office/powerpoint/2010/main" val="3487986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Facilties</a:t>
            </a:r>
            <a:r>
              <a:rPr lang="de-DE" dirty="0" smtClean="0"/>
              <a:t>:</a:t>
            </a:r>
            <a:r>
              <a:rPr lang="de-DE" baseline="0" dirty="0" smtClean="0"/>
              <a:t> JUST GIVE </a:t>
            </a:r>
            <a:r>
              <a:rPr lang="de-DE" baseline="0" dirty="0" err="1" smtClean="0"/>
              <a:t>the</a:t>
            </a:r>
            <a:r>
              <a:rPr lang="de-DE" baseline="0" dirty="0" smtClean="0"/>
              <a:t> integral </a:t>
            </a:r>
            <a:r>
              <a:rPr lang="de-DE" baseline="0" dirty="0" err="1" smtClean="0"/>
              <a:t>numbers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groups</a:t>
            </a:r>
            <a:endParaRPr lang="de-DE" baseline="0" dirty="0" smtClean="0"/>
          </a:p>
          <a:p>
            <a:r>
              <a:rPr lang="de-DE" baseline="0" dirty="0" smtClean="0"/>
              <a:t>PD: Plasma </a:t>
            </a:r>
            <a:r>
              <a:rPr lang="de-DE" baseline="0" dirty="0" err="1" smtClean="0"/>
              <a:t>devices</a:t>
            </a:r>
            <a:r>
              <a:rPr lang="de-DE" baseline="0" dirty="0" smtClean="0"/>
              <a:t> (MAGNUM, PSI-2, UPP, TOMAS, </a:t>
            </a:r>
            <a:r>
              <a:rPr lang="de-DE" baseline="0" dirty="0" err="1" smtClean="0"/>
              <a:t>GyM</a:t>
            </a:r>
            <a:r>
              <a:rPr lang="de-DE" baseline="0" dirty="0" smtClean="0"/>
              <a:t>) </a:t>
            </a:r>
          </a:p>
          <a:p>
            <a:r>
              <a:rPr lang="de-DE" baseline="0" dirty="0" smtClean="0"/>
              <a:t>HHF: JUDITH, GLADIS, QSPA, OLMAT</a:t>
            </a:r>
          </a:p>
          <a:p>
            <a:r>
              <a:rPr lang="de-DE" baseline="0" dirty="0" smtClean="0"/>
              <a:t>Analysis </a:t>
            </a:r>
            <a:r>
              <a:rPr lang="de-DE" baseline="0" dirty="0" err="1" smtClean="0"/>
              <a:t>station</a:t>
            </a:r>
            <a:r>
              <a:rPr lang="de-DE" baseline="0" dirty="0" smtClean="0"/>
              <a:t>: Ion beam</a:t>
            </a:r>
          </a:p>
          <a:p>
            <a:r>
              <a:rPr lang="de-DE" baseline="0" dirty="0" err="1" smtClean="0"/>
              <a:t>If</a:t>
            </a:r>
            <a:r>
              <a:rPr lang="de-DE" baseline="0" dirty="0" smtClean="0"/>
              <a:t> </a:t>
            </a:r>
            <a:r>
              <a:rPr lang="de-DE" baseline="0" dirty="0" err="1" smtClean="0"/>
              <a:t>Facilties</a:t>
            </a:r>
            <a:r>
              <a:rPr lang="de-DE" baseline="0" dirty="0" smtClean="0"/>
              <a:t>, </a:t>
            </a:r>
            <a:r>
              <a:rPr lang="de-DE" baseline="0" dirty="0" err="1" smtClean="0"/>
              <a:t>Modelling</a:t>
            </a:r>
            <a:r>
              <a:rPr lang="de-DE" baseline="0" dirty="0" smtClean="0"/>
              <a:t>, Link not </a:t>
            </a:r>
            <a:r>
              <a:rPr lang="de-DE" baseline="0" dirty="0" err="1" smtClean="0"/>
              <a:t>applicable</a:t>
            </a:r>
            <a:r>
              <a:rPr lang="de-DE" baseline="0" dirty="0" smtClean="0"/>
              <a:t>, </a:t>
            </a:r>
            <a:r>
              <a:rPr lang="de-DE" baseline="0" dirty="0" err="1" smtClean="0"/>
              <a:t>remove</a:t>
            </a:r>
            <a:r>
              <a:rPr lang="de-DE" baseline="0" dirty="0" smtClean="0"/>
              <a:t> </a:t>
            </a:r>
            <a:r>
              <a:rPr lang="de-DE" baseline="0" dirty="0" err="1" smtClean="0"/>
              <a:t>the</a:t>
            </a:r>
            <a:r>
              <a:rPr lang="de-DE" baseline="0" dirty="0" smtClean="0"/>
              <a:t> </a:t>
            </a:r>
            <a:r>
              <a:rPr lang="de-DE" baseline="0" dirty="0" err="1" smtClean="0"/>
              <a:t>lines</a:t>
            </a:r>
            <a:r>
              <a:rPr lang="de-DE" baseline="0" dirty="0" smtClean="0"/>
              <a:t>. I </a:t>
            </a:r>
            <a:r>
              <a:rPr lang="de-DE" baseline="0" dirty="0" err="1" smtClean="0"/>
              <a:t>assume</a:t>
            </a:r>
            <a:r>
              <a:rPr lang="de-DE" baseline="0" dirty="0" smtClean="0"/>
              <a:t> </a:t>
            </a:r>
            <a:r>
              <a:rPr lang="de-DE" baseline="0" dirty="0" err="1" smtClean="0"/>
              <a:t>that</a:t>
            </a:r>
            <a:r>
              <a:rPr lang="de-DE" baseline="0" dirty="0" smtClean="0"/>
              <a:t> </a:t>
            </a:r>
            <a:r>
              <a:rPr lang="de-DE" baseline="0" dirty="0" err="1" smtClean="0"/>
              <a:t>it</a:t>
            </a:r>
            <a:r>
              <a:rPr lang="de-DE" baseline="0" dirty="0" smtClean="0"/>
              <a:t> </a:t>
            </a:r>
            <a:r>
              <a:rPr lang="de-DE" baseline="0" dirty="0" err="1" smtClean="0"/>
              <a:t>is</a:t>
            </a:r>
            <a:r>
              <a:rPr lang="de-DE" baseline="0" dirty="0" smtClean="0"/>
              <a:t> EITHER EXPERIMENT </a:t>
            </a:r>
            <a:r>
              <a:rPr lang="de-DE" baseline="0" dirty="0" err="1" smtClean="0"/>
              <a:t>or</a:t>
            </a:r>
            <a:r>
              <a:rPr lang="de-DE" baseline="0" dirty="0" smtClean="0"/>
              <a:t> MODELLING, </a:t>
            </a:r>
            <a:r>
              <a:rPr lang="de-DE" baseline="0" dirty="0" err="1" smtClean="0"/>
              <a:t>thus</a:t>
            </a:r>
            <a:r>
              <a:rPr lang="de-DE" baseline="0" dirty="0" smtClean="0"/>
              <a:t> 1 </a:t>
            </a:r>
            <a:r>
              <a:rPr lang="de-DE" baseline="0" dirty="0" err="1" smtClean="0"/>
              <a:t>more</a:t>
            </a:r>
            <a:r>
              <a:rPr lang="de-DE" baseline="0" dirty="0" smtClean="0"/>
              <a:t> </a:t>
            </a:r>
            <a:r>
              <a:rPr lang="de-DE" baseline="0" dirty="0" err="1" smtClean="0"/>
              <a:t>line</a:t>
            </a:r>
            <a:r>
              <a:rPr lang="de-DE" baseline="0" dirty="0" smtClean="0"/>
              <a:t> </a:t>
            </a:r>
            <a:r>
              <a:rPr lang="de-DE" baseline="0" dirty="0" err="1" smtClean="0"/>
              <a:t>for</a:t>
            </a:r>
            <a:r>
              <a:rPr lang="de-DE" baseline="0" dirty="0" smtClean="0"/>
              <a:t> TASKS </a:t>
            </a:r>
            <a:r>
              <a:rPr lang="de-DE" baseline="0" dirty="0" err="1" smtClean="0"/>
              <a:t>or</a:t>
            </a:r>
            <a:r>
              <a:rPr lang="de-DE" baseline="0" dirty="0" smtClean="0"/>
              <a:t> </a:t>
            </a:r>
            <a:r>
              <a:rPr lang="de-DE" baseline="0" dirty="0" err="1" smtClean="0"/>
              <a:t>Deliveables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24</a:t>
            </a:fld>
            <a:endParaRPr lang="en-GB" dirty="0"/>
          </a:p>
        </p:txBody>
      </p:sp>
    </p:spTree>
    <p:extLst>
      <p:ext uri="{BB962C8B-B14F-4D97-AF65-F5344CB8AC3E}">
        <p14:creationId xmlns:p14="http://schemas.microsoft.com/office/powerpoint/2010/main" val="297947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Facilties</a:t>
            </a:r>
            <a:r>
              <a:rPr lang="de-DE" dirty="0" smtClean="0"/>
              <a:t>:</a:t>
            </a:r>
            <a:r>
              <a:rPr lang="de-DE" baseline="0" dirty="0" smtClean="0"/>
              <a:t> JUST GIVE </a:t>
            </a:r>
            <a:r>
              <a:rPr lang="de-DE" baseline="0" dirty="0" err="1" smtClean="0"/>
              <a:t>the</a:t>
            </a:r>
            <a:r>
              <a:rPr lang="de-DE" baseline="0" dirty="0" smtClean="0"/>
              <a:t> integral </a:t>
            </a:r>
            <a:r>
              <a:rPr lang="de-DE" baseline="0" dirty="0" err="1" smtClean="0"/>
              <a:t>numbers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groups</a:t>
            </a:r>
            <a:endParaRPr lang="de-DE" baseline="0" dirty="0" smtClean="0"/>
          </a:p>
          <a:p>
            <a:r>
              <a:rPr lang="de-DE" baseline="0" dirty="0" smtClean="0"/>
              <a:t>PD: Plasma </a:t>
            </a:r>
            <a:r>
              <a:rPr lang="de-DE" baseline="0" dirty="0" err="1" smtClean="0"/>
              <a:t>devices</a:t>
            </a:r>
            <a:r>
              <a:rPr lang="de-DE" baseline="0" dirty="0" smtClean="0"/>
              <a:t> (MAGNUM, PSI-2, UPP, TOMAS, </a:t>
            </a:r>
            <a:r>
              <a:rPr lang="de-DE" baseline="0" dirty="0" err="1" smtClean="0"/>
              <a:t>GyM</a:t>
            </a:r>
            <a:r>
              <a:rPr lang="de-DE" baseline="0" dirty="0" smtClean="0"/>
              <a:t>) </a:t>
            </a:r>
          </a:p>
          <a:p>
            <a:r>
              <a:rPr lang="de-DE" baseline="0" dirty="0" smtClean="0"/>
              <a:t>HHF: JUDITH, GLADIS, QSPA, OLMAT</a:t>
            </a:r>
          </a:p>
          <a:p>
            <a:r>
              <a:rPr lang="de-DE" baseline="0" dirty="0" smtClean="0"/>
              <a:t>Analysis </a:t>
            </a:r>
            <a:r>
              <a:rPr lang="de-DE" baseline="0" dirty="0" err="1" smtClean="0"/>
              <a:t>station</a:t>
            </a:r>
            <a:r>
              <a:rPr lang="de-DE" baseline="0" dirty="0" smtClean="0"/>
              <a:t>: Ion beam</a:t>
            </a:r>
          </a:p>
          <a:p>
            <a:r>
              <a:rPr lang="de-DE" baseline="0" dirty="0" err="1" smtClean="0"/>
              <a:t>If</a:t>
            </a:r>
            <a:r>
              <a:rPr lang="de-DE" baseline="0" dirty="0" smtClean="0"/>
              <a:t> </a:t>
            </a:r>
            <a:r>
              <a:rPr lang="de-DE" baseline="0" dirty="0" err="1" smtClean="0"/>
              <a:t>Facilties</a:t>
            </a:r>
            <a:r>
              <a:rPr lang="de-DE" baseline="0" dirty="0" smtClean="0"/>
              <a:t>, </a:t>
            </a:r>
            <a:r>
              <a:rPr lang="de-DE" baseline="0" dirty="0" err="1" smtClean="0"/>
              <a:t>Modelling</a:t>
            </a:r>
            <a:r>
              <a:rPr lang="de-DE" baseline="0" dirty="0" smtClean="0"/>
              <a:t>, Link not </a:t>
            </a:r>
            <a:r>
              <a:rPr lang="de-DE" baseline="0" dirty="0" err="1" smtClean="0"/>
              <a:t>applicable</a:t>
            </a:r>
            <a:r>
              <a:rPr lang="de-DE" baseline="0" dirty="0" smtClean="0"/>
              <a:t>, </a:t>
            </a:r>
            <a:r>
              <a:rPr lang="de-DE" baseline="0" dirty="0" err="1" smtClean="0"/>
              <a:t>remove</a:t>
            </a:r>
            <a:r>
              <a:rPr lang="de-DE" baseline="0" dirty="0" smtClean="0"/>
              <a:t> </a:t>
            </a:r>
            <a:r>
              <a:rPr lang="de-DE" baseline="0" dirty="0" err="1" smtClean="0"/>
              <a:t>the</a:t>
            </a:r>
            <a:r>
              <a:rPr lang="de-DE" baseline="0" dirty="0" smtClean="0"/>
              <a:t> </a:t>
            </a:r>
            <a:r>
              <a:rPr lang="de-DE" baseline="0" dirty="0" err="1" smtClean="0"/>
              <a:t>lines</a:t>
            </a:r>
            <a:r>
              <a:rPr lang="de-DE" baseline="0" dirty="0" smtClean="0"/>
              <a:t>. I </a:t>
            </a:r>
            <a:r>
              <a:rPr lang="de-DE" baseline="0" dirty="0" err="1" smtClean="0"/>
              <a:t>assume</a:t>
            </a:r>
            <a:r>
              <a:rPr lang="de-DE" baseline="0" dirty="0" smtClean="0"/>
              <a:t> </a:t>
            </a:r>
            <a:r>
              <a:rPr lang="de-DE" baseline="0" dirty="0" err="1" smtClean="0"/>
              <a:t>that</a:t>
            </a:r>
            <a:r>
              <a:rPr lang="de-DE" baseline="0" dirty="0" smtClean="0"/>
              <a:t> </a:t>
            </a:r>
            <a:r>
              <a:rPr lang="de-DE" baseline="0" dirty="0" err="1" smtClean="0"/>
              <a:t>it</a:t>
            </a:r>
            <a:r>
              <a:rPr lang="de-DE" baseline="0" dirty="0" smtClean="0"/>
              <a:t> </a:t>
            </a:r>
            <a:r>
              <a:rPr lang="de-DE" baseline="0" dirty="0" err="1" smtClean="0"/>
              <a:t>is</a:t>
            </a:r>
            <a:r>
              <a:rPr lang="de-DE" baseline="0" dirty="0" smtClean="0"/>
              <a:t> EITHER EXPERIMENT </a:t>
            </a:r>
            <a:r>
              <a:rPr lang="de-DE" baseline="0" dirty="0" err="1" smtClean="0"/>
              <a:t>or</a:t>
            </a:r>
            <a:r>
              <a:rPr lang="de-DE" baseline="0" dirty="0" smtClean="0"/>
              <a:t> MODELLING, </a:t>
            </a:r>
            <a:r>
              <a:rPr lang="de-DE" baseline="0" dirty="0" err="1" smtClean="0"/>
              <a:t>thus</a:t>
            </a:r>
            <a:r>
              <a:rPr lang="de-DE" baseline="0" dirty="0" smtClean="0"/>
              <a:t> 1 </a:t>
            </a:r>
            <a:r>
              <a:rPr lang="de-DE" baseline="0" dirty="0" err="1" smtClean="0"/>
              <a:t>more</a:t>
            </a:r>
            <a:r>
              <a:rPr lang="de-DE" baseline="0" dirty="0" smtClean="0"/>
              <a:t> </a:t>
            </a:r>
            <a:r>
              <a:rPr lang="de-DE" baseline="0" dirty="0" err="1" smtClean="0"/>
              <a:t>line</a:t>
            </a:r>
            <a:r>
              <a:rPr lang="de-DE" baseline="0" dirty="0" smtClean="0"/>
              <a:t> </a:t>
            </a:r>
            <a:r>
              <a:rPr lang="de-DE" baseline="0" dirty="0" err="1" smtClean="0"/>
              <a:t>for</a:t>
            </a:r>
            <a:r>
              <a:rPr lang="de-DE" baseline="0" dirty="0" smtClean="0"/>
              <a:t> TASKS </a:t>
            </a:r>
            <a:r>
              <a:rPr lang="de-DE" baseline="0" dirty="0" err="1" smtClean="0"/>
              <a:t>or</a:t>
            </a:r>
            <a:r>
              <a:rPr lang="de-DE" baseline="0" dirty="0" smtClean="0"/>
              <a:t> </a:t>
            </a:r>
            <a:r>
              <a:rPr lang="de-DE" baseline="0" dirty="0" err="1" smtClean="0"/>
              <a:t>Deliveables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25</a:t>
            </a:fld>
            <a:endParaRPr lang="en-GB" dirty="0"/>
          </a:p>
        </p:txBody>
      </p:sp>
    </p:spTree>
    <p:extLst>
      <p:ext uri="{BB962C8B-B14F-4D97-AF65-F5344CB8AC3E}">
        <p14:creationId xmlns:p14="http://schemas.microsoft.com/office/powerpoint/2010/main" val="118825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26</a:t>
            </a:fld>
            <a:endParaRPr lang="en-GB" dirty="0"/>
          </a:p>
        </p:txBody>
      </p:sp>
    </p:spTree>
    <p:extLst>
      <p:ext uri="{BB962C8B-B14F-4D97-AF65-F5344CB8AC3E}">
        <p14:creationId xmlns:p14="http://schemas.microsoft.com/office/powerpoint/2010/main" val="3959389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27</a:t>
            </a:fld>
            <a:endParaRPr lang="en-GB" dirty="0"/>
          </a:p>
        </p:txBody>
      </p:sp>
    </p:spTree>
    <p:extLst>
      <p:ext uri="{BB962C8B-B14F-4D97-AF65-F5344CB8AC3E}">
        <p14:creationId xmlns:p14="http://schemas.microsoft.com/office/powerpoint/2010/main" val="799131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28</a:t>
            </a:fld>
            <a:endParaRPr lang="en-GB" dirty="0"/>
          </a:p>
        </p:txBody>
      </p:sp>
    </p:spTree>
    <p:extLst>
      <p:ext uri="{BB962C8B-B14F-4D97-AF65-F5344CB8AC3E}">
        <p14:creationId xmlns:p14="http://schemas.microsoft.com/office/powerpoint/2010/main" val="2123701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Facilties</a:t>
            </a:r>
            <a:r>
              <a:rPr lang="de-DE" dirty="0" smtClean="0"/>
              <a:t>:</a:t>
            </a:r>
            <a:r>
              <a:rPr lang="de-DE" baseline="0" dirty="0" smtClean="0"/>
              <a:t> JUST GIVE </a:t>
            </a:r>
            <a:r>
              <a:rPr lang="de-DE" baseline="0" dirty="0" err="1" smtClean="0"/>
              <a:t>the</a:t>
            </a:r>
            <a:r>
              <a:rPr lang="de-DE" baseline="0" dirty="0" smtClean="0"/>
              <a:t> integral </a:t>
            </a:r>
            <a:r>
              <a:rPr lang="de-DE" baseline="0" dirty="0" err="1" smtClean="0"/>
              <a:t>numbers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groups</a:t>
            </a:r>
            <a:endParaRPr lang="de-DE" baseline="0" dirty="0" smtClean="0"/>
          </a:p>
          <a:p>
            <a:r>
              <a:rPr lang="de-DE" baseline="0" dirty="0" smtClean="0"/>
              <a:t>PD: Plasma </a:t>
            </a:r>
            <a:r>
              <a:rPr lang="de-DE" baseline="0" dirty="0" err="1" smtClean="0"/>
              <a:t>devices</a:t>
            </a:r>
            <a:r>
              <a:rPr lang="de-DE" baseline="0" dirty="0" smtClean="0"/>
              <a:t> (MAGNUM, PSI-2, UPP, TOMAS, </a:t>
            </a:r>
            <a:r>
              <a:rPr lang="de-DE" baseline="0" dirty="0" err="1" smtClean="0"/>
              <a:t>GyM</a:t>
            </a:r>
            <a:r>
              <a:rPr lang="de-DE" baseline="0" dirty="0" smtClean="0"/>
              <a:t>) </a:t>
            </a:r>
          </a:p>
          <a:p>
            <a:r>
              <a:rPr lang="de-DE" baseline="0" dirty="0" smtClean="0"/>
              <a:t>HHF: JUDITH, GLADIS, QSPA, OLMAT</a:t>
            </a:r>
          </a:p>
          <a:p>
            <a:r>
              <a:rPr lang="de-DE" baseline="0" dirty="0" smtClean="0"/>
              <a:t>Analysis </a:t>
            </a:r>
            <a:r>
              <a:rPr lang="de-DE" baseline="0" dirty="0" err="1" smtClean="0"/>
              <a:t>station</a:t>
            </a:r>
            <a:r>
              <a:rPr lang="de-DE" baseline="0" dirty="0" smtClean="0"/>
              <a:t>: Ion beam</a:t>
            </a:r>
          </a:p>
          <a:p>
            <a:r>
              <a:rPr lang="de-DE" baseline="0" dirty="0" err="1" smtClean="0"/>
              <a:t>If</a:t>
            </a:r>
            <a:r>
              <a:rPr lang="de-DE" baseline="0" dirty="0" smtClean="0"/>
              <a:t> </a:t>
            </a:r>
            <a:r>
              <a:rPr lang="de-DE" baseline="0" dirty="0" err="1" smtClean="0"/>
              <a:t>Facilties</a:t>
            </a:r>
            <a:r>
              <a:rPr lang="de-DE" baseline="0" dirty="0" smtClean="0"/>
              <a:t>, </a:t>
            </a:r>
            <a:r>
              <a:rPr lang="de-DE" baseline="0" dirty="0" err="1" smtClean="0"/>
              <a:t>Modelling</a:t>
            </a:r>
            <a:r>
              <a:rPr lang="de-DE" baseline="0" dirty="0" smtClean="0"/>
              <a:t>, Link not </a:t>
            </a:r>
            <a:r>
              <a:rPr lang="de-DE" baseline="0" dirty="0" err="1" smtClean="0"/>
              <a:t>applicable</a:t>
            </a:r>
            <a:r>
              <a:rPr lang="de-DE" baseline="0" dirty="0" smtClean="0"/>
              <a:t>, </a:t>
            </a:r>
            <a:r>
              <a:rPr lang="de-DE" baseline="0" dirty="0" err="1" smtClean="0"/>
              <a:t>remove</a:t>
            </a:r>
            <a:r>
              <a:rPr lang="de-DE" baseline="0" dirty="0" smtClean="0"/>
              <a:t> </a:t>
            </a:r>
            <a:r>
              <a:rPr lang="de-DE" baseline="0" dirty="0" err="1" smtClean="0"/>
              <a:t>the</a:t>
            </a:r>
            <a:r>
              <a:rPr lang="de-DE" baseline="0" dirty="0" smtClean="0"/>
              <a:t> </a:t>
            </a:r>
            <a:r>
              <a:rPr lang="de-DE" baseline="0" dirty="0" err="1" smtClean="0"/>
              <a:t>lines</a:t>
            </a:r>
            <a:r>
              <a:rPr lang="de-DE" baseline="0" dirty="0" smtClean="0"/>
              <a:t>. I </a:t>
            </a:r>
            <a:r>
              <a:rPr lang="de-DE" baseline="0" dirty="0" err="1" smtClean="0"/>
              <a:t>assume</a:t>
            </a:r>
            <a:r>
              <a:rPr lang="de-DE" baseline="0" dirty="0" smtClean="0"/>
              <a:t> </a:t>
            </a:r>
            <a:r>
              <a:rPr lang="de-DE" baseline="0" dirty="0" err="1" smtClean="0"/>
              <a:t>that</a:t>
            </a:r>
            <a:r>
              <a:rPr lang="de-DE" baseline="0" dirty="0" smtClean="0"/>
              <a:t> </a:t>
            </a:r>
            <a:r>
              <a:rPr lang="de-DE" baseline="0" dirty="0" err="1" smtClean="0"/>
              <a:t>it</a:t>
            </a:r>
            <a:r>
              <a:rPr lang="de-DE" baseline="0" dirty="0" smtClean="0"/>
              <a:t> </a:t>
            </a:r>
            <a:r>
              <a:rPr lang="de-DE" baseline="0" dirty="0" err="1" smtClean="0"/>
              <a:t>is</a:t>
            </a:r>
            <a:r>
              <a:rPr lang="de-DE" baseline="0" dirty="0" smtClean="0"/>
              <a:t> EITHER EXPERIMENT </a:t>
            </a:r>
            <a:r>
              <a:rPr lang="de-DE" baseline="0" dirty="0" err="1" smtClean="0"/>
              <a:t>or</a:t>
            </a:r>
            <a:r>
              <a:rPr lang="de-DE" baseline="0" dirty="0" smtClean="0"/>
              <a:t> MODELLING, </a:t>
            </a:r>
            <a:r>
              <a:rPr lang="de-DE" baseline="0" dirty="0" err="1" smtClean="0"/>
              <a:t>thus</a:t>
            </a:r>
            <a:r>
              <a:rPr lang="de-DE" baseline="0" dirty="0" smtClean="0"/>
              <a:t> 1 </a:t>
            </a:r>
            <a:r>
              <a:rPr lang="de-DE" baseline="0" dirty="0" err="1" smtClean="0"/>
              <a:t>more</a:t>
            </a:r>
            <a:r>
              <a:rPr lang="de-DE" baseline="0" dirty="0" smtClean="0"/>
              <a:t> </a:t>
            </a:r>
            <a:r>
              <a:rPr lang="de-DE" baseline="0" dirty="0" err="1" smtClean="0"/>
              <a:t>line</a:t>
            </a:r>
            <a:r>
              <a:rPr lang="de-DE" baseline="0" dirty="0" smtClean="0"/>
              <a:t> </a:t>
            </a:r>
            <a:r>
              <a:rPr lang="de-DE" baseline="0" dirty="0" err="1" smtClean="0"/>
              <a:t>for</a:t>
            </a:r>
            <a:r>
              <a:rPr lang="de-DE" baseline="0" dirty="0" smtClean="0"/>
              <a:t> TASKS </a:t>
            </a:r>
            <a:r>
              <a:rPr lang="de-DE" baseline="0" dirty="0" err="1" smtClean="0"/>
              <a:t>or</a:t>
            </a:r>
            <a:r>
              <a:rPr lang="de-DE" baseline="0" dirty="0" smtClean="0"/>
              <a:t> </a:t>
            </a:r>
            <a:r>
              <a:rPr lang="de-DE" baseline="0" dirty="0" err="1" smtClean="0"/>
              <a:t>Deliveables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29</a:t>
            </a:fld>
            <a:endParaRPr lang="en-GB" dirty="0"/>
          </a:p>
        </p:txBody>
      </p:sp>
    </p:spTree>
    <p:extLst>
      <p:ext uri="{BB962C8B-B14F-4D97-AF65-F5344CB8AC3E}">
        <p14:creationId xmlns:p14="http://schemas.microsoft.com/office/powerpoint/2010/main" val="64395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12</a:t>
            </a:fld>
            <a:endParaRPr lang="en-GB" dirty="0"/>
          </a:p>
        </p:txBody>
      </p:sp>
    </p:spTree>
    <p:extLst>
      <p:ext uri="{BB962C8B-B14F-4D97-AF65-F5344CB8AC3E}">
        <p14:creationId xmlns:p14="http://schemas.microsoft.com/office/powerpoint/2010/main" val="2783167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30</a:t>
            </a:fld>
            <a:endParaRPr lang="en-GB" dirty="0"/>
          </a:p>
        </p:txBody>
      </p:sp>
    </p:spTree>
    <p:extLst>
      <p:ext uri="{BB962C8B-B14F-4D97-AF65-F5344CB8AC3E}">
        <p14:creationId xmlns:p14="http://schemas.microsoft.com/office/powerpoint/2010/main" val="1810872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31</a:t>
            </a:fld>
            <a:endParaRPr lang="en-GB" dirty="0"/>
          </a:p>
        </p:txBody>
      </p:sp>
    </p:spTree>
    <p:extLst>
      <p:ext uri="{BB962C8B-B14F-4D97-AF65-F5344CB8AC3E}">
        <p14:creationId xmlns:p14="http://schemas.microsoft.com/office/powerpoint/2010/main" val="2840566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32</a:t>
            </a:fld>
            <a:endParaRPr lang="en-GB" dirty="0"/>
          </a:p>
        </p:txBody>
      </p:sp>
    </p:spTree>
    <p:extLst>
      <p:ext uri="{BB962C8B-B14F-4D97-AF65-F5344CB8AC3E}">
        <p14:creationId xmlns:p14="http://schemas.microsoft.com/office/powerpoint/2010/main" val="215506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33</a:t>
            </a:fld>
            <a:endParaRPr lang="en-GB" dirty="0"/>
          </a:p>
        </p:txBody>
      </p:sp>
    </p:spTree>
    <p:extLst>
      <p:ext uri="{BB962C8B-B14F-4D97-AF65-F5344CB8AC3E}">
        <p14:creationId xmlns:p14="http://schemas.microsoft.com/office/powerpoint/2010/main" val="2301192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Figure</a:t>
            </a:r>
            <a:r>
              <a:rPr lang="de-DE" dirty="0" smtClean="0"/>
              <a:t> </a:t>
            </a:r>
            <a:r>
              <a:rPr lang="de-DE" dirty="0" err="1" smtClean="0"/>
              <a:t>shows</a:t>
            </a:r>
            <a:r>
              <a:rPr lang="de-DE" dirty="0" smtClean="0"/>
              <a:t> </a:t>
            </a:r>
            <a:r>
              <a:rPr lang="de-DE" dirty="0" err="1" smtClean="0"/>
              <a:t>coring</a:t>
            </a:r>
            <a:r>
              <a:rPr lang="de-DE" dirty="0" smtClean="0"/>
              <a:t> </a:t>
            </a:r>
            <a:r>
              <a:rPr lang="de-DE" dirty="0" err="1" smtClean="0"/>
              <a:t>of</a:t>
            </a:r>
            <a:r>
              <a:rPr lang="de-DE" dirty="0" smtClean="0"/>
              <a:t> a </a:t>
            </a:r>
            <a:r>
              <a:rPr lang="de-DE" dirty="0" err="1" smtClean="0"/>
              <a:t>divertor</a:t>
            </a:r>
            <a:r>
              <a:rPr lang="de-DE" dirty="0" smtClean="0"/>
              <a:t> </a:t>
            </a:r>
            <a:r>
              <a:rPr lang="de-DE" dirty="0" err="1" smtClean="0"/>
              <a:t>tile</a:t>
            </a:r>
            <a:r>
              <a:rPr lang="de-DE" dirty="0" smtClean="0"/>
              <a:t> at VTT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34</a:t>
            </a:fld>
            <a:endParaRPr lang="en-GB" dirty="0"/>
          </a:p>
        </p:txBody>
      </p:sp>
    </p:spTree>
    <p:extLst>
      <p:ext uri="{BB962C8B-B14F-4D97-AF65-F5344CB8AC3E}">
        <p14:creationId xmlns:p14="http://schemas.microsoft.com/office/powerpoint/2010/main" val="2506812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Facilties</a:t>
            </a:r>
            <a:r>
              <a:rPr lang="de-DE" dirty="0" smtClean="0"/>
              <a:t>: </a:t>
            </a:r>
            <a:r>
              <a:rPr lang="de-DE" baseline="0" dirty="0" err="1" smtClean="0"/>
              <a:t>Has</a:t>
            </a:r>
            <a:r>
              <a:rPr lang="de-DE" baseline="0" dirty="0" smtClean="0"/>
              <a:t> </a:t>
            </a:r>
            <a:r>
              <a:rPr lang="de-DE" baseline="0" dirty="0" err="1" smtClean="0"/>
              <a:t>the</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days</a:t>
            </a:r>
            <a:r>
              <a:rPr lang="de-DE" baseline="0" dirty="0" smtClean="0"/>
              <a:t> </a:t>
            </a:r>
            <a:r>
              <a:rPr lang="de-DE" baseline="0" dirty="0" err="1" smtClean="0"/>
              <a:t>been</a:t>
            </a:r>
            <a:r>
              <a:rPr lang="de-DE" baseline="0" dirty="0" smtClean="0"/>
              <a:t> </a:t>
            </a:r>
            <a:r>
              <a:rPr lang="de-DE" baseline="0" dirty="0" err="1" smtClean="0"/>
              <a:t>decided</a:t>
            </a:r>
            <a:r>
              <a:rPr lang="de-DE" baseline="0" dirty="0" smtClean="0"/>
              <a:t> </a:t>
            </a:r>
            <a:r>
              <a:rPr lang="de-DE" baseline="0" dirty="0" err="1" smtClean="0"/>
              <a:t>for</a:t>
            </a:r>
            <a:r>
              <a:rPr lang="de-DE" baseline="0" dirty="0" smtClean="0"/>
              <a:t> SPE?</a:t>
            </a:r>
          </a:p>
        </p:txBody>
      </p:sp>
      <p:sp>
        <p:nvSpPr>
          <p:cNvPr id="4" name="Foliennummernplatzhalter 3"/>
          <p:cNvSpPr>
            <a:spLocks noGrp="1"/>
          </p:cNvSpPr>
          <p:nvPr>
            <p:ph type="sldNum" sz="quarter" idx="10"/>
          </p:nvPr>
        </p:nvSpPr>
        <p:spPr/>
        <p:txBody>
          <a:bodyPr/>
          <a:lstStyle/>
          <a:p>
            <a:fld id="{49027E0A-1465-4A40-B1D5-9126D49509FC}" type="slidenum">
              <a:rPr lang="en-GB" smtClean="0"/>
              <a:pPr/>
              <a:t>35</a:t>
            </a:fld>
            <a:endParaRPr lang="en-GB" dirty="0"/>
          </a:p>
        </p:txBody>
      </p:sp>
    </p:spTree>
    <p:extLst>
      <p:ext uri="{BB962C8B-B14F-4D97-AF65-F5344CB8AC3E}">
        <p14:creationId xmlns:p14="http://schemas.microsoft.com/office/powerpoint/2010/main" val="3158352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Facilties</a:t>
            </a:r>
            <a:r>
              <a:rPr lang="de-DE" dirty="0" smtClean="0"/>
              <a:t>:</a:t>
            </a:r>
            <a:r>
              <a:rPr lang="de-DE" baseline="0" dirty="0" smtClean="0"/>
              <a:t> </a:t>
            </a:r>
            <a:r>
              <a:rPr lang="de-DE" baseline="0" dirty="0" err="1" smtClean="0"/>
              <a:t>Has</a:t>
            </a:r>
            <a:r>
              <a:rPr lang="de-DE" baseline="0" dirty="0" smtClean="0"/>
              <a:t> </a:t>
            </a:r>
            <a:r>
              <a:rPr lang="de-DE" baseline="0" dirty="0" err="1" smtClean="0"/>
              <a:t>the</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days</a:t>
            </a:r>
            <a:r>
              <a:rPr lang="de-DE" baseline="0" dirty="0" smtClean="0"/>
              <a:t> </a:t>
            </a:r>
            <a:r>
              <a:rPr lang="de-DE" baseline="0" dirty="0" err="1" smtClean="0"/>
              <a:t>been</a:t>
            </a:r>
            <a:r>
              <a:rPr lang="de-DE" baseline="0" dirty="0" smtClean="0"/>
              <a:t> </a:t>
            </a:r>
            <a:r>
              <a:rPr lang="de-DE" baseline="0" dirty="0" err="1" smtClean="0"/>
              <a:t>decided</a:t>
            </a:r>
            <a:r>
              <a:rPr lang="de-DE" baseline="0" dirty="0" smtClean="0"/>
              <a:t> </a:t>
            </a:r>
            <a:r>
              <a:rPr lang="de-DE" baseline="0" dirty="0" err="1" smtClean="0"/>
              <a:t>for</a:t>
            </a:r>
            <a:r>
              <a:rPr lang="de-DE" baseline="0" dirty="0" smtClean="0"/>
              <a:t> SPE?</a:t>
            </a:r>
          </a:p>
        </p:txBody>
      </p:sp>
      <p:sp>
        <p:nvSpPr>
          <p:cNvPr id="4" name="Foliennummernplatzhalter 3"/>
          <p:cNvSpPr>
            <a:spLocks noGrp="1"/>
          </p:cNvSpPr>
          <p:nvPr>
            <p:ph type="sldNum" sz="quarter" idx="10"/>
          </p:nvPr>
        </p:nvSpPr>
        <p:spPr/>
        <p:txBody>
          <a:bodyPr/>
          <a:lstStyle/>
          <a:p>
            <a:fld id="{49027E0A-1465-4A40-B1D5-9126D49509FC}" type="slidenum">
              <a:rPr lang="en-GB" smtClean="0"/>
              <a:pPr/>
              <a:t>36</a:t>
            </a:fld>
            <a:endParaRPr lang="en-GB" dirty="0"/>
          </a:p>
        </p:txBody>
      </p:sp>
    </p:spTree>
    <p:extLst>
      <p:ext uri="{BB962C8B-B14F-4D97-AF65-F5344CB8AC3E}">
        <p14:creationId xmlns:p14="http://schemas.microsoft.com/office/powerpoint/2010/main" val="797582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45</a:t>
            </a:fld>
            <a:endParaRPr lang="en-GB" dirty="0"/>
          </a:p>
        </p:txBody>
      </p:sp>
    </p:spTree>
    <p:extLst>
      <p:ext uri="{BB962C8B-B14F-4D97-AF65-F5344CB8AC3E}">
        <p14:creationId xmlns:p14="http://schemas.microsoft.com/office/powerpoint/2010/main" val="3274586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256060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14</a:t>
            </a:fld>
            <a:endParaRPr lang="en-GB" dirty="0"/>
          </a:p>
        </p:txBody>
      </p:sp>
    </p:spTree>
    <p:extLst>
      <p:ext uri="{BB962C8B-B14F-4D97-AF65-F5344CB8AC3E}">
        <p14:creationId xmlns:p14="http://schemas.microsoft.com/office/powerpoint/2010/main" val="262546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15</a:t>
            </a:fld>
            <a:endParaRPr lang="en-GB" dirty="0"/>
          </a:p>
        </p:txBody>
      </p:sp>
    </p:spTree>
    <p:extLst>
      <p:ext uri="{BB962C8B-B14F-4D97-AF65-F5344CB8AC3E}">
        <p14:creationId xmlns:p14="http://schemas.microsoft.com/office/powerpoint/2010/main" val="113902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16</a:t>
            </a:fld>
            <a:endParaRPr lang="en-GB" dirty="0"/>
          </a:p>
        </p:txBody>
      </p:sp>
    </p:spTree>
    <p:extLst>
      <p:ext uri="{BB962C8B-B14F-4D97-AF65-F5344CB8AC3E}">
        <p14:creationId xmlns:p14="http://schemas.microsoft.com/office/powerpoint/2010/main" val="901920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17</a:t>
            </a:fld>
            <a:endParaRPr lang="en-GB" dirty="0"/>
          </a:p>
        </p:txBody>
      </p:sp>
    </p:spTree>
    <p:extLst>
      <p:ext uri="{BB962C8B-B14F-4D97-AF65-F5344CB8AC3E}">
        <p14:creationId xmlns:p14="http://schemas.microsoft.com/office/powerpoint/2010/main" val="57532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18</a:t>
            </a:fld>
            <a:endParaRPr lang="en-GB" dirty="0"/>
          </a:p>
        </p:txBody>
      </p:sp>
    </p:spTree>
    <p:extLst>
      <p:ext uri="{BB962C8B-B14F-4D97-AF65-F5344CB8AC3E}">
        <p14:creationId xmlns:p14="http://schemas.microsoft.com/office/powerpoint/2010/main" val="1351927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Facilties</a:t>
            </a:r>
            <a:r>
              <a:rPr lang="de-DE" dirty="0"/>
              <a:t>:</a:t>
            </a:r>
            <a:r>
              <a:rPr lang="de-DE" baseline="0" dirty="0"/>
              <a:t> JUST GIVE </a:t>
            </a:r>
            <a:r>
              <a:rPr lang="de-DE" baseline="0" dirty="0" err="1"/>
              <a:t>the</a:t>
            </a:r>
            <a:r>
              <a:rPr lang="de-DE" baseline="0" dirty="0"/>
              <a:t> integral </a:t>
            </a:r>
            <a:r>
              <a:rPr lang="de-DE" baseline="0" dirty="0" err="1"/>
              <a:t>numbers</a:t>
            </a:r>
            <a:r>
              <a:rPr lang="de-DE" baseline="0" dirty="0"/>
              <a:t> </a:t>
            </a:r>
            <a:r>
              <a:rPr lang="de-DE" baseline="0" dirty="0" err="1"/>
              <a:t>for</a:t>
            </a:r>
            <a:r>
              <a:rPr lang="de-DE" baseline="0" dirty="0"/>
              <a:t> </a:t>
            </a:r>
            <a:r>
              <a:rPr lang="de-DE" baseline="0" dirty="0" err="1"/>
              <a:t>the</a:t>
            </a:r>
            <a:r>
              <a:rPr lang="de-DE" baseline="0" dirty="0"/>
              <a:t> </a:t>
            </a:r>
            <a:r>
              <a:rPr lang="de-DE" baseline="0" dirty="0" err="1"/>
              <a:t>groups</a:t>
            </a:r>
            <a:endParaRPr lang="de-DE" baseline="0" dirty="0"/>
          </a:p>
          <a:p>
            <a:r>
              <a:rPr lang="de-DE" baseline="0" dirty="0"/>
              <a:t>PD: Plasma </a:t>
            </a:r>
            <a:r>
              <a:rPr lang="de-DE" baseline="0" dirty="0" err="1"/>
              <a:t>devices</a:t>
            </a:r>
            <a:r>
              <a:rPr lang="de-DE" baseline="0" dirty="0"/>
              <a:t> (MAGNUM, PSI-2, UPP, TOMAS, </a:t>
            </a:r>
            <a:r>
              <a:rPr lang="de-DE" baseline="0" dirty="0" err="1"/>
              <a:t>GyM</a:t>
            </a:r>
            <a:r>
              <a:rPr lang="de-DE" baseline="0" dirty="0"/>
              <a:t>) </a:t>
            </a:r>
          </a:p>
          <a:p>
            <a:r>
              <a:rPr lang="de-DE" baseline="0" dirty="0"/>
              <a:t>HHF: JUDITH, GLADIS, QSPA, OLMAT</a:t>
            </a:r>
          </a:p>
          <a:p>
            <a:r>
              <a:rPr lang="de-DE" baseline="0" dirty="0"/>
              <a:t>Analysis </a:t>
            </a:r>
            <a:r>
              <a:rPr lang="de-DE" baseline="0" dirty="0" err="1"/>
              <a:t>station</a:t>
            </a:r>
            <a:r>
              <a:rPr lang="de-DE" baseline="0" dirty="0"/>
              <a:t>: Ion beam</a:t>
            </a:r>
          </a:p>
          <a:p>
            <a:r>
              <a:rPr lang="de-DE" baseline="0" dirty="0" err="1"/>
              <a:t>If</a:t>
            </a:r>
            <a:r>
              <a:rPr lang="de-DE" baseline="0" dirty="0"/>
              <a:t> </a:t>
            </a:r>
            <a:r>
              <a:rPr lang="de-DE" baseline="0" dirty="0" err="1"/>
              <a:t>Facilties</a:t>
            </a:r>
            <a:r>
              <a:rPr lang="de-DE" baseline="0" dirty="0"/>
              <a:t>, </a:t>
            </a:r>
            <a:r>
              <a:rPr lang="de-DE" baseline="0" dirty="0" err="1"/>
              <a:t>Modelling</a:t>
            </a:r>
            <a:r>
              <a:rPr lang="de-DE" baseline="0" dirty="0"/>
              <a:t>, Link not </a:t>
            </a:r>
            <a:r>
              <a:rPr lang="de-DE" baseline="0" dirty="0" err="1"/>
              <a:t>applicable</a:t>
            </a:r>
            <a:r>
              <a:rPr lang="de-DE" baseline="0" dirty="0"/>
              <a:t>, </a:t>
            </a:r>
            <a:r>
              <a:rPr lang="de-DE" baseline="0" dirty="0" err="1"/>
              <a:t>remove</a:t>
            </a:r>
            <a:r>
              <a:rPr lang="de-DE" baseline="0" dirty="0"/>
              <a:t> </a:t>
            </a:r>
            <a:r>
              <a:rPr lang="de-DE" baseline="0" dirty="0" err="1"/>
              <a:t>the</a:t>
            </a:r>
            <a:r>
              <a:rPr lang="de-DE" baseline="0" dirty="0"/>
              <a:t> </a:t>
            </a:r>
            <a:r>
              <a:rPr lang="de-DE" baseline="0" dirty="0" err="1"/>
              <a:t>lines</a:t>
            </a:r>
            <a:r>
              <a:rPr lang="de-DE" baseline="0" dirty="0"/>
              <a:t>. I </a:t>
            </a:r>
            <a:r>
              <a:rPr lang="de-DE" baseline="0" dirty="0" err="1"/>
              <a:t>assume</a:t>
            </a:r>
            <a:r>
              <a:rPr lang="de-DE" baseline="0" dirty="0"/>
              <a:t> </a:t>
            </a:r>
            <a:r>
              <a:rPr lang="de-DE" baseline="0" dirty="0" err="1"/>
              <a:t>that</a:t>
            </a:r>
            <a:r>
              <a:rPr lang="de-DE" baseline="0" dirty="0"/>
              <a:t> </a:t>
            </a:r>
            <a:r>
              <a:rPr lang="de-DE" baseline="0" dirty="0" err="1"/>
              <a:t>it</a:t>
            </a:r>
            <a:r>
              <a:rPr lang="de-DE" baseline="0" dirty="0"/>
              <a:t> </a:t>
            </a:r>
            <a:r>
              <a:rPr lang="de-DE" baseline="0" dirty="0" err="1"/>
              <a:t>is</a:t>
            </a:r>
            <a:r>
              <a:rPr lang="de-DE" baseline="0" dirty="0"/>
              <a:t> EITHER EXPERIMENT </a:t>
            </a:r>
            <a:r>
              <a:rPr lang="de-DE" baseline="0" dirty="0" err="1"/>
              <a:t>or</a:t>
            </a:r>
            <a:r>
              <a:rPr lang="de-DE" baseline="0" dirty="0"/>
              <a:t> MODELLING, </a:t>
            </a:r>
            <a:r>
              <a:rPr lang="de-DE" baseline="0" dirty="0" err="1"/>
              <a:t>thus</a:t>
            </a:r>
            <a:r>
              <a:rPr lang="de-DE" baseline="0" dirty="0"/>
              <a:t> 1 </a:t>
            </a:r>
            <a:r>
              <a:rPr lang="de-DE" baseline="0" dirty="0" err="1"/>
              <a:t>more</a:t>
            </a:r>
            <a:r>
              <a:rPr lang="de-DE" baseline="0" dirty="0"/>
              <a:t> </a:t>
            </a:r>
            <a:r>
              <a:rPr lang="de-DE" baseline="0" dirty="0" err="1"/>
              <a:t>line</a:t>
            </a:r>
            <a:r>
              <a:rPr lang="de-DE" baseline="0" dirty="0"/>
              <a:t> </a:t>
            </a:r>
            <a:r>
              <a:rPr lang="de-DE" baseline="0" dirty="0" err="1"/>
              <a:t>for</a:t>
            </a:r>
            <a:r>
              <a:rPr lang="de-DE" baseline="0" dirty="0"/>
              <a:t> TASKS </a:t>
            </a:r>
            <a:r>
              <a:rPr lang="de-DE" baseline="0" dirty="0" err="1"/>
              <a:t>or</a:t>
            </a:r>
            <a:r>
              <a:rPr lang="de-DE" baseline="0" dirty="0"/>
              <a:t> </a:t>
            </a:r>
            <a:r>
              <a:rPr lang="de-DE" baseline="0" dirty="0" err="1"/>
              <a:t>Deliveables</a:t>
            </a:r>
            <a:r>
              <a:rPr lang="de-DE" baseline="0" dirty="0"/>
              <a: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1941879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smtClean="0"/>
              <a:t>Presentation title</a:t>
            </a:r>
            <a:endParaRPr lang="en-GB" dirty="0"/>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t>
            </a:r>
            <a:r>
              <a:rPr lang="en-US" smtClean="0"/>
              <a:t>of presenter</a:t>
            </a:r>
            <a:endParaRPr lang="en-US" dirty="0" smtClean="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7"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smtClean="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9" name="Group 8"/>
          <p:cNvGrpSpPr/>
          <p:nvPr userDrawn="1"/>
        </p:nvGrpSpPr>
        <p:grpSpPr>
          <a:xfrm>
            <a:off x="18230283" y="30189672"/>
            <a:ext cx="9924896" cy="133623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3" y="30303972"/>
            <a:ext cx="9924896" cy="133623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3" y="30418272"/>
            <a:ext cx="9924896" cy="133623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3" y="30532572"/>
            <a:ext cx="9924896" cy="133623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25"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096" y="4320000"/>
            <a:ext cx="3456384" cy="649203"/>
          </a:xfrm>
          <a:prstGeom prst="rect">
            <a:avLst/>
          </a:prstGeom>
        </p:spPr>
      </p:pic>
    </p:spTree>
    <p:extLst>
      <p:ext uri="{BB962C8B-B14F-4D97-AF65-F5344CB8AC3E}">
        <p14:creationId xmlns:p14="http://schemas.microsoft.com/office/powerpoint/2010/main" val="16942950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61609" y="82253"/>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de-DE" dirty="0" smtClean="0"/>
              <a:t>Titelmasterformat durch Klicken bearbeiten</a:t>
            </a:r>
            <a:endParaRPr lang="en-GB" dirty="0"/>
          </a:p>
        </p:txBody>
      </p:sp>
      <p:sp>
        <p:nvSpPr>
          <p:cNvPr id="3" name="Content Placeholder 2"/>
          <p:cNvSpPr>
            <a:spLocks noGrp="1"/>
          </p:cNvSpPr>
          <p:nvPr>
            <p:ph idx="1"/>
          </p:nvPr>
        </p:nvSpPr>
        <p:spPr>
          <a:xfrm>
            <a:off x="457200" y="1254135"/>
            <a:ext cx="8229600" cy="3672408"/>
          </a:xfrm>
        </p:spPr>
        <p:txBody>
          <a:bodyPr/>
          <a:lstStyle>
            <a:lvl1pPr marL="342900" indent="-342900">
              <a:buFont typeface="Wingdings" panose="05000000000000000000" pitchFamily="2" charset="2"/>
              <a:buChar char="§"/>
              <a:defRPr sz="2400">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de-DE" dirty="0" smtClean="0"/>
              <a:t>Formatvorlagen des Textmasters bearbeiten</a:t>
            </a:r>
          </a:p>
          <a:p>
            <a:pPr lvl="1"/>
            <a:r>
              <a:rPr lang="de-DE" dirty="0" smtClean="0"/>
              <a:t>Zweite Ebene</a:t>
            </a:r>
          </a:p>
          <a:p>
            <a:pPr lvl="2"/>
            <a:r>
              <a:rPr lang="de-DE" dirty="0" smtClean="0"/>
              <a:t>Dritte Ebene</a:t>
            </a:r>
          </a:p>
        </p:txBody>
      </p:sp>
      <p:sp>
        <p:nvSpPr>
          <p:cNvPr id="8" name="Footer Placeholder 4"/>
          <p:cNvSpPr>
            <a:spLocks noGrp="1"/>
          </p:cNvSpPr>
          <p:nvPr>
            <p:ph type="ftr" sz="quarter" idx="11"/>
          </p:nvPr>
        </p:nvSpPr>
        <p:spPr>
          <a:xfrm>
            <a:off x="467544"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smtClean="0"/>
              <a:t>Sebastijan Brezinsek | Science Meeting | Zoom | 10.11.2020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6" y="70180"/>
            <a:ext cx="367958" cy="373990"/>
          </a:xfrm>
          <a:prstGeom prst="rect">
            <a:avLst/>
          </a:prstGeom>
        </p:spPr>
      </p:pic>
    </p:spTree>
    <p:extLst>
      <p:ext uri="{BB962C8B-B14F-4D97-AF65-F5344CB8AC3E}">
        <p14:creationId xmlns:p14="http://schemas.microsoft.com/office/powerpoint/2010/main" val="1996975160"/>
      </p:ext>
    </p:extLst>
  </p:cSld>
  <p:clrMapOvr>
    <a:masterClrMapping/>
  </p:clrMapOvr>
  <p:timing>
    <p:tnLst>
      <p:par>
        <p:cTn id="1" dur="indefinite" restart="never" nodeType="tmRoot"/>
      </p:par>
    </p:tnLst>
  </p:timing>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08/09/2021</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‹Nr.›</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oleObject" Target="../embeddings/oleObject1.bin"/><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tm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emf"/><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mp"/><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923678"/>
            <a:ext cx="8496944" cy="972108"/>
          </a:xfrm>
        </p:spPr>
        <p:txBody>
          <a:bodyPr/>
          <a:lstStyle/>
          <a:p>
            <a:r>
              <a:rPr lang="en-US" sz="3200" dirty="0" smtClean="0"/>
              <a:t>WP Plasma-Wall </a:t>
            </a:r>
            <a:r>
              <a:rPr lang="en-US" sz="3200" dirty="0" smtClean="0"/>
              <a:t>Interactions and </a:t>
            </a:r>
            <a:r>
              <a:rPr lang="en-US" sz="3200" dirty="0" smtClean="0"/>
              <a:t>Exhaus</a:t>
            </a:r>
            <a:r>
              <a:rPr lang="en-US" sz="3200" dirty="0" smtClean="0"/>
              <a:t>t</a:t>
            </a:r>
            <a:br>
              <a:rPr lang="en-US" sz="3200" dirty="0" smtClean="0"/>
            </a:br>
            <a:r>
              <a:rPr lang="en-US" sz="3200" dirty="0" smtClean="0"/>
              <a:t>Status 2021 / Plans 2022</a:t>
            </a:r>
            <a:endParaRPr lang="en-US" sz="3200" dirty="0"/>
          </a:p>
        </p:txBody>
      </p:sp>
      <p:sp>
        <p:nvSpPr>
          <p:cNvPr id="3" name="Subtitle 2"/>
          <p:cNvSpPr>
            <a:spLocks noGrp="1"/>
          </p:cNvSpPr>
          <p:nvPr>
            <p:ph type="subTitle" idx="1"/>
          </p:nvPr>
        </p:nvSpPr>
        <p:spPr>
          <a:xfrm>
            <a:off x="395536" y="3301242"/>
            <a:ext cx="5400600" cy="926692"/>
          </a:xfrm>
        </p:spPr>
        <p:txBody>
          <a:bodyPr>
            <a:normAutofit fontScale="55000" lnSpcReduction="20000"/>
          </a:bodyPr>
          <a:lstStyle/>
          <a:p>
            <a:r>
              <a:rPr lang="en-US" dirty="0" err="1" smtClean="0"/>
              <a:t>Sebastijan</a:t>
            </a:r>
            <a:r>
              <a:rPr lang="en-US" dirty="0" smtClean="0"/>
              <a:t> </a:t>
            </a:r>
            <a:r>
              <a:rPr lang="en-US" dirty="0" err="1" smtClean="0"/>
              <a:t>Brezinsek</a:t>
            </a:r>
            <a:endParaRPr lang="en-US" dirty="0" smtClean="0"/>
          </a:p>
          <a:p>
            <a:endParaRPr lang="en-US" dirty="0" smtClean="0"/>
          </a:p>
          <a:p>
            <a:pPr>
              <a:lnSpc>
                <a:spcPct val="120000"/>
              </a:lnSpc>
            </a:pPr>
            <a:r>
              <a:rPr lang="en-US" dirty="0" smtClean="0"/>
              <a:t>J.W. </a:t>
            </a:r>
            <a:r>
              <a:rPr lang="en-US" dirty="0" err="1" smtClean="0"/>
              <a:t>Coenen</a:t>
            </a:r>
            <a:r>
              <a:rPr lang="en-US" dirty="0" smtClean="0"/>
              <a:t>, A. </a:t>
            </a:r>
            <a:r>
              <a:rPr lang="en-US" dirty="0" err="1" smtClean="0"/>
              <a:t>Hakola</a:t>
            </a:r>
            <a:r>
              <a:rPr lang="en-US" dirty="0" smtClean="0"/>
              <a:t>, K. </a:t>
            </a:r>
            <a:r>
              <a:rPr lang="en-US" dirty="0" err="1" smtClean="0"/>
              <a:t>Schmid</a:t>
            </a:r>
            <a:r>
              <a:rPr lang="en-US" dirty="0" smtClean="0"/>
              <a:t>, A. </a:t>
            </a:r>
            <a:r>
              <a:rPr lang="en-US" dirty="0" err="1" smtClean="0"/>
              <a:t>Kirschner</a:t>
            </a:r>
            <a:r>
              <a:rPr lang="en-US" dirty="0" smtClean="0"/>
              <a:t>, </a:t>
            </a:r>
          </a:p>
          <a:p>
            <a:pPr>
              <a:lnSpc>
                <a:spcPct val="120000"/>
              </a:lnSpc>
            </a:pPr>
            <a:r>
              <a:rPr lang="en-US" dirty="0" smtClean="0"/>
              <a:t>H. v. d. Meiden, J. </a:t>
            </a:r>
            <a:r>
              <a:rPr lang="en-US" dirty="0" err="1" smtClean="0"/>
              <a:t>Likonen</a:t>
            </a:r>
            <a:r>
              <a:rPr lang="en-US" dirty="0" smtClean="0"/>
              <a:t>,</a:t>
            </a:r>
            <a:r>
              <a:rPr lang="en-US" dirty="0"/>
              <a:t> G. Calabro, </a:t>
            </a:r>
            <a:r>
              <a:rPr lang="en-US" dirty="0" smtClean="0"/>
              <a:t>M. </a:t>
            </a:r>
            <a:r>
              <a:rPr lang="en-US" dirty="0" smtClean="0"/>
              <a:t>Reinhart</a:t>
            </a:r>
            <a:endParaRPr lang="en-US" dirty="0" smtClean="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299942"/>
            <a:ext cx="2088232" cy="607340"/>
          </a:xfrm>
          <a:prstGeom prst="rect">
            <a:avLst/>
          </a:prstGeom>
        </p:spPr>
      </p:pic>
    </p:spTree>
    <p:extLst>
      <p:ext uri="{BB962C8B-B14F-4D97-AF65-F5344CB8AC3E}">
        <p14:creationId xmlns:p14="http://schemas.microsoft.com/office/powerpoint/2010/main" val="69740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82253"/>
            <a:ext cx="7482191" cy="342900"/>
          </a:xfrm>
        </p:spPr>
        <p:txBody>
          <a:bodyPr/>
          <a:lstStyle/>
          <a:p>
            <a:r>
              <a:rPr lang="de-DE" sz="2400" dirty="0" smtClean="0"/>
              <a:t>WP PWIE </a:t>
            </a:r>
            <a:r>
              <a:rPr lang="de-DE" sz="2400" dirty="0" err="1" smtClean="0"/>
              <a:t>Structure</a:t>
            </a:r>
            <a:r>
              <a:rPr lang="de-DE" sz="2400" dirty="0" smtClean="0"/>
              <a:t> 2021/2022</a:t>
            </a:r>
            <a:endParaRPr lang="de-DE" sz="2400" dirty="0"/>
          </a:p>
        </p:txBody>
      </p:sp>
      <p:pic>
        <p:nvPicPr>
          <p:cNvPr id="5" name="Grafik 4"/>
          <p:cNvPicPr/>
          <p:nvPr/>
        </p:nvPicPr>
        <p:blipFill rotWithShape="1">
          <a:blip r:embed="rId2">
            <a:extLst>
              <a:ext uri="{28A0092B-C50C-407E-A947-70E740481C1C}">
                <a14:useLocalDpi xmlns:a14="http://schemas.microsoft.com/office/drawing/2010/main" val="0"/>
              </a:ext>
            </a:extLst>
          </a:blip>
          <a:srcRect t="-96"/>
          <a:stretch/>
        </p:blipFill>
        <p:spPr bwMode="auto">
          <a:xfrm>
            <a:off x="539552" y="504056"/>
            <a:ext cx="7920880" cy="4648184"/>
          </a:xfrm>
          <a:prstGeom prst="rect">
            <a:avLst/>
          </a:prstGeom>
          <a:noFill/>
        </p:spPr>
      </p:pic>
      <p:sp>
        <p:nvSpPr>
          <p:cNvPr id="3" name="Textfeld 2"/>
          <p:cNvSpPr txBox="1"/>
          <p:nvPr/>
        </p:nvSpPr>
        <p:spPr>
          <a:xfrm>
            <a:off x="6948264" y="587464"/>
            <a:ext cx="1152128" cy="400110"/>
          </a:xfrm>
          <a:prstGeom prst="rect">
            <a:avLst/>
          </a:prstGeom>
          <a:noFill/>
        </p:spPr>
        <p:txBody>
          <a:bodyPr wrap="square" rtlCol="0">
            <a:spAutoFit/>
          </a:bodyPr>
          <a:lstStyle/>
          <a:p>
            <a:r>
              <a:rPr lang="de-DE" sz="1000" dirty="0" smtClean="0"/>
              <a:t>DPL </a:t>
            </a:r>
            <a:r>
              <a:rPr lang="de-DE" sz="1000" dirty="0" err="1" smtClean="0"/>
              <a:t>for</a:t>
            </a:r>
            <a:r>
              <a:rPr lang="de-DE" sz="1000" dirty="0" smtClean="0"/>
              <a:t> ADC:  Giuseppe Calabro</a:t>
            </a:r>
            <a:endParaRPr lang="de-DE" sz="1000" dirty="0"/>
          </a:p>
        </p:txBody>
      </p:sp>
      <p:sp>
        <p:nvSpPr>
          <p:cNvPr id="4" name="Rechteck 3"/>
          <p:cNvSpPr/>
          <p:nvPr/>
        </p:nvSpPr>
        <p:spPr>
          <a:xfrm>
            <a:off x="323528" y="2787774"/>
            <a:ext cx="1440160" cy="235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5292080" y="1203598"/>
            <a:ext cx="864096" cy="3384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5351967" y="4588737"/>
            <a:ext cx="1080120" cy="276999"/>
          </a:xfrm>
          <a:prstGeom prst="rect">
            <a:avLst/>
          </a:prstGeom>
          <a:noFill/>
        </p:spPr>
        <p:txBody>
          <a:bodyPr wrap="square" rtlCol="0">
            <a:spAutoFit/>
          </a:bodyPr>
          <a:lstStyle/>
          <a:p>
            <a:r>
              <a:rPr lang="de-DE" sz="1200" dirty="0" smtClean="0">
                <a:solidFill>
                  <a:srgbClr val="FF0000"/>
                </a:solidFill>
              </a:rPr>
              <a:t>New in 2022</a:t>
            </a:r>
            <a:endParaRPr lang="de-DE" sz="1200" dirty="0">
              <a:solidFill>
                <a:srgbClr val="FF0000"/>
              </a:solidFill>
            </a:endParaRPr>
          </a:p>
        </p:txBody>
      </p:sp>
      <p:sp>
        <p:nvSpPr>
          <p:cNvPr id="8" name="Rechteck 7"/>
          <p:cNvSpPr/>
          <p:nvPr/>
        </p:nvSpPr>
        <p:spPr>
          <a:xfrm>
            <a:off x="7752150" y="4034587"/>
            <a:ext cx="4211960" cy="461665"/>
          </a:xfrm>
          <a:prstGeom prst="rect">
            <a:avLst/>
          </a:prstGeom>
        </p:spPr>
        <p:txBody>
          <a:bodyPr wrap="square">
            <a:spAutoFit/>
          </a:bodyPr>
          <a:lstStyle/>
          <a:p>
            <a:r>
              <a:rPr lang="en-GB" sz="800" dirty="0" smtClean="0">
                <a:latin typeface="Arial" panose="020B0604020202020204" pitchFamily="34" charset="0"/>
                <a:ea typeface="Times New Roman" panose="02020603050405020304" pitchFamily="18" charset="0"/>
                <a:cs typeface="Arial" panose="020B0604020202020204" pitchFamily="34" charset="0"/>
              </a:rPr>
              <a:t>Modelling </a:t>
            </a:r>
            <a:r>
              <a:rPr lang="en-GB" sz="800" dirty="0">
                <a:latin typeface="Arial" panose="020B0604020202020204" pitchFamily="34" charset="0"/>
                <a:ea typeface="Times New Roman" panose="02020603050405020304" pitchFamily="18" charset="0"/>
                <a:cs typeface="Arial" panose="020B0604020202020204" pitchFamily="34" charset="0"/>
              </a:rPr>
              <a:t>of standard </a:t>
            </a:r>
            <a:endParaRPr lang="en-GB" sz="800" dirty="0" smtClean="0">
              <a:latin typeface="Arial" panose="020B0604020202020204" pitchFamily="34" charset="0"/>
              <a:ea typeface="Times New Roman" panose="02020603050405020304" pitchFamily="18" charset="0"/>
              <a:cs typeface="Arial" panose="020B0604020202020204" pitchFamily="34" charset="0"/>
            </a:endParaRPr>
          </a:p>
          <a:p>
            <a:r>
              <a:rPr lang="en-GB" sz="800" dirty="0" smtClean="0">
                <a:latin typeface="Arial" panose="020B0604020202020204" pitchFamily="34" charset="0"/>
                <a:ea typeface="Times New Roman" panose="02020603050405020304" pitchFamily="18" charset="0"/>
                <a:cs typeface="Arial" panose="020B0604020202020204" pitchFamily="34" charset="0"/>
              </a:rPr>
              <a:t>and </a:t>
            </a:r>
            <a:r>
              <a:rPr lang="en-GB" sz="800" dirty="0">
                <a:latin typeface="Arial" panose="020B0604020202020204" pitchFamily="34" charset="0"/>
                <a:ea typeface="Times New Roman" panose="02020603050405020304" pitchFamily="18" charset="0"/>
                <a:cs typeface="Arial" panose="020B0604020202020204" pitchFamily="34" charset="0"/>
              </a:rPr>
              <a:t>advanced divertor </a:t>
            </a:r>
            <a:endParaRPr lang="en-GB" sz="800" dirty="0" smtClean="0">
              <a:latin typeface="Arial" panose="020B0604020202020204" pitchFamily="34" charset="0"/>
              <a:ea typeface="Times New Roman" panose="02020603050405020304" pitchFamily="18" charset="0"/>
              <a:cs typeface="Arial" panose="020B0604020202020204" pitchFamily="34" charset="0"/>
            </a:endParaRPr>
          </a:p>
          <a:p>
            <a:r>
              <a:rPr lang="en-GB" sz="800" dirty="0" smtClean="0">
                <a:latin typeface="Arial" panose="020B0604020202020204" pitchFamily="34" charset="0"/>
                <a:ea typeface="Times New Roman" panose="02020603050405020304" pitchFamily="18" charset="0"/>
                <a:cs typeface="Arial" panose="020B0604020202020204" pitchFamily="34" charset="0"/>
              </a:rPr>
              <a:t>configurations </a:t>
            </a:r>
            <a:r>
              <a:rPr lang="en-GB" sz="800" dirty="0">
                <a:latin typeface="Arial" panose="020B0604020202020204" pitchFamily="34" charset="0"/>
                <a:ea typeface="Times New Roman" panose="02020603050405020304" pitchFamily="18" charset="0"/>
                <a:cs typeface="Arial" panose="020B0604020202020204" pitchFamily="34" charset="0"/>
              </a:rPr>
              <a:t>for DTT</a:t>
            </a:r>
            <a:endParaRPr lang="de-DE" sz="800" dirty="0">
              <a:latin typeface="Arial" panose="020B0604020202020204" pitchFamily="34" charset="0"/>
              <a:cs typeface="Arial" panose="020B0604020202020204" pitchFamily="34" charset="0"/>
            </a:endParaRPr>
          </a:p>
        </p:txBody>
      </p:sp>
      <p:sp>
        <p:nvSpPr>
          <p:cNvPr id="11" name="Abgerundetes Rechteck 10"/>
          <p:cNvSpPr/>
          <p:nvPr/>
        </p:nvSpPr>
        <p:spPr>
          <a:xfrm>
            <a:off x="7769847" y="4011910"/>
            <a:ext cx="1152128" cy="5503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8579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8"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400" dirty="0"/>
              <a:t>SP A.1: </a:t>
            </a:r>
            <a:r>
              <a:rPr lang="en-US" sz="2400" dirty="0"/>
              <a:t>Synergistic </a:t>
            </a:r>
            <a:r>
              <a:rPr lang="en-US" sz="2400" dirty="0" smtClean="0"/>
              <a:t>particle and power load </a:t>
            </a:r>
            <a:r>
              <a:rPr lang="en-US" sz="2400" dirty="0"/>
              <a:t>s</a:t>
            </a:r>
            <a:r>
              <a:rPr lang="en-US" sz="2400" dirty="0" smtClean="0"/>
              <a:t>tudies</a:t>
            </a:r>
            <a:endParaRPr lang="de-DE" sz="2400" i="1"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Support qualification of baseline tungsten-based materials </a:t>
            </a:r>
            <a:r>
              <a:rPr lang="en-US" sz="1350" i="1" dirty="0">
                <a:latin typeface="Arial" panose="020B0604020202020204" pitchFamily="34" charset="0"/>
                <a:cs typeface="Arial" panose="020B0604020202020204" pitchFamily="34" charset="0"/>
              </a:rPr>
              <a:t>and </a:t>
            </a:r>
            <a:r>
              <a:rPr lang="en-US" sz="1350" i="1" dirty="0" smtClean="0">
                <a:latin typeface="Arial" panose="020B0604020202020204" pitchFamily="34" charset="0"/>
                <a:cs typeface="Arial" panose="020B0604020202020204" pitchFamily="34" charset="0"/>
              </a:rPr>
              <a:t>materials </a:t>
            </a:r>
            <a:r>
              <a:rPr lang="en-US" sz="1350" i="1" dirty="0" smtClean="0">
                <a:latin typeface="Arial" panose="020B0604020202020204" pitchFamily="34" charset="0"/>
                <a:cs typeface="Arial" panose="020B0604020202020204" pitchFamily="34" charset="0"/>
              </a:rPr>
              <a:t>beyond </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P</a:t>
            </a:r>
            <a:r>
              <a:rPr lang="en-US" sz="1350" i="1" dirty="0" smtClean="0">
                <a:latin typeface="Arial" panose="020B0604020202020204" pitchFamily="34" charset="0"/>
                <a:cs typeface="Arial" panose="020B0604020202020204" pitchFamily="34" charset="0"/>
              </a:rPr>
              <a:t>redict </a:t>
            </a:r>
            <a:r>
              <a:rPr lang="en-US" sz="1350" i="1" dirty="0">
                <a:latin typeface="Arial" panose="020B0604020202020204" pitchFamily="34" charset="0"/>
                <a:cs typeface="Arial" panose="020B0604020202020204" pitchFamily="34" charset="0"/>
              </a:rPr>
              <a:t>the power load capabilities and damage thresholds for materials </a:t>
            </a:r>
            <a:r>
              <a:rPr lang="en-US" sz="1350" i="1" dirty="0" smtClean="0">
                <a:latin typeface="Arial" panose="020B0604020202020204" pitchFamily="34" charset="0"/>
                <a:cs typeface="Arial" panose="020B0604020202020204" pitchFamily="34" charset="0"/>
              </a:rPr>
              <a:t>in current </a:t>
            </a:r>
            <a:r>
              <a:rPr lang="en-US" sz="1350" i="1" dirty="0">
                <a:latin typeface="Arial" panose="020B0604020202020204" pitchFamily="34" charset="0"/>
                <a:cs typeface="Arial" panose="020B0604020202020204" pitchFamily="34" charset="0"/>
              </a:rPr>
              <a:t>and future </a:t>
            </a:r>
            <a:r>
              <a:rPr lang="en-US" sz="1350" i="1" dirty="0" smtClean="0">
                <a:latin typeface="Arial" panose="020B0604020202020204" pitchFamily="34" charset="0"/>
                <a:cs typeface="Arial" panose="020B0604020202020204" pitchFamily="34" charset="0"/>
              </a:rPr>
              <a:t>fusion facilities</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491630"/>
            <a:ext cx="5184576"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 </a:t>
            </a:r>
            <a:r>
              <a:rPr lang="en-US" sz="1350" i="1" dirty="0">
                <a:latin typeface="Arial" panose="020B0604020202020204" pitchFamily="34" charset="0"/>
                <a:cs typeface="Arial" panose="020B0604020202020204" pitchFamily="34" charset="0"/>
              </a:rPr>
              <a:t>Establish test matrix for tungsten materials &amp; </a:t>
            </a:r>
            <a:r>
              <a:rPr lang="en-US" sz="1350" i="1" dirty="0" smtClean="0">
                <a:latin typeface="Arial" panose="020B0604020202020204" pitchFamily="34" charset="0"/>
                <a:cs typeface="Arial" panose="020B0604020202020204" pitchFamily="34" charset="0"/>
              </a:rPr>
              <a:t>study </a:t>
            </a:r>
            <a:r>
              <a:rPr lang="en-US" sz="1350" i="1" dirty="0">
                <a:latin typeface="Arial" panose="020B0604020202020204" pitchFamily="34" charset="0"/>
                <a:cs typeface="Arial" panose="020B0604020202020204" pitchFamily="34" charset="0"/>
              </a:rPr>
              <a:t>the impact of synergistic loads </a:t>
            </a:r>
            <a:r>
              <a:rPr lang="en-US" sz="1350" i="1" dirty="0" smtClean="0">
                <a:latin typeface="Arial" panose="020B0604020202020204" pitchFamily="34" charset="0"/>
                <a:cs typeface="Arial" panose="020B0604020202020204" pitchFamily="34" charset="0"/>
              </a:rPr>
              <a:t>(incl. </a:t>
            </a:r>
            <a:r>
              <a:rPr lang="en-US" sz="1350" i="1" dirty="0">
                <a:latin typeface="Arial" panose="020B0604020202020204" pitchFamily="34" charset="0"/>
                <a:cs typeface="Arial" panose="020B0604020202020204" pitchFamily="34" charset="0"/>
              </a:rPr>
              <a:t>high </a:t>
            </a:r>
            <a:r>
              <a:rPr lang="en-US" sz="1350" i="1" dirty="0" smtClean="0">
                <a:latin typeface="Arial" panose="020B0604020202020204" pitchFamily="34" charset="0"/>
                <a:cs typeface="Arial" panose="020B0604020202020204" pitchFamily="34" charset="0"/>
              </a:rPr>
              <a:t>cycling)</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2: </a:t>
            </a:r>
            <a:r>
              <a:rPr lang="en-US" sz="1350" i="1" dirty="0">
                <a:latin typeface="Arial" panose="020B0604020202020204" pitchFamily="34" charset="0"/>
                <a:cs typeface="Arial" panose="020B0604020202020204" pitchFamily="34" charset="0"/>
              </a:rPr>
              <a:t>Qualify </a:t>
            </a:r>
            <a:r>
              <a:rPr lang="en-US" sz="1350" i="1" dirty="0" smtClean="0">
                <a:latin typeface="Arial" panose="020B0604020202020204" pitchFamily="34" charset="0"/>
                <a:cs typeface="Arial" panose="020B0604020202020204" pitchFamily="34" charset="0"/>
              </a:rPr>
              <a:t>W materials </a:t>
            </a:r>
            <a:r>
              <a:rPr lang="en-US" sz="1350" i="1" dirty="0">
                <a:latin typeface="Arial" panose="020B0604020202020204" pitchFamily="34" charset="0"/>
                <a:cs typeface="Arial" panose="020B0604020202020204" pitchFamily="34" charset="0"/>
              </a:rPr>
              <a:t>for </a:t>
            </a:r>
            <a:r>
              <a:rPr lang="en-US" sz="1350" i="1" dirty="0" smtClean="0">
                <a:latin typeface="Arial" panose="020B0604020202020204" pitchFamily="34" charset="0"/>
                <a:cs typeface="Arial" panose="020B0604020202020204" pitchFamily="34" charset="0"/>
              </a:rPr>
              <a:t>W7-X </a:t>
            </a:r>
            <a:r>
              <a:rPr lang="en-US" sz="1350" i="1" dirty="0" smtClean="0">
                <a:latin typeface="Arial" panose="020B0604020202020204" pitchFamily="34" charset="0"/>
                <a:cs typeface="Arial" panose="020B0604020202020204" pitchFamily="34" charset="0"/>
              </a:rPr>
              <a:t>etc. on </a:t>
            </a:r>
            <a:r>
              <a:rPr lang="en-US" sz="1350" i="1" dirty="0" smtClean="0">
                <a:latin typeface="Arial" panose="020B0604020202020204" pitchFamily="34" charset="0"/>
                <a:cs typeface="Arial" panose="020B0604020202020204" pitchFamily="34" charset="0"/>
              </a:rPr>
              <a:t>plasma</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Study </a:t>
            </a:r>
            <a:r>
              <a:rPr lang="en-US" sz="1350" i="1" dirty="0" smtClean="0">
                <a:latin typeface="Arial" panose="020B0604020202020204" pitchFamily="34" charset="0"/>
                <a:cs typeface="Arial" panose="020B0604020202020204" pitchFamily="34" charset="0"/>
              </a:rPr>
              <a:t>damage on edges of W </a:t>
            </a:r>
            <a:r>
              <a:rPr lang="en-US" sz="1350" i="1" dirty="0" smtClean="0">
                <a:latin typeface="Arial" panose="020B0604020202020204" pitchFamily="34" charset="0"/>
                <a:cs typeface="Arial" panose="020B0604020202020204" pitchFamily="34" charset="0"/>
              </a:rPr>
              <a:t>MB </a:t>
            </a:r>
            <a:r>
              <a:rPr lang="en-US" sz="1350" i="1" dirty="0" smtClean="0">
                <a:latin typeface="Arial" panose="020B0604020202020204" pitchFamily="34" charset="0"/>
                <a:cs typeface="Arial" panose="020B0604020202020204" pitchFamily="34" charset="0"/>
              </a:rPr>
              <a:t>in WEST / </a:t>
            </a:r>
            <a:r>
              <a:rPr lang="en-US" sz="1350" i="1" dirty="0">
                <a:latin typeface="Arial" panose="020B0604020202020204" pitchFamily="34" charset="0"/>
                <a:cs typeface="Arial" panose="020B0604020202020204" pitchFamily="34" charset="0"/>
              </a:rPr>
              <a:t>HHF f</a:t>
            </a:r>
            <a:r>
              <a:rPr lang="en-US" sz="1350" i="1" dirty="0" smtClean="0">
                <a:latin typeface="Arial" panose="020B0604020202020204" pitchFamily="34" charset="0"/>
                <a:cs typeface="Arial" panose="020B0604020202020204" pitchFamily="34" charset="0"/>
              </a:rPr>
              <a:t>acilities </a:t>
            </a:r>
            <a:r>
              <a:rPr lang="en-US" sz="1350" i="1" dirty="0" smtClean="0">
                <a:latin typeface="Arial" panose="020B0604020202020204" pitchFamily="34" charset="0"/>
                <a:cs typeface="Arial" panose="020B0604020202020204" pitchFamily="34" charset="0"/>
              </a:rPr>
              <a:t>/ Test of OLMAT</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07504" y="3033890"/>
            <a:ext cx="5184576"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b="1"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Document </a:t>
            </a:r>
            <a:r>
              <a:rPr lang="en-US" sz="1350" i="1" dirty="0">
                <a:latin typeface="Arial" panose="020B0604020202020204" pitchFamily="34" charset="0"/>
                <a:cs typeface="Arial" panose="020B0604020202020204" pitchFamily="34" charset="0"/>
              </a:rPr>
              <a:t>d</a:t>
            </a:r>
            <a:r>
              <a:rPr lang="en-US" sz="1350" i="1" dirty="0" smtClean="0">
                <a:latin typeface="Arial" panose="020B0604020202020204" pitchFamily="34" charset="0"/>
                <a:cs typeface="Arial" panose="020B0604020202020204" pitchFamily="34" charset="0"/>
              </a:rPr>
              <a:t>amage </a:t>
            </a:r>
            <a:r>
              <a:rPr lang="en-US" sz="1350" i="1" dirty="0">
                <a:latin typeface="Arial" panose="020B0604020202020204" pitchFamily="34" charset="0"/>
                <a:cs typeface="Arial" panose="020B0604020202020204" pitchFamily="34" charset="0"/>
              </a:rPr>
              <a:t>t</a:t>
            </a:r>
            <a:r>
              <a:rPr lang="en-US" sz="1350" i="1" dirty="0" smtClean="0">
                <a:latin typeface="Arial" panose="020B0604020202020204" pitchFamily="34" charset="0"/>
                <a:cs typeface="Arial" panose="020B0604020202020204" pitchFamily="34" charset="0"/>
              </a:rPr>
              <a:t>hresholds </a:t>
            </a:r>
            <a:r>
              <a:rPr lang="en-US" sz="1350" i="1" dirty="0">
                <a:latin typeface="Arial" panose="020B0604020202020204" pitchFamily="34" charset="0"/>
                <a:cs typeface="Arial" panose="020B0604020202020204" pitchFamily="34" charset="0"/>
              </a:rPr>
              <a:t>&amp; </a:t>
            </a:r>
            <a:r>
              <a:rPr lang="en-US" sz="1350" i="1" dirty="0" smtClean="0">
                <a:latin typeface="Arial" panose="020B0604020202020204" pitchFamily="34" charset="0"/>
                <a:cs typeface="Arial" panose="020B0604020202020204" pitchFamily="34" charset="0"/>
              </a:rPr>
              <a:t>understanding </a:t>
            </a:r>
            <a:r>
              <a:rPr lang="en-US" sz="1350" i="1" dirty="0">
                <a:latin typeface="Arial" panose="020B0604020202020204" pitchFamily="34" charset="0"/>
                <a:cs typeface="Arial" panose="020B0604020202020204" pitchFamily="34" charset="0"/>
              </a:rPr>
              <a:t>of </a:t>
            </a:r>
            <a:r>
              <a:rPr lang="en-US" sz="1350" i="1" dirty="0" smtClean="0">
                <a:latin typeface="Arial" panose="020B0604020202020204" pitchFamily="34" charset="0"/>
                <a:cs typeface="Arial" panose="020B0604020202020204" pitchFamily="34" charset="0"/>
              </a:rPr>
              <a:t>damage </a:t>
            </a:r>
            <a:r>
              <a:rPr lang="en-US" sz="1350" i="1" dirty="0">
                <a:latin typeface="Arial" panose="020B0604020202020204" pitchFamily="34" charset="0"/>
                <a:cs typeface="Arial" panose="020B0604020202020204" pitchFamily="34" charset="0"/>
              </a:rPr>
              <a:t>m</a:t>
            </a:r>
            <a:r>
              <a:rPr lang="en-US" sz="1350" i="1" dirty="0" smtClean="0">
                <a:latin typeface="Arial" panose="020B0604020202020204" pitchFamily="34" charset="0"/>
                <a:cs typeface="Arial" panose="020B0604020202020204" pitchFamily="34" charset="0"/>
              </a:rPr>
              <a:t>echanisms </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a:t>
            </a:r>
            <a:r>
              <a:rPr lang="en-US" sz="1350" b="1" dirty="0">
                <a:latin typeface="Arial" panose="020B0604020202020204" pitchFamily="34" charset="0"/>
                <a:cs typeface="Arial" panose="020B0604020202020204" pitchFamily="34" charset="0"/>
              </a:rPr>
              <a:t>Deliverable </a:t>
            </a:r>
            <a:r>
              <a:rPr lang="en-US" sz="1350" b="1" dirty="0" smtClean="0">
                <a:latin typeface="Arial" panose="020B0604020202020204" pitchFamily="34" charset="0"/>
                <a:cs typeface="Arial" panose="020B0604020202020204" pitchFamily="34" charset="0"/>
              </a:rPr>
              <a:t>2: </a:t>
            </a:r>
            <a:r>
              <a:rPr lang="en-US" sz="1350" i="1" dirty="0">
                <a:latin typeface="Arial" panose="020B0604020202020204" pitchFamily="34" charset="0"/>
                <a:cs typeface="Arial" panose="020B0604020202020204" pitchFamily="34" charset="0"/>
              </a:rPr>
              <a:t>Qualification of W </a:t>
            </a:r>
            <a:r>
              <a:rPr lang="en-US" sz="1350" i="1" dirty="0" smtClean="0">
                <a:latin typeface="Arial" panose="020B0604020202020204" pitchFamily="34" charset="0"/>
                <a:cs typeface="Arial" panose="020B0604020202020204" pitchFamily="34" charset="0"/>
              </a:rPr>
              <a:t>heavy </a:t>
            </a:r>
            <a:r>
              <a:rPr lang="en-US" sz="1350" i="1" dirty="0" smtClean="0">
                <a:latin typeface="Arial" panose="020B0604020202020204" pitchFamily="34" charset="0"/>
                <a:cs typeface="Arial" panose="020B0604020202020204" pitchFamily="34" charset="0"/>
              </a:rPr>
              <a:t>alloys / W VPS</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3: </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Evolution of pre-damaged W material in WEST / HHF facilities</a:t>
            </a:r>
            <a:endParaRPr lang="en-US" sz="1350" i="1" dirty="0">
              <a:latin typeface="Arial" panose="020B0604020202020204" pitchFamily="34" charset="0"/>
              <a:cs typeface="Arial" panose="020B0604020202020204" pitchFamily="34" charset="0"/>
            </a:endParaRPr>
          </a:p>
        </p:txBody>
      </p:sp>
      <p:sp>
        <p:nvSpPr>
          <p:cNvPr id="11" name="Textfeld 10"/>
          <p:cNvSpPr txBox="1"/>
          <p:nvPr/>
        </p:nvSpPr>
        <p:spPr>
          <a:xfrm>
            <a:off x="107504" y="4568229"/>
            <a:ext cx="5184576"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18 days, HHF 28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0 </a:t>
            </a:r>
            <a:r>
              <a:rPr lang="en-US" sz="1350" i="1" dirty="0" smtClean="0">
                <a:latin typeface="Arial" panose="020B0604020202020204" pitchFamily="34" charset="0"/>
                <a:cs typeface="Arial" panose="020B0604020202020204" pitchFamily="34" charset="0"/>
              </a:rPr>
              <a:t>days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64088" y="4102638"/>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48.5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a:latin typeface="Arial" panose="020B0604020202020204" pitchFamily="34" charset="0"/>
                <a:cs typeface="Arial" panose="020B0604020202020204" pitchFamily="34" charset="0"/>
              </a:rPr>
              <a:t>DIFFER</a:t>
            </a:r>
            <a:r>
              <a:rPr lang="en-US" sz="1350" i="1" dirty="0" smtClean="0">
                <a:latin typeface="Arial" panose="020B0604020202020204" pitchFamily="34" charset="0"/>
                <a:cs typeface="Arial" panose="020B0604020202020204" pitchFamily="34" charset="0"/>
              </a:rPr>
              <a:t>, FZJ, </a:t>
            </a:r>
            <a:r>
              <a:rPr lang="en-US" sz="1350" i="1" dirty="0">
                <a:latin typeface="Arial" panose="020B0604020202020204" pitchFamily="34" charset="0"/>
                <a:cs typeface="Arial" panose="020B0604020202020204" pitchFamily="34" charset="0"/>
              </a:rPr>
              <a:t>CIEMAT</a:t>
            </a:r>
            <a:r>
              <a:rPr lang="en-US" sz="1350" i="1" dirty="0" smtClean="0">
                <a:latin typeface="Arial" panose="020B0604020202020204" pitchFamily="34" charset="0"/>
                <a:cs typeface="Arial" panose="020B0604020202020204" pitchFamily="34" charset="0"/>
              </a:rPr>
              <a:t>, MPG, KIPT</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a:latin typeface="Arial" panose="020B0604020202020204" pitchFamily="34" charset="0"/>
                <a:cs typeface="Arial" panose="020B0604020202020204" pitchFamily="34" charset="0"/>
              </a:rPr>
              <a:t>WP TE, WP MAT, WP DIV</a:t>
            </a:r>
          </a:p>
        </p:txBody>
      </p:sp>
      <p:sp>
        <p:nvSpPr>
          <p:cNvPr id="6" name="TextBox 5">
            <a:extLst>
              <a:ext uri="{FF2B5EF4-FFF2-40B4-BE49-F238E27FC236}">
                <a16:creationId xmlns:a16="http://schemas.microsoft.com/office/drawing/2014/main" id="{B572C7A6-E0CA-4D2B-9FA0-F36D55A08744}"/>
              </a:ext>
            </a:extLst>
          </p:cNvPr>
          <p:cNvSpPr txBox="1"/>
          <p:nvPr/>
        </p:nvSpPr>
        <p:spPr>
          <a:xfrm>
            <a:off x="7967689" y="1820652"/>
            <a:ext cx="1176311" cy="1815882"/>
          </a:xfrm>
          <a:prstGeom prst="rect">
            <a:avLst/>
          </a:prstGeom>
          <a:noFill/>
        </p:spPr>
        <p:txBody>
          <a:bodyPr wrap="square" rtlCol="0">
            <a:spAutoFit/>
          </a:bodyPr>
          <a:lstStyle/>
          <a:p>
            <a:r>
              <a:rPr lang="fi-FI" sz="1600" dirty="0" smtClean="0"/>
              <a:t>PSI-2 plasma exposure combined with transients.</a:t>
            </a:r>
          </a:p>
          <a:p>
            <a:r>
              <a:rPr lang="fi-FI" sz="1600" dirty="0" smtClean="0"/>
              <a:t>FZJ </a:t>
            </a:r>
            <a:endParaRPr lang="fi-FI" sz="1600" dirty="0"/>
          </a:p>
        </p:txBody>
      </p:sp>
      <p:pic>
        <p:nvPicPr>
          <p:cNvPr id="14" name="Picture 2">
            <a:extLst>
              <a:ext uri="{FF2B5EF4-FFF2-40B4-BE49-F238E27FC236}">
                <a16:creationId xmlns:a16="http://schemas.microsoft.com/office/drawing/2014/main" id="{BF40C289-5C74-794F-A3EE-2808BB36CB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67" r="51262"/>
          <a:stretch/>
        </p:blipFill>
        <p:spPr bwMode="auto">
          <a:xfrm>
            <a:off x="5508104" y="1215551"/>
            <a:ext cx="2408267" cy="275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11</a:t>
            </a:fld>
            <a:endParaRPr lang="en-GB" dirty="0"/>
          </a:p>
        </p:txBody>
      </p:sp>
      <p:sp>
        <p:nvSpPr>
          <p:cNvPr id="15" name="Textfeld 14"/>
          <p:cNvSpPr txBox="1"/>
          <p:nvPr/>
        </p:nvSpPr>
        <p:spPr>
          <a:xfrm>
            <a:off x="1835696" y="2571055"/>
            <a:ext cx="4248472" cy="1205202"/>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Completion of damage matrix and </a:t>
            </a:r>
          </a:p>
          <a:p>
            <a:pPr>
              <a:lnSpc>
                <a:spcPct val="113000"/>
              </a:lnSpc>
            </a:pPr>
            <a:r>
              <a:rPr lang="en-US" sz="1600" i="1" dirty="0">
                <a:solidFill>
                  <a:srgbClr val="FF0000"/>
                </a:solidFill>
                <a:latin typeface="Arial" panose="020B0604020202020204" pitchFamily="34" charset="0"/>
                <a:cs typeface="Arial" panose="020B0604020202020204" pitchFamily="34" charset="0"/>
              </a:rPr>
              <a:t>a</a:t>
            </a:r>
            <a:r>
              <a:rPr lang="en-US" sz="1600" i="1" dirty="0" smtClean="0">
                <a:solidFill>
                  <a:srgbClr val="FF0000"/>
                </a:solidFill>
                <a:latin typeface="Arial" panose="020B0604020202020204" pitchFamily="34" charset="0"/>
                <a:cs typeface="Arial" panose="020B0604020202020204" pitchFamily="34" charset="0"/>
              </a:rPr>
              <a:t>dditional materials/components in 2022!</a:t>
            </a:r>
          </a:p>
          <a:p>
            <a:pPr>
              <a:lnSpc>
                <a:spcPct val="113000"/>
              </a:lnSpc>
            </a:pPr>
            <a:endParaRPr lang="en-US" sz="1600" i="1" dirty="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Decision on OLMAT as test facility! </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06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400" dirty="0"/>
              <a:t>SP A.2: </a:t>
            </a:r>
            <a:r>
              <a:rPr lang="en-US" sz="2400" dirty="0"/>
              <a:t>High </a:t>
            </a:r>
            <a:r>
              <a:rPr lang="en-US" sz="2400" dirty="0" smtClean="0"/>
              <a:t>particle </a:t>
            </a:r>
            <a:r>
              <a:rPr lang="en-US" sz="2400" dirty="0"/>
              <a:t>f</a:t>
            </a:r>
            <a:r>
              <a:rPr lang="en-US" sz="2400" dirty="0" smtClean="0"/>
              <a:t>luence </a:t>
            </a:r>
            <a:r>
              <a:rPr lang="en-US" sz="2400" dirty="0"/>
              <a:t>e</a:t>
            </a:r>
            <a:r>
              <a:rPr lang="en-US" sz="2400" dirty="0" smtClean="0"/>
              <a:t>xposures </a:t>
            </a:r>
            <a:endParaRPr lang="de-DE" sz="2400" i="1"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Study current </a:t>
            </a:r>
            <a:r>
              <a:rPr lang="en-US" sz="1350" i="1" dirty="0" smtClean="0">
                <a:latin typeface="Arial" panose="020B0604020202020204" pitchFamily="34" charset="0"/>
                <a:cs typeface="Arial" panose="020B0604020202020204" pitchFamily="34" charset="0"/>
              </a:rPr>
              <a:t>baseline W material </a:t>
            </a:r>
            <a:r>
              <a:rPr lang="en-US" sz="1350" i="1" dirty="0">
                <a:latin typeface="Arial" panose="020B0604020202020204" pitchFamily="34" charset="0"/>
                <a:cs typeface="Arial" panose="020B0604020202020204" pitchFamily="34" charset="0"/>
              </a:rPr>
              <a:t>under high </a:t>
            </a:r>
            <a:r>
              <a:rPr lang="en-US" sz="1350" i="1" dirty="0" smtClean="0">
                <a:latin typeface="Arial" panose="020B0604020202020204" pitchFamily="34" charset="0"/>
                <a:cs typeface="Arial" panose="020B0604020202020204" pitchFamily="34" charset="0"/>
              </a:rPr>
              <a:t>fluence and </a:t>
            </a:r>
            <a:r>
              <a:rPr lang="en-US" sz="1350" i="1" dirty="0" err="1" smtClean="0">
                <a:latin typeface="Arial" panose="020B0604020202020204" pitchFamily="34" charset="0"/>
                <a:cs typeface="Arial" panose="020B0604020202020204" pitchFamily="34" charset="0"/>
              </a:rPr>
              <a:t>ELMy</a:t>
            </a:r>
            <a:r>
              <a:rPr lang="en-US" sz="1350" i="1" dirty="0" smtClean="0">
                <a:latin typeface="Arial" panose="020B0604020202020204" pitchFamily="34" charset="0"/>
                <a:cs typeface="Arial" panose="020B0604020202020204" pitchFamily="34" charset="0"/>
              </a:rPr>
              <a:t> loading </a:t>
            </a:r>
            <a:r>
              <a:rPr lang="en-US" sz="1350" i="1" dirty="0">
                <a:latin typeface="Arial" panose="020B0604020202020204" pitchFamily="34" charset="0"/>
                <a:cs typeface="Arial" panose="020B0604020202020204" pitchFamily="34" charset="0"/>
              </a:rPr>
              <a:t>relevant for </a:t>
            </a:r>
            <a:r>
              <a:rPr lang="en-US" sz="1350" i="1" dirty="0" smtClean="0">
                <a:latin typeface="Arial" panose="020B0604020202020204" pitchFamily="34" charset="0"/>
                <a:cs typeface="Arial" panose="020B0604020202020204" pitchFamily="34" charset="0"/>
              </a:rPr>
              <a:t>ITER</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Study current and future baseline W materials under high </a:t>
            </a:r>
            <a:r>
              <a:rPr lang="en-US" sz="1350" i="1" dirty="0" smtClean="0">
                <a:latin typeface="Arial" panose="020B0604020202020204" pitchFamily="34" charset="0"/>
                <a:cs typeface="Arial" panose="020B0604020202020204" pitchFamily="34" charset="0"/>
              </a:rPr>
              <a:t>fluence conditions </a:t>
            </a:r>
            <a:r>
              <a:rPr lang="en-US" sz="1350" i="1" dirty="0">
                <a:latin typeface="Arial" panose="020B0604020202020204" pitchFamily="34" charset="0"/>
                <a:cs typeface="Arial" panose="020B0604020202020204" pitchFamily="34" charset="0"/>
              </a:rPr>
              <a:t>relevant for </a:t>
            </a:r>
            <a:r>
              <a:rPr lang="en-US" sz="1350" i="1" dirty="0" smtClean="0">
                <a:latin typeface="Arial" panose="020B0604020202020204" pitchFamily="34" charset="0"/>
                <a:cs typeface="Arial" panose="020B0604020202020204" pitchFamily="34" charset="0"/>
              </a:rPr>
              <a:t>DEMO</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684458"/>
            <a:ext cx="5184576" cy="1031308"/>
          </a:xfrm>
          <a:prstGeom prst="rect">
            <a:avLst/>
          </a:prstGeom>
          <a:solidFill>
            <a:srgbClr val="E3E3E3"/>
          </a:solidFill>
          <a:ln w="12700">
            <a:solidFill>
              <a:schemeClr val="tx1"/>
            </a:solidFill>
          </a:ln>
        </p:spPr>
        <p:txBody>
          <a:bodyPr wrap="square" rtlCol="0">
            <a:spAutoFit/>
          </a:bodyPr>
          <a:lstStyle/>
          <a:p>
            <a:pPr marL="214313" lvl="0"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a:t>
            </a:r>
            <a:r>
              <a:rPr lang="en-US" sz="1350" b="1" dirty="0" smtClean="0">
                <a:latin typeface="Arial" panose="020B0604020202020204" pitchFamily="34" charset="0"/>
                <a:cs typeface="Arial" panose="020B0604020202020204" pitchFamily="34" charset="0"/>
              </a:rPr>
              <a:t>1</a:t>
            </a:r>
            <a:r>
              <a:rPr lang="en-US" sz="1350" dirty="0" smtClean="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Pre- and post </a:t>
            </a:r>
            <a:r>
              <a:rPr lang="en-US" sz="1350" i="1" dirty="0" smtClean="0">
                <a:latin typeface="Arial" panose="020B0604020202020204" pitchFamily="34" charset="0"/>
                <a:cs typeface="Arial" panose="020B0604020202020204" pitchFamily="34" charset="0"/>
              </a:rPr>
              <a:t>analysis and DEMO MB exposure below damage </a:t>
            </a:r>
            <a:r>
              <a:rPr lang="en-US" sz="1350" i="1" dirty="0">
                <a:latin typeface="Arial" panose="020B0604020202020204" pitchFamily="34" charset="0"/>
                <a:cs typeface="Arial" panose="020B0604020202020204" pitchFamily="34" charset="0"/>
              </a:rPr>
              <a:t>conditions in MAGNUM-PSI</a:t>
            </a:r>
            <a:endParaRPr lang="en-US" sz="1350" i="1" dirty="0">
              <a:latin typeface="Arial" panose="020B0604020202020204" pitchFamily="34" charset="0"/>
              <a:cs typeface="Arial" panose="020B0604020202020204" pitchFamily="34" charset="0"/>
            </a:endParaRPr>
          </a:p>
          <a:p>
            <a:pPr marL="214313" lvl="0"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a:t>
            </a:r>
            <a:r>
              <a:rPr lang="en-US" sz="1350" b="1" dirty="0">
                <a:latin typeface="Arial" panose="020B0604020202020204" pitchFamily="34" charset="0"/>
                <a:cs typeface="Arial" panose="020B0604020202020204" pitchFamily="34" charset="0"/>
              </a:rPr>
              <a:t>group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Pre- and post analysis of </a:t>
            </a:r>
            <a:r>
              <a:rPr lang="en-US" sz="1350" i="1" dirty="0" smtClean="0">
                <a:latin typeface="Arial" panose="020B0604020202020204" pitchFamily="34" charset="0"/>
                <a:cs typeface="Arial" panose="020B0604020202020204" pitchFamily="34" charset="0"/>
              </a:rPr>
              <a:t>ITER MB exposure at damage conditions in MAGNUM-PSI</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07504" y="3052610"/>
            <a:ext cx="5178318" cy="1031308"/>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b="1" dirty="0" smtClean="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Pre- and post </a:t>
            </a:r>
            <a:r>
              <a:rPr lang="en-US" sz="1350" i="1" dirty="0" smtClean="0">
                <a:latin typeface="Arial" panose="020B0604020202020204" pitchFamily="34" charset="0"/>
                <a:cs typeface="Arial" panose="020B0604020202020204" pitchFamily="34" charset="0"/>
              </a:rPr>
              <a:t>characterization of DEMO-like MBs</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 </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Pre- and post characterization of </a:t>
            </a:r>
            <a:r>
              <a:rPr lang="en-US" sz="1350" i="1" dirty="0" smtClean="0">
                <a:latin typeface="Arial" panose="020B0604020202020204" pitchFamily="34" charset="0"/>
                <a:cs typeface="Arial" panose="020B0604020202020204" pitchFamily="34" charset="0"/>
              </a:rPr>
              <a:t>ITER-like MBs</a:t>
            </a:r>
            <a:endParaRPr lang="en-US" sz="1350" i="1" dirty="0">
              <a:latin typeface="Arial" panose="020B0604020202020204" pitchFamily="34" charset="0"/>
              <a:cs typeface="Arial" panose="020B0604020202020204" pitchFamily="34" charset="0"/>
            </a:endParaRPr>
          </a:p>
        </p:txBody>
      </p:sp>
      <p:sp>
        <p:nvSpPr>
          <p:cNvPr id="11" name="Textfeld 10"/>
          <p:cNvSpPr txBox="1"/>
          <p:nvPr/>
        </p:nvSpPr>
        <p:spPr>
          <a:xfrm>
            <a:off x="107504" y="4568229"/>
            <a:ext cx="5184576"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7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0 </a:t>
            </a:r>
            <a:r>
              <a:rPr lang="en-US" sz="1350" i="1" dirty="0" smtClean="0">
                <a:latin typeface="Arial" panose="020B0604020202020204" pitchFamily="34" charset="0"/>
                <a:cs typeface="Arial" panose="020B0604020202020204" pitchFamily="34" charset="0"/>
              </a:rPr>
              <a:t>days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64088" y="4102638"/>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9 PM</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a:latin typeface="Arial" panose="020B0604020202020204" pitchFamily="34" charset="0"/>
                <a:cs typeface="Arial" panose="020B0604020202020204" pitchFamily="34" charset="0"/>
              </a:rPr>
              <a:t>DIFFER</a:t>
            </a:r>
            <a:r>
              <a:rPr lang="en-US" sz="1350" i="1"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MPG</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TE</a:t>
            </a:r>
            <a:r>
              <a:rPr lang="en-US" sz="1350" i="1"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WP MAT/PRD</a:t>
            </a:r>
            <a:r>
              <a:rPr lang="en-US" sz="1350" i="1"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WP </a:t>
            </a:r>
            <a:r>
              <a:rPr lang="en-US" sz="1350" i="1" dirty="0" smtClean="0">
                <a:latin typeface="Arial" panose="020B0604020202020204" pitchFamily="34" charset="0"/>
                <a:cs typeface="Arial" panose="020B0604020202020204" pitchFamily="34" charset="0"/>
              </a:rPr>
              <a:t>DIV</a:t>
            </a:r>
            <a:endParaRPr lang="en-US" sz="135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72C7A6-E0CA-4D2B-9FA0-F36D55A08744}"/>
              </a:ext>
            </a:extLst>
          </p:cNvPr>
          <p:cNvSpPr txBox="1"/>
          <p:nvPr/>
        </p:nvSpPr>
        <p:spPr>
          <a:xfrm>
            <a:off x="5508104" y="3709359"/>
            <a:ext cx="3528392" cy="369332"/>
          </a:xfrm>
          <a:prstGeom prst="rect">
            <a:avLst/>
          </a:prstGeom>
          <a:noFill/>
        </p:spPr>
        <p:txBody>
          <a:bodyPr wrap="square" rtlCol="0">
            <a:spAutoFit/>
          </a:bodyPr>
          <a:lstStyle/>
          <a:p>
            <a:r>
              <a:rPr lang="fi-FI" dirty="0" smtClean="0"/>
              <a:t>Exposed in MAGNUM-PSI</a:t>
            </a:r>
            <a:r>
              <a:rPr lang="fi-FI" dirty="0" smtClean="0"/>
              <a:t>, DIFFER</a:t>
            </a:r>
            <a:endParaRPr lang="fi-FI" dirty="0"/>
          </a:p>
        </p:txBody>
      </p:sp>
      <p:sp>
        <p:nvSpPr>
          <p:cNvPr id="13"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12</a:t>
            </a:fld>
            <a:endParaRPr lang="en-GB" dirty="0"/>
          </a:p>
        </p:txBody>
      </p:sp>
      <p:pic>
        <p:nvPicPr>
          <p:cNvPr id="7" name="Grafik 6"/>
          <p:cNvPicPr>
            <a:picLocks noChangeAspect="1"/>
          </p:cNvPicPr>
          <p:nvPr/>
        </p:nvPicPr>
        <p:blipFill rotWithShape="1">
          <a:blip r:embed="rId3"/>
          <a:srcRect l="52146" t="705" r="462" b="-705"/>
          <a:stretch/>
        </p:blipFill>
        <p:spPr>
          <a:xfrm>
            <a:off x="6034944" y="1275606"/>
            <a:ext cx="2617711" cy="2414225"/>
          </a:xfrm>
          <a:prstGeom prst="rect">
            <a:avLst/>
          </a:prstGeom>
        </p:spPr>
      </p:pic>
      <p:sp>
        <p:nvSpPr>
          <p:cNvPr id="15" name="Textfeld 14"/>
          <p:cNvSpPr txBox="1"/>
          <p:nvPr/>
        </p:nvSpPr>
        <p:spPr>
          <a:xfrm>
            <a:off x="7657446" y="3324922"/>
            <a:ext cx="995209" cy="307777"/>
          </a:xfrm>
          <a:prstGeom prst="rect">
            <a:avLst/>
          </a:prstGeom>
          <a:noFill/>
        </p:spPr>
        <p:txBody>
          <a:bodyPr wrap="none" rtlCol="0">
            <a:spAutoFit/>
          </a:bodyPr>
          <a:lstStyle/>
          <a:p>
            <a:r>
              <a:rPr lang="de-DE" sz="1400" dirty="0" smtClean="0"/>
              <a:t>T</a:t>
            </a:r>
            <a:r>
              <a:rPr lang="de-DE" sz="1400" baseline="-25000" dirty="0" smtClean="0"/>
              <a:t>surf</a:t>
            </a:r>
            <a:r>
              <a:rPr lang="de-DE" sz="1400" dirty="0" smtClean="0"/>
              <a:t>=2000K</a:t>
            </a:r>
            <a:endParaRPr lang="de-DE" sz="1400" dirty="0"/>
          </a:p>
        </p:txBody>
      </p:sp>
      <p:sp>
        <p:nvSpPr>
          <p:cNvPr id="14" name="Textfeld 13"/>
          <p:cNvSpPr txBox="1"/>
          <p:nvPr/>
        </p:nvSpPr>
        <p:spPr>
          <a:xfrm>
            <a:off x="1802456" y="2323704"/>
            <a:ext cx="4248472" cy="625941"/>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Additional </a:t>
            </a:r>
            <a:r>
              <a:rPr lang="en-US" sz="1600" i="1" dirty="0" smtClean="0">
                <a:solidFill>
                  <a:srgbClr val="FF0000"/>
                </a:solidFill>
                <a:latin typeface="Arial" panose="020B0604020202020204" pitchFamily="34" charset="0"/>
                <a:cs typeface="Arial" panose="020B0604020202020204" pitchFamily="34" charset="0"/>
              </a:rPr>
              <a:t>exposure conditions for ITER-like MBs and additional DEMO materials in 2022! </a:t>
            </a:r>
            <a:endParaRPr lang="en-US" sz="1600" i="1" dirty="0">
              <a:solidFill>
                <a:srgbClr val="FF0000"/>
              </a:solidFill>
              <a:latin typeface="Arial" panose="020B0604020202020204" pitchFamily="34" charset="0"/>
              <a:cs typeface="Arial" panose="020B0604020202020204" pitchFamily="34" charset="0"/>
            </a:endParaRPr>
          </a:p>
        </p:txBody>
      </p:sp>
      <p:sp>
        <p:nvSpPr>
          <p:cNvPr id="16" name="Textfeld 15"/>
          <p:cNvSpPr txBox="1"/>
          <p:nvPr/>
        </p:nvSpPr>
        <p:spPr>
          <a:xfrm>
            <a:off x="7950628" y="1311423"/>
            <a:ext cx="562975" cy="246221"/>
          </a:xfrm>
          <a:prstGeom prst="rect">
            <a:avLst/>
          </a:prstGeom>
          <a:noFill/>
        </p:spPr>
        <p:txBody>
          <a:bodyPr wrap="none" rtlCol="0">
            <a:spAutoFit/>
          </a:bodyPr>
          <a:lstStyle/>
          <a:p>
            <a:r>
              <a:rPr lang="de-DE" sz="1000" dirty="0" smtClean="0">
                <a:solidFill>
                  <a:schemeClr val="bg1"/>
                </a:solidFill>
              </a:rPr>
              <a:t>2/2021</a:t>
            </a:r>
            <a:endParaRPr lang="de-DE" sz="1000" dirty="0">
              <a:solidFill>
                <a:schemeClr val="bg1"/>
              </a:solidFill>
            </a:endParaRPr>
          </a:p>
        </p:txBody>
      </p:sp>
    </p:spTree>
    <p:extLst>
      <p:ext uri="{BB962C8B-B14F-4D97-AF65-F5344CB8AC3E}">
        <p14:creationId xmlns:p14="http://schemas.microsoft.com/office/powerpoint/2010/main" val="365625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400" dirty="0"/>
              <a:t>SP A.3: </a:t>
            </a:r>
            <a:r>
              <a:rPr lang="en-US" sz="2400" dirty="0" smtClean="0"/>
              <a:t>Qualification</a:t>
            </a:r>
            <a:r>
              <a:rPr lang="de-DE" sz="2400" dirty="0" smtClean="0"/>
              <a:t> </a:t>
            </a:r>
            <a:r>
              <a:rPr lang="de-DE" sz="2400" dirty="0" err="1" smtClean="0"/>
              <a:t>of</a:t>
            </a:r>
            <a:r>
              <a:rPr lang="de-DE" sz="2400" dirty="0" smtClean="0"/>
              <a:t> </a:t>
            </a:r>
            <a:r>
              <a:rPr lang="de-DE" sz="2400" dirty="0" err="1" smtClean="0"/>
              <a:t>advanced</a:t>
            </a:r>
            <a:r>
              <a:rPr lang="de-DE" sz="2400" dirty="0" smtClean="0"/>
              <a:t> W </a:t>
            </a:r>
            <a:r>
              <a:rPr lang="de-DE" sz="2400" dirty="0" err="1" smtClean="0"/>
              <a:t>materials</a:t>
            </a:r>
            <a:endParaRPr lang="de-DE" sz="2400" i="1"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Develop qualification methods for advanced materials for ITER &amp; beyond by different thermomechanical test procedures, heat load treatment techniques, and laboratory experiments as well as linear plasma </a:t>
            </a:r>
            <a:r>
              <a:rPr lang="en-US" sz="1350" i="1" dirty="0" smtClean="0">
                <a:latin typeface="Arial" panose="020B0604020202020204" pitchFamily="34" charset="0"/>
                <a:cs typeface="Arial" panose="020B0604020202020204" pitchFamily="34" charset="0"/>
              </a:rPr>
              <a:t>exposure</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358987"/>
            <a:ext cx="5112568"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i="1" dirty="0">
                <a:latin typeface="Arial" panose="020B0604020202020204" pitchFamily="34" charset="0"/>
                <a:cs typeface="Arial" panose="020B0604020202020204" pitchFamily="34" charset="0"/>
              </a:rPr>
              <a:t>: Plasma qualification of new materials (</a:t>
            </a:r>
            <a:r>
              <a:rPr lang="en-US" sz="1350" i="1" dirty="0" smtClean="0">
                <a:latin typeface="Arial" panose="020B0604020202020204" pitchFamily="34" charset="0"/>
                <a:cs typeface="Arial" panose="020B0604020202020204" pitchFamily="34" charset="0"/>
              </a:rPr>
              <a:t>WP MAT</a:t>
            </a:r>
            <a:r>
              <a:rPr lang="en-US" sz="1350" i="1" dirty="0">
                <a:latin typeface="Arial" panose="020B0604020202020204" pitchFamily="34" charset="0"/>
                <a:cs typeface="Arial" panose="020B0604020202020204" pitchFamily="34" charset="0"/>
              </a:rPr>
              <a:t>) and components (WP DIV) for </a:t>
            </a:r>
            <a:r>
              <a:rPr lang="en-US" sz="1350" i="1" dirty="0" smtClean="0">
                <a:latin typeface="Arial" panose="020B0604020202020204" pitchFamily="34" charset="0"/>
                <a:cs typeface="Arial" panose="020B0604020202020204" pitchFamily="34" charset="0"/>
              </a:rPr>
              <a:t>DEMO </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i="1" dirty="0" smtClean="0">
                <a:latin typeface="Arial" panose="020B0604020202020204" pitchFamily="34" charset="0"/>
                <a:cs typeface="Arial" panose="020B0604020202020204" pitchFamily="34" charset="0"/>
              </a:rPr>
              <a:t>: Study </a:t>
            </a:r>
            <a:r>
              <a:rPr lang="en-US" sz="1350" i="1" dirty="0">
                <a:latin typeface="Arial" panose="020B0604020202020204" pitchFamily="34" charset="0"/>
                <a:cs typeface="Arial" panose="020B0604020202020204" pitchFamily="34" charset="0"/>
              </a:rPr>
              <a:t>of basic thermo-mechanical properties for advanced materials for divertor applications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Post-mortem analysis to characterize the induced surface and microstructure modifications </a:t>
            </a:r>
          </a:p>
        </p:txBody>
      </p:sp>
      <p:sp>
        <p:nvSpPr>
          <p:cNvPr id="10" name="Textfeld 9"/>
          <p:cNvSpPr txBox="1"/>
          <p:nvPr/>
        </p:nvSpPr>
        <p:spPr>
          <a:xfrm>
            <a:off x="107504" y="3105898"/>
            <a:ext cx="5112568"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 </a:t>
            </a:r>
            <a:r>
              <a:rPr lang="en-US" sz="1350" i="1" dirty="0">
                <a:latin typeface="Arial" panose="020B0604020202020204" pitchFamily="34" charset="0"/>
                <a:cs typeface="Arial" panose="020B0604020202020204" pitchFamily="34" charset="0"/>
              </a:rPr>
              <a:t>Analysis&amp; Performance of Advanced Materials under Various HHF conditions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 </a:t>
            </a:r>
            <a:r>
              <a:rPr lang="en-US" sz="1350" i="1"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Characterization of medium size samples </a:t>
            </a:r>
            <a:r>
              <a:rPr lang="en-US" sz="1350" i="1" dirty="0">
                <a:latin typeface="Arial" panose="020B0604020202020204" pitchFamily="34" charset="0"/>
                <a:cs typeface="Arial" panose="020B0604020202020204" pitchFamily="34" charset="0"/>
              </a:rPr>
              <a:t>e.g. irradiation incl. W Wire</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  </a:t>
            </a:r>
            <a:r>
              <a:rPr lang="en-US" sz="1350" i="1" dirty="0">
                <a:latin typeface="Arial" panose="020B0604020202020204" pitchFamily="34" charset="0"/>
                <a:cs typeface="Arial" panose="020B0604020202020204" pitchFamily="34" charset="0"/>
              </a:rPr>
              <a:t>Analysis of Microstructural Changes</a:t>
            </a:r>
          </a:p>
        </p:txBody>
      </p:sp>
      <p:sp>
        <p:nvSpPr>
          <p:cNvPr id="11" name="Textfeld 10"/>
          <p:cNvSpPr txBox="1"/>
          <p:nvPr/>
        </p:nvSpPr>
        <p:spPr>
          <a:xfrm>
            <a:off x="107504" y="4568229"/>
            <a:ext cx="5112568"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15 days, HHF 19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a:t>
            </a:r>
            <a:r>
              <a:rPr lang="en-US" sz="1350" i="1" dirty="0" smtClean="0">
                <a:latin typeface="Arial" panose="020B0604020202020204" pitchFamily="34" charset="0"/>
                <a:cs typeface="Arial" panose="020B0604020202020204" pitchFamily="34" charset="0"/>
              </a:rPr>
              <a:t>10 days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36931" y="4079441"/>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9 PM</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a:latin typeface="Arial" panose="020B0604020202020204" pitchFamily="34" charset="0"/>
                <a:cs typeface="Arial" panose="020B0604020202020204" pitchFamily="34" charset="0"/>
              </a:rPr>
              <a:t>FZJ</a:t>
            </a:r>
            <a:r>
              <a:rPr lang="en-US" sz="1350" i="1" dirty="0" smtClean="0">
                <a:latin typeface="Arial" panose="020B0604020202020204" pitchFamily="34" charset="0"/>
                <a:cs typeface="Arial" panose="020B0604020202020204" pitchFamily="34" charset="0"/>
              </a:rPr>
              <a:t>, DIFFER, KIPT, MPG</a:t>
            </a:r>
            <a:r>
              <a:rPr lang="en-US" sz="1350" i="1"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ERM/KMS </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Link: WP </a:t>
            </a:r>
            <a:r>
              <a:rPr lang="en-US" sz="1350" i="1" dirty="0" smtClean="0">
                <a:latin typeface="Arial" panose="020B0604020202020204" pitchFamily="34" charset="0"/>
                <a:cs typeface="Arial" panose="020B0604020202020204" pitchFamily="34" charset="0"/>
              </a:rPr>
              <a:t>TE</a:t>
            </a:r>
            <a:r>
              <a:rPr lang="en-US" sz="1350" i="1"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WP MAT/PRD</a:t>
            </a:r>
            <a:r>
              <a:rPr lang="en-US" sz="1350" i="1"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WP </a:t>
            </a:r>
            <a:r>
              <a:rPr lang="en-US" sz="1350" i="1" dirty="0">
                <a:latin typeface="Arial" panose="020B0604020202020204" pitchFamily="34" charset="0"/>
                <a:cs typeface="Arial" panose="020B0604020202020204" pitchFamily="34" charset="0"/>
              </a:rPr>
              <a:t>DIV</a:t>
            </a:r>
          </a:p>
        </p:txBody>
      </p:sp>
      <p:sp>
        <p:nvSpPr>
          <p:cNvPr id="6" name="TextBox 5">
            <a:extLst>
              <a:ext uri="{FF2B5EF4-FFF2-40B4-BE49-F238E27FC236}">
                <a16:creationId xmlns:a16="http://schemas.microsoft.com/office/drawing/2014/main" id="{B572C7A6-E0CA-4D2B-9FA0-F36D55A08744}"/>
              </a:ext>
            </a:extLst>
          </p:cNvPr>
          <p:cNvSpPr txBox="1"/>
          <p:nvPr/>
        </p:nvSpPr>
        <p:spPr>
          <a:xfrm>
            <a:off x="6732240" y="3599906"/>
            <a:ext cx="2157975" cy="369332"/>
          </a:xfrm>
          <a:prstGeom prst="rect">
            <a:avLst/>
          </a:prstGeom>
          <a:noFill/>
        </p:spPr>
        <p:txBody>
          <a:bodyPr wrap="square" rtlCol="0">
            <a:spAutoFit/>
          </a:bodyPr>
          <a:lstStyle/>
          <a:p>
            <a:r>
              <a:rPr lang="fi-FI" dirty="0" smtClean="0"/>
              <a:t>W-Composites </a:t>
            </a:r>
            <a:r>
              <a:rPr lang="fi-FI" dirty="0"/>
              <a:t>(FZJ)</a:t>
            </a:r>
          </a:p>
        </p:txBody>
      </p:sp>
      <p:pic>
        <p:nvPicPr>
          <p:cNvPr id="14" name="Grafik 13" descr="Ein Bild, das Stein enthält.&#10;&#10;Automatisch generierte Beschreibung">
            <a:extLst>
              <a:ext uri="{FF2B5EF4-FFF2-40B4-BE49-F238E27FC236}">
                <a16:creationId xmlns:a16="http://schemas.microsoft.com/office/drawing/2014/main" id="{8D21A887-2377-2346-AA9E-3630DD1E0EC2}"/>
              </a:ext>
            </a:extLst>
          </p:cNvPr>
          <p:cNvPicPr/>
          <p:nvPr/>
        </p:nvPicPr>
        <p:blipFill>
          <a:blip r:embed="rId3"/>
          <a:stretch>
            <a:fillRect/>
          </a:stretch>
        </p:blipFill>
        <p:spPr>
          <a:xfrm>
            <a:off x="5796136" y="1594368"/>
            <a:ext cx="2157975" cy="2067045"/>
          </a:xfrm>
          <a:prstGeom prst="rect">
            <a:avLst/>
          </a:prstGeom>
        </p:spPr>
      </p:pic>
      <p:sp>
        <p:nvSpPr>
          <p:cNvPr id="13"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13</a:t>
            </a:fld>
            <a:endParaRPr lang="en-GB" dirty="0"/>
          </a:p>
        </p:txBody>
      </p:sp>
      <p:sp>
        <p:nvSpPr>
          <p:cNvPr id="15" name="Textfeld 14"/>
          <p:cNvSpPr txBox="1"/>
          <p:nvPr/>
        </p:nvSpPr>
        <p:spPr>
          <a:xfrm>
            <a:off x="1835696" y="2571055"/>
            <a:ext cx="4248472" cy="1205202"/>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Additional qualifications and testing of PRD and MAT materials in 2022</a:t>
            </a:r>
            <a:r>
              <a:rPr lang="en-US" sz="1600" i="1" dirty="0" smtClean="0">
                <a:solidFill>
                  <a:srgbClr val="FF0000"/>
                </a:solidFill>
                <a:latin typeface="Arial" panose="020B0604020202020204" pitchFamily="34" charset="0"/>
                <a:cs typeface="Arial" panose="020B0604020202020204" pitchFamily="34" charset="0"/>
              </a:rPr>
              <a:t>! </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Preparation of exposure of samples/PFCs in toroidal plasma facilities</a:t>
            </a:r>
            <a:r>
              <a:rPr lang="en-US" sz="1600" i="1" dirty="0" smtClean="0">
                <a:solidFill>
                  <a:srgbClr val="FF0000"/>
                </a:solidFill>
                <a:latin typeface="Arial" panose="020B0604020202020204" pitchFamily="34" charset="0"/>
                <a:cs typeface="Arial" panose="020B0604020202020204" pitchFamily="34" charset="0"/>
              </a:rPr>
              <a:t>!</a:t>
            </a:r>
            <a:r>
              <a:rPr lang="en-US" sz="1600" i="1" dirty="0" smtClean="0">
                <a:solidFill>
                  <a:srgbClr val="FF0000"/>
                </a:solidFill>
                <a:latin typeface="Arial" panose="020B0604020202020204" pitchFamily="34" charset="0"/>
                <a:cs typeface="Arial" panose="020B0604020202020204" pitchFamily="34" charset="0"/>
              </a:rPr>
              <a:t> </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94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400" dirty="0"/>
              <a:t>SP A.4: </a:t>
            </a:r>
            <a:r>
              <a:rPr lang="en-US" sz="2400" dirty="0"/>
              <a:t>P</a:t>
            </a:r>
            <a:r>
              <a:rPr lang="en-US" sz="2400" dirty="0" smtClean="0"/>
              <a:t>erformance of PFCs under high temperature</a:t>
            </a:r>
            <a:endParaRPr lang="de-DE" sz="2400" i="1"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Study of d</a:t>
            </a:r>
            <a:r>
              <a:rPr lang="en-US" sz="1350" i="1" dirty="0" smtClean="0">
                <a:latin typeface="Arial" panose="020B0604020202020204" pitchFamily="34" charset="0"/>
                <a:cs typeface="Arial" panose="020B0604020202020204" pitchFamily="34" charset="0"/>
              </a:rPr>
              <a:t>isruptions and melting and </a:t>
            </a:r>
            <a:r>
              <a:rPr lang="en-US" sz="1350" i="1" dirty="0">
                <a:latin typeface="Arial" panose="020B0604020202020204" pitchFamily="34" charset="0"/>
                <a:cs typeface="Arial" panose="020B0604020202020204" pitchFamily="34" charset="0"/>
              </a:rPr>
              <a:t>its effect on plasma performance </a:t>
            </a:r>
            <a:r>
              <a:rPr lang="en-US" sz="1350" i="1" dirty="0" smtClean="0">
                <a:latin typeface="Arial" panose="020B0604020202020204" pitchFamily="34" charset="0"/>
                <a:cs typeface="Arial" panose="020B0604020202020204" pitchFamily="34" charset="0"/>
              </a:rPr>
              <a:t>and lifetime of Be and W PFCs </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Effect </a:t>
            </a:r>
            <a:r>
              <a:rPr lang="en-US" sz="1350" i="1" dirty="0">
                <a:latin typeface="Arial" panose="020B0604020202020204" pitchFamily="34" charset="0"/>
                <a:cs typeface="Arial" panose="020B0604020202020204" pitchFamily="34" charset="0"/>
              </a:rPr>
              <a:t>of </a:t>
            </a:r>
            <a:r>
              <a:rPr lang="en-US" sz="1350" i="1" dirty="0" smtClean="0">
                <a:latin typeface="Arial" panose="020B0604020202020204" pitchFamily="34" charset="0"/>
                <a:cs typeface="Arial" panose="020B0604020202020204" pitchFamily="34" charset="0"/>
              </a:rPr>
              <a:t>W </a:t>
            </a:r>
            <a:r>
              <a:rPr lang="en-US" sz="1350" i="1" dirty="0" smtClean="0">
                <a:latin typeface="Arial" panose="020B0604020202020204" pitchFamily="34" charset="0"/>
                <a:cs typeface="Arial" panose="020B0604020202020204" pitchFamily="34" charset="0"/>
              </a:rPr>
              <a:t>re-</a:t>
            </a:r>
            <a:r>
              <a:rPr lang="en-US" sz="1350" i="1" dirty="0" err="1" smtClean="0">
                <a:latin typeface="Arial" panose="020B0604020202020204" pitchFamily="34" charset="0"/>
                <a:cs typeface="Arial" panose="020B0604020202020204" pitchFamily="34" charset="0"/>
              </a:rPr>
              <a:t>crystallisation</a:t>
            </a:r>
            <a:r>
              <a:rPr lang="en-US" sz="1350" i="1"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on material properties in view of ITER and DEMO application </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75606"/>
            <a:ext cx="5112568"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Study of </a:t>
            </a:r>
            <a:r>
              <a:rPr lang="en-US" sz="1350" i="1" dirty="0" smtClean="0">
                <a:latin typeface="Arial" panose="020B0604020202020204" pitchFamily="34" charset="0"/>
                <a:cs typeface="Arial" panose="020B0604020202020204" pitchFamily="34" charset="0"/>
              </a:rPr>
              <a:t>re-</a:t>
            </a:r>
            <a:r>
              <a:rPr lang="en-US" sz="1350" i="1" dirty="0" err="1" smtClean="0">
                <a:latin typeface="Arial" panose="020B0604020202020204" pitchFamily="34" charset="0"/>
                <a:cs typeface="Arial" panose="020B0604020202020204" pitchFamily="34" charset="0"/>
              </a:rPr>
              <a:t>crystallisation</a:t>
            </a:r>
            <a:r>
              <a:rPr lang="en-US" sz="1350" i="1" dirty="0" smtClean="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of </a:t>
            </a:r>
            <a:r>
              <a:rPr lang="en-US" sz="1350" i="1" dirty="0" smtClean="0">
                <a:latin typeface="Arial" panose="020B0604020202020204" pitchFamily="34" charset="0"/>
                <a:cs typeface="Arial" panose="020B0604020202020204" pitchFamily="34" charset="0"/>
              </a:rPr>
              <a:t>W </a:t>
            </a:r>
            <a:r>
              <a:rPr lang="en-US" sz="1350" i="1" dirty="0">
                <a:latin typeface="Arial" panose="020B0604020202020204" pitchFamily="34" charset="0"/>
                <a:cs typeface="Arial" panose="020B0604020202020204" pitchFamily="34" charset="0"/>
              </a:rPr>
              <a:t>materials under various </a:t>
            </a:r>
            <a:r>
              <a:rPr lang="en-US" sz="1350" i="1" dirty="0" smtClean="0">
                <a:latin typeface="Arial" panose="020B0604020202020204" pitchFamily="34" charset="0"/>
                <a:cs typeface="Arial" panose="020B0604020202020204" pitchFamily="34" charset="0"/>
              </a:rPr>
              <a:t>exposure conditions</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Analysis of </a:t>
            </a:r>
            <a:r>
              <a:rPr lang="en-US" sz="1350" i="1" dirty="0" smtClean="0">
                <a:latin typeface="Arial" panose="020B0604020202020204" pitchFamily="34" charset="0"/>
                <a:cs typeface="Arial" panose="020B0604020202020204" pitchFamily="34" charset="0"/>
              </a:rPr>
              <a:t>melt </a:t>
            </a:r>
            <a:r>
              <a:rPr lang="en-US" sz="1350" i="1" dirty="0">
                <a:latin typeface="Arial" panose="020B0604020202020204" pitchFamily="34" charset="0"/>
                <a:cs typeface="Arial" panose="020B0604020202020204" pitchFamily="34" charset="0"/>
              </a:rPr>
              <a:t>exposures linked to WP TE </a:t>
            </a:r>
            <a:r>
              <a:rPr lang="en-US" sz="1350" i="1" dirty="0" smtClean="0">
                <a:latin typeface="Arial" panose="020B0604020202020204" pitchFamily="34" charset="0"/>
                <a:cs typeface="Arial" panose="020B0604020202020204" pitchFamily="34" charset="0"/>
              </a:rPr>
              <a:t>experiments and </a:t>
            </a:r>
            <a:r>
              <a:rPr lang="en-US" sz="1350" i="1" dirty="0">
                <a:latin typeface="Arial" panose="020B0604020202020204" pitchFamily="34" charset="0"/>
                <a:cs typeface="Arial" panose="020B0604020202020204" pitchFamily="34" charset="0"/>
              </a:rPr>
              <a:t>c</a:t>
            </a:r>
            <a:r>
              <a:rPr lang="en-US" sz="1350" i="1" dirty="0" smtClean="0">
                <a:latin typeface="Arial" panose="020B0604020202020204" pitchFamily="34" charset="0"/>
                <a:cs typeface="Arial" panose="020B0604020202020204" pitchFamily="34" charset="0"/>
              </a:rPr>
              <a:t>ode qualification (WEST / AUG)</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PFC </a:t>
            </a:r>
            <a:r>
              <a:rPr lang="en-US" sz="1350" i="1" dirty="0">
                <a:latin typeface="Arial" panose="020B0604020202020204" pitchFamily="34" charset="0"/>
                <a:cs typeface="Arial" panose="020B0604020202020204" pitchFamily="34" charset="0"/>
              </a:rPr>
              <a:t>heat load modelling and simulations of disruption mitigation </a:t>
            </a:r>
          </a:p>
        </p:txBody>
      </p:sp>
      <p:sp>
        <p:nvSpPr>
          <p:cNvPr id="10" name="Textfeld 9"/>
          <p:cNvSpPr txBox="1"/>
          <p:nvPr/>
        </p:nvSpPr>
        <p:spPr>
          <a:xfrm>
            <a:off x="129930" y="2889874"/>
            <a:ext cx="5090142"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 </a:t>
            </a:r>
            <a:r>
              <a:rPr lang="en-US" sz="1350" i="1" dirty="0">
                <a:latin typeface="Arial" panose="020B0604020202020204" pitchFamily="34" charset="0"/>
                <a:cs typeface="Arial" panose="020B0604020202020204" pitchFamily="34" charset="0"/>
              </a:rPr>
              <a:t>Analysis of recrystallisation mechanisms linked to exposures in SPA.1 &amp; </a:t>
            </a:r>
            <a:r>
              <a:rPr lang="en-US" sz="1350" i="1" dirty="0" smtClean="0">
                <a:latin typeface="Arial" panose="020B0604020202020204" pitchFamily="34" charset="0"/>
                <a:cs typeface="Arial" panose="020B0604020202020204" pitchFamily="34" charset="0"/>
              </a:rPr>
              <a:t>Laboratory </a:t>
            </a:r>
            <a:r>
              <a:rPr lang="en-US" sz="1350" i="1" dirty="0">
                <a:latin typeface="Arial" panose="020B0604020202020204" pitchFamily="34" charset="0"/>
                <a:cs typeface="Arial" panose="020B0604020202020204" pitchFamily="34" charset="0"/>
              </a:rPr>
              <a:t>e</a:t>
            </a:r>
            <a:r>
              <a:rPr lang="en-US" sz="1350" i="1" dirty="0" smtClean="0">
                <a:latin typeface="Arial" panose="020B0604020202020204" pitchFamily="34" charset="0"/>
                <a:cs typeface="Arial" panose="020B0604020202020204" pitchFamily="34" charset="0"/>
              </a:rPr>
              <a:t>xperiments</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 </a:t>
            </a:r>
            <a:r>
              <a:rPr lang="en-US" sz="1350" i="1" dirty="0" smtClean="0">
                <a:latin typeface="Arial" panose="020B0604020202020204" pitchFamily="34" charset="0"/>
                <a:cs typeface="Arial" panose="020B0604020202020204" pitchFamily="34" charset="0"/>
              </a:rPr>
              <a:t>Validation of </a:t>
            </a:r>
            <a:r>
              <a:rPr lang="en-US" sz="1350" i="1" dirty="0">
                <a:latin typeface="Arial" panose="020B0604020202020204" pitchFamily="34" charset="0"/>
                <a:cs typeface="Arial" panose="020B0604020202020204" pitchFamily="34" charset="0"/>
              </a:rPr>
              <a:t>MEMOS-U </a:t>
            </a:r>
            <a:r>
              <a:rPr lang="en-US" sz="1350" i="1" dirty="0" smtClean="0">
                <a:latin typeface="Arial" panose="020B0604020202020204" pitchFamily="34" charset="0"/>
                <a:cs typeface="Arial" panose="020B0604020202020204" pitchFamily="34" charset="0"/>
              </a:rPr>
              <a:t>code</a:t>
            </a:r>
            <a:r>
              <a:rPr lang="en-US" sz="1350" i="1" dirty="0">
                <a:latin typeface="Arial" panose="020B0604020202020204" pitchFamily="34" charset="0"/>
                <a:cs typeface="Arial" panose="020B0604020202020204" pitchFamily="34" charset="0"/>
              </a:rPr>
              <a:t>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 </a:t>
            </a:r>
            <a:r>
              <a:rPr lang="en-US" sz="1350" i="1" dirty="0">
                <a:latin typeface="Arial" panose="020B0604020202020204" pitchFamily="34" charset="0"/>
                <a:cs typeface="Arial" panose="020B0604020202020204" pitchFamily="34" charset="0"/>
              </a:rPr>
              <a:t>Validation of models for </a:t>
            </a:r>
            <a:r>
              <a:rPr lang="en-US" sz="1350" i="1" dirty="0" smtClean="0">
                <a:latin typeface="Arial" panose="020B0604020202020204" pitchFamily="34" charset="0"/>
                <a:cs typeface="Arial" panose="020B0604020202020204" pitchFamily="34" charset="0"/>
              </a:rPr>
              <a:t>high </a:t>
            </a:r>
            <a:r>
              <a:rPr lang="en-US" sz="1350" i="1" dirty="0">
                <a:latin typeface="Arial" panose="020B0604020202020204" pitchFamily="34" charset="0"/>
                <a:cs typeface="Arial" panose="020B0604020202020204" pitchFamily="34" charset="0"/>
              </a:rPr>
              <a:t>heat </a:t>
            </a:r>
            <a:r>
              <a:rPr lang="en-US" sz="1350" i="1" dirty="0" smtClean="0">
                <a:latin typeface="Arial" panose="020B0604020202020204" pitchFamily="34" charset="0"/>
                <a:cs typeface="Arial" panose="020B0604020202020204" pitchFamily="34" charset="0"/>
              </a:rPr>
              <a:t>flux (transient) induced </a:t>
            </a:r>
            <a:r>
              <a:rPr lang="en-US" sz="1350" i="1" dirty="0">
                <a:latin typeface="Arial" panose="020B0604020202020204" pitchFamily="34" charset="0"/>
                <a:cs typeface="Arial" panose="020B0604020202020204" pitchFamily="34" charset="0"/>
              </a:rPr>
              <a:t>damages in </a:t>
            </a:r>
            <a:r>
              <a:rPr lang="en-US" sz="1350" i="1" dirty="0" smtClean="0">
                <a:latin typeface="Arial" panose="020B0604020202020204" pitchFamily="34" charset="0"/>
                <a:cs typeface="Arial" panose="020B0604020202020204" pitchFamily="34" charset="0"/>
              </a:rPr>
              <a:t>ITER and DEMO</a:t>
            </a:r>
            <a:endParaRPr lang="en-US" sz="1350" i="1" dirty="0">
              <a:latin typeface="Arial" panose="020B0604020202020204" pitchFamily="34" charset="0"/>
              <a:cs typeface="Arial" panose="020B0604020202020204" pitchFamily="34" charset="0"/>
            </a:endParaRPr>
          </a:p>
        </p:txBody>
      </p:sp>
      <p:sp>
        <p:nvSpPr>
          <p:cNvPr id="11" name="Textfeld 10"/>
          <p:cNvSpPr txBox="1"/>
          <p:nvPr/>
        </p:nvSpPr>
        <p:spPr>
          <a:xfrm>
            <a:off x="107504" y="4318082"/>
            <a:ext cx="5112568" cy="561820"/>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a:t>
            </a:r>
            <a:r>
              <a:rPr lang="en-US" sz="1350" i="1" dirty="0" smtClean="0">
                <a:latin typeface="Arial" panose="020B0604020202020204" pitchFamily="34" charset="0"/>
                <a:cs typeface="Arial" panose="020B0604020202020204" pitchFamily="34" charset="0"/>
              </a:rPr>
              <a:t>0 days</a:t>
            </a:r>
            <a:r>
              <a:rPr lang="en-US" sz="1350" i="1" dirty="0">
                <a:latin typeface="Arial" panose="020B0604020202020204" pitchFamily="34" charset="0"/>
                <a:cs typeface="Arial" panose="020B0604020202020204" pitchFamily="34" charset="0"/>
              </a:rPr>
              <a:t>, HHF 5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0 days</a:t>
            </a:r>
          </a:p>
          <a:p>
            <a:pPr>
              <a:lnSpc>
                <a:spcPct val="113000"/>
              </a:lnSpc>
            </a:pPr>
            <a:r>
              <a:rPr lang="en-US" sz="1350" dirty="0">
                <a:latin typeface="Arial" panose="020B0604020202020204" pitchFamily="34" charset="0"/>
                <a:cs typeface="Arial" panose="020B0604020202020204" pitchFamily="34" charset="0"/>
              </a:rPr>
              <a:t>Modelling: </a:t>
            </a:r>
            <a:r>
              <a:rPr lang="en-US" sz="1350" i="1" dirty="0">
                <a:latin typeface="Arial" panose="020B0604020202020204" pitchFamily="34" charset="0"/>
                <a:cs typeface="Arial" panose="020B0604020202020204" pitchFamily="34" charset="0"/>
              </a:rPr>
              <a:t>TOKES</a:t>
            </a:r>
            <a:r>
              <a:rPr lang="en-US" sz="1350" i="1" dirty="0" smtClean="0">
                <a:latin typeface="Arial" panose="020B0604020202020204" pitchFamily="34" charset="0"/>
                <a:cs typeface="Arial" panose="020B0604020202020204" pitchFamily="34" charset="0"/>
              </a:rPr>
              <a:t>, MEMOS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36931" y="4098742"/>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a:latin typeface="Arial" panose="020B0604020202020204" pitchFamily="34" charset="0"/>
                <a:cs typeface="Arial" panose="020B0604020202020204" pitchFamily="34" charset="0"/>
              </a:rPr>
              <a:t>9</a:t>
            </a:r>
            <a:r>
              <a:rPr lang="en-US" sz="1350" i="1" dirty="0" smtClean="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a:latin typeface="Arial" panose="020B0604020202020204" pitchFamily="34" charset="0"/>
                <a:cs typeface="Arial" panose="020B0604020202020204" pitchFamily="34" charset="0"/>
              </a:rPr>
              <a:t>CEA</a:t>
            </a:r>
            <a:r>
              <a:rPr lang="en-US" sz="1350" i="1" dirty="0" smtClean="0">
                <a:latin typeface="Arial" panose="020B0604020202020204" pitchFamily="34" charset="0"/>
                <a:cs typeface="Arial" panose="020B0604020202020204" pitchFamily="34" charset="0"/>
              </a:rPr>
              <a:t>, DTU,VR, JSI, KIPT, FZJ </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TE, WP </a:t>
            </a:r>
            <a:r>
              <a:rPr lang="en-US" sz="1350" i="1" dirty="0">
                <a:latin typeface="Arial" panose="020B0604020202020204" pitchFamily="34" charset="0"/>
                <a:cs typeface="Arial" panose="020B0604020202020204" pitchFamily="34" charset="0"/>
              </a:rPr>
              <a:t>MAT/PRD, </a:t>
            </a:r>
            <a:r>
              <a:rPr lang="en-US" sz="1350" i="1" dirty="0" smtClean="0">
                <a:latin typeface="Arial" panose="020B0604020202020204" pitchFamily="34" charset="0"/>
                <a:cs typeface="Arial" panose="020B0604020202020204" pitchFamily="34" charset="0"/>
              </a:rPr>
              <a:t>WP  </a:t>
            </a:r>
            <a:r>
              <a:rPr lang="en-US" sz="1350" i="1" dirty="0" smtClean="0">
                <a:latin typeface="Arial" panose="020B0604020202020204" pitchFamily="34" charset="0"/>
                <a:cs typeface="Arial" panose="020B0604020202020204" pitchFamily="34" charset="0"/>
              </a:rPr>
              <a:t>DIV</a:t>
            </a:r>
            <a:endParaRPr lang="en-US" sz="135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72C7A6-E0CA-4D2B-9FA0-F36D55A08744}"/>
              </a:ext>
            </a:extLst>
          </p:cNvPr>
          <p:cNvSpPr txBox="1"/>
          <p:nvPr/>
        </p:nvSpPr>
        <p:spPr>
          <a:xfrm>
            <a:off x="5292080" y="3462240"/>
            <a:ext cx="3933251" cy="369332"/>
          </a:xfrm>
          <a:prstGeom prst="rect">
            <a:avLst/>
          </a:prstGeom>
          <a:noFill/>
        </p:spPr>
        <p:txBody>
          <a:bodyPr wrap="square" rtlCol="0">
            <a:spAutoFit/>
          </a:bodyPr>
          <a:lstStyle/>
          <a:p>
            <a:r>
              <a:rPr lang="fi-FI" dirty="0" err="1"/>
              <a:t>Melt</a:t>
            </a:r>
            <a:r>
              <a:rPr lang="fi-FI" dirty="0"/>
              <a:t> </a:t>
            </a:r>
            <a:r>
              <a:rPr lang="fi-FI" dirty="0" err="1"/>
              <a:t>Layer</a:t>
            </a:r>
            <a:r>
              <a:rPr lang="fi-FI" dirty="0"/>
              <a:t> </a:t>
            </a:r>
            <a:r>
              <a:rPr lang="fi-FI" dirty="0" err="1"/>
              <a:t>Modelling</a:t>
            </a:r>
            <a:r>
              <a:rPr lang="fi-FI" dirty="0"/>
              <a:t> </a:t>
            </a:r>
            <a:r>
              <a:rPr lang="fi-FI" dirty="0" err="1"/>
              <a:t>with</a:t>
            </a:r>
            <a:r>
              <a:rPr lang="fi-FI" dirty="0"/>
              <a:t> act. </a:t>
            </a:r>
            <a:r>
              <a:rPr lang="fi-FI" dirty="0" err="1"/>
              <a:t>cooling</a:t>
            </a:r>
            <a:endParaRPr lang="fi-FI" dirty="0"/>
          </a:p>
        </p:txBody>
      </p:sp>
      <p:pic>
        <p:nvPicPr>
          <p:cNvPr id="3" name="Grafik 2">
            <a:extLst>
              <a:ext uri="{FF2B5EF4-FFF2-40B4-BE49-F238E27FC236}">
                <a16:creationId xmlns:a16="http://schemas.microsoft.com/office/drawing/2014/main" id="{042CA398-FFBF-5A49-AB25-D66E1166621D}"/>
              </a:ext>
            </a:extLst>
          </p:cNvPr>
          <p:cNvPicPr>
            <a:picLocks noChangeAspect="1"/>
          </p:cNvPicPr>
          <p:nvPr/>
        </p:nvPicPr>
        <p:blipFill>
          <a:blip r:embed="rId3"/>
          <a:stretch>
            <a:fillRect/>
          </a:stretch>
        </p:blipFill>
        <p:spPr>
          <a:xfrm>
            <a:off x="6027629" y="1216790"/>
            <a:ext cx="2448271" cy="2216593"/>
          </a:xfrm>
          <a:prstGeom prst="rect">
            <a:avLst/>
          </a:prstGeom>
        </p:spPr>
      </p:pic>
      <p:sp>
        <p:nvSpPr>
          <p:cNvPr id="13"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14</a:t>
            </a:fld>
            <a:endParaRPr lang="en-GB" dirty="0"/>
          </a:p>
        </p:txBody>
      </p:sp>
      <p:sp>
        <p:nvSpPr>
          <p:cNvPr id="14" name="Textfeld 13"/>
          <p:cNvSpPr txBox="1"/>
          <p:nvPr/>
        </p:nvSpPr>
        <p:spPr>
          <a:xfrm>
            <a:off x="1763688" y="2591693"/>
            <a:ext cx="5904656" cy="1205202"/>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of re-</a:t>
            </a:r>
            <a:r>
              <a:rPr lang="en-US" sz="1600" i="1" dirty="0" err="1" smtClean="0">
                <a:solidFill>
                  <a:srgbClr val="FF0000"/>
                </a:solidFill>
                <a:latin typeface="Arial" panose="020B0604020202020204" pitchFamily="34" charset="0"/>
                <a:cs typeface="Arial" panose="020B0604020202020204" pitchFamily="34" charset="0"/>
              </a:rPr>
              <a:t>crystalisation</a:t>
            </a:r>
            <a:r>
              <a:rPr lang="en-US" sz="1600" i="1" dirty="0" smtClean="0">
                <a:solidFill>
                  <a:srgbClr val="FF0000"/>
                </a:solidFill>
                <a:latin typeface="Arial" panose="020B0604020202020204" pitchFamily="34" charset="0"/>
                <a:cs typeface="Arial" panose="020B0604020202020204" pitchFamily="34" charset="0"/>
              </a:rPr>
              <a:t> studies in 2022!</a:t>
            </a:r>
          </a:p>
          <a:p>
            <a:pPr>
              <a:lnSpc>
                <a:spcPct val="113000"/>
              </a:lnSpc>
            </a:pPr>
            <a:r>
              <a:rPr lang="en-US" sz="1600" i="1" dirty="0">
                <a:solidFill>
                  <a:srgbClr val="FF0000"/>
                </a:solidFill>
                <a:latin typeface="Arial" panose="020B0604020202020204" pitchFamily="34" charset="0"/>
                <a:cs typeface="Arial" panose="020B0604020202020204" pitchFamily="34" charset="0"/>
              </a:rPr>
              <a:t>M</a:t>
            </a:r>
            <a:r>
              <a:rPr lang="en-US" sz="1600" i="1" dirty="0" smtClean="0">
                <a:solidFill>
                  <a:srgbClr val="FF0000"/>
                </a:solidFill>
                <a:latin typeface="Arial" panose="020B0604020202020204" pitchFamily="34" charset="0"/>
                <a:cs typeface="Arial" panose="020B0604020202020204" pitchFamily="34" charset="0"/>
              </a:rPr>
              <a:t>odelling of new WP TE experiments with MEMOS-U?</a:t>
            </a:r>
          </a:p>
          <a:p>
            <a:pPr>
              <a:lnSpc>
                <a:spcPct val="113000"/>
              </a:lnSpc>
            </a:pPr>
            <a:endParaRPr lang="en-US" sz="1600" i="1" dirty="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TOKES refactoring transferred to EEG grant</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8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rotWithShape="1">
          <a:blip r:embed="rId3"/>
          <a:srcRect t="14868" b="4212"/>
          <a:stretch/>
        </p:blipFill>
        <p:spPr>
          <a:xfrm>
            <a:off x="7271255" y="1203598"/>
            <a:ext cx="1787464" cy="1512168"/>
          </a:xfrm>
          <a:prstGeom prst="rect">
            <a:avLst/>
          </a:prstGeom>
        </p:spPr>
      </p:pic>
      <p:sp>
        <p:nvSpPr>
          <p:cNvPr id="2" name="Titel 1"/>
          <p:cNvSpPr>
            <a:spLocks noGrp="1"/>
          </p:cNvSpPr>
          <p:nvPr>
            <p:ph type="title"/>
          </p:nvPr>
        </p:nvSpPr>
        <p:spPr>
          <a:xfrm>
            <a:off x="-61610" y="82253"/>
            <a:ext cx="8450033" cy="342900"/>
          </a:xfrm>
        </p:spPr>
        <p:txBody>
          <a:bodyPr/>
          <a:lstStyle/>
          <a:p>
            <a:r>
              <a:rPr lang="de-DE" sz="2400" dirty="0"/>
              <a:t>SP B.1: </a:t>
            </a:r>
            <a:r>
              <a:rPr lang="en-US" sz="2400" dirty="0"/>
              <a:t>Physics of erosion and deposition</a:t>
            </a:r>
            <a:endParaRPr lang="de-DE" sz="2400" dirty="0"/>
          </a:p>
        </p:txBody>
      </p:sp>
      <p:sp>
        <p:nvSpPr>
          <p:cNvPr id="5" name="Textfeld 4"/>
          <p:cNvSpPr txBox="1"/>
          <p:nvPr/>
        </p:nvSpPr>
        <p:spPr>
          <a:xfrm>
            <a:off x="107504" y="614520"/>
            <a:ext cx="8856984" cy="542521"/>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Provide insights into the physics mechanisms behind erosion and re-deposition in fusion reactors</a:t>
            </a: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Information obtained from experiments in linear devices and via laboratory studies</a:t>
            </a: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347614"/>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i="1" dirty="0">
                <a:latin typeface="Arial" panose="020B0604020202020204" pitchFamily="34" charset="0"/>
                <a:cs typeface="Arial" panose="020B0604020202020204" pitchFamily="34" charset="0"/>
              </a:rPr>
              <a:t>: Influence of plasma parameters and surface morphology on erosion: MAGNUM-PSI, PSI-2, and </a:t>
            </a:r>
            <a:r>
              <a:rPr lang="en-US" sz="1350" i="1" dirty="0" err="1">
                <a:latin typeface="Arial" panose="020B0604020202020204" pitchFamily="34" charset="0"/>
                <a:cs typeface="Arial" panose="020B0604020202020204" pitchFamily="34" charset="0"/>
              </a:rPr>
              <a:t>GyM</a:t>
            </a:r>
            <a:r>
              <a:rPr lang="en-US" sz="1350" i="1" dirty="0">
                <a:latin typeface="Arial" panose="020B0604020202020204" pitchFamily="34" charset="0"/>
                <a:cs typeface="Arial" panose="020B0604020202020204" pitchFamily="34" charset="0"/>
              </a:rPr>
              <a:t>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i="1" dirty="0">
                <a:latin typeface="Arial" panose="020B0604020202020204" pitchFamily="34" charset="0"/>
                <a:cs typeface="Arial" panose="020B0604020202020204" pitchFamily="34" charset="0"/>
              </a:rPr>
              <a:t>: Sputtering properties of W model systems with different morphologies and of W re-deposits: lab experiments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i="1" dirty="0">
                <a:latin typeface="Arial" panose="020B0604020202020204" pitchFamily="34" charset="0"/>
                <a:cs typeface="Arial" panose="020B0604020202020204" pitchFamily="34" charset="0"/>
              </a:rPr>
              <a:t>: Surface erosion by dust impacts and formation of dust during air and water leaks </a:t>
            </a:r>
          </a:p>
        </p:txBody>
      </p:sp>
      <p:sp>
        <p:nvSpPr>
          <p:cNvPr id="10" name="Textfeld 9"/>
          <p:cNvSpPr txBox="1"/>
          <p:nvPr/>
        </p:nvSpPr>
        <p:spPr>
          <a:xfrm>
            <a:off x="107504" y="2943163"/>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i="1" dirty="0">
                <a:latin typeface="Arial" panose="020B0604020202020204" pitchFamily="34" charset="0"/>
                <a:cs typeface="Arial" panose="020B0604020202020204" pitchFamily="34" charset="0"/>
              </a:rPr>
              <a:t>: Sputtering yield of W model systems and structure of re-deposited layers, data from linear devices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i="1" dirty="0">
                <a:latin typeface="Arial" panose="020B0604020202020204" pitchFamily="34" charset="0"/>
                <a:cs typeface="Arial" panose="020B0604020202020204" pitchFamily="34" charset="0"/>
              </a:rPr>
              <a:t>: Effective sputtering yield of W model systems and W re-deposits following exposure to ion beams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i="1" dirty="0">
                <a:latin typeface="Arial" panose="020B0604020202020204" pitchFamily="34" charset="0"/>
                <a:cs typeface="Arial" panose="020B0604020202020204" pitchFamily="34" charset="0"/>
              </a:rPr>
              <a:t>: Composition of Be and W dust formed during air and water leaks</a:t>
            </a:r>
          </a:p>
        </p:txBody>
      </p:sp>
      <p:sp>
        <p:nvSpPr>
          <p:cNvPr id="11" name="Textfeld 10"/>
          <p:cNvSpPr txBox="1"/>
          <p:nvPr/>
        </p:nvSpPr>
        <p:spPr>
          <a:xfrm>
            <a:off x="107504" y="4568229"/>
            <a:ext cx="5184576"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34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11 </a:t>
            </a:r>
            <a:r>
              <a:rPr lang="en-US" sz="1350" i="1" dirty="0" smtClean="0">
                <a:latin typeface="Arial" panose="020B0604020202020204" pitchFamily="34" charset="0"/>
                <a:cs typeface="Arial" panose="020B0604020202020204" pitchFamily="34" charset="0"/>
              </a:rPr>
              <a:t>days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64088" y="4079441"/>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25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a:latin typeface="Arial" panose="020B0604020202020204" pitchFamily="34" charset="0"/>
                <a:cs typeface="Arial" panose="020B0604020202020204" pitchFamily="34" charset="0"/>
              </a:rPr>
              <a:t>DIFFER, ENEA, FZJ, IAP, ÖAW, VR</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a:latin typeface="Arial" panose="020B0604020202020204" pitchFamily="34" charset="0"/>
                <a:cs typeface="Arial" panose="020B0604020202020204" pitchFamily="34" charset="0"/>
              </a:rPr>
              <a:t>WP TE, WP MAT, WP </a:t>
            </a:r>
            <a:r>
              <a:rPr lang="en-US" sz="1350" i="1" dirty="0" smtClean="0">
                <a:latin typeface="Arial" panose="020B0604020202020204" pitchFamily="34" charset="0"/>
                <a:cs typeface="Arial" panose="020B0604020202020204" pitchFamily="34" charset="0"/>
              </a:rPr>
              <a:t>DIV, TSVV 7</a:t>
            </a:r>
            <a:endParaRPr lang="en-US" sz="135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72C7A6-E0CA-4D2B-9FA0-F36D55A08744}"/>
              </a:ext>
            </a:extLst>
          </p:cNvPr>
          <p:cNvSpPr txBox="1"/>
          <p:nvPr/>
        </p:nvSpPr>
        <p:spPr>
          <a:xfrm>
            <a:off x="7448902" y="1203598"/>
            <a:ext cx="1728192" cy="369332"/>
          </a:xfrm>
          <a:prstGeom prst="rect">
            <a:avLst/>
          </a:prstGeom>
          <a:noFill/>
        </p:spPr>
        <p:txBody>
          <a:bodyPr wrap="square" rtlCol="0">
            <a:spAutoFit/>
          </a:bodyPr>
          <a:lstStyle/>
          <a:p>
            <a:r>
              <a:rPr lang="fi-FI" dirty="0">
                <a:solidFill>
                  <a:srgbClr val="FF0000"/>
                </a:solidFill>
              </a:rPr>
              <a:t>MAGNUM-PSI</a:t>
            </a:r>
          </a:p>
        </p:txBody>
      </p:sp>
      <p:pic>
        <p:nvPicPr>
          <p:cNvPr id="3" name="Grafik 2"/>
          <p:cNvPicPr>
            <a:picLocks noChangeAspect="1"/>
          </p:cNvPicPr>
          <p:nvPr/>
        </p:nvPicPr>
        <p:blipFill>
          <a:blip r:embed="rId4"/>
          <a:stretch>
            <a:fillRect/>
          </a:stretch>
        </p:blipFill>
        <p:spPr>
          <a:xfrm>
            <a:off x="5377232" y="1222098"/>
            <a:ext cx="1986518" cy="1493668"/>
          </a:xfrm>
          <a:prstGeom prst="rect">
            <a:avLst/>
          </a:prstGeom>
        </p:spPr>
      </p:pic>
      <p:sp>
        <p:nvSpPr>
          <p:cNvPr id="16" name="TextBox 5">
            <a:extLst>
              <a:ext uri="{FF2B5EF4-FFF2-40B4-BE49-F238E27FC236}">
                <a16:creationId xmlns:a16="http://schemas.microsoft.com/office/drawing/2014/main" id="{B572C7A6-E0CA-4D2B-9FA0-F36D55A08744}"/>
              </a:ext>
            </a:extLst>
          </p:cNvPr>
          <p:cNvSpPr txBox="1"/>
          <p:nvPr/>
        </p:nvSpPr>
        <p:spPr>
          <a:xfrm>
            <a:off x="5353967" y="1189176"/>
            <a:ext cx="935373" cy="369332"/>
          </a:xfrm>
          <a:prstGeom prst="rect">
            <a:avLst/>
          </a:prstGeom>
          <a:noFill/>
        </p:spPr>
        <p:txBody>
          <a:bodyPr wrap="square" rtlCol="0">
            <a:spAutoFit/>
          </a:bodyPr>
          <a:lstStyle/>
          <a:p>
            <a:r>
              <a:rPr lang="fi-FI" dirty="0" smtClean="0">
                <a:solidFill>
                  <a:srgbClr val="FF0000"/>
                </a:solidFill>
              </a:rPr>
              <a:t>PSI-2</a:t>
            </a:r>
            <a:endParaRPr lang="fi-FI" dirty="0">
              <a:solidFill>
                <a:srgbClr val="FF0000"/>
              </a:solidFill>
            </a:endParaRPr>
          </a:p>
        </p:txBody>
      </p:sp>
      <p:pic>
        <p:nvPicPr>
          <p:cNvPr id="7" name="Grafik 6"/>
          <p:cNvPicPr>
            <a:picLocks noChangeAspect="1"/>
          </p:cNvPicPr>
          <p:nvPr/>
        </p:nvPicPr>
        <p:blipFill>
          <a:blip r:embed="rId5"/>
          <a:stretch>
            <a:fillRect/>
          </a:stretch>
        </p:blipFill>
        <p:spPr>
          <a:xfrm>
            <a:off x="5603630" y="2715652"/>
            <a:ext cx="3486340" cy="1406951"/>
          </a:xfrm>
          <a:prstGeom prst="rect">
            <a:avLst/>
          </a:prstGeom>
        </p:spPr>
      </p:pic>
      <p:sp>
        <p:nvSpPr>
          <p:cNvPr id="17"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15</a:t>
            </a:fld>
            <a:endParaRPr lang="en-GB" dirty="0"/>
          </a:p>
        </p:txBody>
      </p:sp>
      <p:sp>
        <p:nvSpPr>
          <p:cNvPr id="18" name="Textfeld 17"/>
          <p:cNvSpPr txBox="1"/>
          <p:nvPr/>
        </p:nvSpPr>
        <p:spPr>
          <a:xfrm>
            <a:off x="1835696" y="2571055"/>
            <a:ext cx="4248472" cy="1205202"/>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in 2022 with additional sample and plasma conditions</a:t>
            </a:r>
            <a:r>
              <a:rPr lang="en-US" sz="1600" i="1" dirty="0" smtClean="0">
                <a:solidFill>
                  <a:srgbClr val="FF0000"/>
                </a:solidFill>
                <a:latin typeface="Arial" panose="020B0604020202020204" pitchFamily="34" charset="0"/>
                <a:cs typeface="Arial" panose="020B0604020202020204" pitchFamily="34" charset="0"/>
              </a:rPr>
              <a:t>! </a:t>
            </a:r>
          </a:p>
          <a:p>
            <a:pPr>
              <a:lnSpc>
                <a:spcPct val="113000"/>
              </a:lnSpc>
            </a:pPr>
            <a:endParaRPr lang="en-US" sz="1600" i="1" dirty="0" smtClean="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Input for SP D modelling!</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68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400" dirty="0"/>
              <a:t>SP B.2: Material </a:t>
            </a:r>
            <a:r>
              <a:rPr lang="de-DE" sz="2400" dirty="0" err="1"/>
              <a:t>migration</a:t>
            </a:r>
            <a:r>
              <a:rPr lang="de-DE" sz="2400" dirty="0"/>
              <a:t> in </a:t>
            </a:r>
            <a:r>
              <a:rPr lang="de-DE" sz="2400" dirty="0" err="1"/>
              <a:t>toroidal</a:t>
            </a:r>
            <a:r>
              <a:rPr lang="de-DE" sz="2400" dirty="0"/>
              <a:t> </a:t>
            </a:r>
            <a:r>
              <a:rPr lang="de-DE" sz="2400" dirty="0" err="1"/>
              <a:t>devices</a:t>
            </a:r>
            <a:endParaRPr lang="de-DE" sz="2400" dirty="0"/>
          </a:p>
        </p:txBody>
      </p:sp>
      <p:sp>
        <p:nvSpPr>
          <p:cNvPr id="4" name="Fußzeilenplatzhalter 3"/>
          <p:cNvSpPr>
            <a:spLocks noGrp="1"/>
          </p:cNvSpPr>
          <p:nvPr>
            <p:ph type="ftr" sz="quarter" idx="11"/>
          </p:nvPr>
        </p:nvSpPr>
        <p:spPr/>
        <p:txBody>
          <a:bodyPr/>
          <a:lstStyle/>
          <a:p>
            <a:pPr algn="r"/>
            <a:r>
              <a:rPr lang="en-GB" dirty="0" err="1"/>
              <a:t>Sebastijan</a:t>
            </a:r>
            <a:r>
              <a:rPr lang="en-GB" dirty="0"/>
              <a:t> </a:t>
            </a:r>
            <a:r>
              <a:rPr lang="en-GB" dirty="0" err="1"/>
              <a:t>Brezinsek</a:t>
            </a:r>
            <a:r>
              <a:rPr lang="en-GB" dirty="0"/>
              <a:t> | Project Board WP PWIE  | Zoom | 22.06.2021 | Page </a:t>
            </a:r>
            <a:fld id="{6A6D9FA1-99C7-4910-8E32-B85D378B0060}" type="slidenum">
              <a:rPr lang="en-GB" smtClean="0"/>
              <a:pPr algn="r"/>
              <a:t>16</a:t>
            </a:fld>
            <a:endParaRPr lang="en-GB"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Determine erosion, re-deposition and material migration in toroidal devices </a:t>
            </a:r>
            <a:r>
              <a:rPr lang="en-US" sz="1350" i="1" dirty="0" smtClean="0">
                <a:latin typeface="Arial" panose="020B0604020202020204" pitchFamily="34" charset="0"/>
                <a:cs typeface="Arial" panose="020B0604020202020204" pitchFamily="34" charset="0"/>
              </a:rPr>
              <a:t>(AUG</a:t>
            </a:r>
            <a:r>
              <a:rPr lang="en-US" sz="1350" i="1" dirty="0">
                <a:latin typeface="Arial" panose="020B0604020202020204" pitchFamily="34" charset="0"/>
                <a:cs typeface="Arial" panose="020B0604020202020204" pitchFamily="34" charset="0"/>
              </a:rPr>
              <a:t>, WEST, W7-X)</a:t>
            </a: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Information obtained from post-exposure analyses of tiles or samples removed from the devices</a:t>
            </a: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86979"/>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Balance between gross and net erosion and the influence of surface roughness on erosion and re-deposition</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Erosion and (re-)deposition </a:t>
            </a:r>
            <a:r>
              <a:rPr lang="en-US" sz="1350" i="1" dirty="0" smtClean="0">
                <a:latin typeface="Arial" panose="020B0604020202020204" pitchFamily="34" charset="0"/>
                <a:cs typeface="Arial" panose="020B0604020202020204" pitchFamily="34" charset="0"/>
              </a:rPr>
              <a:t>pattern </a:t>
            </a:r>
            <a:r>
              <a:rPr lang="en-US" sz="1350" i="1" dirty="0">
                <a:latin typeface="Arial" panose="020B0604020202020204" pitchFamily="34" charset="0"/>
                <a:cs typeface="Arial" panose="020B0604020202020204" pitchFamily="34" charset="0"/>
              </a:rPr>
              <a:t>on WEST plasma-facing units during </a:t>
            </a:r>
            <a:r>
              <a:rPr lang="en-US" sz="1350" i="1" dirty="0" smtClean="0">
                <a:latin typeface="Arial" panose="020B0604020202020204" pitchFamily="34" charset="0"/>
                <a:cs typeface="Arial" panose="020B0604020202020204" pitchFamily="34" charset="0"/>
              </a:rPr>
              <a:t>He</a:t>
            </a:r>
            <a:r>
              <a:rPr lang="en-US" sz="1350" i="1" dirty="0" smtClean="0">
                <a:latin typeface="Arial" panose="020B0604020202020204" pitchFamily="34" charset="0"/>
                <a:cs typeface="Arial" panose="020B0604020202020204" pitchFamily="34" charset="0"/>
              </a:rPr>
              <a:t> campaign</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i="1" dirty="0">
                <a:latin typeface="Arial" panose="020B0604020202020204" pitchFamily="34" charset="0"/>
                <a:cs typeface="Arial" panose="020B0604020202020204" pitchFamily="34" charset="0"/>
              </a:rPr>
              <a:t>Task group 3</a:t>
            </a:r>
            <a:r>
              <a:rPr lang="en-US" sz="1350" i="1" dirty="0">
                <a:latin typeface="Arial" panose="020B0604020202020204" pitchFamily="34" charset="0"/>
                <a:cs typeface="Arial" panose="020B0604020202020204" pitchFamily="34" charset="0"/>
              </a:rPr>
              <a:t>: Erosion of wall components and migration of tracer impurities during OP 1.2b of W7-X</a:t>
            </a:r>
          </a:p>
        </p:txBody>
      </p:sp>
      <p:sp>
        <p:nvSpPr>
          <p:cNvPr id="10" name="Textfeld 9"/>
          <p:cNvSpPr txBox="1"/>
          <p:nvPr/>
        </p:nvSpPr>
        <p:spPr>
          <a:xfrm>
            <a:off x="107504" y="2931790"/>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Erosion and re-deposition patterns on selected WEST PFUs </a:t>
            </a:r>
            <a:r>
              <a:rPr lang="en-US" sz="1350" i="1" dirty="0" smtClean="0">
                <a:latin typeface="Arial" panose="020B0604020202020204" pitchFamily="34" charset="0"/>
                <a:cs typeface="Arial" panose="020B0604020202020204" pitchFamily="34" charset="0"/>
              </a:rPr>
              <a:t>after He campaign </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Balance between gross and net erosion of W in L- and H-mode plasma experiments on AUG</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Characterization of marker samples and coatings from plasma experiments on AUG, WEST, and W7-X </a:t>
            </a:r>
          </a:p>
        </p:txBody>
      </p:sp>
      <p:sp>
        <p:nvSpPr>
          <p:cNvPr id="11" name="Textfeld 10"/>
          <p:cNvSpPr txBox="1"/>
          <p:nvPr/>
        </p:nvSpPr>
        <p:spPr>
          <a:xfrm>
            <a:off x="107504" y="4568229"/>
            <a:ext cx="5184576"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0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28 </a:t>
            </a:r>
            <a:r>
              <a:rPr lang="en-US" sz="1350" i="1" dirty="0" smtClean="0">
                <a:latin typeface="Arial" panose="020B0604020202020204" pitchFamily="34" charset="0"/>
                <a:cs typeface="Arial" panose="020B0604020202020204" pitchFamily="34" charset="0"/>
              </a:rPr>
              <a:t>days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64088" y="3867894"/>
            <a:ext cx="3672408" cy="1031308"/>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22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a:latin typeface="Arial" panose="020B0604020202020204" pitchFamily="34" charset="0"/>
                <a:cs typeface="Arial" panose="020B0604020202020204" pitchFamily="34" charset="0"/>
              </a:rPr>
              <a:t>CEA, FZJ, IPPLM, JSI, MPG, RBI, VR, VTT</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a:t>
            </a:r>
            <a:r>
              <a:rPr lang="en-US" sz="1350" i="1" dirty="0">
                <a:latin typeface="Arial" panose="020B0604020202020204" pitchFamily="34" charset="0"/>
                <a:cs typeface="Arial" panose="020B0604020202020204" pitchFamily="34" charset="0"/>
              </a:rPr>
              <a:t>TE, WP </a:t>
            </a:r>
            <a:r>
              <a:rPr lang="en-US" sz="1350" i="1" dirty="0" smtClean="0">
                <a:latin typeface="Arial" panose="020B0604020202020204" pitchFamily="34" charset="0"/>
                <a:cs typeface="Arial" panose="020B0604020202020204" pitchFamily="34" charset="0"/>
              </a:rPr>
              <a:t>W7X, TSVV 7</a:t>
            </a:r>
            <a:endParaRPr lang="en-US" sz="1350" i="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0D27713-D789-4368-8C55-000277FD9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007748" y="1617274"/>
            <a:ext cx="2520342" cy="1807661"/>
          </a:xfrm>
          <a:prstGeom prst="rect">
            <a:avLst/>
          </a:prstGeom>
        </p:spPr>
      </p:pic>
      <p:pic>
        <p:nvPicPr>
          <p:cNvPr id="7" name="Picture 6">
            <a:extLst>
              <a:ext uri="{FF2B5EF4-FFF2-40B4-BE49-F238E27FC236}">
                <a16:creationId xmlns:a16="http://schemas.microsoft.com/office/drawing/2014/main" id="{E68179AB-F217-4374-BD1B-3448AEC93AE1}"/>
              </a:ext>
            </a:extLst>
          </p:cNvPr>
          <p:cNvPicPr>
            <a:picLocks noChangeAspect="1"/>
          </p:cNvPicPr>
          <p:nvPr/>
        </p:nvPicPr>
        <p:blipFill rotWithShape="1">
          <a:blip r:embed="rId4"/>
          <a:srcRect t="5028" b="9401"/>
          <a:stretch/>
        </p:blipFill>
        <p:spPr>
          <a:xfrm>
            <a:off x="7244314" y="1215551"/>
            <a:ext cx="1799922" cy="2565725"/>
          </a:xfrm>
          <a:prstGeom prst="rect">
            <a:avLst/>
          </a:prstGeom>
        </p:spPr>
      </p:pic>
      <p:sp>
        <p:nvSpPr>
          <p:cNvPr id="14" name="TextBox 13">
            <a:extLst>
              <a:ext uri="{FF2B5EF4-FFF2-40B4-BE49-F238E27FC236}">
                <a16:creationId xmlns:a16="http://schemas.microsoft.com/office/drawing/2014/main" id="{177E206A-1402-4BA6-8A67-99F2DD13DB53}"/>
              </a:ext>
            </a:extLst>
          </p:cNvPr>
          <p:cNvSpPr txBox="1"/>
          <p:nvPr/>
        </p:nvSpPr>
        <p:spPr>
          <a:xfrm>
            <a:off x="8388423" y="3426457"/>
            <a:ext cx="655813" cy="369332"/>
          </a:xfrm>
          <a:prstGeom prst="rect">
            <a:avLst/>
          </a:prstGeom>
          <a:noFill/>
        </p:spPr>
        <p:txBody>
          <a:bodyPr wrap="square" rtlCol="0">
            <a:spAutoFit/>
          </a:bodyPr>
          <a:lstStyle/>
          <a:p>
            <a:r>
              <a:rPr lang="fi-FI" dirty="0">
                <a:solidFill>
                  <a:schemeClr val="bg1"/>
                </a:solidFill>
              </a:rPr>
              <a:t>AUG</a:t>
            </a:r>
          </a:p>
        </p:txBody>
      </p:sp>
      <p:sp>
        <p:nvSpPr>
          <p:cNvPr id="15" name="Textfeld 14"/>
          <p:cNvSpPr txBox="1"/>
          <p:nvPr/>
        </p:nvSpPr>
        <p:spPr>
          <a:xfrm>
            <a:off x="1907704" y="2364845"/>
            <a:ext cx="3888432" cy="1483419"/>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in 2022 for single condition experiments</a:t>
            </a:r>
            <a:r>
              <a:rPr lang="en-US" sz="1600" i="1" dirty="0">
                <a:solidFill>
                  <a:srgbClr val="FF0000"/>
                </a:solidFill>
                <a:latin typeface="Arial" panose="020B0604020202020204" pitchFamily="34" charset="0"/>
                <a:cs typeface="Arial" panose="020B0604020202020204" pitchFamily="34" charset="0"/>
              </a:rPr>
              <a:t> </a:t>
            </a:r>
            <a:r>
              <a:rPr lang="en-US" sz="1600" i="1" dirty="0" smtClean="0">
                <a:solidFill>
                  <a:srgbClr val="FF0000"/>
                </a:solidFill>
                <a:latin typeface="Arial" panose="020B0604020202020204" pitchFamily="34" charset="0"/>
                <a:cs typeface="Arial" panose="020B0604020202020204" pitchFamily="34" charset="0"/>
              </a:rPr>
              <a:t>(e.g. W-7X W samples! )</a:t>
            </a:r>
          </a:p>
          <a:p>
            <a:pPr>
              <a:lnSpc>
                <a:spcPct val="113000"/>
              </a:lnSpc>
            </a:pPr>
            <a:endParaRPr lang="en-US" sz="1600" i="1" dirty="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WEST He samples delayed!</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Input for SP D modelling!</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490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400" dirty="0"/>
              <a:t>SP B.3: </a:t>
            </a:r>
            <a:r>
              <a:rPr lang="de-DE" sz="2400" dirty="0" err="1"/>
              <a:t>Characterization</a:t>
            </a:r>
            <a:r>
              <a:rPr lang="de-DE" sz="2400" dirty="0"/>
              <a:t> </a:t>
            </a:r>
            <a:r>
              <a:rPr lang="de-DE" sz="2400" dirty="0" err="1"/>
              <a:t>of</a:t>
            </a:r>
            <a:r>
              <a:rPr lang="de-DE" sz="2400" dirty="0"/>
              <a:t> plasma-</a:t>
            </a:r>
            <a:r>
              <a:rPr lang="de-DE" sz="2400" dirty="0" err="1"/>
              <a:t>exposed</a:t>
            </a:r>
            <a:r>
              <a:rPr lang="de-DE" sz="2400" dirty="0"/>
              <a:t> </a:t>
            </a:r>
            <a:r>
              <a:rPr lang="de-DE" sz="2400" dirty="0" err="1"/>
              <a:t>materials</a:t>
            </a:r>
            <a:endParaRPr lang="de-DE" sz="24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As SP B.2, deals with analyses of </a:t>
            </a:r>
            <a:r>
              <a:rPr lang="en-US" sz="1350" i="1" dirty="0" smtClean="0">
                <a:latin typeface="Arial" panose="020B0604020202020204" pitchFamily="34" charset="0"/>
                <a:cs typeface="Arial" panose="020B0604020202020204" pitchFamily="34" charset="0"/>
              </a:rPr>
              <a:t>PFC tiles </a:t>
            </a:r>
            <a:r>
              <a:rPr lang="en-US" sz="1350" i="1" dirty="0">
                <a:latin typeface="Arial" panose="020B0604020202020204" pitchFamily="34" charset="0"/>
                <a:cs typeface="Arial" panose="020B0604020202020204" pitchFamily="34" charset="0"/>
              </a:rPr>
              <a:t>from toroidal </a:t>
            </a:r>
            <a:r>
              <a:rPr lang="en-US" sz="1350" i="1" dirty="0" smtClean="0">
                <a:latin typeface="Arial" panose="020B0604020202020204" pitchFamily="34" charset="0"/>
                <a:cs typeface="Arial" panose="020B0604020202020204" pitchFamily="34" charset="0"/>
              </a:rPr>
              <a:t>devices, </a:t>
            </a:r>
            <a:r>
              <a:rPr lang="en-US" sz="1350" i="1" dirty="0">
                <a:latin typeface="Arial" panose="020B0604020202020204" pitchFamily="34" charset="0"/>
                <a:cs typeface="Arial" panose="020B0604020202020204" pitchFamily="34" charset="0"/>
              </a:rPr>
              <a:t>but focus </a:t>
            </a:r>
            <a:r>
              <a:rPr lang="en-US" sz="1350" i="1" dirty="0" smtClean="0">
                <a:latin typeface="Arial" panose="020B0604020202020204" pitchFamily="34" charset="0"/>
                <a:cs typeface="Arial" panose="020B0604020202020204" pitchFamily="34" charset="0"/>
              </a:rPr>
              <a:t>on steady-state operation</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Clarify formation of deposits, retention of plasma fuel, and surface modifications of </a:t>
            </a:r>
            <a:r>
              <a:rPr lang="en-US" sz="1350" i="1" dirty="0" smtClean="0">
                <a:latin typeface="Arial" panose="020B0604020202020204" pitchFamily="34" charset="0"/>
                <a:cs typeface="Arial" panose="020B0604020202020204" pitchFamily="34" charset="0"/>
              </a:rPr>
              <a:t>PFCs (mainly W)</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86979"/>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Post-exposure analyses of PFUs from WEST Phase 1 and pre-characterization of PFUs for Phase 2</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Surface changes as well as erosion/deposition and </a:t>
            </a:r>
            <a:r>
              <a:rPr lang="en-US" sz="1350" i="1" dirty="0" smtClean="0">
                <a:latin typeface="Arial" panose="020B0604020202020204" pitchFamily="34" charset="0"/>
                <a:cs typeface="Arial" panose="020B0604020202020204" pitchFamily="34" charset="0"/>
              </a:rPr>
              <a:t> fuel retention </a:t>
            </a:r>
            <a:r>
              <a:rPr lang="en-US" sz="1350" i="1" dirty="0">
                <a:latin typeface="Arial" panose="020B0604020202020204" pitchFamily="34" charset="0"/>
                <a:cs typeface="Arial" panose="020B0604020202020204" pitchFamily="34" charset="0"/>
              </a:rPr>
              <a:t>profiles on AUG and W7-X tiles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Surface changes and formation of re-deposits on reference samples, following exposure in linear devices</a:t>
            </a:r>
          </a:p>
        </p:txBody>
      </p:sp>
      <p:sp>
        <p:nvSpPr>
          <p:cNvPr id="10" name="Textfeld 9"/>
          <p:cNvSpPr txBox="1"/>
          <p:nvPr/>
        </p:nvSpPr>
        <p:spPr>
          <a:xfrm>
            <a:off x="107504" y="2943163"/>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Database on ageing, erosion, and fuel-retention behavior of selected WEST </a:t>
            </a:r>
            <a:r>
              <a:rPr lang="en-US" sz="1350" i="1" dirty="0" smtClean="0">
                <a:latin typeface="Arial" panose="020B0604020202020204" pitchFamily="34" charset="0"/>
                <a:cs typeface="Arial" panose="020B0604020202020204" pitchFamily="34" charset="0"/>
              </a:rPr>
              <a:t>PFUs (ripple effect) </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Surface analyses of selected AUG and W7-X </a:t>
            </a:r>
            <a:r>
              <a:rPr lang="en-US" sz="1350" i="1" dirty="0" smtClean="0">
                <a:latin typeface="Arial" panose="020B0604020202020204" pitchFamily="34" charset="0"/>
                <a:cs typeface="Arial" panose="020B0604020202020204" pitchFamily="34" charset="0"/>
              </a:rPr>
              <a:t>divertor and first wall tiles</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Characterization of selected reference coatings and plasma-exposed samples </a:t>
            </a:r>
          </a:p>
        </p:txBody>
      </p:sp>
      <p:sp>
        <p:nvSpPr>
          <p:cNvPr id="11" name="Textfeld 10"/>
          <p:cNvSpPr txBox="1"/>
          <p:nvPr/>
        </p:nvSpPr>
        <p:spPr>
          <a:xfrm>
            <a:off x="107504" y="4568229"/>
            <a:ext cx="5184576"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0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20 </a:t>
            </a:r>
            <a:r>
              <a:rPr lang="en-US" sz="1350" i="1" dirty="0" smtClean="0">
                <a:latin typeface="Arial" panose="020B0604020202020204" pitchFamily="34" charset="0"/>
                <a:cs typeface="Arial" panose="020B0604020202020204" pitchFamily="34" charset="0"/>
              </a:rPr>
              <a:t>days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64088" y="3867894"/>
            <a:ext cx="3672408" cy="1031308"/>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20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CEA, FZJ, IPPLM, IST, JSI, MPG, NCSRD, VTT</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a:latin typeface="Arial" panose="020B0604020202020204" pitchFamily="34" charset="0"/>
                <a:cs typeface="Arial" panose="020B0604020202020204" pitchFamily="34" charset="0"/>
              </a:rPr>
              <a:t>WP TE, WP W7X</a:t>
            </a:r>
          </a:p>
        </p:txBody>
      </p:sp>
      <p:pic>
        <p:nvPicPr>
          <p:cNvPr id="3" name="Picture 2">
            <a:extLst>
              <a:ext uri="{FF2B5EF4-FFF2-40B4-BE49-F238E27FC236}">
                <a16:creationId xmlns:a16="http://schemas.microsoft.com/office/drawing/2014/main" id="{EB9367A4-E527-44D3-82D0-4803E8745BE2}"/>
              </a:ext>
            </a:extLst>
          </p:cNvPr>
          <p:cNvPicPr>
            <a:picLocks noChangeAspect="1"/>
          </p:cNvPicPr>
          <p:nvPr/>
        </p:nvPicPr>
        <p:blipFill>
          <a:blip r:embed="rId3"/>
          <a:stretch>
            <a:fillRect/>
          </a:stretch>
        </p:blipFill>
        <p:spPr>
          <a:xfrm>
            <a:off x="5422939" y="1305168"/>
            <a:ext cx="3613557" cy="2305502"/>
          </a:xfrm>
          <a:prstGeom prst="rect">
            <a:avLst/>
          </a:prstGeom>
        </p:spPr>
      </p:pic>
      <p:sp>
        <p:nvSpPr>
          <p:cNvPr id="15" name="TextBox 14">
            <a:extLst>
              <a:ext uri="{FF2B5EF4-FFF2-40B4-BE49-F238E27FC236}">
                <a16:creationId xmlns:a16="http://schemas.microsoft.com/office/drawing/2014/main" id="{7EC92E5B-F410-46D9-AD59-CE68A1E0BA43}"/>
              </a:ext>
            </a:extLst>
          </p:cNvPr>
          <p:cNvSpPr txBox="1"/>
          <p:nvPr/>
        </p:nvSpPr>
        <p:spPr>
          <a:xfrm>
            <a:off x="6972135" y="3455030"/>
            <a:ext cx="2088232" cy="369332"/>
          </a:xfrm>
          <a:prstGeom prst="rect">
            <a:avLst/>
          </a:prstGeom>
          <a:noFill/>
        </p:spPr>
        <p:txBody>
          <a:bodyPr wrap="square" rtlCol="0">
            <a:spAutoFit/>
          </a:bodyPr>
          <a:lstStyle/>
          <a:p>
            <a:r>
              <a:rPr lang="fi-FI" dirty="0"/>
              <a:t>WEST (</a:t>
            </a:r>
            <a:r>
              <a:rPr lang="fi-FI" dirty="0" err="1"/>
              <a:t>marker</a:t>
            </a:r>
            <a:r>
              <a:rPr lang="fi-FI" dirty="0"/>
              <a:t> </a:t>
            </a:r>
            <a:r>
              <a:rPr lang="fi-FI" dirty="0" err="1"/>
              <a:t>tiles</a:t>
            </a:r>
            <a:r>
              <a:rPr lang="fi-FI" dirty="0"/>
              <a:t>)</a:t>
            </a:r>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17</a:t>
            </a:fld>
            <a:endParaRPr lang="en-GB" dirty="0"/>
          </a:p>
        </p:txBody>
      </p:sp>
      <p:sp>
        <p:nvSpPr>
          <p:cNvPr id="16" name="Textfeld 15"/>
          <p:cNvSpPr txBox="1"/>
          <p:nvPr/>
        </p:nvSpPr>
        <p:spPr>
          <a:xfrm>
            <a:off x="1835696" y="2571055"/>
            <a:ext cx="4248472" cy="1205202"/>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in 2022 - campaign integrated conditions</a:t>
            </a:r>
            <a:r>
              <a:rPr lang="en-US" sz="1600" i="1" dirty="0" smtClean="0">
                <a:solidFill>
                  <a:srgbClr val="FF0000"/>
                </a:solidFill>
                <a:latin typeface="Arial" panose="020B0604020202020204" pitchFamily="34" charset="0"/>
                <a:cs typeface="Arial" panose="020B0604020202020204" pitchFamily="34" charset="0"/>
              </a:rPr>
              <a:t>!</a:t>
            </a:r>
          </a:p>
          <a:p>
            <a:pPr>
              <a:lnSpc>
                <a:spcPct val="113000"/>
              </a:lnSpc>
            </a:pPr>
            <a:endParaRPr lang="en-US" sz="1600" i="1" dirty="0" smtClean="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Input for SP D modelling!</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94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594050" cy="342900"/>
          </a:xfrm>
        </p:spPr>
        <p:txBody>
          <a:bodyPr/>
          <a:lstStyle/>
          <a:p>
            <a:r>
              <a:rPr lang="de-DE" sz="2400" dirty="0"/>
              <a:t>SP B.4: </a:t>
            </a:r>
            <a:r>
              <a:rPr lang="en-US" sz="2400" dirty="0"/>
              <a:t>Reference </a:t>
            </a:r>
            <a:r>
              <a:rPr lang="en-US" sz="2400" dirty="0" smtClean="0"/>
              <a:t>layers (to mimic </a:t>
            </a:r>
            <a:r>
              <a:rPr lang="en-US" sz="2400" dirty="0"/>
              <a:t>ITER and </a:t>
            </a:r>
            <a:r>
              <a:rPr lang="en-US" sz="2400" dirty="0" smtClean="0"/>
              <a:t>DEMO) </a:t>
            </a:r>
            <a:endParaRPr lang="de-DE" sz="24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Production and characterization of reference </a:t>
            </a:r>
            <a:r>
              <a:rPr lang="en-US" sz="1350" i="1" dirty="0" smtClean="0">
                <a:latin typeface="Arial" panose="020B0604020202020204" pitchFamily="34" charset="0"/>
                <a:cs typeface="Arial" panose="020B0604020202020204" pitchFamily="34" charset="0"/>
              </a:rPr>
              <a:t>layers </a:t>
            </a:r>
            <a:r>
              <a:rPr lang="en-US" sz="1350" i="1" dirty="0">
                <a:latin typeface="Arial" panose="020B0604020202020204" pitchFamily="34" charset="0"/>
                <a:cs typeface="Arial" panose="020B0604020202020204" pitchFamily="34" charset="0"/>
              </a:rPr>
              <a:t>simulating (re-)deposits predicted for ITER and DEMO</a:t>
            </a: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Included also production of marker layers for WP TE experiments and studies in other SPs</a:t>
            </a: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86979"/>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Production and characterization of W reference coatings and proxies for re-deposited layers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Production and characterization of Be reference coatings with varying properties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Identifying fuel-retention properties of the produced </a:t>
            </a:r>
            <a:r>
              <a:rPr lang="en-US" sz="1350" i="1" dirty="0" smtClean="0">
                <a:latin typeface="Arial" panose="020B0604020202020204" pitchFamily="34" charset="0"/>
                <a:cs typeface="Arial" panose="020B0604020202020204" pitchFamily="34" charset="0"/>
              </a:rPr>
              <a:t>layers (fuel removal strategy for ITER)</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07504" y="2943163"/>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W-based coatings with pre-defined properties produced for analyses and plasma experiments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Be-based coatings with pre-defined properties produced for analyses and plasma experiments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Fuel-retention characteristics of the produced layers</a:t>
            </a:r>
          </a:p>
        </p:txBody>
      </p:sp>
      <p:sp>
        <p:nvSpPr>
          <p:cNvPr id="11" name="Textfeld 10"/>
          <p:cNvSpPr txBox="1"/>
          <p:nvPr/>
        </p:nvSpPr>
        <p:spPr>
          <a:xfrm>
            <a:off x="107504" y="4568229"/>
            <a:ext cx="5184576"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0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11 </a:t>
            </a:r>
            <a:r>
              <a:rPr lang="en-US" sz="1350" i="1" dirty="0" smtClean="0">
                <a:latin typeface="Arial" panose="020B0604020202020204" pitchFamily="34" charset="0"/>
                <a:cs typeface="Arial" panose="020B0604020202020204" pitchFamily="34" charset="0"/>
              </a:rPr>
              <a:t>days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64088" y="3867894"/>
            <a:ext cx="3672408" cy="1031308"/>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25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a:latin typeface="Arial" panose="020B0604020202020204" pitchFamily="34" charset="0"/>
                <a:cs typeface="Arial" panose="020B0604020202020204" pitchFamily="34" charset="0"/>
              </a:rPr>
              <a:t>CEA, CIEMAT, ENEA, IAP, IST, JSI, RBI, VTT</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a:latin typeface="Arial" panose="020B0604020202020204" pitchFamily="34" charset="0"/>
                <a:cs typeface="Arial" panose="020B0604020202020204" pitchFamily="34" charset="0"/>
              </a:rPr>
              <a:t>N/A</a:t>
            </a:r>
          </a:p>
        </p:txBody>
      </p:sp>
      <p:pic>
        <p:nvPicPr>
          <p:cNvPr id="13" name="Picture 12">
            <a:extLst>
              <a:ext uri="{FF2B5EF4-FFF2-40B4-BE49-F238E27FC236}">
                <a16:creationId xmlns:a16="http://schemas.microsoft.com/office/drawing/2014/main" id="{899F0231-1494-49D8-88A4-73A5B553A7F5}"/>
              </a:ext>
            </a:extLst>
          </p:cNvPr>
          <p:cNvPicPr>
            <a:picLocks noChangeAspect="1"/>
          </p:cNvPicPr>
          <p:nvPr/>
        </p:nvPicPr>
        <p:blipFill>
          <a:blip r:embed="rId3"/>
          <a:stretch>
            <a:fillRect/>
          </a:stretch>
        </p:blipFill>
        <p:spPr>
          <a:xfrm>
            <a:off x="5632607" y="1223472"/>
            <a:ext cx="2971841" cy="2526336"/>
          </a:xfrm>
          <a:prstGeom prst="rect">
            <a:avLst/>
          </a:prstGeom>
        </p:spPr>
      </p:pic>
      <p:sp>
        <p:nvSpPr>
          <p:cNvPr id="15" name="TextBox 14">
            <a:extLst>
              <a:ext uri="{FF2B5EF4-FFF2-40B4-BE49-F238E27FC236}">
                <a16:creationId xmlns:a16="http://schemas.microsoft.com/office/drawing/2014/main" id="{7EC92E5B-F410-46D9-AD59-CE68A1E0BA43}"/>
              </a:ext>
            </a:extLst>
          </p:cNvPr>
          <p:cNvSpPr txBox="1"/>
          <p:nvPr/>
        </p:nvSpPr>
        <p:spPr>
          <a:xfrm>
            <a:off x="5580112" y="3419909"/>
            <a:ext cx="2465561" cy="369332"/>
          </a:xfrm>
          <a:prstGeom prst="rect">
            <a:avLst/>
          </a:prstGeom>
          <a:noFill/>
        </p:spPr>
        <p:txBody>
          <a:bodyPr wrap="square" rtlCol="0">
            <a:spAutoFit/>
          </a:bodyPr>
          <a:lstStyle/>
          <a:p>
            <a:r>
              <a:rPr lang="fi-FI" dirty="0" err="1">
                <a:solidFill>
                  <a:srgbClr val="FFFF00"/>
                </a:solidFill>
              </a:rPr>
              <a:t>Production</a:t>
            </a:r>
            <a:r>
              <a:rPr lang="fi-FI" dirty="0">
                <a:solidFill>
                  <a:srgbClr val="FFFF00"/>
                </a:solidFill>
              </a:rPr>
              <a:t> of </a:t>
            </a:r>
            <a:r>
              <a:rPr lang="fi-FI" dirty="0" err="1">
                <a:solidFill>
                  <a:srgbClr val="FFFF00"/>
                </a:solidFill>
              </a:rPr>
              <a:t>Be</a:t>
            </a:r>
            <a:r>
              <a:rPr lang="fi-FI" dirty="0">
                <a:solidFill>
                  <a:srgbClr val="FFFF00"/>
                </a:solidFill>
              </a:rPr>
              <a:t> </a:t>
            </a:r>
            <a:r>
              <a:rPr lang="fi-FI" dirty="0" err="1">
                <a:solidFill>
                  <a:srgbClr val="FFFF00"/>
                </a:solidFill>
              </a:rPr>
              <a:t>layers</a:t>
            </a:r>
            <a:endParaRPr lang="fi-FI" dirty="0">
              <a:solidFill>
                <a:srgbClr val="FFFF00"/>
              </a:solidFill>
            </a:endParaRPr>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18</a:t>
            </a:fld>
            <a:endParaRPr lang="en-GB" dirty="0"/>
          </a:p>
        </p:txBody>
      </p:sp>
      <p:sp>
        <p:nvSpPr>
          <p:cNvPr id="16" name="Textfeld 15"/>
          <p:cNvSpPr txBox="1"/>
          <p:nvPr/>
        </p:nvSpPr>
        <p:spPr>
          <a:xfrm>
            <a:off x="1835696" y="2571055"/>
            <a:ext cx="4248472" cy="1483419"/>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a:solidFill>
                  <a:srgbClr val="FF0000"/>
                </a:solidFill>
                <a:latin typeface="Arial" panose="020B0604020202020204" pitchFamily="34" charset="0"/>
                <a:cs typeface="Arial" panose="020B0604020202020204" pitchFamily="34" charset="0"/>
              </a:rPr>
              <a:t>Continuation of 2021 work in </a:t>
            </a:r>
            <a:r>
              <a:rPr lang="en-US" sz="1600" i="1" dirty="0" smtClean="0">
                <a:solidFill>
                  <a:srgbClr val="FF0000"/>
                </a:solidFill>
                <a:latin typeface="Arial" panose="020B0604020202020204" pitchFamily="34" charset="0"/>
                <a:cs typeface="Arial" panose="020B0604020202020204" pitchFamily="34" charset="0"/>
              </a:rPr>
              <a:t>2022</a:t>
            </a:r>
            <a:endParaRPr lang="en-US" sz="1600" i="1" dirty="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 mimic JET-like deposits and damaged W with high D content for LIBS/LID-QMS</a:t>
            </a:r>
            <a:r>
              <a:rPr lang="en-US" sz="1600" i="1" dirty="0" smtClean="0">
                <a:solidFill>
                  <a:srgbClr val="FF0000"/>
                </a:solidFill>
                <a:latin typeface="Arial" panose="020B0604020202020204" pitchFamily="34" charset="0"/>
                <a:cs typeface="Arial" panose="020B0604020202020204" pitchFamily="34" charset="0"/>
              </a:rPr>
              <a:t>!</a:t>
            </a:r>
          </a:p>
          <a:p>
            <a:pPr>
              <a:lnSpc>
                <a:spcPct val="113000"/>
              </a:lnSpc>
            </a:pPr>
            <a:endParaRPr lang="en-US" sz="1600" i="1" dirty="0" smtClean="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Input SP X experiments and SP D modelling!</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42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738066" cy="342900"/>
          </a:xfrm>
        </p:spPr>
        <p:txBody>
          <a:bodyPr/>
          <a:lstStyle/>
          <a:p>
            <a:r>
              <a:rPr lang="de-DE" sz="2000" dirty="0"/>
              <a:t>SP C.1: </a:t>
            </a:r>
            <a:r>
              <a:rPr lang="en-US" sz="2000" dirty="0"/>
              <a:t>Transport of Hydrogen through the first wall of fusion devices</a:t>
            </a:r>
            <a:endParaRPr lang="de-DE" sz="2000" dirty="0"/>
          </a:p>
        </p:txBody>
      </p:sp>
      <p:sp>
        <p:nvSpPr>
          <p:cNvPr id="5" name="Textfeld 4"/>
          <p:cNvSpPr txBox="1"/>
          <p:nvPr/>
        </p:nvSpPr>
        <p:spPr>
          <a:xfrm>
            <a:off x="107504" y="614520"/>
            <a:ext cx="8856984" cy="542521"/>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Understand transport of hydrogen across surfaces and inter-material interfaces</a:t>
            </a: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Information obtained from experiments in linear devices and via laboratory studies</a:t>
            </a: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15551"/>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Dynamic Hydrogen inventory and influence of transients on retention</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Permeation across material interfaces for relevant materials (W/Cu/EUROFER)</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Release of Hydrogen into water compared to gas phase</a:t>
            </a:r>
          </a:p>
        </p:txBody>
      </p:sp>
      <p:sp>
        <p:nvSpPr>
          <p:cNvPr id="10" name="Textfeld 9"/>
          <p:cNvSpPr txBox="1"/>
          <p:nvPr/>
        </p:nvSpPr>
        <p:spPr>
          <a:xfrm>
            <a:off x="107504" y="2787774"/>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Loading of W by Hydrogen plasma under ELM-like heat loads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Permeability variation in presence of material interfaces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i="1" dirty="0">
                <a:latin typeface="Arial" panose="020B0604020202020204" pitchFamily="34" charset="0"/>
                <a:cs typeface="Arial" panose="020B0604020202020204" pitchFamily="34" charset="0"/>
              </a:rPr>
              <a:t>: Recombination / Dissociation parameters for water compared to gas phase. </a:t>
            </a:r>
          </a:p>
        </p:txBody>
      </p:sp>
      <p:sp>
        <p:nvSpPr>
          <p:cNvPr id="11" name="Textfeld 10"/>
          <p:cNvSpPr txBox="1"/>
          <p:nvPr/>
        </p:nvSpPr>
        <p:spPr>
          <a:xfrm>
            <a:off x="107504" y="4314186"/>
            <a:ext cx="5184576" cy="561820"/>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9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25 days</a:t>
            </a:r>
          </a:p>
          <a:p>
            <a:pPr>
              <a:lnSpc>
                <a:spcPct val="113000"/>
              </a:lnSpc>
            </a:pPr>
            <a:r>
              <a:rPr lang="en-US" sz="1350" i="1" dirty="0">
                <a:latin typeface="Arial" panose="020B0604020202020204" pitchFamily="34" charset="0"/>
                <a:cs typeface="Arial" panose="020B0604020202020204" pitchFamily="34" charset="0"/>
              </a:rPr>
              <a:t>Modeling: TESSIM-X, MHIMS</a:t>
            </a:r>
          </a:p>
        </p:txBody>
      </p:sp>
      <p:sp>
        <p:nvSpPr>
          <p:cNvPr id="12" name="Textfeld 11"/>
          <p:cNvSpPr txBox="1"/>
          <p:nvPr/>
        </p:nvSpPr>
        <p:spPr>
          <a:xfrm>
            <a:off x="5364088" y="3867894"/>
            <a:ext cx="3672408" cy="1031308"/>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a:latin typeface="Arial" panose="020B0604020202020204" pitchFamily="34" charset="0"/>
                <a:cs typeface="Arial" panose="020B0604020202020204" pitchFamily="34" charset="0"/>
              </a:rPr>
              <a:t>total 46 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a:latin typeface="Arial" panose="020B0604020202020204" pitchFamily="34" charset="0"/>
                <a:cs typeface="Arial" panose="020B0604020202020204" pitchFamily="34" charset="0"/>
              </a:rPr>
              <a:t>CEA, DIFFER, FZJ, MPG, JSI, </a:t>
            </a:r>
            <a:r>
              <a:rPr lang="en-US" sz="1350" i="1" dirty="0" smtClean="0">
                <a:latin typeface="Arial" panose="020B0604020202020204" pitchFamily="34" charset="0"/>
                <a:cs typeface="Arial" panose="020B0604020202020204" pitchFamily="34" charset="0"/>
              </a:rPr>
              <a:t>IPPLM</a:t>
            </a:r>
            <a:r>
              <a:rPr lang="en-US" sz="1350" i="1" dirty="0">
                <a:latin typeface="Arial" panose="020B0604020202020204" pitchFamily="34" charset="0"/>
                <a:cs typeface="Arial" panose="020B0604020202020204" pitchFamily="34" charset="0"/>
              </a:rPr>
              <a:t>, Ö</a:t>
            </a:r>
            <a:r>
              <a:rPr lang="en-US" sz="1350" i="1" dirty="0" smtClean="0">
                <a:latin typeface="Arial" panose="020B0604020202020204" pitchFamily="34" charset="0"/>
                <a:cs typeface="Arial" panose="020B0604020202020204" pitchFamily="34" charset="0"/>
              </a:rPr>
              <a:t>AW</a:t>
            </a:r>
            <a:r>
              <a:rPr lang="en-US" sz="1350" i="1" dirty="0">
                <a:latin typeface="Arial" panose="020B0604020202020204" pitchFamily="34" charset="0"/>
                <a:cs typeface="Arial" panose="020B0604020202020204" pitchFamily="34" charset="0"/>
              </a:rPr>
              <a:t>, VR</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a:latin typeface="Arial" panose="020B0604020202020204" pitchFamily="34" charset="0"/>
                <a:cs typeface="Arial" panose="020B0604020202020204" pitchFamily="34" charset="0"/>
              </a:rPr>
              <a:t>WP TE, WP MAT, </a:t>
            </a:r>
            <a:r>
              <a:rPr lang="en-US" sz="1350" i="1" dirty="0">
                <a:latin typeface="Arial" panose="020B0604020202020204" pitchFamily="34" charset="0"/>
                <a:cs typeface="Arial" panose="020B0604020202020204" pitchFamily="34" charset="0"/>
              </a:rPr>
              <a:t>W</a:t>
            </a:r>
            <a:r>
              <a:rPr lang="en-US" sz="1350" i="1" dirty="0" smtClean="0">
                <a:latin typeface="Arial" panose="020B0604020202020204" pitchFamily="34" charset="0"/>
                <a:cs typeface="Arial" panose="020B0604020202020204" pitchFamily="34" charset="0"/>
              </a:rPr>
              <a:t>P SAE, TSVV 7</a:t>
            </a:r>
            <a:endParaRPr lang="en-US" sz="1350" i="1" dirty="0">
              <a:latin typeface="Arial" panose="020B0604020202020204" pitchFamily="34" charset="0"/>
              <a:cs typeface="Arial" panose="020B0604020202020204" pitchFamily="34" charset="0"/>
            </a:endParaRPr>
          </a:p>
        </p:txBody>
      </p:sp>
      <p:pic>
        <p:nvPicPr>
          <p:cNvPr id="13" name="Grafik 9">
            <a:extLst>
              <a:ext uri="{FF2B5EF4-FFF2-40B4-BE49-F238E27FC236}">
                <a16:creationId xmlns:a16="http://schemas.microsoft.com/office/drawing/2014/main" id="{7FAD3299-2B40-0549-B8CA-13AED8DBACA7}"/>
              </a:ext>
            </a:extLst>
          </p:cNvPr>
          <p:cNvPicPr>
            <a:picLocks noChangeAspect="1"/>
          </p:cNvPicPr>
          <p:nvPr/>
        </p:nvPicPr>
        <p:blipFill>
          <a:blip r:embed="rId3"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5383440" y="1271222"/>
            <a:ext cx="3637760" cy="2567645"/>
          </a:xfrm>
          <a:prstGeom prst="rect">
            <a:avLst/>
          </a:prstGeom>
        </p:spPr>
      </p:pic>
      <p:sp>
        <p:nvSpPr>
          <p:cNvPr id="7" name="TextBox 6">
            <a:extLst>
              <a:ext uri="{FF2B5EF4-FFF2-40B4-BE49-F238E27FC236}">
                <a16:creationId xmlns:a16="http://schemas.microsoft.com/office/drawing/2014/main" id="{9A8DD801-B4D9-4044-8B36-6B7596D59018}"/>
              </a:ext>
            </a:extLst>
          </p:cNvPr>
          <p:cNvSpPr txBox="1"/>
          <p:nvPr/>
        </p:nvSpPr>
        <p:spPr>
          <a:xfrm>
            <a:off x="6588224" y="2139702"/>
            <a:ext cx="1515287" cy="369332"/>
          </a:xfrm>
          <a:prstGeom prst="rect">
            <a:avLst/>
          </a:prstGeom>
          <a:noFill/>
        </p:spPr>
        <p:txBody>
          <a:bodyPr wrap="none" rtlCol="0">
            <a:spAutoFit/>
          </a:bodyPr>
          <a:lstStyle/>
          <a:p>
            <a:r>
              <a:rPr lang="en-US" dirty="0"/>
              <a:t>A. </a:t>
            </a:r>
            <a:r>
              <a:rPr lang="en-US" dirty="0" err="1"/>
              <a:t>Houben</a:t>
            </a:r>
            <a:r>
              <a:rPr lang="en-US" dirty="0"/>
              <a:t> FZJ</a:t>
            </a:r>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19</a:t>
            </a:fld>
            <a:endParaRPr lang="en-GB" dirty="0"/>
          </a:p>
        </p:txBody>
      </p:sp>
      <p:sp>
        <p:nvSpPr>
          <p:cNvPr id="15" name="Textfeld 14"/>
          <p:cNvSpPr txBox="1"/>
          <p:nvPr/>
        </p:nvSpPr>
        <p:spPr>
          <a:xfrm>
            <a:off x="1835696" y="2571055"/>
            <a:ext cx="4248472" cy="1205202"/>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a:solidFill>
                  <a:srgbClr val="FF0000"/>
                </a:solidFill>
                <a:latin typeface="Arial" panose="020B0604020202020204" pitchFamily="34" charset="0"/>
                <a:cs typeface="Arial" panose="020B0604020202020204" pitchFamily="34" charset="0"/>
              </a:rPr>
              <a:t>Continuation of 2021 work in 2022!</a:t>
            </a:r>
          </a:p>
          <a:p>
            <a:pPr>
              <a:lnSpc>
                <a:spcPct val="113000"/>
              </a:lnSpc>
            </a:pPr>
            <a:endParaRPr lang="en-US" sz="1600" i="1" dirty="0" smtClean="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T release into water shifted into 2022  </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=&gt; CEA T laboratory costs!</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0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6" y="82253"/>
            <a:ext cx="8882081" cy="342900"/>
          </a:xfrm>
        </p:spPr>
        <p:txBody>
          <a:bodyPr/>
          <a:lstStyle/>
          <a:p>
            <a:r>
              <a:rPr lang="de-DE" sz="2400" dirty="0" err="1" smtClean="0"/>
              <a:t>Boundary</a:t>
            </a:r>
            <a:r>
              <a:rPr lang="de-DE" sz="2400" dirty="0" smtClean="0"/>
              <a:t> </a:t>
            </a:r>
            <a:r>
              <a:rPr lang="de-DE" sz="2400" dirty="0" err="1" smtClean="0"/>
              <a:t>conditions</a:t>
            </a:r>
            <a:endParaRPr lang="de-DE" sz="2400" dirty="0"/>
          </a:p>
        </p:txBody>
      </p:sp>
      <p:pic>
        <p:nvPicPr>
          <p:cNvPr id="5" name="Grafik 4"/>
          <p:cNvPicPr/>
          <p:nvPr/>
        </p:nvPicPr>
        <p:blipFill>
          <a:blip r:embed="rId2">
            <a:extLst>
              <a:ext uri="{28A0092B-C50C-407E-A947-70E740481C1C}">
                <a14:useLocalDpi xmlns:a14="http://schemas.microsoft.com/office/drawing/2010/main" val="0"/>
              </a:ext>
            </a:extLst>
          </a:blip>
          <a:srcRect/>
          <a:stretch>
            <a:fillRect/>
          </a:stretch>
        </p:blipFill>
        <p:spPr bwMode="auto">
          <a:xfrm>
            <a:off x="5580112" y="623877"/>
            <a:ext cx="3343684" cy="4104456"/>
          </a:xfrm>
          <a:prstGeom prst="rect">
            <a:avLst/>
          </a:prstGeom>
          <a:noFill/>
          <a:ln>
            <a:noFill/>
          </a:ln>
        </p:spPr>
      </p:pic>
      <p:sp>
        <p:nvSpPr>
          <p:cNvPr id="7" name="Textfeld 6"/>
          <p:cNvSpPr txBox="1"/>
          <p:nvPr/>
        </p:nvSpPr>
        <p:spPr>
          <a:xfrm flipH="1">
            <a:off x="179512" y="644997"/>
            <a:ext cx="5184576" cy="1422697"/>
          </a:xfrm>
          <a:prstGeom prst="rect">
            <a:avLst/>
          </a:prstGeom>
          <a:solidFill>
            <a:srgbClr val="E3E3E3"/>
          </a:solidFill>
          <a:ln w="12700">
            <a:solidFill>
              <a:schemeClr val="tx1"/>
            </a:solidFill>
          </a:ln>
        </p:spPr>
        <p:txBody>
          <a:bodyPr wrap="square" rtlCol="0">
            <a:spAutoFit/>
          </a:bodyPr>
          <a:lstStyle/>
          <a:p>
            <a:pPr marL="285750"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WP </a:t>
            </a:r>
            <a:r>
              <a:rPr lang="en-GB" sz="1300" dirty="0" smtClean="0">
                <a:latin typeface="Arial" panose="020B0604020202020204" pitchFamily="34" charset="0"/>
                <a:cs typeface="Arial" panose="020B0604020202020204" pitchFamily="34" charset="0"/>
              </a:rPr>
              <a:t>PWIE </a:t>
            </a:r>
            <a:r>
              <a:rPr lang="en-GB" sz="1300" dirty="0" smtClean="0">
                <a:latin typeface="Arial" panose="020B0604020202020204" pitchFamily="34" charset="0"/>
                <a:cs typeface="Arial" panose="020B0604020202020204" pitchFamily="34" charset="0"/>
              </a:rPr>
              <a:t>covers</a:t>
            </a:r>
            <a:endParaRPr lang="en-GB" sz="1300" dirty="0" smtClean="0">
              <a:solidFill>
                <a:srgbClr val="FF0000"/>
              </a:solidFill>
              <a:latin typeface="Arial" panose="020B0604020202020204" pitchFamily="34" charset="0"/>
              <a:cs typeface="Arial" panose="020B0604020202020204" pitchFamily="34" charset="0"/>
            </a:endParaRP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WP PFC activities (at reduced </a:t>
            </a:r>
            <a:r>
              <a:rPr lang="en-GB" sz="1300" dirty="0" smtClean="0">
                <a:latin typeface="Arial" panose="020B0604020202020204" pitchFamily="34" charset="0"/>
                <a:cs typeface="Arial" panose="020B0604020202020204" pitchFamily="34" charset="0"/>
              </a:rPr>
              <a:t>budget/y </a:t>
            </a:r>
            <a:r>
              <a:rPr lang="en-GB" sz="1300" dirty="0" smtClean="0">
                <a:latin typeface="Arial" panose="020B0604020202020204" pitchFamily="34" charset="0"/>
                <a:cs typeface="Arial" panose="020B0604020202020204" pitchFamily="34" charset="0"/>
              </a:rPr>
              <a:t>w.r.t. FP8)</a:t>
            </a: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DTT-ADC physics activities (budget only for </a:t>
            </a:r>
            <a:r>
              <a:rPr lang="en-GB" sz="1300" dirty="0" smtClean="0">
                <a:latin typeface="Arial" panose="020B0604020202020204" pitchFamily="34" charset="0"/>
                <a:cs typeface="Arial" panose="020B0604020202020204" pitchFamily="34" charset="0"/>
              </a:rPr>
              <a:t>2021/22)</a:t>
            </a:r>
            <a:endParaRPr lang="en-GB" sz="1300" dirty="0" smtClean="0">
              <a:latin typeface="Arial" panose="020B0604020202020204" pitchFamily="34" charset="0"/>
              <a:cs typeface="Arial" panose="020B0604020202020204" pitchFamily="34" charset="0"/>
            </a:endParaRP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JET-2 activities (half FP8 </a:t>
            </a:r>
            <a:r>
              <a:rPr lang="en-GB" sz="1300" dirty="0" smtClean="0">
                <a:latin typeface="Arial" panose="020B0604020202020204" pitchFamily="34" charset="0"/>
                <a:cs typeface="Arial" panose="020B0604020202020204" pitchFamily="34" charset="0"/>
              </a:rPr>
              <a:t>budget/y limited to 2022/23) </a:t>
            </a:r>
            <a:endParaRPr lang="en-GB" sz="1300" dirty="0" smtClean="0">
              <a:latin typeface="Arial" panose="020B0604020202020204" pitchFamily="34" charset="0"/>
              <a:cs typeface="Arial" panose="020B0604020202020204" pitchFamily="34" charset="0"/>
            </a:endParaRPr>
          </a:p>
          <a:p>
            <a:pPr marL="285750"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TSVV related </a:t>
            </a:r>
            <a:r>
              <a:rPr lang="en-GB" sz="1300" dirty="0">
                <a:latin typeface="Arial" panose="020B0604020202020204" pitchFamily="34" charset="0"/>
                <a:cs typeface="Arial" panose="020B0604020202020204" pitchFamily="34" charset="0"/>
              </a:rPr>
              <a:t>to PWIE </a:t>
            </a:r>
            <a:r>
              <a:rPr lang="en-GB" sz="1300" dirty="0" smtClean="0">
                <a:latin typeface="Arial" panose="020B0604020202020204" pitchFamily="34" charset="0"/>
                <a:cs typeface="Arial" panose="020B0604020202020204" pitchFamily="34" charset="0"/>
              </a:rPr>
              <a:t> </a:t>
            </a:r>
            <a:r>
              <a:rPr lang="en-GB" sz="1300" dirty="0">
                <a:latin typeface="Arial" panose="020B0604020202020204" pitchFamily="34" charset="0"/>
                <a:cs typeface="Arial" panose="020B0604020202020204" pitchFamily="34" charset="0"/>
              </a:rPr>
              <a:t>(budget located in WP AC) </a:t>
            </a:r>
          </a:p>
          <a:p>
            <a:pPr marL="285750"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PEX-FZJ upgrade  </a:t>
            </a:r>
            <a:r>
              <a:rPr lang="en-GB" sz="1300" dirty="0">
                <a:latin typeface="Arial" panose="020B0604020202020204" pitchFamily="34" charset="0"/>
                <a:cs typeface="Arial" panose="020B0604020202020204" pitchFamily="34" charset="0"/>
              </a:rPr>
              <a:t>(budget located in WP PWIE) </a:t>
            </a:r>
            <a:endParaRPr lang="en-GB" sz="1300" dirty="0" smtClean="0">
              <a:latin typeface="Arial" panose="020B0604020202020204" pitchFamily="34" charset="0"/>
              <a:cs typeface="Arial" panose="020B0604020202020204" pitchFamily="34" charset="0"/>
            </a:endParaRPr>
          </a:p>
          <a:p>
            <a:pPr marL="285750"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WEST operation </a:t>
            </a:r>
            <a:r>
              <a:rPr lang="en-GB" sz="1300" dirty="0" smtClean="0">
                <a:latin typeface="Arial" panose="020B0604020202020204" pitchFamily="34" charset="0"/>
                <a:cs typeface="Arial" panose="020B0604020202020204" pitchFamily="34" charset="0"/>
              </a:rPr>
              <a:t>in</a:t>
            </a:r>
            <a:r>
              <a:rPr lang="en-GB" sz="1300" dirty="0" smtClean="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TE (budget located in WP TE)</a:t>
            </a:r>
            <a:endParaRPr lang="en-GB" sz="1300" dirty="0">
              <a:latin typeface="Arial" panose="020B0604020202020204" pitchFamily="34" charset="0"/>
              <a:cs typeface="Arial" panose="020B0604020202020204" pitchFamily="34" charset="0"/>
            </a:endParaRPr>
          </a:p>
        </p:txBody>
      </p:sp>
      <p:sp>
        <p:nvSpPr>
          <p:cNvPr id="8"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a:t>
            </a:fld>
            <a:endParaRPr lang="en-GB" dirty="0"/>
          </a:p>
        </p:txBody>
      </p:sp>
      <p:sp>
        <p:nvSpPr>
          <p:cNvPr id="10" name="Textfeld 9"/>
          <p:cNvSpPr txBox="1"/>
          <p:nvPr/>
        </p:nvSpPr>
        <p:spPr>
          <a:xfrm flipH="1">
            <a:off x="179512" y="2211710"/>
            <a:ext cx="5184576" cy="2182905"/>
          </a:xfrm>
          <a:prstGeom prst="rect">
            <a:avLst/>
          </a:prstGeom>
          <a:solidFill>
            <a:srgbClr val="E3E3E3"/>
          </a:solidFill>
          <a:ln w="12700">
            <a:solidFill>
              <a:schemeClr val="tx1"/>
            </a:solidFill>
          </a:ln>
        </p:spPr>
        <p:txBody>
          <a:bodyPr wrap="square" rtlCol="0">
            <a:spAutoFit/>
          </a:bodyPr>
          <a:lstStyle/>
          <a:p>
            <a:pPr marL="285750"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Slow start in 2021 with the organisation and funding </a:t>
            </a: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New EUROfusion </a:t>
            </a:r>
            <a:r>
              <a:rPr lang="en-GB" sz="1300" dirty="0">
                <a:latin typeface="Arial" panose="020B0604020202020204" pitchFamily="34" charset="0"/>
                <a:cs typeface="Arial" panose="020B0604020202020204" pitchFamily="34" charset="0"/>
              </a:rPr>
              <a:t>c</a:t>
            </a:r>
            <a:r>
              <a:rPr lang="en-GB" sz="1300" dirty="0" smtClean="0">
                <a:latin typeface="Arial" panose="020B0604020202020204" pitchFamily="34" charset="0"/>
                <a:cs typeface="Arial" panose="020B0604020202020204" pitchFamily="34" charset="0"/>
              </a:rPr>
              <a:t>onsortium  / new grant / new structure</a:t>
            </a: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Budget constraints</a:t>
            </a:r>
            <a:endParaRPr lang="en-GB" sz="1300" dirty="0" smtClean="0">
              <a:latin typeface="Arial" panose="020B0604020202020204" pitchFamily="34" charset="0"/>
              <a:cs typeface="Arial" panose="020B0604020202020204" pitchFamily="34" charset="0"/>
            </a:endParaRP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Start of project in June (Project Board 22.06.21)</a:t>
            </a:r>
          </a:p>
          <a:p>
            <a:pPr marL="285750"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Slow start in 2021 with physics due to COVID 19 </a:t>
            </a: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Closure of labs in spring / reduced capabilities</a:t>
            </a: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Completion of work from FP8 in spring 2021</a:t>
            </a: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Tasks and budget defined May 2021</a:t>
            </a:r>
          </a:p>
          <a:p>
            <a:pPr marL="285750" indent="-285750">
              <a:lnSpc>
                <a:spcPct val="95000"/>
              </a:lnSpc>
              <a:buFont typeface="Wingdings" panose="05000000000000000000" pitchFamily="2" charset="2"/>
              <a:buChar char="§"/>
            </a:pPr>
            <a:r>
              <a:rPr lang="en-GB" sz="1300" dirty="0" smtClean="0">
                <a:solidFill>
                  <a:srgbClr val="FF0000"/>
                </a:solidFill>
                <a:latin typeface="Arial" panose="020B0604020202020204" pitchFamily="34" charset="0"/>
                <a:cs typeface="Arial" panose="020B0604020202020204" pitchFamily="34" charset="0"/>
              </a:rPr>
              <a:t>Most tasks within PWIE are defined for 2021 &amp; 2022 to cope</a:t>
            </a:r>
          </a:p>
          <a:p>
            <a:pPr>
              <a:lnSpc>
                <a:spcPct val="95000"/>
              </a:lnSpc>
            </a:pPr>
            <a:r>
              <a:rPr lang="en-GB" sz="1300" dirty="0">
                <a:solidFill>
                  <a:srgbClr val="FF0000"/>
                </a:solidFill>
                <a:latin typeface="Arial" panose="020B0604020202020204" pitchFamily="34" charset="0"/>
                <a:cs typeface="Arial" panose="020B0604020202020204" pitchFamily="34" charset="0"/>
              </a:rPr>
              <a:t> </a:t>
            </a:r>
            <a:r>
              <a:rPr lang="en-GB" sz="1300" dirty="0" smtClean="0">
                <a:solidFill>
                  <a:srgbClr val="FF0000"/>
                </a:solidFill>
                <a:latin typeface="Arial" panose="020B0604020202020204" pitchFamily="34" charset="0"/>
                <a:cs typeface="Arial" panose="020B0604020202020204" pitchFamily="34" charset="0"/>
              </a:rPr>
              <a:t>     with complex situation =&gt; RISK of shift of work if laboratories </a:t>
            </a:r>
          </a:p>
          <a:p>
            <a:pPr>
              <a:lnSpc>
                <a:spcPct val="95000"/>
              </a:lnSpc>
            </a:pPr>
            <a:r>
              <a:rPr lang="en-GB" sz="1300" dirty="0">
                <a:solidFill>
                  <a:srgbClr val="FF0000"/>
                </a:solidFill>
                <a:latin typeface="Arial" panose="020B0604020202020204" pitchFamily="34" charset="0"/>
                <a:cs typeface="Arial" panose="020B0604020202020204" pitchFamily="34" charset="0"/>
              </a:rPr>
              <a:t> </a:t>
            </a:r>
            <a:r>
              <a:rPr lang="en-GB" sz="1300" dirty="0" smtClean="0">
                <a:solidFill>
                  <a:srgbClr val="FF0000"/>
                </a:solidFill>
                <a:latin typeface="Arial" panose="020B0604020202020204" pitchFamily="34" charset="0"/>
                <a:cs typeface="Arial" panose="020B0604020202020204" pitchFamily="34" charset="0"/>
              </a:rPr>
              <a:t>     can’t claim work in 2</a:t>
            </a:r>
            <a:r>
              <a:rPr lang="en-GB" sz="1300" baseline="30000" dirty="0" smtClean="0">
                <a:solidFill>
                  <a:srgbClr val="FF0000"/>
                </a:solidFill>
                <a:latin typeface="Arial" panose="020B0604020202020204" pitchFamily="34" charset="0"/>
                <a:cs typeface="Arial" panose="020B0604020202020204" pitchFamily="34" charset="0"/>
              </a:rPr>
              <a:t>nd</a:t>
            </a:r>
            <a:r>
              <a:rPr lang="en-GB" sz="1300" dirty="0" smtClean="0">
                <a:solidFill>
                  <a:srgbClr val="FF0000"/>
                </a:solidFill>
                <a:latin typeface="Arial" panose="020B0604020202020204" pitchFamily="34" charset="0"/>
                <a:cs typeface="Arial" panose="020B0604020202020204" pitchFamily="34" charset="0"/>
              </a:rPr>
              <a:t> half of 2021 due to absence of grant</a:t>
            </a:r>
            <a:endParaRPr lang="en-GB" sz="1300" dirty="0" smtClean="0">
              <a:solidFill>
                <a:srgbClr val="FF0000"/>
              </a:solidFill>
              <a:latin typeface="Arial" panose="020B0604020202020204" pitchFamily="34" charset="0"/>
              <a:cs typeface="Arial" panose="020B0604020202020204" pitchFamily="34" charset="0"/>
            </a:endParaRPr>
          </a:p>
        </p:txBody>
      </p:sp>
      <p:sp>
        <p:nvSpPr>
          <p:cNvPr id="3" name="Textfeld 2"/>
          <p:cNvSpPr txBox="1"/>
          <p:nvPr/>
        </p:nvSpPr>
        <p:spPr>
          <a:xfrm flipH="1">
            <a:off x="130363" y="4467105"/>
            <a:ext cx="5282873" cy="461665"/>
          </a:xfrm>
          <a:prstGeom prst="rect">
            <a:avLst/>
          </a:prstGeom>
          <a:noFill/>
        </p:spPr>
        <p:txBody>
          <a:bodyPr wrap="square" rtlCol="0">
            <a:spAutoFit/>
          </a:bodyPr>
          <a:lstStyle/>
          <a:p>
            <a:r>
              <a:rPr lang="de-DE" sz="1200" dirty="0" smtClean="0"/>
              <a:t>TSVV: </a:t>
            </a:r>
            <a:r>
              <a:rPr lang="de-DE" sz="1200" dirty="0" err="1" smtClean="0"/>
              <a:t>Theory</a:t>
            </a:r>
            <a:r>
              <a:rPr lang="de-DE" sz="1200" dirty="0" smtClean="0"/>
              <a:t>, Simulation, </a:t>
            </a:r>
            <a:r>
              <a:rPr lang="de-DE" sz="1200" dirty="0" err="1" smtClean="0"/>
              <a:t>Verifcation</a:t>
            </a:r>
            <a:r>
              <a:rPr lang="de-DE" sz="1200" dirty="0" smtClean="0"/>
              <a:t> </a:t>
            </a:r>
            <a:r>
              <a:rPr lang="de-DE" sz="1200" dirty="0" err="1" smtClean="0"/>
              <a:t>and</a:t>
            </a:r>
            <a:r>
              <a:rPr lang="de-DE" sz="1200" dirty="0" smtClean="0"/>
              <a:t> Validation </a:t>
            </a:r>
            <a:r>
              <a:rPr lang="de-DE" sz="1200" dirty="0" err="1" smtClean="0"/>
              <a:t>tasks</a:t>
            </a:r>
            <a:endParaRPr lang="de-DE" sz="1200" dirty="0" smtClean="0"/>
          </a:p>
          <a:p>
            <a:r>
              <a:rPr lang="de-DE" sz="1200" dirty="0" smtClean="0"/>
              <a:t>PEX: Power </a:t>
            </a:r>
            <a:r>
              <a:rPr lang="de-DE" sz="1200" dirty="0" err="1" smtClean="0"/>
              <a:t>EXhaust</a:t>
            </a:r>
            <a:r>
              <a:rPr lang="de-DE" sz="1200" dirty="0" smtClean="0"/>
              <a:t> </a:t>
            </a:r>
            <a:r>
              <a:rPr lang="de-DE" sz="1200" dirty="0" err="1" smtClean="0"/>
              <a:t>tasks</a:t>
            </a:r>
            <a:r>
              <a:rPr lang="de-DE" sz="1200" dirty="0" smtClean="0"/>
              <a:t> </a:t>
            </a:r>
            <a:endParaRPr lang="de-DE" sz="1200" dirty="0"/>
          </a:p>
        </p:txBody>
      </p:sp>
      <p:sp>
        <p:nvSpPr>
          <p:cNvPr id="4" name="Rechteck 3"/>
          <p:cNvSpPr/>
          <p:nvPr/>
        </p:nvSpPr>
        <p:spPr>
          <a:xfrm>
            <a:off x="7308304" y="3219822"/>
            <a:ext cx="9361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0378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000" dirty="0"/>
              <a:t>SP </a:t>
            </a:r>
            <a:r>
              <a:rPr lang="de-DE" sz="2000" dirty="0" smtClean="0"/>
              <a:t>C.2: </a:t>
            </a:r>
            <a:r>
              <a:rPr lang="de-DE" sz="2000" dirty="0" err="1"/>
              <a:t>Modelling</a:t>
            </a:r>
            <a:r>
              <a:rPr lang="de-DE" sz="2000" dirty="0"/>
              <a:t> </a:t>
            </a:r>
            <a:r>
              <a:rPr lang="de-DE" sz="2000" dirty="0" err="1"/>
              <a:t>of</a:t>
            </a:r>
            <a:r>
              <a:rPr lang="de-DE" sz="2000" dirty="0"/>
              <a:t> Hydrogen Transport </a:t>
            </a:r>
            <a:r>
              <a:rPr lang="de-DE" sz="2000" dirty="0" err="1"/>
              <a:t>properties</a:t>
            </a:r>
            <a:r>
              <a:rPr lang="de-DE" sz="2000" dirty="0"/>
              <a:t> in </a:t>
            </a:r>
            <a:r>
              <a:rPr lang="de-DE" sz="2000" dirty="0" err="1"/>
              <a:t>the</a:t>
            </a:r>
            <a:r>
              <a:rPr lang="de-DE" sz="2000" dirty="0"/>
              <a:t> </a:t>
            </a:r>
            <a:r>
              <a:rPr lang="de-DE" sz="2000" dirty="0" err="1"/>
              <a:t>first</a:t>
            </a:r>
            <a:r>
              <a:rPr lang="de-DE" sz="2000" dirty="0"/>
              <a:t> wall</a:t>
            </a:r>
            <a:endParaRPr lang="de-DE" sz="2000" i="1" dirty="0"/>
          </a:p>
        </p:txBody>
      </p:sp>
      <p:sp>
        <p:nvSpPr>
          <p:cNvPr id="5" name="Textfeld 4"/>
          <p:cNvSpPr txBox="1"/>
          <p:nvPr/>
        </p:nvSpPr>
        <p:spPr>
          <a:xfrm>
            <a:off x="107504" y="614520"/>
            <a:ext cx="8856984" cy="542521"/>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Determine activation energies for transport across interfaces and surfaces </a:t>
            </a: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Explain effect of enhanced defect creation in the presence of Hydrogen</a:t>
            </a: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86979"/>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DFT calculation of Hydrogen on W-oxide surfaces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i="1" dirty="0">
                <a:latin typeface="Arial" panose="020B0604020202020204" pitchFamily="34" charset="0"/>
                <a:cs typeface="Arial" panose="020B0604020202020204" pitchFamily="34" charset="0"/>
              </a:rPr>
              <a:t>: DFT calculation of Hydrogen in W in the presence of radiation defects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DFT calculation of Hydrogen W/Cu material interfaces</a:t>
            </a:r>
          </a:p>
        </p:txBody>
      </p:sp>
      <p:sp>
        <p:nvSpPr>
          <p:cNvPr id="10" name="Textfeld 9"/>
          <p:cNvSpPr txBox="1"/>
          <p:nvPr/>
        </p:nvSpPr>
        <p:spPr>
          <a:xfrm>
            <a:off x="107504" y="2931790"/>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i="1" dirty="0">
                <a:latin typeface="Arial" panose="020B0604020202020204" pitchFamily="34" charset="0"/>
                <a:cs typeface="Arial" panose="020B0604020202020204" pitchFamily="34" charset="0"/>
              </a:rPr>
              <a:t>: Activation energies for Hydrogen transport across W-oxide</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i="1" dirty="0">
                <a:latin typeface="Arial" panose="020B0604020202020204" pitchFamily="34" charset="0"/>
                <a:cs typeface="Arial" panose="020B0604020202020204" pitchFamily="34" charset="0"/>
              </a:rPr>
              <a:t>: Stress and strain as function of defect concentration and H amount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i="1" dirty="0">
                <a:latin typeface="Arial" panose="020B0604020202020204" pitchFamily="34" charset="0"/>
                <a:cs typeface="Arial" panose="020B0604020202020204" pitchFamily="34" charset="0"/>
              </a:rPr>
              <a:t>: Energy landscape of H at a W/Cu material interface</a:t>
            </a:r>
          </a:p>
        </p:txBody>
      </p:sp>
      <p:sp>
        <p:nvSpPr>
          <p:cNvPr id="11" name="Textfeld 10"/>
          <p:cNvSpPr txBox="1"/>
          <p:nvPr/>
        </p:nvSpPr>
        <p:spPr>
          <a:xfrm>
            <a:off x="107504" y="4548929"/>
            <a:ext cx="5184576" cy="3270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0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0 days</a:t>
            </a:r>
          </a:p>
        </p:txBody>
      </p:sp>
      <p:sp>
        <p:nvSpPr>
          <p:cNvPr id="12" name="Textfeld 11"/>
          <p:cNvSpPr txBox="1"/>
          <p:nvPr/>
        </p:nvSpPr>
        <p:spPr>
          <a:xfrm>
            <a:off x="5371828" y="4098742"/>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15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CEA, UKAEA</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TSVV 7</a:t>
            </a:r>
            <a:endParaRPr lang="en-US" sz="1350" i="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77E206A-1402-4BA6-8A67-99F2DD13DB53}"/>
              </a:ext>
            </a:extLst>
          </p:cNvPr>
          <p:cNvSpPr txBox="1"/>
          <p:nvPr/>
        </p:nvSpPr>
        <p:spPr>
          <a:xfrm>
            <a:off x="8388423" y="3426457"/>
            <a:ext cx="655813" cy="369332"/>
          </a:xfrm>
          <a:prstGeom prst="rect">
            <a:avLst/>
          </a:prstGeom>
          <a:noFill/>
        </p:spPr>
        <p:txBody>
          <a:bodyPr wrap="square" rtlCol="0">
            <a:spAutoFit/>
          </a:bodyPr>
          <a:lstStyle/>
          <a:p>
            <a:r>
              <a:rPr lang="fi-FI" dirty="0">
                <a:solidFill>
                  <a:schemeClr val="bg1"/>
                </a:solidFill>
              </a:rPr>
              <a:t>AUG</a:t>
            </a:r>
          </a:p>
        </p:txBody>
      </p:sp>
      <p:pic>
        <p:nvPicPr>
          <p:cNvPr id="15" name="Picture 6" descr="Macintosh SSD:Users:Ajmal:Dropbox:ajmal_zach_shared:Figures:cv1:cv1_ppt_arow.eps">
            <a:extLst>
              <a:ext uri="{FF2B5EF4-FFF2-40B4-BE49-F238E27FC236}">
                <a16:creationId xmlns:a16="http://schemas.microsoft.com/office/drawing/2014/main" id="{6B167E75-F7CB-7246-AE69-8C143DB1A90E}"/>
              </a:ext>
            </a:extLst>
          </p:cNvPr>
          <p:cNvPicPr/>
          <p:nvPr/>
        </p:nvPicPr>
        <p:blipFill rotWithShape="1">
          <a:blip r:embed="rId3" cstate="email">
            <a:extLst>
              <a:ext uri="{28A0092B-C50C-407E-A947-70E740481C1C}">
                <a14:useLocalDpi xmlns:a14="http://schemas.microsoft.com/office/drawing/2010/main"/>
              </a:ext>
            </a:extLst>
          </a:blip>
          <a:srcRect l="-2277" t="-3891" r="-1320" b="27396"/>
          <a:stretch/>
        </p:blipFill>
        <p:spPr bwMode="auto">
          <a:xfrm>
            <a:off x="5292080" y="1281243"/>
            <a:ext cx="3852427" cy="2497670"/>
          </a:xfrm>
          <a:prstGeom prst="rect">
            <a:avLst/>
          </a:prstGeom>
          <a:noFill/>
          <a:ln>
            <a:noFill/>
          </a:ln>
        </p:spPr>
      </p:pic>
      <p:sp>
        <p:nvSpPr>
          <p:cNvPr id="3" name="TextBox 2">
            <a:extLst>
              <a:ext uri="{FF2B5EF4-FFF2-40B4-BE49-F238E27FC236}">
                <a16:creationId xmlns:a16="http://schemas.microsoft.com/office/drawing/2014/main" id="{B8A5CE94-53E7-D749-802D-B6AACC2D0B66}"/>
              </a:ext>
            </a:extLst>
          </p:cNvPr>
          <p:cNvSpPr txBox="1"/>
          <p:nvPr/>
        </p:nvSpPr>
        <p:spPr>
          <a:xfrm>
            <a:off x="5652120" y="3720516"/>
            <a:ext cx="1296060" cy="369332"/>
          </a:xfrm>
          <a:prstGeom prst="rect">
            <a:avLst/>
          </a:prstGeom>
          <a:noFill/>
        </p:spPr>
        <p:txBody>
          <a:bodyPr wrap="none" rtlCol="0">
            <a:spAutoFit/>
          </a:bodyPr>
          <a:lstStyle/>
          <a:p>
            <a:r>
              <a:rPr lang="en-US" dirty="0"/>
              <a:t>Y. Ferro CEA</a:t>
            </a:r>
          </a:p>
        </p:txBody>
      </p:sp>
      <p:sp>
        <p:nvSpPr>
          <p:cNvPr id="13"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20</a:t>
            </a:fld>
            <a:endParaRPr lang="en-GB" dirty="0"/>
          </a:p>
        </p:txBody>
      </p:sp>
      <p:sp>
        <p:nvSpPr>
          <p:cNvPr id="16" name="Textfeld 15"/>
          <p:cNvSpPr txBox="1"/>
          <p:nvPr/>
        </p:nvSpPr>
        <p:spPr>
          <a:xfrm>
            <a:off x="1835696" y="2571055"/>
            <a:ext cx="4248472" cy="347724"/>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of 2021 work in 2022</a:t>
            </a:r>
            <a:r>
              <a:rPr lang="en-US" sz="1600" i="1" dirty="0" smtClean="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394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68610"/>
            <a:ext cx="8882082" cy="342900"/>
          </a:xfrm>
        </p:spPr>
        <p:txBody>
          <a:bodyPr/>
          <a:lstStyle/>
          <a:p>
            <a:pPr>
              <a:lnSpc>
                <a:spcPct val="100000"/>
              </a:lnSpc>
            </a:pPr>
            <a:r>
              <a:rPr lang="de-DE" sz="1800" dirty="0"/>
              <a:t>SP </a:t>
            </a:r>
            <a:r>
              <a:rPr lang="de-DE" sz="1800" dirty="0" smtClean="0"/>
              <a:t>C.3: </a:t>
            </a:r>
            <a:r>
              <a:rPr lang="de-DE" sz="1800" dirty="0" err="1"/>
              <a:t>Influence</a:t>
            </a:r>
            <a:r>
              <a:rPr lang="de-DE" sz="1800" dirty="0"/>
              <a:t> </a:t>
            </a:r>
            <a:r>
              <a:rPr lang="de-DE" sz="1800" dirty="0" err="1"/>
              <a:t>of</a:t>
            </a:r>
            <a:r>
              <a:rPr lang="de-DE" sz="1800" dirty="0"/>
              <a:t> He, high-</a:t>
            </a:r>
            <a:r>
              <a:rPr lang="de-DE" sz="1800" dirty="0" err="1"/>
              <a:t>flux</a:t>
            </a:r>
            <a:r>
              <a:rPr lang="de-DE" sz="1800" dirty="0"/>
              <a:t> D </a:t>
            </a:r>
            <a:r>
              <a:rPr lang="de-DE" sz="1800" dirty="0" err="1"/>
              <a:t>and</a:t>
            </a:r>
            <a:r>
              <a:rPr lang="de-DE" sz="1800" dirty="0"/>
              <a:t> </a:t>
            </a:r>
            <a:r>
              <a:rPr lang="de-DE" sz="1800" dirty="0" err="1"/>
              <a:t>impurities</a:t>
            </a:r>
            <a:r>
              <a:rPr lang="de-DE" sz="1800" dirty="0"/>
              <a:t> </a:t>
            </a:r>
            <a:r>
              <a:rPr lang="de-DE" sz="1800" dirty="0" smtClean="0"/>
              <a:t/>
            </a:r>
            <a:br>
              <a:rPr lang="de-DE" sz="1800" dirty="0" smtClean="0"/>
            </a:br>
            <a:r>
              <a:rPr lang="de-DE" sz="1800" dirty="0"/>
              <a:t> </a:t>
            </a:r>
            <a:r>
              <a:rPr lang="de-DE" sz="1800" dirty="0" smtClean="0"/>
              <a:t>            on H </a:t>
            </a:r>
            <a:r>
              <a:rPr lang="de-DE" sz="1800" dirty="0" err="1" smtClean="0"/>
              <a:t>retention</a:t>
            </a:r>
            <a:r>
              <a:rPr lang="de-DE" sz="1800" dirty="0" smtClean="0"/>
              <a:t> &amp; </a:t>
            </a:r>
            <a:r>
              <a:rPr lang="de-DE" sz="1800" dirty="0" err="1"/>
              <a:t>transport</a:t>
            </a:r>
            <a:endParaRPr lang="de-DE" sz="1800" i="1" dirty="0"/>
          </a:p>
        </p:txBody>
      </p:sp>
      <p:sp>
        <p:nvSpPr>
          <p:cNvPr id="5" name="Textfeld 4"/>
          <p:cNvSpPr txBox="1"/>
          <p:nvPr/>
        </p:nvSpPr>
        <p:spPr>
          <a:xfrm>
            <a:off x="107504" y="614520"/>
            <a:ext cx="8856984" cy="542521"/>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Understand the influence of typical impurity layers (C, O) on Hydrogen uptake and release</a:t>
            </a: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Investigate the influence of He on retention and release for W or steels</a:t>
            </a: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86979"/>
            <a:ext cx="482453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Influence defects on He retention in Tungsten</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Influence of retained He in W on Hydrogen retention</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i="1" dirty="0">
                <a:latin typeface="Arial" panose="020B0604020202020204" pitchFamily="34" charset="0"/>
                <a:cs typeface="Arial" panose="020B0604020202020204" pitchFamily="34" charset="0"/>
              </a:rPr>
              <a:t>: Influence of surface state on Hydrogen uptake from gas phase, atom-beam or plasma.</a:t>
            </a:r>
          </a:p>
        </p:txBody>
      </p:sp>
      <p:sp>
        <p:nvSpPr>
          <p:cNvPr id="10" name="Textfeld 9"/>
          <p:cNvSpPr txBox="1"/>
          <p:nvPr/>
        </p:nvSpPr>
        <p:spPr>
          <a:xfrm>
            <a:off x="107504" y="2871155"/>
            <a:ext cx="482453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Difference in He retention in defect free and e-beam damaged W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Influence of near surface He implantation on D release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Uptake of D through oxide films as function of temperature and thickness </a:t>
            </a:r>
          </a:p>
        </p:txBody>
      </p:sp>
      <p:sp>
        <p:nvSpPr>
          <p:cNvPr id="11" name="Textfeld 10"/>
          <p:cNvSpPr txBox="1"/>
          <p:nvPr/>
        </p:nvSpPr>
        <p:spPr>
          <a:xfrm>
            <a:off x="107504" y="4496221"/>
            <a:ext cx="4824536" cy="3270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0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33 days</a:t>
            </a:r>
          </a:p>
        </p:txBody>
      </p:sp>
      <p:sp>
        <p:nvSpPr>
          <p:cNvPr id="12" name="Textfeld 11"/>
          <p:cNvSpPr txBox="1"/>
          <p:nvPr/>
        </p:nvSpPr>
        <p:spPr>
          <a:xfrm>
            <a:off x="5076056" y="4026734"/>
            <a:ext cx="3960440"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23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MPG, JSI, ENEA</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a:latin typeface="Arial" panose="020B0604020202020204" pitchFamily="34" charset="0"/>
                <a:cs typeface="Arial" panose="020B0604020202020204" pitchFamily="34" charset="0"/>
              </a:rPr>
              <a:t>WP TE, WP MAT, </a:t>
            </a:r>
            <a:r>
              <a:rPr lang="en-US" sz="1350" i="1" dirty="0" smtClean="0">
                <a:latin typeface="Arial" panose="020B0604020202020204" pitchFamily="34" charset="0"/>
                <a:cs typeface="Arial" panose="020B0604020202020204" pitchFamily="34" charset="0"/>
              </a:rPr>
              <a:t>TSVV 7</a:t>
            </a:r>
            <a:endParaRPr lang="en-US" sz="1350" i="1" dirty="0">
              <a:latin typeface="Arial" panose="020B0604020202020204" pitchFamily="34" charset="0"/>
              <a:cs typeface="Arial" panose="020B0604020202020204" pitchFamily="34" charset="0"/>
            </a:endParaRPr>
          </a:p>
        </p:txBody>
      </p:sp>
      <p:pic>
        <p:nvPicPr>
          <p:cNvPr id="17" name="Picture 1">
            <a:extLst>
              <a:ext uri="{FF2B5EF4-FFF2-40B4-BE49-F238E27FC236}">
                <a16:creationId xmlns:a16="http://schemas.microsoft.com/office/drawing/2014/main" id="{348F9C78-E9DB-E64A-AFEE-34923DC669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86" b="7324"/>
          <a:stretch/>
        </p:blipFill>
        <p:spPr>
          <a:xfrm>
            <a:off x="4996231" y="1280835"/>
            <a:ext cx="3945377" cy="2584906"/>
          </a:xfrm>
          <a:prstGeom prst="rect">
            <a:avLst/>
          </a:prstGeom>
        </p:spPr>
      </p:pic>
      <p:sp>
        <p:nvSpPr>
          <p:cNvPr id="6" name="TextBox 5">
            <a:extLst>
              <a:ext uri="{FF2B5EF4-FFF2-40B4-BE49-F238E27FC236}">
                <a16:creationId xmlns:a16="http://schemas.microsoft.com/office/drawing/2014/main" id="{D6CECDD1-ECD1-E94D-8ACA-E842E364E1C1}"/>
              </a:ext>
            </a:extLst>
          </p:cNvPr>
          <p:cNvSpPr txBox="1"/>
          <p:nvPr/>
        </p:nvSpPr>
        <p:spPr>
          <a:xfrm>
            <a:off x="6588224" y="2000337"/>
            <a:ext cx="1246047" cy="323165"/>
          </a:xfrm>
          <a:prstGeom prst="rect">
            <a:avLst/>
          </a:prstGeom>
          <a:noFill/>
        </p:spPr>
        <p:txBody>
          <a:bodyPr wrap="none" rtlCol="0">
            <a:spAutoFit/>
          </a:bodyPr>
          <a:lstStyle/>
          <a:p>
            <a:r>
              <a:rPr lang="en-US" sz="1500" dirty="0"/>
              <a:t>S. </a:t>
            </a:r>
            <a:r>
              <a:rPr lang="en-US" sz="1500" dirty="0" err="1"/>
              <a:t>Markelj</a:t>
            </a:r>
            <a:r>
              <a:rPr lang="en-US" sz="1500" dirty="0"/>
              <a:t>, JSI</a:t>
            </a:r>
          </a:p>
        </p:txBody>
      </p:sp>
      <p:sp>
        <p:nvSpPr>
          <p:cNvPr id="13"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21</a:t>
            </a:fld>
            <a:endParaRPr lang="en-GB" dirty="0"/>
          </a:p>
        </p:txBody>
      </p:sp>
      <p:sp>
        <p:nvSpPr>
          <p:cNvPr id="14" name="Textfeld 13"/>
          <p:cNvSpPr txBox="1"/>
          <p:nvPr/>
        </p:nvSpPr>
        <p:spPr>
          <a:xfrm>
            <a:off x="1835696" y="2571055"/>
            <a:ext cx="4248472" cy="625941"/>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of 2021 work in 2022 and inclusion of seed impurities!</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6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06594" y="1189084"/>
            <a:ext cx="2397926" cy="2520280"/>
          </a:xfrm>
          <a:prstGeom prst="rect">
            <a:avLst/>
          </a:prstGeom>
        </p:spPr>
      </p:pic>
      <p:sp>
        <p:nvSpPr>
          <p:cNvPr id="2" name="Titel 1"/>
          <p:cNvSpPr>
            <a:spLocks noGrp="1"/>
          </p:cNvSpPr>
          <p:nvPr>
            <p:ph type="title"/>
          </p:nvPr>
        </p:nvSpPr>
        <p:spPr/>
        <p:txBody>
          <a:bodyPr/>
          <a:lstStyle/>
          <a:p>
            <a:r>
              <a:rPr lang="de-DE" sz="2400" dirty="0" smtClean="0"/>
              <a:t>SP D.1: Plasma </a:t>
            </a:r>
            <a:r>
              <a:rPr lang="de-DE" sz="2400" dirty="0" err="1"/>
              <a:t>b</a:t>
            </a:r>
            <a:r>
              <a:rPr lang="de-DE" sz="2400" dirty="0" err="1" smtClean="0"/>
              <a:t>oundary</a:t>
            </a:r>
            <a:r>
              <a:rPr lang="de-DE" sz="2400" dirty="0" smtClean="0"/>
              <a:t> </a:t>
            </a:r>
            <a:r>
              <a:rPr lang="de-DE" sz="2400" dirty="0" err="1" smtClean="0"/>
              <a:t>modelling</a:t>
            </a:r>
            <a:endParaRPr lang="de-DE" sz="24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Production of background plasma parameters to be used for migration modelling</a:t>
            </a: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Covering specific experiments as well as predictive modelling e.g. for ITER, DEMO or JULE-PSI</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305698"/>
            <a:ext cx="5040560"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1</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Modelling of background plasmas for toroidal devices (WEST, AUG, JET-ILW, W7-X)</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2: </a:t>
            </a:r>
            <a:r>
              <a:rPr lang="en-US" sz="1350" i="1" dirty="0" smtClean="0">
                <a:latin typeface="Arial" panose="020B0604020202020204" pitchFamily="34" charset="0"/>
                <a:cs typeface="Arial" panose="020B0604020202020204" pitchFamily="34" charset="0"/>
              </a:rPr>
              <a:t>Modelling of background plasmas for linear devices (MAGNUM-PSI, </a:t>
            </a:r>
            <a:r>
              <a:rPr lang="en-US" sz="1350" i="1" dirty="0" err="1" smtClean="0">
                <a:latin typeface="Arial" panose="020B0604020202020204" pitchFamily="34" charset="0"/>
                <a:cs typeface="Arial" panose="020B0604020202020204" pitchFamily="34" charset="0"/>
              </a:rPr>
              <a:t>GyM</a:t>
            </a:r>
            <a:r>
              <a:rPr lang="en-US" sz="1350" i="1" dirty="0" smtClean="0">
                <a:latin typeface="Arial" panose="020B0604020202020204" pitchFamily="34" charset="0"/>
                <a:cs typeface="Arial" panose="020B0604020202020204" pitchFamily="34" charset="0"/>
              </a:rPr>
              <a:t>, PSI-2)</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3: </a:t>
            </a:r>
            <a:r>
              <a:rPr lang="en-US" sz="1350" i="1" dirty="0" smtClean="0">
                <a:latin typeface="Arial" panose="020B0604020202020204" pitchFamily="34" charset="0"/>
                <a:cs typeface="Arial" panose="020B0604020202020204" pitchFamily="34" charset="0"/>
              </a:rPr>
              <a:t>Modelling of near-surface plasma parameters (</a:t>
            </a:r>
            <a:r>
              <a:rPr lang="en-US" sz="1350" i="1" dirty="0" err="1" smtClean="0">
                <a:latin typeface="Arial" panose="020B0604020202020204" pitchFamily="34" charset="0"/>
                <a:cs typeface="Arial" panose="020B0604020202020204" pitchFamily="34" charset="0"/>
              </a:rPr>
              <a:t>characterisation</a:t>
            </a:r>
            <a:r>
              <a:rPr lang="en-US" sz="1350" i="1" dirty="0" smtClean="0">
                <a:latin typeface="Arial" panose="020B0604020202020204" pitchFamily="34" charset="0"/>
                <a:cs typeface="Arial" panose="020B0604020202020204" pitchFamily="34" charset="0"/>
              </a:rPr>
              <a:t> of the sheath)</a:t>
            </a:r>
          </a:p>
        </p:txBody>
      </p:sp>
      <p:sp>
        <p:nvSpPr>
          <p:cNvPr id="10" name="Textfeld 9"/>
          <p:cNvSpPr txBox="1"/>
          <p:nvPr/>
        </p:nvSpPr>
        <p:spPr>
          <a:xfrm>
            <a:off x="107504" y="2931790"/>
            <a:ext cx="5040560"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1: </a:t>
            </a:r>
            <a:r>
              <a:rPr lang="en-US" sz="1350" i="1" dirty="0" smtClean="0">
                <a:latin typeface="Arial" panose="020B0604020202020204" pitchFamily="34" charset="0"/>
                <a:cs typeface="Arial" panose="020B0604020202020204" pitchFamily="34" charset="0"/>
              </a:rPr>
              <a:t>Background plasma parameters for toroidal devices</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2: </a:t>
            </a:r>
            <a:r>
              <a:rPr lang="en-US" sz="1350" i="1" dirty="0" smtClean="0">
                <a:latin typeface="Arial" panose="020B0604020202020204" pitchFamily="34" charset="0"/>
                <a:cs typeface="Arial" panose="020B0604020202020204" pitchFamily="34" charset="0"/>
              </a:rPr>
              <a:t>Background plasma parameters for linear devices</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3: </a:t>
            </a:r>
            <a:r>
              <a:rPr lang="en-US" sz="1350" i="1" dirty="0" smtClean="0">
                <a:latin typeface="Arial" panose="020B0604020202020204" pitchFamily="34" charset="0"/>
                <a:cs typeface="Arial" panose="020B0604020202020204" pitchFamily="34" charset="0"/>
              </a:rPr>
              <a:t>Sheath-related parameters</a:t>
            </a:r>
          </a:p>
        </p:txBody>
      </p:sp>
      <p:sp>
        <p:nvSpPr>
          <p:cNvPr id="11" name="Textfeld 10"/>
          <p:cNvSpPr txBox="1"/>
          <p:nvPr/>
        </p:nvSpPr>
        <p:spPr>
          <a:xfrm>
            <a:off x="107504" y="4314186"/>
            <a:ext cx="5040560" cy="561820"/>
          </a:xfrm>
          <a:prstGeom prst="rect">
            <a:avLst/>
          </a:prstGeom>
          <a:solidFill>
            <a:srgbClr val="E3E3E3"/>
          </a:solidFill>
          <a:ln w="12700">
            <a:solidFill>
              <a:schemeClr val="tx1"/>
            </a:solidFill>
          </a:ln>
        </p:spPr>
        <p:txBody>
          <a:bodyPr wrap="square" rtlCol="0">
            <a:spAutoFit/>
          </a:bodyPr>
          <a:lstStyle/>
          <a:p>
            <a:pPr>
              <a:lnSpc>
                <a:spcPct val="113000"/>
              </a:lnSpc>
              <a:tabLst>
                <a:tab pos="1436688" algn="l"/>
              </a:tabLst>
            </a:pPr>
            <a:r>
              <a:rPr lang="en-US" sz="1350" dirty="0" smtClean="0">
                <a:latin typeface="Arial" panose="020B0604020202020204" pitchFamily="34" charset="0"/>
                <a:cs typeface="Arial" panose="020B0604020202020204" pitchFamily="34" charset="0"/>
              </a:rPr>
              <a:t>Modelling: </a:t>
            </a:r>
            <a:r>
              <a:rPr lang="en-US" sz="1350" i="1" dirty="0" smtClean="0">
                <a:latin typeface="Arial" panose="020B0604020202020204" pitchFamily="34" charset="0"/>
                <a:cs typeface="Arial" panose="020B0604020202020204" pitchFamily="34" charset="0"/>
              </a:rPr>
              <a:t>SOLEDGE3X-EIRENE, SOLPS, EMC3-EIRENE, PIC-based codes, …</a:t>
            </a:r>
          </a:p>
        </p:txBody>
      </p:sp>
      <p:sp>
        <p:nvSpPr>
          <p:cNvPr id="12" name="Textfeld 11"/>
          <p:cNvSpPr txBox="1"/>
          <p:nvPr/>
        </p:nvSpPr>
        <p:spPr>
          <a:xfrm>
            <a:off x="5364088" y="3844698"/>
            <a:ext cx="3672408" cy="1031308"/>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22 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smtClean="0">
                <a:latin typeface="Arial" panose="020B0604020202020204" pitchFamily="34" charset="0"/>
                <a:cs typeface="Arial" panose="020B0604020202020204" pitchFamily="34" charset="0"/>
              </a:rPr>
              <a:t>CEA, DIFFER, ENEA. FZJ, IPP.CR, VR, VTT</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TE, WP W7X, </a:t>
            </a:r>
            <a:r>
              <a:rPr lang="en-US" sz="1350" i="1" dirty="0" smtClean="0">
                <a:solidFill>
                  <a:schemeClr val="bg1">
                    <a:lumMod val="65000"/>
                  </a:schemeClr>
                </a:solidFill>
                <a:latin typeface="Arial" panose="020B0604020202020204" pitchFamily="34" charset="0"/>
                <a:cs typeface="Arial" panose="020B0604020202020204" pitchFamily="34" charset="0"/>
              </a:rPr>
              <a:t>WP JET, </a:t>
            </a:r>
            <a:r>
              <a:rPr lang="en-US" sz="1350" i="1" dirty="0" smtClean="0">
                <a:latin typeface="Arial" panose="020B0604020202020204" pitchFamily="34" charset="0"/>
                <a:cs typeface="Arial" panose="020B0604020202020204" pitchFamily="34" charset="0"/>
              </a:rPr>
              <a:t>TSVV 5-7 </a:t>
            </a:r>
          </a:p>
        </p:txBody>
      </p:sp>
      <p:sp>
        <p:nvSpPr>
          <p:cNvPr id="13" name="TextBox 12">
            <a:extLst>
              <a:ext uri="{FF2B5EF4-FFF2-40B4-BE49-F238E27FC236}">
                <a16:creationId xmlns:a16="http://schemas.microsoft.com/office/drawing/2014/main" id="{7EC92E5B-F410-46D9-AD59-CE68A1E0BA43}"/>
              </a:ext>
            </a:extLst>
          </p:cNvPr>
          <p:cNvSpPr txBox="1"/>
          <p:nvPr/>
        </p:nvSpPr>
        <p:spPr>
          <a:xfrm>
            <a:off x="7607486" y="2033350"/>
            <a:ext cx="1440160" cy="784830"/>
          </a:xfrm>
          <a:prstGeom prst="rect">
            <a:avLst/>
          </a:prstGeom>
          <a:noFill/>
        </p:spPr>
        <p:txBody>
          <a:bodyPr wrap="square" rtlCol="0">
            <a:spAutoFit/>
          </a:bodyPr>
          <a:lstStyle/>
          <a:p>
            <a:r>
              <a:rPr lang="fi-FI" sz="1500" dirty="0" smtClean="0"/>
              <a:t>SOLEDGE2D modelling for WEST (CEA)</a:t>
            </a:r>
            <a:endParaRPr lang="fi-FI" sz="1500" dirty="0"/>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22</a:t>
            </a:fld>
            <a:endParaRPr lang="en-GB" dirty="0"/>
          </a:p>
        </p:txBody>
      </p:sp>
      <p:sp>
        <p:nvSpPr>
          <p:cNvPr id="15" name="Textfeld 14"/>
          <p:cNvSpPr txBox="1"/>
          <p:nvPr/>
        </p:nvSpPr>
        <p:spPr>
          <a:xfrm>
            <a:off x="1835696" y="2571055"/>
            <a:ext cx="4248472" cy="926985"/>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of 2021 activities in 2022 with</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plasma backgrounds for dedicated PWI experiments (He, tracer, roughness </a:t>
            </a:r>
            <a:r>
              <a:rPr lang="en-US" sz="1600" i="1" dirty="0" err="1" smtClean="0">
                <a:solidFill>
                  <a:srgbClr val="FF0000"/>
                </a:solidFill>
                <a:latin typeface="Arial" panose="020B0604020202020204" pitchFamily="34" charset="0"/>
                <a:cs typeface="Arial" panose="020B0604020202020204" pitchFamily="34" charset="0"/>
              </a:rPr>
              <a:t>etc</a:t>
            </a:r>
            <a:r>
              <a:rPr lang="en-US" sz="1600" i="1" dirty="0" smtClean="0">
                <a:solidFill>
                  <a:srgbClr val="FF0000"/>
                </a:solidFill>
                <a:latin typeface="Arial" panose="020B0604020202020204" pitchFamily="34" charset="0"/>
                <a:cs typeface="Arial" panose="020B0604020202020204" pitchFamily="34" charset="0"/>
              </a:rPr>
              <a:t>)!</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64088" y="1428003"/>
            <a:ext cx="3318740" cy="2448272"/>
          </a:xfrm>
          <a:prstGeom prst="rect">
            <a:avLst/>
          </a:prstGeom>
        </p:spPr>
      </p:pic>
      <p:sp>
        <p:nvSpPr>
          <p:cNvPr id="2" name="Titel 1"/>
          <p:cNvSpPr>
            <a:spLocks noGrp="1"/>
          </p:cNvSpPr>
          <p:nvPr>
            <p:ph type="title"/>
          </p:nvPr>
        </p:nvSpPr>
        <p:spPr>
          <a:xfrm>
            <a:off x="-61610" y="82253"/>
            <a:ext cx="8738066" cy="342900"/>
          </a:xfrm>
        </p:spPr>
        <p:txBody>
          <a:bodyPr/>
          <a:lstStyle/>
          <a:p>
            <a:r>
              <a:rPr lang="de-DE" sz="2400" dirty="0" smtClean="0"/>
              <a:t>SP D.2: </a:t>
            </a:r>
            <a:r>
              <a:rPr lang="de-DE" sz="2400" dirty="0" err="1" smtClean="0"/>
              <a:t>Production</a:t>
            </a:r>
            <a:r>
              <a:rPr lang="de-DE" sz="2400" dirty="0" smtClean="0"/>
              <a:t> </a:t>
            </a:r>
            <a:r>
              <a:rPr lang="de-DE" sz="2400" dirty="0" err="1" smtClean="0"/>
              <a:t>of</a:t>
            </a:r>
            <a:r>
              <a:rPr lang="de-DE" sz="2400" dirty="0" smtClean="0"/>
              <a:t> </a:t>
            </a:r>
            <a:r>
              <a:rPr lang="de-DE" sz="2400" dirty="0" err="1" smtClean="0"/>
              <a:t>atomic</a:t>
            </a:r>
            <a:r>
              <a:rPr lang="de-DE" sz="2400" dirty="0" smtClean="0"/>
              <a:t>/</a:t>
            </a:r>
            <a:r>
              <a:rPr lang="de-DE" sz="2400" dirty="0" err="1" smtClean="0"/>
              <a:t>molecular</a:t>
            </a:r>
            <a:r>
              <a:rPr lang="de-DE" sz="2400" dirty="0" smtClean="0"/>
              <a:t> &amp; </a:t>
            </a:r>
            <a:r>
              <a:rPr lang="de-DE" sz="2400" dirty="0" err="1" smtClean="0"/>
              <a:t>surface</a:t>
            </a:r>
            <a:r>
              <a:rPr lang="de-DE" sz="2400" dirty="0" smtClean="0"/>
              <a:t> </a:t>
            </a:r>
            <a:r>
              <a:rPr lang="de-DE" sz="2400" dirty="0" err="1" smtClean="0"/>
              <a:t>data</a:t>
            </a:r>
            <a:endParaRPr lang="de-DE" sz="24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Generation of ionization, dissociation, recombination and excitation data</a:t>
            </a: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Production of erosion yields and reflection coefficients</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305698"/>
            <a:ext cx="5040560" cy="173554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1: </a:t>
            </a:r>
            <a:r>
              <a:rPr lang="en-US" sz="1350" i="1" dirty="0" smtClean="0">
                <a:latin typeface="Arial" panose="020B0604020202020204" pitchFamily="34" charset="0"/>
                <a:cs typeface="Arial" panose="020B0604020202020204" pitchFamily="34" charset="0"/>
              </a:rPr>
              <a:t>Calculation of erosion and reflection data considering redeposited material and morphology effects. Focus on tungsten</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2: </a:t>
            </a:r>
            <a:r>
              <a:rPr lang="en-US" sz="1350" i="1" dirty="0">
                <a:latin typeface="Arial" panose="020B0604020202020204" pitchFamily="34" charset="0"/>
                <a:cs typeface="Arial" panose="020B0604020202020204" pitchFamily="34" charset="0"/>
              </a:rPr>
              <a:t>D</a:t>
            </a:r>
            <a:r>
              <a:rPr lang="en-US" sz="1350" i="1" dirty="0" smtClean="0">
                <a:latin typeface="Arial" panose="020B0604020202020204" pitchFamily="34" charset="0"/>
                <a:cs typeface="Arial" panose="020B0604020202020204" pitchFamily="34" charset="0"/>
              </a:rPr>
              <a:t>evelopment of dust formation models, including molten metal and droplet ejection</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3: </a:t>
            </a:r>
            <a:r>
              <a:rPr lang="en-US" sz="1350" i="1" dirty="0" smtClean="0">
                <a:latin typeface="Arial" panose="020B0604020202020204" pitchFamily="34" charset="0"/>
                <a:cs typeface="Arial" panose="020B0604020202020204" pitchFamily="34" charset="0"/>
              </a:rPr>
              <a:t>Calculation of rate coefficients, in particular for detached conditions</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07504" y="3164014"/>
            <a:ext cx="5040560" cy="1031308"/>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1: </a:t>
            </a:r>
            <a:r>
              <a:rPr lang="en-US" sz="1350" i="1" dirty="0" smtClean="0">
                <a:latin typeface="Arial" panose="020B0604020202020204" pitchFamily="34" charset="0"/>
                <a:cs typeface="Arial" panose="020B0604020202020204" pitchFamily="34" charset="0"/>
              </a:rPr>
              <a:t>Erosion and reflection database. considering morphology, roughness, fuzz and redeposits</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2: </a:t>
            </a:r>
            <a:r>
              <a:rPr lang="en-US" sz="1350" i="1" dirty="0" smtClean="0">
                <a:latin typeface="Arial" panose="020B0604020202020204" pitchFamily="34" charset="0"/>
                <a:cs typeface="Arial" panose="020B0604020202020204" pitchFamily="34" charset="0"/>
              </a:rPr>
              <a:t>Dust formation models for fusion needs</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3: </a:t>
            </a:r>
            <a:r>
              <a:rPr lang="en-US" sz="1350" i="1" dirty="0" smtClean="0">
                <a:latin typeface="Arial" panose="020B0604020202020204" pitchFamily="34" charset="0"/>
                <a:cs typeface="Arial" panose="020B0604020202020204" pitchFamily="34" charset="0"/>
              </a:rPr>
              <a:t>Updated atomic/ molecular database</a:t>
            </a:r>
          </a:p>
        </p:txBody>
      </p:sp>
      <p:sp>
        <p:nvSpPr>
          <p:cNvPr id="11" name="Textfeld 10"/>
          <p:cNvSpPr txBox="1"/>
          <p:nvPr/>
        </p:nvSpPr>
        <p:spPr>
          <a:xfrm>
            <a:off x="107504" y="4314186"/>
            <a:ext cx="5040560"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Modelling: </a:t>
            </a:r>
            <a:r>
              <a:rPr lang="en-US" sz="1350" i="1" dirty="0" smtClean="0">
                <a:latin typeface="Arial" panose="020B0604020202020204" pitchFamily="34" charset="0"/>
                <a:cs typeface="Arial" panose="020B0604020202020204" pitchFamily="34" charset="0"/>
              </a:rPr>
              <a:t>MD-based codes, BCA-based codes (SDTrimSP, …)</a:t>
            </a:r>
          </a:p>
        </p:txBody>
      </p:sp>
      <p:sp>
        <p:nvSpPr>
          <p:cNvPr id="12" name="Textfeld 11"/>
          <p:cNvSpPr txBox="1"/>
          <p:nvPr/>
        </p:nvSpPr>
        <p:spPr>
          <a:xfrm>
            <a:off x="5364088" y="4079441"/>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24 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smtClean="0">
                <a:latin typeface="Arial" panose="020B0604020202020204" pitchFamily="34" charset="0"/>
                <a:cs typeface="Arial" panose="020B0604020202020204" pitchFamily="34" charset="0"/>
              </a:rPr>
              <a:t>CEA, FZJ, ÖAW, VR, VTT, MPG</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TE, </a:t>
            </a:r>
            <a:r>
              <a:rPr lang="en-US" sz="1350" i="1" dirty="0" smtClean="0">
                <a:solidFill>
                  <a:schemeClr val="bg1">
                    <a:lumMod val="65000"/>
                  </a:schemeClr>
                </a:solidFill>
                <a:latin typeface="Arial" panose="020B0604020202020204" pitchFamily="34" charset="0"/>
                <a:cs typeface="Arial" panose="020B0604020202020204" pitchFamily="34" charset="0"/>
              </a:rPr>
              <a:t>WP JET, </a:t>
            </a:r>
            <a:r>
              <a:rPr lang="en-US" sz="1350" i="1" dirty="0" smtClean="0">
                <a:latin typeface="Arial" panose="020B0604020202020204" pitchFamily="34" charset="0"/>
                <a:cs typeface="Arial" panose="020B0604020202020204" pitchFamily="34" charset="0"/>
              </a:rPr>
              <a:t>TSVV 5-7</a:t>
            </a:r>
          </a:p>
        </p:txBody>
      </p:sp>
      <p:sp>
        <p:nvSpPr>
          <p:cNvPr id="13" name="TextBox 12">
            <a:extLst>
              <a:ext uri="{FF2B5EF4-FFF2-40B4-BE49-F238E27FC236}">
                <a16:creationId xmlns:a16="http://schemas.microsoft.com/office/drawing/2014/main" id="{7EC92E5B-F410-46D9-AD59-CE68A1E0BA43}"/>
              </a:ext>
            </a:extLst>
          </p:cNvPr>
          <p:cNvSpPr txBox="1"/>
          <p:nvPr/>
        </p:nvSpPr>
        <p:spPr>
          <a:xfrm>
            <a:off x="6767736" y="1203598"/>
            <a:ext cx="2376264" cy="553998"/>
          </a:xfrm>
          <a:prstGeom prst="rect">
            <a:avLst/>
          </a:prstGeom>
          <a:noFill/>
        </p:spPr>
        <p:txBody>
          <a:bodyPr wrap="square" rtlCol="0">
            <a:spAutoFit/>
          </a:bodyPr>
          <a:lstStyle/>
          <a:p>
            <a:pPr algn="ctr"/>
            <a:r>
              <a:rPr lang="fi-FI" sz="1500" dirty="0" smtClean="0"/>
              <a:t>Setup of fuzz-like structure for MD (VTT)</a:t>
            </a:r>
            <a:endParaRPr lang="fi-FI" sz="1500" dirty="0"/>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23</a:t>
            </a:fld>
            <a:endParaRPr lang="en-GB" dirty="0"/>
          </a:p>
        </p:txBody>
      </p:sp>
      <p:sp>
        <p:nvSpPr>
          <p:cNvPr id="15" name="Textfeld 14"/>
          <p:cNvSpPr txBox="1"/>
          <p:nvPr/>
        </p:nvSpPr>
        <p:spPr>
          <a:xfrm>
            <a:off x="1835696" y="2571055"/>
            <a:ext cx="4248472" cy="648767"/>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of 2021 activities in 2022 with</a:t>
            </a:r>
          </a:p>
          <a:p>
            <a:pPr>
              <a:lnSpc>
                <a:spcPct val="113000"/>
              </a:lnSpc>
            </a:pPr>
            <a:r>
              <a:rPr lang="en-US" sz="1600" i="1" dirty="0">
                <a:solidFill>
                  <a:srgbClr val="FF0000"/>
                </a:solidFill>
                <a:latin typeface="Arial" panose="020B0604020202020204" pitchFamily="34" charset="0"/>
                <a:cs typeface="Arial" panose="020B0604020202020204" pitchFamily="34" charset="0"/>
              </a:rPr>
              <a:t>u</a:t>
            </a:r>
            <a:r>
              <a:rPr lang="en-US" sz="1600" i="1" dirty="0" smtClean="0">
                <a:solidFill>
                  <a:srgbClr val="FF0000"/>
                </a:solidFill>
                <a:latin typeface="Arial" panose="020B0604020202020204" pitchFamily="34" charset="0"/>
                <a:cs typeface="Arial" panose="020B0604020202020204" pitchFamily="34" charset="0"/>
              </a:rPr>
              <a:t>pdate of data at low energies! </a:t>
            </a:r>
          </a:p>
        </p:txBody>
      </p:sp>
    </p:spTree>
    <p:extLst>
      <p:ext uri="{BB962C8B-B14F-4D97-AF65-F5344CB8AC3E}">
        <p14:creationId xmlns:p14="http://schemas.microsoft.com/office/powerpoint/2010/main" val="332574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36095" y="1123770"/>
            <a:ext cx="2016225" cy="2744207"/>
          </a:xfrm>
          <a:prstGeom prst="rect">
            <a:avLst/>
          </a:prstGeom>
        </p:spPr>
      </p:pic>
      <p:sp>
        <p:nvSpPr>
          <p:cNvPr id="2" name="Titel 1"/>
          <p:cNvSpPr>
            <a:spLocks noGrp="1"/>
          </p:cNvSpPr>
          <p:nvPr>
            <p:ph type="title"/>
          </p:nvPr>
        </p:nvSpPr>
        <p:spPr/>
        <p:txBody>
          <a:bodyPr/>
          <a:lstStyle/>
          <a:p>
            <a:r>
              <a:rPr lang="de-DE" sz="2400" dirty="0" smtClean="0"/>
              <a:t>SP D.3: </a:t>
            </a:r>
            <a:r>
              <a:rPr lang="de-DE" sz="2400" i="1" dirty="0" err="1" smtClean="0"/>
              <a:t>Impurity</a:t>
            </a:r>
            <a:r>
              <a:rPr lang="de-DE" sz="2400" i="1" dirty="0" smtClean="0"/>
              <a:t> </a:t>
            </a:r>
            <a:r>
              <a:rPr lang="de-DE" sz="2400" i="1" dirty="0" err="1" smtClean="0"/>
              <a:t>migration</a:t>
            </a:r>
            <a:r>
              <a:rPr lang="de-DE" sz="2400" i="1" dirty="0" smtClean="0"/>
              <a:t> </a:t>
            </a:r>
            <a:r>
              <a:rPr lang="de-DE" sz="2400" i="1" dirty="0" err="1" smtClean="0"/>
              <a:t>modelling</a:t>
            </a:r>
            <a:endParaRPr lang="de-DE" sz="2400" i="1"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G</a:t>
            </a:r>
            <a:r>
              <a:rPr lang="en-US" sz="1350" i="1" dirty="0" smtClean="0">
                <a:latin typeface="Arial" panose="020B0604020202020204" pitchFamily="34" charset="0"/>
                <a:cs typeface="Arial" panose="020B0604020202020204" pitchFamily="34" charset="0"/>
              </a:rPr>
              <a:t>lobal and local impurity migration modelling in existing experiments and predictions e.g. for ITER</a:t>
            </a: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Dynamics of morphology in the context of impurity migration </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366658"/>
            <a:ext cx="5040560"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1:</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Modelling of impurity migration (W, Be, C, N) in fusion-relevant devices (WEST, AUG, JET-ILW, W7-X, </a:t>
            </a:r>
            <a:r>
              <a:rPr lang="en-US" sz="1350" i="1" dirty="0" err="1" smtClean="0">
                <a:latin typeface="Arial" panose="020B0604020202020204" pitchFamily="34" charset="0"/>
                <a:cs typeface="Arial" panose="020B0604020202020204" pitchFamily="34" charset="0"/>
              </a:rPr>
              <a:t>GyM</a:t>
            </a:r>
            <a:r>
              <a:rPr lang="en-US" sz="1350" i="1" dirty="0" smtClean="0">
                <a:latin typeface="Arial" panose="020B0604020202020204" pitchFamily="34" charset="0"/>
                <a:cs typeface="Arial" panose="020B0604020202020204" pitchFamily="34" charset="0"/>
              </a:rPr>
              <a:t>, …) to PWI experiments and predictions to ITER  </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2: </a:t>
            </a:r>
            <a:r>
              <a:rPr lang="en-US" sz="1350" i="1" dirty="0" smtClean="0">
                <a:latin typeface="Arial" panose="020B0604020202020204" pitchFamily="34" charset="0"/>
                <a:cs typeface="Arial" panose="020B0604020202020204" pitchFamily="34" charset="0"/>
              </a:rPr>
              <a:t>Modelling of morphology dynamics due to erosion/deposition in comparison to experimental results </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07504" y="2787774"/>
            <a:ext cx="5040560"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1:</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Erosion/deposition pattern for dedicated experiments, predictive data for ITER. Spectroscopic information in comparison to experiments  </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2: </a:t>
            </a:r>
            <a:r>
              <a:rPr lang="en-US" sz="1350" i="1" dirty="0" smtClean="0">
                <a:latin typeface="Arial" panose="020B0604020202020204" pitchFamily="34" charset="0"/>
                <a:cs typeface="Arial" panose="020B0604020202020204" pitchFamily="34" charset="0"/>
              </a:rPr>
              <a:t>Morphology dynamics as result of plasma-wall interaction and </a:t>
            </a:r>
            <a:r>
              <a:rPr lang="en-US" sz="1350" i="1" dirty="0">
                <a:latin typeface="Arial" panose="020B0604020202020204" pitchFamily="34" charset="0"/>
                <a:cs typeface="Arial" panose="020B0604020202020204" pitchFamily="34" charset="0"/>
              </a:rPr>
              <a:t>c</a:t>
            </a:r>
            <a:r>
              <a:rPr lang="en-US" sz="1350" i="1" dirty="0" smtClean="0">
                <a:latin typeface="Arial" panose="020B0604020202020204" pitchFamily="34" charset="0"/>
                <a:cs typeface="Arial" panose="020B0604020202020204" pitchFamily="34" charset="0"/>
              </a:rPr>
              <a:t>omparison with experiments</a:t>
            </a:r>
          </a:p>
        </p:txBody>
      </p:sp>
      <p:sp>
        <p:nvSpPr>
          <p:cNvPr id="11" name="Textfeld 10"/>
          <p:cNvSpPr txBox="1"/>
          <p:nvPr/>
        </p:nvSpPr>
        <p:spPr>
          <a:xfrm>
            <a:off x="107504" y="4227934"/>
            <a:ext cx="5040560" cy="3270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Modelling: </a:t>
            </a:r>
            <a:r>
              <a:rPr lang="en-US" sz="1350" dirty="0" err="1" smtClean="0">
                <a:latin typeface="Arial" panose="020B0604020202020204" pitchFamily="34" charset="0"/>
                <a:cs typeface="Arial" panose="020B0604020202020204" pitchFamily="34" charset="0"/>
              </a:rPr>
              <a:t>WallDYN</a:t>
            </a:r>
            <a:r>
              <a:rPr lang="en-US" sz="1350" dirty="0" smtClean="0">
                <a:latin typeface="Arial" panose="020B0604020202020204" pitchFamily="34" charset="0"/>
                <a:cs typeface="Arial" panose="020B0604020202020204" pitchFamily="34" charset="0"/>
              </a:rPr>
              <a:t>, ERO2.0</a:t>
            </a:r>
            <a:endParaRPr lang="en-US" sz="1350" i="1" dirty="0" smtClean="0">
              <a:latin typeface="Arial" panose="020B0604020202020204" pitchFamily="34" charset="0"/>
              <a:cs typeface="Arial" panose="020B0604020202020204" pitchFamily="34" charset="0"/>
            </a:endParaRPr>
          </a:p>
        </p:txBody>
      </p:sp>
      <p:sp>
        <p:nvSpPr>
          <p:cNvPr id="12" name="Textfeld 11"/>
          <p:cNvSpPr txBox="1"/>
          <p:nvPr/>
        </p:nvSpPr>
        <p:spPr>
          <a:xfrm>
            <a:off x="5364088" y="4011910"/>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29 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smtClean="0">
                <a:latin typeface="Arial" panose="020B0604020202020204" pitchFamily="34" charset="0"/>
                <a:cs typeface="Arial" panose="020B0604020202020204" pitchFamily="34" charset="0"/>
              </a:rPr>
              <a:t>CEA, ENEA, FZJ, MPG, VTT</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TE, WP W7X, </a:t>
            </a:r>
            <a:r>
              <a:rPr lang="en-US" sz="1350" i="1" dirty="0" smtClean="0">
                <a:solidFill>
                  <a:schemeClr val="bg1">
                    <a:lumMod val="65000"/>
                  </a:schemeClr>
                </a:solidFill>
                <a:latin typeface="Arial" panose="020B0604020202020204" pitchFamily="34" charset="0"/>
                <a:cs typeface="Arial" panose="020B0604020202020204" pitchFamily="34" charset="0"/>
              </a:rPr>
              <a:t>WP JET, </a:t>
            </a:r>
            <a:r>
              <a:rPr lang="en-US" sz="1350" i="1" dirty="0" smtClean="0">
                <a:latin typeface="Arial" panose="020B0604020202020204" pitchFamily="34" charset="0"/>
                <a:cs typeface="Arial" panose="020B0604020202020204" pitchFamily="34" charset="0"/>
              </a:rPr>
              <a:t>TSVV 5-7</a:t>
            </a:r>
          </a:p>
        </p:txBody>
      </p:sp>
      <p:sp>
        <p:nvSpPr>
          <p:cNvPr id="13" name="TextBox 12">
            <a:extLst>
              <a:ext uri="{FF2B5EF4-FFF2-40B4-BE49-F238E27FC236}">
                <a16:creationId xmlns:a16="http://schemas.microsoft.com/office/drawing/2014/main" id="{7EC92E5B-F410-46D9-AD59-CE68A1E0BA43}"/>
              </a:ext>
            </a:extLst>
          </p:cNvPr>
          <p:cNvSpPr txBox="1"/>
          <p:nvPr/>
        </p:nvSpPr>
        <p:spPr>
          <a:xfrm>
            <a:off x="7499699" y="2201710"/>
            <a:ext cx="1441176" cy="784830"/>
          </a:xfrm>
          <a:prstGeom prst="rect">
            <a:avLst/>
          </a:prstGeom>
          <a:noFill/>
        </p:spPr>
        <p:txBody>
          <a:bodyPr wrap="square" rtlCol="0">
            <a:spAutoFit/>
          </a:bodyPr>
          <a:lstStyle/>
          <a:p>
            <a:pPr algn="ctr"/>
            <a:r>
              <a:rPr lang="fi-FI" sz="1500" dirty="0" smtClean="0"/>
              <a:t>ERO2.0 simulation for full-W ITER (FZJ)</a:t>
            </a:r>
            <a:endParaRPr lang="fi-FI" sz="1500" dirty="0"/>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24</a:t>
            </a:fld>
            <a:endParaRPr lang="en-GB" dirty="0"/>
          </a:p>
        </p:txBody>
      </p:sp>
      <p:sp>
        <p:nvSpPr>
          <p:cNvPr id="15" name="Textfeld 14"/>
          <p:cNvSpPr txBox="1"/>
          <p:nvPr/>
        </p:nvSpPr>
        <p:spPr>
          <a:xfrm>
            <a:off x="1835696" y="2571055"/>
            <a:ext cx="4248472" cy="1205202"/>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of 2021 activities in 2022 with</a:t>
            </a:r>
          </a:p>
          <a:p>
            <a:pPr>
              <a:lnSpc>
                <a:spcPct val="113000"/>
              </a:lnSpc>
            </a:pPr>
            <a:r>
              <a:rPr lang="en-US" sz="1600" i="1" dirty="0">
                <a:solidFill>
                  <a:srgbClr val="FF0000"/>
                </a:solidFill>
                <a:latin typeface="Arial" panose="020B0604020202020204" pitchFamily="34" charset="0"/>
                <a:cs typeface="Arial" panose="020B0604020202020204" pitchFamily="34" charset="0"/>
              </a:rPr>
              <a:t>i</a:t>
            </a:r>
            <a:r>
              <a:rPr lang="en-US" sz="1600" i="1" dirty="0" smtClean="0">
                <a:solidFill>
                  <a:srgbClr val="FF0000"/>
                </a:solidFill>
                <a:latin typeface="Arial" panose="020B0604020202020204" pitchFamily="34" charset="0"/>
                <a:cs typeface="Arial" panose="020B0604020202020204" pitchFamily="34" charset="0"/>
              </a:rPr>
              <a:t>nterpretative and predictive migration modelling for various experiments: e.g. WEST, W-7X (tungsten) and ITER!</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12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SP</a:t>
            </a:r>
            <a:r>
              <a:rPr lang="de-DE" sz="2500" dirty="0" smtClean="0"/>
              <a:t> D.4: Neutral </a:t>
            </a:r>
            <a:r>
              <a:rPr lang="de-DE" sz="2500" dirty="0" err="1" smtClean="0"/>
              <a:t>particles</a:t>
            </a:r>
            <a:r>
              <a:rPr lang="de-DE" sz="2500" dirty="0" smtClean="0"/>
              <a:t> </a:t>
            </a:r>
            <a:r>
              <a:rPr lang="de-DE" sz="2500" dirty="0" err="1" smtClean="0"/>
              <a:t>modelling</a:t>
            </a:r>
            <a:endParaRPr lang="de-DE" sz="25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Modelling of neutrals to improve efficiency of pumping systems of fusion devices</a:t>
            </a: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Calculation of neutral fluxes along the first wall of fusion devices</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419622"/>
            <a:ext cx="5040560" cy="1031308"/>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1: </a:t>
            </a:r>
            <a:r>
              <a:rPr lang="en-US" sz="1350" i="1" dirty="0" smtClean="0">
                <a:latin typeface="Arial" panose="020B0604020202020204" pitchFamily="34" charset="0"/>
                <a:cs typeface="Arial" panose="020B0604020202020204" pitchFamily="34" charset="0"/>
              </a:rPr>
              <a:t>Code development and modelling of gas dynamics and exhaust for DEMO.</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2: </a:t>
            </a:r>
            <a:r>
              <a:rPr lang="en-US" sz="1350" i="1" dirty="0" smtClean="0">
                <a:latin typeface="Arial" panose="020B0604020202020204" pitchFamily="34" charset="0"/>
                <a:cs typeface="Arial" panose="020B0604020202020204" pitchFamily="34" charset="0"/>
              </a:rPr>
              <a:t>Post-processing of plasma results to get neutral fluxes along the wall.</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07504" y="2764578"/>
            <a:ext cx="5040560" cy="1031308"/>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1: </a:t>
            </a:r>
            <a:r>
              <a:rPr lang="en-US" sz="1350" i="1" dirty="0" smtClean="0">
                <a:latin typeface="Arial" panose="020B0604020202020204" pitchFamily="34" charset="0"/>
                <a:cs typeface="Arial" panose="020B0604020202020204" pitchFamily="34" charset="0"/>
              </a:rPr>
              <a:t>Updated version of DIVGAS code. DIVGAS modelling for DEMO SN and ADC divertor.</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2:</a:t>
            </a:r>
            <a:r>
              <a:rPr lang="en-US" sz="1350" b="1" i="1"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Atomic and ion fluxes to the first wall:</a:t>
            </a:r>
          </a:p>
          <a:p>
            <a:pPr>
              <a:lnSpc>
                <a:spcPct val="113000"/>
              </a:lnSpc>
            </a:pPr>
            <a:r>
              <a:rPr lang="en-US" sz="1350" i="1"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   3D angular and energy distribution of atoms e.g. for JET</a:t>
            </a:r>
          </a:p>
        </p:txBody>
      </p:sp>
      <p:sp>
        <p:nvSpPr>
          <p:cNvPr id="11" name="Textfeld 10"/>
          <p:cNvSpPr txBox="1"/>
          <p:nvPr/>
        </p:nvSpPr>
        <p:spPr>
          <a:xfrm>
            <a:off x="107504" y="4065339"/>
            <a:ext cx="5040560"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Modelling: </a:t>
            </a:r>
            <a:r>
              <a:rPr lang="en-US" sz="1350" i="1" dirty="0" smtClean="0">
                <a:latin typeface="Arial" panose="020B0604020202020204" pitchFamily="34" charset="0"/>
                <a:cs typeface="Arial" panose="020B0604020202020204" pitchFamily="34" charset="0"/>
              </a:rPr>
              <a:t>DIVGAS, SOLPS-ITER, EIRENE, OSM-EIRENE</a:t>
            </a:r>
          </a:p>
        </p:txBody>
      </p:sp>
      <p:sp>
        <p:nvSpPr>
          <p:cNvPr id="12" name="Textfeld 11"/>
          <p:cNvSpPr txBox="1"/>
          <p:nvPr/>
        </p:nvSpPr>
        <p:spPr>
          <a:xfrm>
            <a:off x="5364088" y="3844698"/>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11 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smtClean="0">
                <a:latin typeface="Arial" panose="020B0604020202020204" pitchFamily="34" charset="0"/>
                <a:cs typeface="Arial" panose="020B0604020202020204" pitchFamily="34" charset="0"/>
              </a:rPr>
              <a:t>KIT, VTT</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TE, WP DES, </a:t>
            </a:r>
            <a:r>
              <a:rPr lang="en-US" sz="1350" i="1" dirty="0" smtClean="0">
                <a:solidFill>
                  <a:schemeClr val="bg1">
                    <a:lumMod val="65000"/>
                  </a:schemeClr>
                </a:solidFill>
                <a:latin typeface="Arial" panose="020B0604020202020204" pitchFamily="34" charset="0"/>
                <a:cs typeface="Arial" panose="020B0604020202020204" pitchFamily="34" charset="0"/>
              </a:rPr>
              <a:t>WP JET, </a:t>
            </a:r>
            <a:r>
              <a:rPr lang="en-US" sz="1350" i="1" dirty="0" smtClean="0">
                <a:latin typeface="Arial" panose="020B0604020202020204" pitchFamily="34" charset="0"/>
                <a:cs typeface="Arial" panose="020B0604020202020204" pitchFamily="34" charset="0"/>
              </a:rPr>
              <a:t>TSVV 5-7</a:t>
            </a:r>
          </a:p>
        </p:txBody>
      </p:sp>
      <p:pic>
        <p:nvPicPr>
          <p:cNvPr id="13" name="Grafik 12"/>
          <p:cNvPicPr>
            <a:picLocks noChangeAspect="1"/>
          </p:cNvPicPr>
          <p:nvPr/>
        </p:nvPicPr>
        <p:blipFill rotWithShape="1">
          <a:blip r:embed="rId3" cstate="print">
            <a:extLst>
              <a:ext uri="{28A0092B-C50C-407E-A947-70E740481C1C}">
                <a14:useLocalDpi xmlns:a14="http://schemas.microsoft.com/office/drawing/2010/main" val="0"/>
              </a:ext>
            </a:extLst>
          </a:blip>
          <a:srcRect t="16932" r="14892" b="3869"/>
          <a:stretch/>
        </p:blipFill>
        <p:spPr>
          <a:xfrm>
            <a:off x="5292080" y="1583223"/>
            <a:ext cx="2615956" cy="1818292"/>
          </a:xfrm>
          <a:prstGeom prst="rect">
            <a:avLst/>
          </a:prstGeom>
        </p:spPr>
      </p:pic>
      <p:sp>
        <p:nvSpPr>
          <p:cNvPr id="14" name="Textfeld 13"/>
          <p:cNvSpPr txBox="1"/>
          <p:nvPr/>
        </p:nvSpPr>
        <p:spPr>
          <a:xfrm>
            <a:off x="6489609" y="1546923"/>
            <a:ext cx="1036708" cy="369332"/>
          </a:xfrm>
          <a:prstGeom prst="rect">
            <a:avLst/>
          </a:prstGeom>
          <a:noFill/>
        </p:spPr>
        <p:txBody>
          <a:bodyPr wrap="square" rtlCol="0">
            <a:spAutoFit/>
          </a:bodyPr>
          <a:lstStyle/>
          <a:p>
            <a:pPr marL="0" lvl="1">
              <a:spcBef>
                <a:spcPct val="50000"/>
              </a:spcBef>
              <a:buClr>
                <a:schemeClr val="accent1"/>
              </a:buClr>
              <a:buSzPct val="150000"/>
              <a:tabLst>
                <a:tab pos="8385175" algn="l"/>
              </a:tabLst>
              <a:defRPr/>
            </a:pPr>
            <a:r>
              <a:rPr lang="de-DE" b="1" dirty="0" smtClean="0">
                <a:solidFill>
                  <a:schemeClr val="bg1"/>
                </a:solidFill>
                <a:latin typeface="Arial" panose="020B0604020202020204" pitchFamily="34" charset="0"/>
                <a:cs typeface="Arial" panose="020B0604020202020204" pitchFamily="34" charset="0"/>
              </a:rPr>
              <a:t>   </a:t>
            </a:r>
            <a:r>
              <a:rPr lang="de-DE" sz="1400" b="1" dirty="0" smtClean="0">
                <a:solidFill>
                  <a:schemeClr val="bg1"/>
                </a:solidFill>
                <a:latin typeface="Arial" panose="020B0604020202020204" pitchFamily="34" charset="0"/>
                <a:cs typeface="Arial" panose="020B0604020202020204" pitchFamily="34" charset="0"/>
              </a:rPr>
              <a:t>SOLPS</a:t>
            </a:r>
            <a:endParaRPr lang="de-DE" sz="1400" b="1" dirty="0">
              <a:solidFill>
                <a:schemeClr val="bg1"/>
              </a:solidFill>
              <a:latin typeface="Arial" panose="020B0604020202020204" pitchFamily="34" charset="0"/>
              <a:cs typeface="Arial" panose="020B0604020202020204" pitchFamily="34" charset="0"/>
            </a:endParaRPr>
          </a:p>
        </p:txBody>
      </p:sp>
      <p:sp>
        <p:nvSpPr>
          <p:cNvPr id="15" name="Textfeld 14"/>
          <p:cNvSpPr txBox="1"/>
          <p:nvPr/>
        </p:nvSpPr>
        <p:spPr>
          <a:xfrm>
            <a:off x="6389005" y="2905783"/>
            <a:ext cx="1180724" cy="369332"/>
          </a:xfrm>
          <a:prstGeom prst="rect">
            <a:avLst/>
          </a:prstGeom>
          <a:noFill/>
        </p:spPr>
        <p:txBody>
          <a:bodyPr wrap="square" rtlCol="0">
            <a:spAutoFit/>
          </a:bodyPr>
          <a:lstStyle/>
          <a:p>
            <a:pPr marL="0" lvl="1">
              <a:spcBef>
                <a:spcPct val="50000"/>
              </a:spcBef>
              <a:buClr>
                <a:schemeClr val="accent1"/>
              </a:buClr>
              <a:buSzPct val="150000"/>
              <a:tabLst>
                <a:tab pos="8385175" algn="l"/>
              </a:tabLst>
              <a:defRPr/>
            </a:pPr>
            <a:r>
              <a:rPr lang="de-DE" b="1" dirty="0" smtClean="0">
                <a:latin typeface="Arial" panose="020B0604020202020204" pitchFamily="34" charset="0"/>
                <a:cs typeface="Arial" panose="020B0604020202020204" pitchFamily="34" charset="0"/>
              </a:rPr>
              <a:t>   </a:t>
            </a:r>
            <a:r>
              <a:rPr lang="de-DE" sz="1400" b="1" dirty="0" smtClean="0">
                <a:latin typeface="Arial" panose="020B0604020202020204" pitchFamily="34" charset="0"/>
                <a:cs typeface="Arial" panose="020B0604020202020204" pitchFamily="34" charset="0"/>
              </a:rPr>
              <a:t>DIVGAS</a:t>
            </a:r>
            <a:endParaRPr lang="de-DE" sz="1400" b="1" dirty="0">
              <a:latin typeface="Arial" panose="020B0604020202020204" pitchFamily="34" charset="0"/>
              <a:cs typeface="Arial" panose="020B0604020202020204" pitchFamily="34" charset="0"/>
            </a:endParaRPr>
          </a:p>
        </p:txBody>
      </p:sp>
      <p:sp>
        <p:nvSpPr>
          <p:cNvPr id="19" name="TextBox 12">
            <a:extLst>
              <a:ext uri="{FF2B5EF4-FFF2-40B4-BE49-F238E27FC236}">
                <a16:creationId xmlns:a16="http://schemas.microsoft.com/office/drawing/2014/main" id="{7EC92E5B-F410-46D9-AD59-CE68A1E0BA43}"/>
              </a:ext>
            </a:extLst>
          </p:cNvPr>
          <p:cNvSpPr txBox="1"/>
          <p:nvPr/>
        </p:nvSpPr>
        <p:spPr>
          <a:xfrm>
            <a:off x="7792377" y="1731589"/>
            <a:ext cx="1441176" cy="1477328"/>
          </a:xfrm>
          <a:prstGeom prst="rect">
            <a:avLst/>
          </a:prstGeom>
          <a:noFill/>
        </p:spPr>
        <p:txBody>
          <a:bodyPr wrap="square" rtlCol="0">
            <a:spAutoFit/>
          </a:bodyPr>
          <a:lstStyle/>
          <a:p>
            <a:pPr algn="ctr"/>
            <a:r>
              <a:rPr lang="fi-FI" sz="1500" dirty="0" smtClean="0"/>
              <a:t>DIVGAS optimisation</a:t>
            </a:r>
          </a:p>
          <a:p>
            <a:pPr algn="ctr"/>
            <a:r>
              <a:rPr lang="fi-FI" sz="1500" dirty="0"/>
              <a:t>f</a:t>
            </a:r>
            <a:r>
              <a:rPr lang="fi-FI" sz="1500" dirty="0" smtClean="0"/>
              <a:t>or DEMO</a:t>
            </a:r>
          </a:p>
          <a:p>
            <a:pPr algn="ctr"/>
            <a:r>
              <a:rPr lang="fi-FI" sz="1500" dirty="0" smtClean="0"/>
              <a:t>ADC</a:t>
            </a:r>
          </a:p>
          <a:p>
            <a:pPr algn="ctr"/>
            <a:r>
              <a:rPr lang="fi-FI" sz="1500" dirty="0" smtClean="0"/>
              <a:t> application (KIT)</a:t>
            </a:r>
            <a:endParaRPr lang="fi-FI" sz="1500" dirty="0"/>
          </a:p>
        </p:txBody>
      </p:sp>
      <p:sp>
        <p:nvSpPr>
          <p:cNvPr id="16"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25</a:t>
            </a:fld>
            <a:endParaRPr lang="en-GB" dirty="0"/>
          </a:p>
        </p:txBody>
      </p:sp>
      <p:sp>
        <p:nvSpPr>
          <p:cNvPr id="17" name="Textfeld 16"/>
          <p:cNvSpPr txBox="1"/>
          <p:nvPr/>
        </p:nvSpPr>
        <p:spPr>
          <a:xfrm>
            <a:off x="1835696" y="2571055"/>
            <a:ext cx="4248472" cy="1483419"/>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of 2021 activities in 2022 with focus to complete DIVGAS update for DEMO ADC application! </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EIRENE post-processing for JET first wall neutral flux distribution for SP E!</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50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2117"/>
            <a:ext cx="9205610" cy="648072"/>
          </a:xfrm>
        </p:spPr>
        <p:txBody>
          <a:bodyPr/>
          <a:lstStyle/>
          <a:p>
            <a:pPr>
              <a:lnSpc>
                <a:spcPct val="100000"/>
              </a:lnSpc>
            </a:pPr>
            <a:r>
              <a:rPr lang="de-DE" sz="1800" dirty="0"/>
              <a:t>SP X.1: </a:t>
            </a:r>
            <a:r>
              <a:rPr lang="en-GB" sz="1800" dirty="0"/>
              <a:t>Atomic and molecular processes in attached/detached</a:t>
            </a:r>
            <a:br>
              <a:rPr lang="en-GB" sz="1800" dirty="0"/>
            </a:br>
            <a:r>
              <a:rPr lang="en-GB" sz="1800" dirty="0"/>
              <a:t>             </a:t>
            </a:r>
            <a:r>
              <a:rPr lang="en-GB" sz="1800" dirty="0" smtClean="0"/>
              <a:t>plasmas </a:t>
            </a:r>
            <a:r>
              <a:rPr lang="en-GB" sz="1800" dirty="0"/>
              <a:t>and </a:t>
            </a:r>
            <a:r>
              <a:rPr lang="en-GB" sz="1800" dirty="0" smtClean="0"/>
              <a:t>sheath effects</a:t>
            </a:r>
            <a:endParaRPr lang="de-DE" sz="1800" i="1" dirty="0"/>
          </a:p>
        </p:txBody>
      </p:sp>
      <p:sp>
        <p:nvSpPr>
          <p:cNvPr id="5" name="Textfeld 4"/>
          <p:cNvSpPr txBox="1"/>
          <p:nvPr/>
        </p:nvSpPr>
        <p:spPr>
          <a:xfrm>
            <a:off x="107504" y="614520"/>
            <a:ext cx="9036496"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dirty="0">
                <a:latin typeface="Arial" panose="020B0604020202020204" pitchFamily="34" charset="0"/>
                <a:cs typeface="Arial" panose="020B0604020202020204" pitchFamily="34" charset="0"/>
              </a:rPr>
              <a:t>Distribution of </a:t>
            </a:r>
            <a:r>
              <a:rPr lang="en-US" sz="1350" dirty="0" err="1">
                <a:latin typeface="Arial" panose="020B0604020202020204" pitchFamily="34" charset="0"/>
                <a:cs typeface="Arial" panose="020B0604020202020204" pitchFamily="34" charset="0"/>
              </a:rPr>
              <a:t>ro-vibrationally</a:t>
            </a:r>
            <a:r>
              <a:rPr lang="en-US" sz="1350" dirty="0">
                <a:latin typeface="Arial" panose="020B0604020202020204" pitchFamily="34" charset="0"/>
                <a:cs typeface="Arial" panose="020B0604020202020204" pitchFamily="34" charset="0"/>
              </a:rPr>
              <a:t> excited states of H</a:t>
            </a:r>
            <a:r>
              <a:rPr lang="en-US" sz="1350" baseline="-25000" dirty="0">
                <a:latin typeface="Arial" panose="020B0604020202020204" pitchFamily="34" charset="0"/>
                <a:cs typeface="Arial" panose="020B0604020202020204" pitchFamily="34" charset="0"/>
              </a:rPr>
              <a:t>2</a:t>
            </a:r>
            <a:r>
              <a:rPr lang="en-US" sz="1350" dirty="0">
                <a:latin typeface="Arial" panose="020B0604020202020204" pitchFamily="34" charset="0"/>
                <a:cs typeface="Arial" panose="020B0604020202020204" pitchFamily="34" charset="0"/>
              </a:rPr>
              <a:t> and its </a:t>
            </a:r>
            <a:r>
              <a:rPr lang="en-US" sz="1350" dirty="0" smtClean="0">
                <a:latin typeface="Arial" panose="020B0604020202020204" pitchFamily="34" charset="0"/>
                <a:cs typeface="Arial" panose="020B0604020202020204" pitchFamily="34" charset="0"/>
              </a:rPr>
              <a:t>isotopes (electronic ground and </a:t>
            </a:r>
            <a:r>
              <a:rPr lang="en-US" sz="1350" dirty="0">
                <a:latin typeface="Arial" panose="020B0604020202020204" pitchFamily="34" charset="0"/>
                <a:cs typeface="Arial" panose="020B0604020202020204" pitchFamily="34" charset="0"/>
              </a:rPr>
              <a:t>excited </a:t>
            </a:r>
            <a:r>
              <a:rPr lang="en-US" sz="1350" dirty="0" smtClean="0">
                <a:latin typeface="Arial" panose="020B0604020202020204" pitchFamily="34" charset="0"/>
                <a:cs typeface="Arial" panose="020B0604020202020204" pitchFamily="34" charset="0"/>
              </a:rPr>
              <a:t>states)</a:t>
            </a:r>
          </a:p>
          <a:p>
            <a:pPr marL="214313" indent="-214313">
              <a:lnSpc>
                <a:spcPct val="113000"/>
              </a:lnSpc>
              <a:buFont typeface="Wingdings" panose="05000000000000000000" pitchFamily="2" charset="2"/>
              <a:buChar char="§"/>
            </a:pPr>
            <a:r>
              <a:rPr lang="en-US" sz="1350" dirty="0">
                <a:latin typeface="Arial" panose="020B0604020202020204" pitchFamily="34" charset="0"/>
                <a:cs typeface="Arial" panose="020B0604020202020204" pitchFamily="34" charset="0"/>
              </a:rPr>
              <a:t>T</a:t>
            </a:r>
            <a:r>
              <a:rPr lang="en-US" sz="1350" dirty="0" smtClean="0">
                <a:latin typeface="Arial" panose="020B0604020202020204" pitchFamily="34" charset="0"/>
                <a:cs typeface="Arial" panose="020B0604020202020204" pitchFamily="34" charset="0"/>
              </a:rPr>
              <a:t>he </a:t>
            </a:r>
            <a:r>
              <a:rPr lang="en-US" sz="1350" dirty="0">
                <a:latin typeface="Arial" panose="020B0604020202020204" pitchFamily="34" charset="0"/>
                <a:cs typeface="Arial" panose="020B0604020202020204" pitchFamily="34" charset="0"/>
              </a:rPr>
              <a:t>role of plasma-neutral coupling in energy dissipation and momentum loss</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75606"/>
            <a:ext cx="5184576" cy="1600566"/>
          </a:xfrm>
          <a:prstGeom prst="rect">
            <a:avLst/>
          </a:prstGeom>
          <a:solidFill>
            <a:srgbClr val="E3E3E3"/>
          </a:solidFill>
          <a:ln w="12700">
            <a:solidFill>
              <a:schemeClr val="tx1"/>
            </a:solidFill>
          </a:ln>
        </p:spPr>
        <p:txBody>
          <a:bodyPr wrap="square" rtlCol="0">
            <a:spAutoFit/>
          </a:bodyPr>
          <a:lstStyle/>
          <a:p>
            <a:pPr>
              <a:buFont typeface="Wingdings" panose="05000000000000000000" pitchFamily="2" charset="2"/>
              <a:buChar char="§"/>
            </a:pPr>
            <a:r>
              <a:rPr lang="en-US" sz="1350" b="1" i="1" dirty="0">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Installation TALIF for measurement H-density </a:t>
            </a:r>
            <a:br>
              <a:rPr lang="en-US" sz="1350" i="1" dirty="0">
                <a:latin typeface="Arial" panose="020B0604020202020204" pitchFamily="34" charset="0"/>
                <a:cs typeface="Arial" panose="020B0604020202020204" pitchFamily="34" charset="0"/>
              </a:rPr>
            </a:br>
            <a:r>
              <a:rPr lang="en-US" sz="1350" i="1" dirty="0">
                <a:latin typeface="Arial" panose="020B0604020202020204" pitchFamily="34" charset="0"/>
                <a:cs typeface="Arial" panose="020B0604020202020204" pitchFamily="34" charset="0"/>
              </a:rPr>
              <a:t>     and isotopes. Concept design VUV-LIF/CARS in Magnum </a:t>
            </a:r>
            <a:br>
              <a:rPr lang="en-US" sz="1350" i="1" dirty="0">
                <a:latin typeface="Arial" panose="020B0604020202020204" pitchFamily="34" charset="0"/>
                <a:cs typeface="Arial" panose="020B0604020202020204" pitchFamily="34" charset="0"/>
              </a:rPr>
            </a:br>
            <a:r>
              <a:rPr lang="en-US" sz="1350" i="1" dirty="0">
                <a:latin typeface="Arial" panose="020B0604020202020204" pitchFamily="34" charset="0"/>
                <a:cs typeface="Arial" panose="020B0604020202020204" pitchFamily="34" charset="0"/>
              </a:rPr>
              <a:t>     and LIF in PSI-2 both for H</a:t>
            </a:r>
            <a:r>
              <a:rPr lang="en-US" sz="1350" i="1" baseline="-25000" dirty="0">
                <a:latin typeface="Arial" panose="020B0604020202020204" pitchFamily="34" charset="0"/>
                <a:cs typeface="Arial" panose="020B0604020202020204" pitchFamily="34" charset="0"/>
              </a:rPr>
              <a:t>2</a:t>
            </a:r>
            <a:r>
              <a:rPr lang="en-US" sz="1350" i="1" dirty="0">
                <a:latin typeface="Arial" panose="020B0604020202020204" pitchFamily="34" charset="0"/>
                <a:cs typeface="Arial" panose="020B0604020202020204" pitchFamily="34" charset="0"/>
              </a:rPr>
              <a:t> </a:t>
            </a:r>
            <a:r>
              <a:rPr lang="en-GB" sz="1350" i="1" dirty="0" err="1">
                <a:latin typeface="Arial" panose="020B0604020202020204" pitchFamily="34" charset="0"/>
                <a:cs typeface="Arial" panose="020B0604020202020204" pitchFamily="34" charset="0"/>
              </a:rPr>
              <a:t>ro-vib</a:t>
            </a:r>
            <a:r>
              <a:rPr lang="en-GB" sz="1350" i="1" dirty="0">
                <a:latin typeface="Arial" panose="020B0604020202020204" pitchFamily="34" charset="0"/>
                <a:cs typeface="Arial" panose="020B0604020202020204" pitchFamily="34" charset="0"/>
              </a:rPr>
              <a:t>. ground state distribution</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VUV passive spectroscopy in PSI-2 and Magnum for </a:t>
            </a:r>
            <a:r>
              <a:rPr lang="en-US" sz="1350" i="1" dirty="0" err="1" smtClean="0">
                <a:latin typeface="Arial" panose="020B0604020202020204" pitchFamily="34" charset="0"/>
                <a:cs typeface="Arial" panose="020B0604020202020204" pitchFamily="34" charset="0"/>
              </a:rPr>
              <a:t>ro-vib</a:t>
            </a:r>
            <a:r>
              <a:rPr lang="en-US" sz="1350" i="1" dirty="0" smtClean="0">
                <a:latin typeface="Arial" panose="020B0604020202020204" pitchFamily="34" charset="0"/>
                <a:cs typeface="Arial" panose="020B0604020202020204" pitchFamily="34" charset="0"/>
              </a:rPr>
              <a:t>. H</a:t>
            </a:r>
            <a:r>
              <a:rPr lang="en-US" sz="1350" i="1" baseline="-25000" dirty="0" smtClean="0">
                <a:latin typeface="Arial" panose="020B0604020202020204" pitchFamily="34" charset="0"/>
                <a:cs typeface="Arial" panose="020B0604020202020204" pitchFamily="34" charset="0"/>
              </a:rPr>
              <a:t>2</a:t>
            </a:r>
            <a:r>
              <a:rPr lang="en-US" sz="1350" i="1" dirty="0" smtClean="0">
                <a:latin typeface="Arial" panose="020B0604020202020204" pitchFamily="34" charset="0"/>
                <a:cs typeface="Arial" panose="020B0604020202020204" pitchFamily="34" charset="0"/>
              </a:rPr>
              <a:t> </a:t>
            </a:r>
            <a:r>
              <a:rPr lang="en-GB" sz="1350" i="1" dirty="0" smtClean="0">
                <a:latin typeface="Arial" panose="020B0604020202020204" pitchFamily="34" charset="0"/>
                <a:cs typeface="Arial" panose="020B0604020202020204" pitchFamily="34" charset="0"/>
              </a:rPr>
              <a:t>ground </a:t>
            </a:r>
            <a:r>
              <a:rPr lang="en-GB" sz="1350" i="1" dirty="0">
                <a:latin typeface="Arial" panose="020B0604020202020204" pitchFamily="34" charset="0"/>
                <a:cs typeface="Arial" panose="020B0604020202020204" pitchFamily="34" charset="0"/>
              </a:rPr>
              <a:t>state </a:t>
            </a:r>
            <a:r>
              <a:rPr lang="en-GB" sz="1350" i="1" dirty="0" smtClean="0">
                <a:latin typeface="Arial" panose="020B0604020202020204" pitchFamily="34" charset="0"/>
                <a:cs typeface="Arial" panose="020B0604020202020204" pitchFamily="34" charset="0"/>
              </a:rPr>
              <a:t>distribution </a:t>
            </a:r>
            <a:endParaRPr lang="en-US" sz="1350" i="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350" b="1" i="1" dirty="0">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Task group 3: </a:t>
            </a:r>
            <a:r>
              <a:rPr lang="en-US" sz="1350" i="1" dirty="0">
                <a:latin typeface="Arial" panose="020B0604020202020204" pitchFamily="34" charset="0"/>
                <a:cs typeface="Arial" panose="020B0604020202020204" pitchFamily="34" charset="0"/>
              </a:rPr>
              <a:t>Ion/electron properties close </a:t>
            </a:r>
            <a:r>
              <a:rPr lang="en-US" sz="1350" i="1" dirty="0" smtClean="0">
                <a:latin typeface="Arial" panose="020B0604020202020204" pitchFamily="34" charset="0"/>
                <a:cs typeface="Arial" panose="020B0604020202020204" pitchFamily="34" charset="0"/>
              </a:rPr>
              <a:t>to target at </a:t>
            </a:r>
          </a:p>
          <a:p>
            <a:r>
              <a:rPr lang="en-US" sz="1350" i="1" dirty="0" smtClean="0">
                <a:latin typeface="Arial" panose="020B0604020202020204" pitchFamily="34" charset="0"/>
                <a:cs typeface="Arial" panose="020B0604020202020204" pitchFamily="34" charset="0"/>
              </a:rPr>
              <a:t>     ITER/DEMO-like plasmas for </a:t>
            </a:r>
            <a:r>
              <a:rPr lang="en-US" sz="1350" i="1" dirty="0">
                <a:latin typeface="Arial" panose="020B0604020202020204" pitchFamily="34" charset="0"/>
                <a:cs typeface="Arial" panose="020B0604020202020204" pitchFamily="34" charset="0"/>
              </a:rPr>
              <a:t>accurate power </a:t>
            </a:r>
            <a:r>
              <a:rPr lang="en-US" sz="1350" i="1" dirty="0" smtClean="0">
                <a:latin typeface="Arial" panose="020B0604020202020204" pitchFamily="34" charset="0"/>
                <a:cs typeface="Arial" panose="020B0604020202020204" pitchFamily="34" charset="0"/>
              </a:rPr>
              <a:t>load </a:t>
            </a:r>
            <a:r>
              <a:rPr lang="en-US" sz="1350" i="1" dirty="0">
                <a:latin typeface="Arial" panose="020B0604020202020204" pitchFamily="34" charset="0"/>
                <a:cs typeface="Arial" panose="020B0604020202020204" pitchFamily="34" charset="0"/>
              </a:rPr>
              <a:t>estimations</a:t>
            </a:r>
            <a:r>
              <a:rPr lang="en-US" sz="1350" i="1" dirty="0" smtClean="0">
                <a:latin typeface="Arial" panose="020B0604020202020204" pitchFamily="34" charset="0"/>
                <a:cs typeface="Arial" panose="020B0604020202020204" pitchFamily="34" charset="0"/>
              </a:rPr>
              <a:t>.</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07504" y="2943163"/>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TALIF installed in </a:t>
            </a:r>
            <a:r>
              <a:rPr lang="en-US" sz="1350" i="1" dirty="0" smtClean="0">
                <a:latin typeface="Arial" panose="020B0604020202020204" pitchFamily="34" charset="0"/>
                <a:cs typeface="Arial" panose="020B0604020202020204" pitchFamily="34" charset="0"/>
              </a:rPr>
              <a:t>MAGNUM-PSI, </a:t>
            </a:r>
            <a:r>
              <a:rPr lang="en-US" sz="1350" i="1" dirty="0" err="1" smtClean="0">
                <a:latin typeface="Arial" panose="020B0604020202020204" pitchFamily="34" charset="0"/>
                <a:cs typeface="Arial" panose="020B0604020202020204" pitchFamily="34" charset="0"/>
              </a:rPr>
              <a:t>concep-tual</a:t>
            </a:r>
            <a:r>
              <a:rPr lang="en-US" sz="1350" i="1" dirty="0" smtClean="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designs LIF (PSI-2) and </a:t>
            </a:r>
            <a:r>
              <a:rPr lang="en-US" sz="1350" i="1" dirty="0" smtClean="0">
                <a:latin typeface="Arial" panose="020B0604020202020204" pitchFamily="34" charset="0"/>
                <a:cs typeface="Arial" panose="020B0604020202020204" pitchFamily="34" charset="0"/>
              </a:rPr>
              <a:t>VUV-LIF/CARS </a:t>
            </a:r>
            <a:r>
              <a:rPr lang="en-US" sz="1350" i="1" dirty="0">
                <a:latin typeface="Arial" panose="020B0604020202020204" pitchFamily="34" charset="0"/>
                <a:cs typeface="Arial" panose="020B0604020202020204" pitchFamily="34" charset="0"/>
              </a:rPr>
              <a:t>(</a:t>
            </a:r>
            <a:r>
              <a:rPr lang="en-US" sz="1350" i="1" dirty="0" smtClean="0">
                <a:latin typeface="Arial" panose="020B0604020202020204" pitchFamily="34" charset="0"/>
                <a:cs typeface="Arial" panose="020B0604020202020204" pitchFamily="34" charset="0"/>
              </a:rPr>
              <a:t>MAGNUM-PSI)</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Comparison of H</a:t>
            </a:r>
            <a:r>
              <a:rPr lang="en-US" sz="1350" i="1" baseline="-25000" dirty="0" smtClean="0">
                <a:latin typeface="Arial" panose="020B0604020202020204" pitchFamily="34" charset="0"/>
                <a:cs typeface="Arial" panose="020B0604020202020204" pitchFamily="34" charset="0"/>
              </a:rPr>
              <a:t>2</a:t>
            </a:r>
            <a:r>
              <a:rPr lang="en-US" sz="1350" i="1" dirty="0" smtClean="0">
                <a:latin typeface="Arial" panose="020B0604020202020204" pitchFamily="34" charset="0"/>
                <a:cs typeface="Arial" panose="020B0604020202020204" pitchFamily="34" charset="0"/>
              </a:rPr>
              <a:t> ground and excited state population </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a:t>
            </a:r>
            <a:r>
              <a:rPr lang="en-US" sz="1350" b="1" dirty="0">
                <a:latin typeface="Arial" panose="020B0604020202020204" pitchFamily="34" charset="0"/>
                <a:cs typeface="Arial" panose="020B0604020202020204" pitchFamily="34" charset="0"/>
              </a:rPr>
              <a:t>Deliverable 3</a:t>
            </a:r>
            <a:r>
              <a:rPr lang="en-US" sz="1350" i="1" dirty="0">
                <a:latin typeface="Arial" panose="020B0604020202020204" pitchFamily="34" charset="0"/>
                <a:cs typeface="Arial" panose="020B0604020202020204" pitchFamily="34" charset="0"/>
              </a:rPr>
              <a:t>: CTS/TS results ion and electron properties </a:t>
            </a:r>
            <a:r>
              <a:rPr lang="en-US" sz="1350" i="1" dirty="0" smtClean="0">
                <a:latin typeface="Arial" panose="020B0604020202020204" pitchFamily="34" charset="0"/>
                <a:cs typeface="Arial" panose="020B0604020202020204" pitchFamily="34" charset="0"/>
              </a:rPr>
              <a:t>MAGNUM-PSI </a:t>
            </a:r>
            <a:r>
              <a:rPr lang="en-US" sz="1350" i="1" dirty="0">
                <a:latin typeface="Arial" panose="020B0604020202020204" pitchFamily="34" charset="0"/>
                <a:cs typeface="Arial" panose="020B0604020202020204" pitchFamily="34" charset="0"/>
              </a:rPr>
              <a:t>and UPP: influence p-n coupling </a:t>
            </a:r>
          </a:p>
        </p:txBody>
      </p:sp>
      <p:sp>
        <p:nvSpPr>
          <p:cNvPr id="11" name="Textfeld 10"/>
          <p:cNvSpPr txBox="1"/>
          <p:nvPr/>
        </p:nvSpPr>
        <p:spPr>
          <a:xfrm>
            <a:off x="107504" y="4568229"/>
            <a:ext cx="5184576"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13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0 </a:t>
            </a:r>
            <a:r>
              <a:rPr lang="en-US" sz="1350" i="1" dirty="0" smtClean="0">
                <a:latin typeface="Arial" panose="020B0604020202020204" pitchFamily="34" charset="0"/>
                <a:cs typeface="Arial" panose="020B0604020202020204" pitchFamily="34" charset="0"/>
              </a:rPr>
              <a:t>days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64088" y="4098742"/>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8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DIFFER, FZJ, CU</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TSVV 5</a:t>
            </a:r>
            <a:r>
              <a:rPr lang="en-US" sz="1350" i="1" dirty="0" smtClean="0">
                <a:latin typeface="Arial" panose="020B0604020202020204" pitchFamily="34" charset="0"/>
                <a:cs typeface="Arial" panose="020B0604020202020204" pitchFamily="34" charset="0"/>
              </a:rPr>
              <a:t>, WP DES</a:t>
            </a:r>
            <a:endParaRPr lang="en-US" sz="1350" i="1" dirty="0">
              <a:latin typeface="Arial" panose="020B0604020202020204" pitchFamily="34" charset="0"/>
              <a:cs typeface="Arial" panose="020B0604020202020204" pitchFamily="34" charset="0"/>
            </a:endParaRPr>
          </a:p>
        </p:txBody>
      </p:sp>
      <p:pic>
        <p:nvPicPr>
          <p:cNvPr id="14" name="Grafik 2" descr="Bildschirmausschnitt">
            <a:extLst>
              <a:ext uri="{FF2B5EF4-FFF2-40B4-BE49-F238E27FC236}">
                <a16:creationId xmlns:a16="http://schemas.microsoft.com/office/drawing/2014/main" id="{960D35FD-0B93-4884-A0C5-22C56B9554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0" r="3269"/>
          <a:stretch/>
        </p:blipFill>
        <p:spPr>
          <a:xfrm>
            <a:off x="5724128" y="1708513"/>
            <a:ext cx="2775858" cy="2054200"/>
          </a:xfrm>
          <a:prstGeom prst="rect">
            <a:avLst/>
          </a:prstGeom>
        </p:spPr>
      </p:pic>
      <p:sp>
        <p:nvSpPr>
          <p:cNvPr id="3" name="Textfeld 2"/>
          <p:cNvSpPr txBox="1"/>
          <p:nvPr/>
        </p:nvSpPr>
        <p:spPr>
          <a:xfrm>
            <a:off x="5684574" y="1214998"/>
            <a:ext cx="3226162" cy="323165"/>
          </a:xfrm>
          <a:prstGeom prst="rect">
            <a:avLst/>
          </a:prstGeom>
          <a:noFill/>
        </p:spPr>
        <p:txBody>
          <a:bodyPr wrap="square" rtlCol="0">
            <a:spAutoFit/>
          </a:bodyPr>
          <a:lstStyle/>
          <a:p>
            <a:r>
              <a:rPr lang="de-DE" sz="1500" dirty="0" smtClean="0"/>
              <a:t>H</a:t>
            </a:r>
            <a:r>
              <a:rPr lang="de-DE" sz="1500" baseline="-25000" dirty="0" smtClean="0"/>
              <a:t>2</a:t>
            </a:r>
            <a:r>
              <a:rPr lang="de-DE" sz="1500" dirty="0" smtClean="0"/>
              <a:t>(v) </a:t>
            </a:r>
            <a:r>
              <a:rPr lang="de-DE" sz="1500" dirty="0" err="1" smtClean="0"/>
              <a:t>ground</a:t>
            </a:r>
            <a:r>
              <a:rPr lang="de-DE" sz="1500" dirty="0" smtClean="0"/>
              <a:t> </a:t>
            </a:r>
            <a:r>
              <a:rPr lang="de-DE" sz="1500" dirty="0" err="1" smtClean="0"/>
              <a:t>state</a:t>
            </a:r>
            <a:r>
              <a:rPr lang="de-DE" sz="1500" dirty="0" smtClean="0"/>
              <a:t> </a:t>
            </a:r>
            <a:r>
              <a:rPr lang="de-DE" sz="1500" dirty="0" err="1" smtClean="0"/>
              <a:t>population</a:t>
            </a:r>
            <a:r>
              <a:rPr lang="de-DE" sz="1500" dirty="0" smtClean="0"/>
              <a:t> (TU/e)</a:t>
            </a:r>
            <a:endParaRPr lang="de-DE" sz="1500" dirty="0"/>
          </a:p>
        </p:txBody>
      </p:sp>
      <p:sp>
        <p:nvSpPr>
          <p:cNvPr id="13"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26</a:t>
            </a:fld>
            <a:endParaRPr lang="en-GB" dirty="0"/>
          </a:p>
        </p:txBody>
      </p:sp>
      <p:sp>
        <p:nvSpPr>
          <p:cNvPr id="15" name="Textfeld 14"/>
          <p:cNvSpPr txBox="1"/>
          <p:nvPr/>
        </p:nvSpPr>
        <p:spPr>
          <a:xfrm>
            <a:off x="1835696" y="2571055"/>
            <a:ext cx="4248472" cy="926985"/>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Start of project partially delayed in 2021 </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=&gt; Focus to produce best reference cases for EIRENE refactoring in 2022+ for TSVV 5</a:t>
            </a:r>
          </a:p>
        </p:txBody>
      </p:sp>
    </p:spTree>
    <p:extLst>
      <p:ext uri="{BB962C8B-B14F-4D97-AF65-F5344CB8AC3E}">
        <p14:creationId xmlns:p14="http://schemas.microsoft.com/office/powerpoint/2010/main" val="165479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450033" cy="342900"/>
          </a:xfrm>
        </p:spPr>
        <p:txBody>
          <a:bodyPr/>
          <a:lstStyle/>
          <a:p>
            <a:r>
              <a:rPr lang="de-DE" sz="2000" dirty="0"/>
              <a:t>SP X.2: </a:t>
            </a:r>
            <a:r>
              <a:rPr lang="en-GB" sz="2000" dirty="0"/>
              <a:t>Optimization of laser-based surface analysis diagnostics</a:t>
            </a:r>
            <a:endParaRPr lang="de-DE" sz="2000" i="1"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Optimization of </a:t>
            </a:r>
            <a:r>
              <a:rPr lang="en-US" sz="1350" i="1" dirty="0" smtClean="0">
                <a:latin typeface="Arial" panose="020B0604020202020204" pitchFamily="34" charset="0"/>
                <a:cs typeface="Arial" panose="020B0604020202020204" pitchFamily="34" charset="0"/>
              </a:rPr>
              <a:t>laser </a:t>
            </a:r>
            <a:r>
              <a:rPr lang="en-US" sz="1350" i="1" dirty="0" smtClean="0">
                <a:latin typeface="Arial" panose="020B0604020202020204" pitchFamily="34" charset="0"/>
                <a:cs typeface="Arial" panose="020B0604020202020204" pitchFamily="34" charset="0"/>
              </a:rPr>
              <a:t>techniques </a:t>
            </a:r>
            <a:r>
              <a:rPr lang="en-US" sz="1350" i="1" dirty="0">
                <a:latin typeface="Arial" panose="020B0604020202020204" pitchFamily="34" charset="0"/>
                <a:cs typeface="Arial" panose="020B0604020202020204" pitchFamily="34" charset="0"/>
              </a:rPr>
              <a:t>for the quantification of fuel content and </a:t>
            </a:r>
            <a:r>
              <a:rPr lang="en-US" sz="1350" i="1" dirty="0" smtClean="0">
                <a:latin typeface="Arial" panose="020B0604020202020204" pitchFamily="34" charset="0"/>
                <a:cs typeface="Arial" panose="020B0604020202020204" pitchFamily="34" charset="0"/>
              </a:rPr>
              <a:t>material composition of PFCs</a:t>
            </a: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Qualification of laser techniques for operation in ITER (Be &amp; W) and DEMO (W) </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86979"/>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Comparison </a:t>
            </a:r>
            <a:r>
              <a:rPr lang="en-US" sz="1350" i="1" dirty="0" err="1" smtClean="0">
                <a:latin typeface="Arial" panose="020B0604020202020204" pitchFamily="34" charset="0"/>
                <a:cs typeface="Arial" panose="020B0604020202020204" pitchFamily="34" charset="0"/>
              </a:rPr>
              <a:t>ps</a:t>
            </a:r>
            <a:r>
              <a:rPr lang="en-US" sz="1350" i="1" dirty="0" smtClean="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vs. </a:t>
            </a:r>
            <a:r>
              <a:rPr lang="en-US" sz="1350" i="1" dirty="0" smtClean="0">
                <a:latin typeface="Arial" panose="020B0604020202020204" pitchFamily="34" charset="0"/>
                <a:cs typeface="Arial" panose="020B0604020202020204" pitchFamily="34" charset="0"/>
              </a:rPr>
              <a:t>ns-LIBS </a:t>
            </a:r>
            <a:r>
              <a:rPr lang="en-US" sz="1350" i="1" dirty="0">
                <a:latin typeface="Arial" panose="020B0604020202020204" pitchFamily="34" charset="0"/>
                <a:cs typeface="Arial" panose="020B0604020202020204" pitchFamily="34" charset="0"/>
              </a:rPr>
              <a:t>and SP-LIBS vs. DP-LIBS regarding </a:t>
            </a:r>
            <a:r>
              <a:rPr lang="en-US" sz="1350" i="1" dirty="0" smtClean="0">
                <a:latin typeface="Arial" panose="020B0604020202020204" pitchFamily="34" charset="0"/>
                <a:cs typeface="Arial" panose="020B0604020202020204" pitchFamily="34" charset="0"/>
              </a:rPr>
              <a:t>composition </a:t>
            </a:r>
            <a:r>
              <a:rPr lang="en-US" sz="1350" i="1" dirty="0">
                <a:latin typeface="Arial" panose="020B0604020202020204" pitchFamily="34" charset="0"/>
                <a:cs typeface="Arial" panose="020B0604020202020204" pitchFamily="34" charset="0"/>
              </a:rPr>
              <a:t>and D </a:t>
            </a:r>
            <a:r>
              <a:rPr lang="en-US" sz="1350" i="1" dirty="0" smtClean="0">
                <a:latin typeface="Arial" panose="020B0604020202020204" pitchFamily="34" charset="0"/>
                <a:cs typeface="Arial" panose="020B0604020202020204" pitchFamily="34" charset="0"/>
              </a:rPr>
              <a:t>content sensitivity </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I</a:t>
            </a:r>
            <a:r>
              <a:rPr lang="en-US" sz="1350" i="1" dirty="0" smtClean="0">
                <a:latin typeface="Arial" panose="020B0604020202020204" pitchFamily="34" charset="0"/>
                <a:cs typeface="Arial" panose="020B0604020202020204" pitchFamily="34" charset="0"/>
              </a:rPr>
              <a:t>n </a:t>
            </a:r>
            <a:r>
              <a:rPr lang="en-US" sz="1350" i="1" dirty="0">
                <a:latin typeface="Arial" panose="020B0604020202020204" pitchFamily="34" charset="0"/>
                <a:cs typeface="Arial" panose="020B0604020202020204" pitchFamily="34" charset="0"/>
              </a:rPr>
              <a:t>situ </a:t>
            </a:r>
            <a:r>
              <a:rPr lang="en-US" sz="1350" i="1" dirty="0" smtClean="0">
                <a:latin typeface="Arial" panose="020B0604020202020204" pitchFamily="34" charset="0"/>
                <a:cs typeface="Arial" panose="020B0604020202020204" pitchFamily="34" charset="0"/>
              </a:rPr>
              <a:t>LIBS (+ NRA/RBS</a:t>
            </a:r>
            <a:r>
              <a:rPr lang="en-US" sz="1350" i="1" dirty="0">
                <a:latin typeface="Arial" panose="020B0604020202020204" pitchFamily="34" charset="0"/>
                <a:cs typeface="Arial" panose="020B0604020202020204" pitchFamily="34" charset="0"/>
              </a:rPr>
              <a:t>) in </a:t>
            </a:r>
            <a:r>
              <a:rPr lang="en-US" sz="1350" i="1" dirty="0" smtClean="0">
                <a:latin typeface="Arial" panose="020B0604020202020204" pitchFamily="34" charset="0"/>
                <a:cs typeface="Arial" panose="020B0604020202020204" pitchFamily="34" charset="0"/>
              </a:rPr>
              <a:t>MAGNUM-PSI </a:t>
            </a:r>
            <a:r>
              <a:rPr lang="en-US" sz="1350" i="1" dirty="0">
                <a:latin typeface="Arial" panose="020B0604020202020204" pitchFamily="34" charset="0"/>
                <a:cs typeface="Arial" panose="020B0604020202020204" pitchFamily="34" charset="0"/>
              </a:rPr>
              <a:t>and </a:t>
            </a:r>
            <a:r>
              <a:rPr lang="en-US" sz="1350" i="1" dirty="0" smtClean="0">
                <a:latin typeface="Arial" panose="020B0604020202020204" pitchFamily="34" charset="0"/>
                <a:cs typeface="Arial" panose="020B0604020202020204" pitchFamily="34" charset="0"/>
              </a:rPr>
              <a:t>LIBS (+LIA-QMS/EDX</a:t>
            </a:r>
            <a:r>
              <a:rPr lang="en-US" sz="1350" i="1" dirty="0">
                <a:latin typeface="Arial" panose="020B0604020202020204" pitchFamily="34" charset="0"/>
                <a:cs typeface="Arial" panose="020B0604020202020204" pitchFamily="34" charset="0"/>
              </a:rPr>
              <a:t>) in </a:t>
            </a:r>
            <a:r>
              <a:rPr lang="en-US" sz="1350" i="1" dirty="0" smtClean="0">
                <a:latin typeface="Arial" panose="020B0604020202020204" pitchFamily="34" charset="0"/>
                <a:cs typeface="Arial" panose="020B0604020202020204" pitchFamily="34" charset="0"/>
              </a:rPr>
              <a:t>PSI-2 during/between plasma ops.</a:t>
            </a:r>
            <a:endParaRPr lang="en-GB"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LID-QMS and CF-LIBS </a:t>
            </a:r>
            <a:r>
              <a:rPr lang="en-US" sz="1350" i="1" dirty="0">
                <a:latin typeface="Arial" panose="020B0604020202020204" pitchFamily="34" charset="0"/>
                <a:cs typeface="Arial" panose="020B0604020202020204" pitchFamily="34" charset="0"/>
              </a:rPr>
              <a:t>on Be-mixed </a:t>
            </a:r>
            <a:r>
              <a:rPr lang="en-US" sz="1350" i="1" dirty="0" smtClean="0">
                <a:latin typeface="Arial" panose="020B0604020202020204" pitchFamily="34" charset="0"/>
                <a:cs typeface="Arial" panose="020B0604020202020204" pitchFamily="34" charset="0"/>
              </a:rPr>
              <a:t>coatings/layers </a:t>
            </a:r>
            <a:r>
              <a:rPr lang="en-US" sz="1350" i="1" dirty="0">
                <a:latin typeface="Arial" panose="020B0604020202020204" pitchFamily="34" charset="0"/>
                <a:cs typeface="Arial" panose="020B0604020202020204" pitchFamily="34" charset="0"/>
              </a:rPr>
              <a:t>with different </a:t>
            </a:r>
            <a:r>
              <a:rPr lang="en-US" sz="1350" i="1" dirty="0" smtClean="0">
                <a:latin typeface="Arial" panose="020B0604020202020204" pitchFamily="34" charset="0"/>
                <a:cs typeface="Arial" panose="020B0604020202020204" pitchFamily="34" charset="0"/>
              </a:rPr>
              <a:t>percentage of fuel </a:t>
            </a:r>
            <a:r>
              <a:rPr lang="en-US" sz="1350" i="1" dirty="0">
                <a:latin typeface="Arial" panose="020B0604020202020204" pitchFamily="34" charset="0"/>
                <a:cs typeface="Arial" panose="020B0604020202020204" pitchFamily="34" charset="0"/>
              </a:rPr>
              <a:t>content</a:t>
            </a:r>
            <a:endParaRPr lang="en-US" sz="1350" i="1" dirty="0">
              <a:effectLst/>
              <a:latin typeface="Arial" panose="020B0604020202020204" pitchFamily="34" charset="0"/>
              <a:cs typeface="Arial" panose="020B0604020202020204" pitchFamily="34" charset="0"/>
            </a:endParaRPr>
          </a:p>
        </p:txBody>
      </p:sp>
      <p:sp>
        <p:nvSpPr>
          <p:cNvPr id="10" name="Textfeld 9"/>
          <p:cNvSpPr txBox="1"/>
          <p:nvPr/>
        </p:nvSpPr>
        <p:spPr>
          <a:xfrm>
            <a:off x="107504" y="2931790"/>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Optimized conditions for LIBS in absolute content and depth resolution at pressures </a:t>
            </a:r>
            <a:r>
              <a:rPr lang="en-US" sz="1350" i="1" dirty="0" smtClean="0">
                <a:latin typeface="Arial" panose="020B0604020202020204" pitchFamily="34" charset="0"/>
                <a:cs typeface="Arial" panose="020B0604020202020204" pitchFamily="34" charset="0"/>
              </a:rPr>
              <a:t>up </a:t>
            </a:r>
            <a:r>
              <a:rPr lang="en-US" sz="1350" i="1" dirty="0">
                <a:latin typeface="Arial" panose="020B0604020202020204" pitchFamily="34" charset="0"/>
                <a:cs typeface="Arial" panose="020B0604020202020204" pitchFamily="34" charset="0"/>
              </a:rPr>
              <a:t>to 1 bar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Influence of </a:t>
            </a:r>
            <a:r>
              <a:rPr lang="en-US" sz="1350" i="1" dirty="0">
                <a:latin typeface="Arial" panose="020B0604020202020204" pitchFamily="34" charset="0"/>
                <a:cs typeface="Arial" panose="020B0604020202020204" pitchFamily="34" charset="0"/>
              </a:rPr>
              <a:t>T</a:t>
            </a:r>
            <a:r>
              <a:rPr lang="en-US" sz="1350" i="1" baseline="-25000" dirty="0">
                <a:latin typeface="Arial" panose="020B0604020202020204" pitchFamily="34" charset="0"/>
                <a:cs typeface="Arial" panose="020B0604020202020204" pitchFamily="34" charset="0"/>
              </a:rPr>
              <a:t>surface</a:t>
            </a:r>
            <a:r>
              <a:rPr lang="en-US" sz="1350" i="1" dirty="0">
                <a:latin typeface="Arial" panose="020B0604020202020204" pitchFamily="34" charset="0"/>
                <a:cs typeface="Arial" panose="020B0604020202020204" pitchFamily="34" charset="0"/>
              </a:rPr>
              <a:t> and </a:t>
            </a:r>
            <a:r>
              <a:rPr lang="en-US" sz="1350" i="1" dirty="0" smtClean="0">
                <a:latin typeface="Arial" panose="020B0604020202020204" pitchFamily="34" charset="0"/>
                <a:cs typeface="Arial" panose="020B0604020202020204" pitchFamily="34" charset="0"/>
              </a:rPr>
              <a:t>impurities on </a:t>
            </a:r>
            <a:r>
              <a:rPr lang="en-US" sz="1350" i="1" dirty="0">
                <a:latin typeface="Arial" panose="020B0604020202020204" pitchFamily="34" charset="0"/>
                <a:cs typeface="Arial" panose="020B0604020202020204" pitchFamily="34" charset="0"/>
              </a:rPr>
              <a:t>absolute </a:t>
            </a:r>
            <a:r>
              <a:rPr lang="en-US" sz="1350" i="1" dirty="0" smtClean="0">
                <a:latin typeface="Arial" panose="020B0604020202020204" pitchFamily="34" charset="0"/>
                <a:cs typeface="Arial" panose="020B0604020202020204" pitchFamily="34" charset="0"/>
              </a:rPr>
              <a:t>fuel retention </a:t>
            </a:r>
            <a:r>
              <a:rPr lang="en-US" sz="1350" i="1" dirty="0">
                <a:latin typeface="Arial" panose="020B0604020202020204" pitchFamily="34" charset="0"/>
                <a:cs typeface="Arial" panose="020B0604020202020204" pitchFamily="34" charset="0"/>
              </a:rPr>
              <a:t>and outgassing values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Absolute quantification of D and </a:t>
            </a:r>
            <a:r>
              <a:rPr lang="en-US" sz="1350" i="1" dirty="0">
                <a:latin typeface="Arial" panose="020B0604020202020204" pitchFamily="34" charset="0"/>
                <a:cs typeface="Arial" panose="020B0604020202020204" pitchFamily="34" charset="0"/>
              </a:rPr>
              <a:t>composition </a:t>
            </a:r>
            <a:r>
              <a:rPr lang="en-US" sz="1350" i="1" dirty="0" smtClean="0">
                <a:latin typeface="Arial" panose="020B0604020202020204" pitchFamily="34" charset="0"/>
                <a:cs typeface="Arial" panose="020B0604020202020204" pitchFamily="34" charset="0"/>
              </a:rPr>
              <a:t>in Be-mixed layers (with </a:t>
            </a:r>
            <a:r>
              <a:rPr lang="en-US" sz="1350" i="1" dirty="0">
                <a:latin typeface="Arial" panose="020B0604020202020204" pitchFamily="34" charset="0"/>
                <a:cs typeface="Arial" panose="020B0604020202020204" pitchFamily="34" charset="0"/>
              </a:rPr>
              <a:t>depth </a:t>
            </a:r>
            <a:r>
              <a:rPr lang="en-US" sz="1350" i="1" dirty="0" smtClean="0">
                <a:latin typeface="Arial" panose="020B0604020202020204" pitchFamily="34" charset="0"/>
                <a:cs typeface="Arial" panose="020B0604020202020204" pitchFamily="34" charset="0"/>
              </a:rPr>
              <a:t>resolution)</a:t>
            </a:r>
            <a:endParaRPr lang="en-US" sz="1350" i="1" dirty="0">
              <a:latin typeface="Arial" panose="020B0604020202020204" pitchFamily="34" charset="0"/>
              <a:cs typeface="Arial" panose="020B0604020202020204" pitchFamily="34" charset="0"/>
            </a:endParaRPr>
          </a:p>
        </p:txBody>
      </p:sp>
      <p:sp>
        <p:nvSpPr>
          <p:cNvPr id="11" name="Textfeld 10"/>
          <p:cNvSpPr txBox="1"/>
          <p:nvPr/>
        </p:nvSpPr>
        <p:spPr>
          <a:xfrm>
            <a:off x="107504" y="4568229"/>
            <a:ext cx="5184576"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19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4 </a:t>
            </a:r>
            <a:r>
              <a:rPr lang="en-US" sz="1350" i="1" dirty="0" smtClean="0">
                <a:latin typeface="Arial" panose="020B0604020202020204" pitchFamily="34" charset="0"/>
                <a:cs typeface="Arial" panose="020B0604020202020204" pitchFamily="34" charset="0"/>
              </a:rPr>
              <a:t>days</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64088" y="3833398"/>
            <a:ext cx="3672408" cy="1031308"/>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39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CEA, DIFFER, ENEA, FZJ, IPPLM, CU, UT, ISSP UL</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solidFill>
                  <a:schemeClr val="bg1">
                    <a:lumMod val="65000"/>
                  </a:schemeClr>
                </a:solidFill>
                <a:latin typeface="Arial" panose="020B0604020202020204" pitchFamily="34" charset="0"/>
                <a:cs typeface="Arial" panose="020B0604020202020204" pitchFamily="34" charset="0"/>
              </a:rPr>
              <a:t>WP </a:t>
            </a:r>
            <a:r>
              <a:rPr lang="en-US" sz="1350" i="1" dirty="0" smtClean="0">
                <a:solidFill>
                  <a:schemeClr val="bg1">
                    <a:lumMod val="65000"/>
                  </a:schemeClr>
                </a:solidFill>
                <a:latin typeface="Arial" panose="020B0604020202020204" pitchFamily="34" charset="0"/>
                <a:cs typeface="Arial" panose="020B0604020202020204" pitchFamily="34" charset="0"/>
              </a:rPr>
              <a:t>JET-4 (LID-QMS) </a:t>
            </a:r>
            <a:r>
              <a:rPr lang="en-US" sz="1350" i="1" dirty="0" smtClean="0">
                <a:latin typeface="Arial" panose="020B0604020202020204" pitchFamily="34" charset="0"/>
                <a:cs typeface="Arial" panose="020B0604020202020204" pitchFamily="34" charset="0"/>
              </a:rPr>
              <a:t>/ T monitor</a:t>
            </a:r>
            <a:endParaRPr lang="en-US" sz="1200" i="1"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46DF81B0-743D-432C-AFDB-36114D80A754}"/>
              </a:ext>
            </a:extLst>
          </p:cNvPr>
          <p:cNvGrpSpPr/>
          <p:nvPr/>
        </p:nvGrpSpPr>
        <p:grpSpPr>
          <a:xfrm>
            <a:off x="5292080" y="1331452"/>
            <a:ext cx="3752156" cy="2320418"/>
            <a:chOff x="5364088" y="1331452"/>
            <a:chExt cx="3680148" cy="2493362"/>
          </a:xfrm>
        </p:grpSpPr>
        <p:grpSp>
          <p:nvGrpSpPr>
            <p:cNvPr id="17" name="Group 16">
              <a:extLst>
                <a:ext uri="{FF2B5EF4-FFF2-40B4-BE49-F238E27FC236}">
                  <a16:creationId xmlns:a16="http://schemas.microsoft.com/office/drawing/2014/main" id="{072482FC-5C8F-4A48-B844-32B6E2E7015F}"/>
                </a:ext>
              </a:extLst>
            </p:cNvPr>
            <p:cNvGrpSpPr/>
            <p:nvPr/>
          </p:nvGrpSpPr>
          <p:grpSpPr>
            <a:xfrm>
              <a:off x="5364088" y="1331452"/>
              <a:ext cx="3680148" cy="2493362"/>
              <a:chOff x="5364088" y="1331452"/>
              <a:chExt cx="3680148" cy="2493362"/>
            </a:xfrm>
          </p:grpSpPr>
          <p:sp>
            <p:nvSpPr>
              <p:cNvPr id="14" name="TextBox 13">
                <a:extLst>
                  <a:ext uri="{FF2B5EF4-FFF2-40B4-BE49-F238E27FC236}">
                    <a16:creationId xmlns:a16="http://schemas.microsoft.com/office/drawing/2014/main" id="{177E206A-1402-4BA6-8A67-99F2DD13DB53}"/>
                  </a:ext>
                </a:extLst>
              </p:cNvPr>
              <p:cNvSpPr txBox="1"/>
              <p:nvPr/>
            </p:nvSpPr>
            <p:spPr>
              <a:xfrm>
                <a:off x="8388423" y="3426457"/>
                <a:ext cx="655813" cy="369332"/>
              </a:xfrm>
              <a:prstGeom prst="rect">
                <a:avLst/>
              </a:prstGeom>
              <a:noFill/>
            </p:spPr>
            <p:txBody>
              <a:bodyPr wrap="square" rtlCol="0">
                <a:spAutoFit/>
              </a:bodyPr>
              <a:lstStyle/>
              <a:p>
                <a:r>
                  <a:rPr lang="fi-FI" dirty="0">
                    <a:solidFill>
                      <a:schemeClr val="bg1"/>
                    </a:solidFill>
                  </a:rPr>
                  <a:t>AUG</a:t>
                </a:r>
              </a:p>
            </p:txBody>
          </p:sp>
          <p:pic>
            <p:nvPicPr>
              <p:cNvPr id="15" name="Picture 14">
                <a:extLst>
                  <a:ext uri="{FF2B5EF4-FFF2-40B4-BE49-F238E27FC236}">
                    <a16:creationId xmlns:a16="http://schemas.microsoft.com/office/drawing/2014/main" id="{99798586-C63F-48E8-8869-5863B1CF9BB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364088" y="1331452"/>
                <a:ext cx="3528675" cy="2493362"/>
              </a:xfrm>
              <a:prstGeom prst="rect">
                <a:avLst/>
              </a:prstGeom>
            </p:spPr>
          </p:pic>
          <p:graphicFrame>
            <p:nvGraphicFramePr>
              <p:cNvPr id="6" name="Object 5">
                <a:extLst>
                  <a:ext uri="{FF2B5EF4-FFF2-40B4-BE49-F238E27FC236}">
                    <a16:creationId xmlns:a16="http://schemas.microsoft.com/office/drawing/2014/main" id="{9FEB40BB-6761-4059-A6DD-0B476B65D1D8}"/>
                  </a:ext>
                </a:extLst>
              </p:cNvPr>
              <p:cNvGraphicFramePr>
                <a:graphicFrameLocks noChangeAspect="1"/>
              </p:cNvGraphicFramePr>
              <p:nvPr>
                <p:extLst>
                  <p:ext uri="{D42A27DB-BD31-4B8C-83A1-F6EECF244321}">
                    <p14:modId xmlns:p14="http://schemas.microsoft.com/office/powerpoint/2010/main" val="2602166402"/>
                  </p:ext>
                </p:extLst>
              </p:nvPr>
            </p:nvGraphicFramePr>
            <p:xfrm>
              <a:off x="6633294" y="1956796"/>
              <a:ext cx="2187002" cy="1551553"/>
            </p:xfrm>
            <a:graphic>
              <a:graphicData uri="http://schemas.openxmlformats.org/presentationml/2006/ole">
                <mc:AlternateContent xmlns:mc="http://schemas.openxmlformats.org/markup-compatibility/2006">
                  <mc:Choice xmlns:v="urn:schemas-microsoft-com:vml" Requires="v">
                    <p:oleObj spid="_x0000_s3150" name="Bitmap Image" r:id="rId5" imgW="5990476" imgH="4238095" progId="Paint.Picture">
                      <p:embed/>
                    </p:oleObj>
                  </mc:Choice>
                  <mc:Fallback>
                    <p:oleObj name="Bitmap Image" r:id="rId5" imgW="5990476" imgH="4238095" progId="Paint.Picture">
                      <p:embed/>
                      <p:pic>
                        <p:nvPicPr>
                          <p:cNvPr id="6" name="Object 5">
                            <a:extLst>
                              <a:ext uri="{FF2B5EF4-FFF2-40B4-BE49-F238E27FC236}">
                                <a16:creationId xmlns:a16="http://schemas.microsoft.com/office/drawing/2014/main" id="{9FEB40BB-6761-4059-A6DD-0B476B65D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294" y="1956796"/>
                            <a:ext cx="2187002" cy="1551553"/>
                          </a:xfrm>
                          <a:prstGeom prst="rect">
                            <a:avLst/>
                          </a:prstGeom>
                          <a:noFill/>
                        </p:spPr>
                      </p:pic>
                    </p:oleObj>
                  </mc:Fallback>
                </mc:AlternateContent>
              </a:graphicData>
            </a:graphic>
          </p:graphicFrame>
          <p:sp>
            <p:nvSpPr>
              <p:cNvPr id="16" name="Rectangle 15">
                <a:extLst>
                  <a:ext uri="{FF2B5EF4-FFF2-40B4-BE49-F238E27FC236}">
                    <a16:creationId xmlns:a16="http://schemas.microsoft.com/office/drawing/2014/main" id="{EAD669E8-FF22-472F-A701-10635EF5382A}"/>
                  </a:ext>
                </a:extLst>
              </p:cNvPr>
              <p:cNvSpPr/>
              <p:nvPr/>
            </p:nvSpPr>
            <p:spPr>
              <a:xfrm>
                <a:off x="8388423" y="3426457"/>
                <a:ext cx="504340" cy="25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53B19210-3E6D-45C1-B8F2-E824FDBAFE81}"/>
                </a:ext>
              </a:extLst>
            </p:cNvPr>
            <p:cNvSpPr txBox="1"/>
            <p:nvPr/>
          </p:nvSpPr>
          <p:spPr>
            <a:xfrm>
              <a:off x="6866435" y="3481589"/>
              <a:ext cx="2170061" cy="307777"/>
            </a:xfrm>
            <a:prstGeom prst="rect">
              <a:avLst/>
            </a:prstGeom>
            <a:noFill/>
          </p:spPr>
          <p:txBody>
            <a:bodyPr wrap="square" rtlCol="0">
              <a:spAutoFit/>
            </a:bodyPr>
            <a:lstStyle/>
            <a:p>
              <a:r>
                <a:rPr lang="en-US" sz="1400" i="1" dirty="0"/>
                <a:t>challenge: line separation</a:t>
              </a:r>
            </a:p>
          </p:txBody>
        </p:sp>
      </p:grpSp>
      <p:sp>
        <p:nvSpPr>
          <p:cNvPr id="20"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27</a:t>
            </a:fld>
            <a:endParaRPr lang="en-GB" dirty="0"/>
          </a:p>
        </p:txBody>
      </p:sp>
      <p:sp>
        <p:nvSpPr>
          <p:cNvPr id="21" name="Textfeld 20"/>
          <p:cNvSpPr txBox="1"/>
          <p:nvPr/>
        </p:nvSpPr>
        <p:spPr>
          <a:xfrm>
            <a:off x="1400029" y="1756032"/>
            <a:ext cx="4968552" cy="2039854"/>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in 2022 with focus on</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a) sensitivity enhancement of LIBS for D in W </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b) in-operando qualification</a:t>
            </a:r>
          </a:p>
          <a:p>
            <a:pPr>
              <a:lnSpc>
                <a:spcPct val="113000"/>
              </a:lnSpc>
            </a:pPr>
            <a:endParaRPr lang="en-US" sz="1600" i="1" dirty="0" smtClean="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No funding for LIBS on remote handling arm!</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JET decision regarding exploitation of LID-QMS (construction) and LIBS (plans) pending =&gt; UKAEA?  </a:t>
            </a:r>
          </a:p>
        </p:txBody>
      </p:sp>
    </p:spTree>
    <p:extLst>
      <p:ext uri="{BB962C8B-B14F-4D97-AF65-F5344CB8AC3E}">
        <p14:creationId xmlns:p14="http://schemas.microsoft.com/office/powerpoint/2010/main" val="397724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7" y="68610"/>
            <a:ext cx="7488831" cy="342900"/>
          </a:xfrm>
        </p:spPr>
        <p:txBody>
          <a:bodyPr/>
          <a:lstStyle/>
          <a:p>
            <a:pPr>
              <a:lnSpc>
                <a:spcPct val="100000"/>
              </a:lnSpc>
            </a:pPr>
            <a:r>
              <a:rPr lang="de-DE" sz="1800" dirty="0"/>
              <a:t>SP X.3: </a:t>
            </a:r>
            <a:r>
              <a:rPr lang="de-DE" sz="1800" dirty="0" err="1"/>
              <a:t>Characterization</a:t>
            </a:r>
            <a:r>
              <a:rPr lang="de-DE" sz="1800" dirty="0"/>
              <a:t> and  </a:t>
            </a:r>
            <a:r>
              <a:rPr lang="de-DE" sz="1800" dirty="0" err="1"/>
              <a:t>optimization</a:t>
            </a:r>
            <a:r>
              <a:rPr lang="de-DE" sz="1800" dirty="0"/>
              <a:t> of TOMAS </a:t>
            </a:r>
            <a:r>
              <a:rPr lang="de-DE" sz="1800" dirty="0" smtClean="0"/>
              <a:t/>
            </a:r>
            <a:br>
              <a:rPr lang="de-DE" sz="1800" dirty="0" smtClean="0"/>
            </a:br>
            <a:r>
              <a:rPr lang="de-DE" sz="1800" dirty="0"/>
              <a:t> </a:t>
            </a:r>
            <a:r>
              <a:rPr lang="de-DE" sz="1800" dirty="0" smtClean="0"/>
              <a:t>             wall </a:t>
            </a:r>
            <a:r>
              <a:rPr lang="de-DE" sz="1800" dirty="0" err="1"/>
              <a:t>conditioning</a:t>
            </a:r>
            <a:r>
              <a:rPr lang="de-DE" sz="1800" dirty="0"/>
              <a:t> </a:t>
            </a:r>
            <a:r>
              <a:rPr lang="de-DE" sz="1800" dirty="0" err="1"/>
              <a:t>plasmas</a:t>
            </a:r>
            <a:endParaRPr lang="de-DE" sz="18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Investigating effectiveness </a:t>
            </a:r>
            <a:r>
              <a:rPr lang="en-US" sz="1350" i="1" dirty="0" smtClean="0">
                <a:latin typeface="Arial" panose="020B0604020202020204" pitchFamily="34" charset="0"/>
                <a:cs typeface="Arial" panose="020B0604020202020204" pitchFamily="34" charset="0"/>
              </a:rPr>
              <a:t>ICWC, ECWC and RF to “clean” plasma surfaces from impurities and fuel</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Study </a:t>
            </a:r>
            <a:r>
              <a:rPr lang="en-US" sz="1350" i="1" dirty="0" smtClean="0">
                <a:latin typeface="Arial" panose="020B0604020202020204" pitchFamily="34" charset="0"/>
                <a:cs typeface="Arial" panose="020B0604020202020204" pitchFamily="34" charset="0"/>
              </a:rPr>
              <a:t>the production </a:t>
            </a:r>
            <a:r>
              <a:rPr lang="en-US" sz="1350" i="1" dirty="0">
                <a:latin typeface="Arial" panose="020B0604020202020204" pitchFamily="34" charset="0"/>
                <a:cs typeface="Arial" panose="020B0604020202020204" pitchFamily="34" charset="0"/>
              </a:rPr>
              <a:t>and role of energetic neutrals and </a:t>
            </a:r>
            <a:r>
              <a:rPr lang="en-US" sz="1350" i="1" dirty="0" smtClean="0">
                <a:latin typeface="Arial" panose="020B0604020202020204" pitchFamily="34" charset="0"/>
                <a:cs typeface="Arial" panose="020B0604020202020204" pitchFamily="34" charset="0"/>
              </a:rPr>
              <a:t>their impact </a:t>
            </a:r>
            <a:r>
              <a:rPr lang="en-US" sz="1350" i="1" dirty="0">
                <a:latin typeface="Arial" panose="020B0604020202020204" pitchFamily="34" charset="0"/>
                <a:cs typeface="Arial" panose="020B0604020202020204" pitchFamily="34" charset="0"/>
              </a:rPr>
              <a:t>on wall conditioning</a:t>
            </a: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15551"/>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GB" sz="1350" i="1" dirty="0">
                <a:latin typeface="Arial" panose="020B0604020202020204" pitchFamily="34" charset="0"/>
                <a:cs typeface="Arial" panose="020B0604020202020204" pitchFamily="34" charset="0"/>
              </a:rPr>
              <a:t>Diagnostic upgrade and ECWC, ICWC, RF plasma characterisation in TOMAS</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2</a:t>
            </a:r>
            <a:r>
              <a:rPr lang="en-US" sz="1350" dirty="0">
                <a:latin typeface="Arial" panose="020B0604020202020204" pitchFamily="34" charset="0"/>
                <a:cs typeface="Arial" panose="020B0604020202020204" pitchFamily="34" charset="0"/>
              </a:rPr>
              <a:t>: </a:t>
            </a:r>
            <a:r>
              <a:rPr lang="en-GB" sz="1350" i="1" dirty="0">
                <a:latin typeface="Arial" panose="020B0604020202020204" pitchFamily="34" charset="0"/>
                <a:cs typeface="Arial" panose="020B0604020202020204" pitchFamily="34" charset="0"/>
              </a:rPr>
              <a:t>Modelling TOMAS plasma to describe neutral particle conditions and optimise plasma efficiency/homogeneity</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ECWC, ICWC, and GDC </a:t>
            </a:r>
            <a:r>
              <a:rPr lang="en-US" sz="1350" i="1" dirty="0" smtClean="0">
                <a:latin typeface="Arial" panose="020B0604020202020204" pitchFamily="34" charset="0"/>
                <a:cs typeface="Arial" panose="020B0604020202020204" pitchFamily="34" charset="0"/>
              </a:rPr>
              <a:t>optimization </a:t>
            </a:r>
            <a:r>
              <a:rPr lang="en-US" sz="1350" i="1" dirty="0">
                <a:latin typeface="Arial" panose="020B0604020202020204" pitchFamily="34" charset="0"/>
                <a:cs typeface="Arial" panose="020B0604020202020204" pitchFamily="34" charset="0"/>
              </a:rPr>
              <a:t>for </a:t>
            </a:r>
            <a:r>
              <a:rPr lang="en-GB" sz="1350" i="1" dirty="0">
                <a:latin typeface="Arial" panose="020B0604020202020204" pitchFamily="34" charset="0"/>
                <a:cs typeface="Arial" panose="020B0604020202020204" pitchFamily="34" charset="0"/>
              </a:rPr>
              <a:t>PFC cleaning in TOMAS using pre- and post </a:t>
            </a:r>
            <a:r>
              <a:rPr lang="en-GB" sz="1350" i="1" dirty="0" smtClean="0">
                <a:latin typeface="Arial" panose="020B0604020202020204" pitchFamily="34" charset="0"/>
                <a:cs typeface="Arial" panose="020B0604020202020204" pitchFamily="34" charset="0"/>
              </a:rPr>
              <a:t>characterised </a:t>
            </a:r>
            <a:r>
              <a:rPr lang="en-GB" sz="1350" i="1" dirty="0">
                <a:latin typeface="Arial" panose="020B0604020202020204" pitchFamily="34" charset="0"/>
                <a:cs typeface="Arial" panose="020B0604020202020204" pitchFamily="34" charset="0"/>
              </a:rPr>
              <a:t>samples</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07504" y="2763753"/>
            <a:ext cx="5184576"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Report plasma characterization TOMAS: neutral energies, probe and impurity OES data etcetera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Modeling of wall conditioning RF-based </a:t>
            </a:r>
            <a:r>
              <a:rPr lang="en-US" sz="1350" i="1" dirty="0" smtClean="0">
                <a:latin typeface="Arial" panose="020B0604020202020204" pitchFamily="34" charset="0"/>
                <a:cs typeface="Arial" panose="020B0604020202020204" pitchFamily="34" charset="0"/>
              </a:rPr>
              <a:t>low temperature plasmas</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Characterization of selected reference coatings and plasma-exposed samples </a:t>
            </a:r>
          </a:p>
        </p:txBody>
      </p:sp>
      <p:sp>
        <p:nvSpPr>
          <p:cNvPr id="11" name="Textfeld 10"/>
          <p:cNvSpPr txBox="1"/>
          <p:nvPr/>
        </p:nvSpPr>
        <p:spPr>
          <a:xfrm>
            <a:off x="107504" y="4314186"/>
            <a:ext cx="5184576" cy="561820"/>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15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8 days</a:t>
            </a:r>
          </a:p>
          <a:p>
            <a:pPr>
              <a:lnSpc>
                <a:spcPct val="113000"/>
              </a:lnSpc>
            </a:pPr>
            <a:r>
              <a:rPr lang="en-US" sz="1350" dirty="0" smtClean="0">
                <a:latin typeface="Arial" panose="020B0604020202020204" pitchFamily="34" charset="0"/>
                <a:cs typeface="Arial" panose="020B0604020202020204" pitchFamily="34" charset="0"/>
              </a:rPr>
              <a:t>Modelling</a:t>
            </a:r>
            <a:r>
              <a:rPr lang="en-US" sz="1350" i="1" dirty="0" smtClean="0">
                <a:latin typeface="Arial" panose="020B0604020202020204" pitchFamily="34" charset="0"/>
                <a:cs typeface="Arial" panose="020B0604020202020204" pitchFamily="34" charset="0"/>
              </a:rPr>
              <a:t>: Wall conditioning plasma modelling</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364088" y="4079441"/>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a:latin typeface="Arial" panose="020B0604020202020204" pitchFamily="34" charset="0"/>
                <a:cs typeface="Arial" panose="020B0604020202020204" pitchFamily="34" charset="0"/>
              </a:rPr>
              <a:t>1</a:t>
            </a:r>
            <a:r>
              <a:rPr lang="en-US" sz="1350" i="1" dirty="0" smtClean="0">
                <a:latin typeface="Arial" panose="020B0604020202020204" pitchFamily="34" charset="0"/>
                <a:cs typeface="Arial" panose="020B0604020202020204" pitchFamily="34" charset="0"/>
              </a:rPr>
              <a:t>8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LPP-ERM/KMS, CIEMAT, FZJ, VR, KIPT</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TE, WP W7X</a:t>
            </a:r>
            <a:endParaRPr lang="en-US" sz="1200" i="1" dirty="0">
              <a:highlight>
                <a:srgbClr val="FF0000"/>
              </a:highlight>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E6DCF154-CE14-4FDA-B6B1-53222067C1CB}"/>
              </a:ext>
            </a:extLst>
          </p:cNvPr>
          <p:cNvGrpSpPr/>
          <p:nvPr/>
        </p:nvGrpSpPr>
        <p:grpSpPr>
          <a:xfrm>
            <a:off x="5439239" y="1346743"/>
            <a:ext cx="3672408" cy="2450013"/>
            <a:chOff x="6239384" y="1955151"/>
            <a:chExt cx="5095403" cy="3252782"/>
          </a:xfrm>
        </p:grpSpPr>
        <p:pic>
          <p:nvPicPr>
            <p:cNvPr id="14" name="Picture 13">
              <a:extLst>
                <a:ext uri="{FF2B5EF4-FFF2-40B4-BE49-F238E27FC236}">
                  <a16:creationId xmlns:a16="http://schemas.microsoft.com/office/drawing/2014/main" id="{B85DD4C8-D7DB-417C-991F-157C8844E5B6}"/>
                </a:ext>
              </a:extLst>
            </p:cNvPr>
            <p:cNvPicPr>
              <a:picLocks noChangeAspect="1"/>
            </p:cNvPicPr>
            <p:nvPr/>
          </p:nvPicPr>
          <p:blipFill>
            <a:blip r:embed="rId3"/>
            <a:stretch>
              <a:fillRect/>
            </a:stretch>
          </p:blipFill>
          <p:spPr>
            <a:xfrm>
              <a:off x="6332588" y="1955151"/>
              <a:ext cx="5002199" cy="3200400"/>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C20404D-9A4F-4043-8B9E-3F6A163476AD}"/>
                    </a:ext>
                  </a:extLst>
                </p:cNvPr>
                <p:cNvSpPr/>
                <p:nvPr/>
              </p:nvSpPr>
              <p:spPr>
                <a:xfrm rot="16200000">
                  <a:off x="4842394" y="3404523"/>
                  <a:ext cx="3064927" cy="27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Differential flux (</a:t>
                  </a:r>
                  <a14:m>
                    <m:oMath xmlns:m="http://schemas.openxmlformats.org/officeDocument/2006/math">
                      <m:sSup>
                        <m:sSupPr>
                          <m:ctrlPr>
                            <a:rPr lang="en-US" sz="1400" b="0" i="1" smtClean="0">
                              <a:solidFill>
                                <a:schemeClr val="tx1"/>
                              </a:solidFill>
                              <a:latin typeface="Cambria Math" panose="02040503050406030204" pitchFamily="18" charset="0"/>
                            </a:rPr>
                          </m:ctrlPr>
                        </m:sSupPr>
                        <m:e>
                          <m:r>
                            <a:rPr lang="en-US" sz="1400" b="0" i="1" smtClean="0">
                              <a:solidFill>
                                <a:schemeClr val="tx1"/>
                              </a:solidFill>
                              <a:latin typeface="Cambria Math" panose="02040503050406030204" pitchFamily="18" charset="0"/>
                            </a:rPr>
                            <m:t>𝐻</m:t>
                          </m:r>
                        </m:e>
                        <m:sup>
                          <m:r>
                            <a:rPr lang="en-US" sz="1400" b="0" i="1" smtClean="0">
                              <a:solidFill>
                                <a:schemeClr val="tx1"/>
                              </a:solidFill>
                              <a:latin typeface="Cambria Math" panose="02040503050406030204" pitchFamily="18" charset="0"/>
                            </a:rPr>
                            <m:t>0</m:t>
                          </m:r>
                        </m:sup>
                      </m:sSup>
                    </m:oMath>
                  </a14:m>
                  <a:r>
                    <a:rPr lang="en-US" sz="14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1400" b="0" i="1" smtClean="0">
                          <a:solidFill>
                            <a:schemeClr val="tx1"/>
                          </a:solidFill>
                          <a:latin typeface="Cambria Math" panose="02040503050406030204" pitchFamily="18" charset="0"/>
                        </a:rPr>
                        <m:t>𝑐</m:t>
                      </m:r>
                      <m:sSup>
                        <m:sSupPr>
                          <m:ctrlPr>
                            <a:rPr lang="en-US" sz="1400" b="0" i="1" smtClean="0">
                              <a:solidFill>
                                <a:schemeClr val="tx1"/>
                              </a:solidFill>
                              <a:latin typeface="Cambria Math" panose="02040503050406030204" pitchFamily="18" charset="0"/>
                            </a:rPr>
                          </m:ctrlPr>
                        </m:sSupPr>
                        <m:e>
                          <m:r>
                            <a:rPr lang="en-US" sz="1400" b="0" i="1" smtClean="0">
                              <a:solidFill>
                                <a:schemeClr val="tx1"/>
                              </a:solidFill>
                              <a:latin typeface="Cambria Math" panose="02040503050406030204" pitchFamily="18" charset="0"/>
                            </a:rPr>
                            <m:t>𝑚</m:t>
                          </m:r>
                        </m:e>
                        <m:sup>
                          <m:r>
                            <a:rPr lang="en-US" sz="1400" b="0" i="1" smtClean="0">
                              <a:solidFill>
                                <a:schemeClr val="tx1"/>
                              </a:solidFill>
                              <a:latin typeface="Cambria Math" panose="02040503050406030204" pitchFamily="18" charset="0"/>
                            </a:rPr>
                            <m:t>2</m:t>
                          </m:r>
                        </m:sup>
                      </m:sSup>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𝑒𝑉</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𝑠</m:t>
                      </m:r>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𝑠𝑟</m:t>
                      </m:r>
                    </m:oMath>
                  </a14:m>
                  <a:r>
                    <a:rPr lang="en-US" sz="1400" dirty="0">
                      <a:solidFill>
                        <a:schemeClr val="tx1"/>
                      </a:solidFill>
                      <a:latin typeface="Arial" panose="020B0604020202020204" pitchFamily="34" charset="0"/>
                      <a:cs typeface="Arial" panose="020B0604020202020204" pitchFamily="34" charset="0"/>
                    </a:rPr>
                    <a:t>)</a:t>
                  </a:r>
                </a:p>
              </p:txBody>
            </p:sp>
          </mc:Choice>
          <mc:Fallback xmlns="">
            <p:sp>
              <p:nvSpPr>
                <p:cNvPr id="20" name="Rectangle 19">
                  <a:extLst>
                    <a:ext uri="{FF2B5EF4-FFF2-40B4-BE49-F238E27FC236}">
                      <a16:creationId xmlns:a16="http://schemas.microsoft.com/office/drawing/2014/main" id="{DF8CAC3E-1D72-4E30-8E82-CFFBF1B9906E}"/>
                    </a:ext>
                  </a:extLst>
                </p:cNvPr>
                <p:cNvSpPr>
                  <a:spLocks noRot="1" noChangeAspect="1" noMove="1" noResize="1" noEditPoints="1" noAdjustHandles="1" noChangeArrowheads="1" noChangeShapeType="1" noTextEdit="1"/>
                </p:cNvSpPr>
                <p:nvPr/>
              </p:nvSpPr>
              <p:spPr>
                <a:xfrm rot="16200000">
                  <a:off x="4842394" y="3404523"/>
                  <a:ext cx="3064927" cy="270947"/>
                </a:xfrm>
                <a:prstGeom prst="rect">
                  <a:avLst/>
                </a:prstGeom>
                <a:blipFill>
                  <a:blip r:embed="rId6"/>
                  <a:stretch>
                    <a:fillRect l="-8889" r="-28889"/>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9EAC7AD5-2DCE-4CC7-8A0F-0852443F75F4}"/>
                    </a:ext>
                  </a:extLst>
                </p:cNvPr>
                <p:cNvSpPr/>
                <p:nvPr/>
              </p:nvSpPr>
              <p:spPr>
                <a:xfrm>
                  <a:off x="7390581" y="4936986"/>
                  <a:ext cx="3064925" cy="27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Energy (</a:t>
                  </a:r>
                  <a14:m>
                    <m:oMath xmlns:m="http://schemas.openxmlformats.org/officeDocument/2006/math">
                      <m:r>
                        <a:rPr lang="en-US" sz="1400" b="0" i="1" smtClean="0">
                          <a:solidFill>
                            <a:schemeClr val="tx1"/>
                          </a:solidFill>
                          <a:latin typeface="Cambria Math" panose="02040503050406030204" pitchFamily="18" charset="0"/>
                        </a:rPr>
                        <m:t>𝑒𝑉</m:t>
                      </m:r>
                    </m:oMath>
                  </a14:m>
                  <a:r>
                    <a:rPr lang="en-US" sz="1400" dirty="0">
                      <a:solidFill>
                        <a:schemeClr val="tx1"/>
                      </a:solidFill>
                      <a:latin typeface="Arial" panose="020B0604020202020204" pitchFamily="34" charset="0"/>
                      <a:cs typeface="Arial" panose="020B0604020202020204" pitchFamily="34" charset="0"/>
                    </a:rPr>
                    <a:t>)</a:t>
                  </a:r>
                </a:p>
              </p:txBody>
            </p:sp>
          </mc:Choice>
          <mc:Fallback xmlns="">
            <p:sp>
              <p:nvSpPr>
                <p:cNvPr id="21" name="Rectangle 20">
                  <a:extLst>
                    <a:ext uri="{FF2B5EF4-FFF2-40B4-BE49-F238E27FC236}">
                      <a16:creationId xmlns:a16="http://schemas.microsoft.com/office/drawing/2014/main" id="{58A46D3A-066A-4918-8786-31DAC6D0F1AD}"/>
                    </a:ext>
                  </a:extLst>
                </p:cNvPr>
                <p:cNvSpPr>
                  <a:spLocks noRot="1" noChangeAspect="1" noMove="1" noResize="1" noEditPoints="1" noAdjustHandles="1" noChangeArrowheads="1" noChangeShapeType="1" noTextEdit="1"/>
                </p:cNvSpPr>
                <p:nvPr/>
              </p:nvSpPr>
              <p:spPr>
                <a:xfrm>
                  <a:off x="7390581" y="4936986"/>
                  <a:ext cx="3064925" cy="270947"/>
                </a:xfrm>
                <a:prstGeom prst="rect">
                  <a:avLst/>
                </a:prstGeom>
                <a:blipFill>
                  <a:blip r:embed="rId7"/>
                  <a:stretch>
                    <a:fillRect t="-11364" b="-31818"/>
                  </a:stretch>
                </a:blipFill>
                <a:ln>
                  <a:noFill/>
                </a:ln>
              </p:spPr>
              <p:txBody>
                <a:bodyPr/>
                <a:lstStyle/>
                <a:p>
                  <a:r>
                    <a:rPr lang="ko-KR" altLang="en-US">
                      <a:noFill/>
                    </a:rPr>
                    <a:t> </a:t>
                  </a:r>
                </a:p>
              </p:txBody>
            </p:sp>
          </mc:Fallback>
        </mc:AlternateContent>
      </p:grpSp>
      <p:sp>
        <p:nvSpPr>
          <p:cNvPr id="15" name="Textfeld 14"/>
          <p:cNvSpPr txBox="1"/>
          <p:nvPr/>
        </p:nvSpPr>
        <p:spPr>
          <a:xfrm>
            <a:off x="5439239" y="3694716"/>
            <a:ext cx="3226162" cy="323165"/>
          </a:xfrm>
          <a:prstGeom prst="rect">
            <a:avLst/>
          </a:prstGeom>
          <a:noFill/>
        </p:spPr>
        <p:txBody>
          <a:bodyPr wrap="square" rtlCol="0">
            <a:spAutoFit/>
          </a:bodyPr>
          <a:lstStyle/>
          <a:p>
            <a:r>
              <a:rPr lang="de-DE" sz="1500" dirty="0" smtClean="0"/>
              <a:t>Moon et al., VR</a:t>
            </a:r>
            <a:endParaRPr lang="de-DE" sz="1500" dirty="0"/>
          </a:p>
        </p:txBody>
      </p:sp>
      <p:sp>
        <p:nvSpPr>
          <p:cNvPr id="18"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28</a:t>
            </a:fld>
            <a:endParaRPr lang="en-GB" dirty="0"/>
          </a:p>
        </p:txBody>
      </p:sp>
      <p:sp>
        <p:nvSpPr>
          <p:cNvPr id="19" name="Textfeld 18"/>
          <p:cNvSpPr txBox="1"/>
          <p:nvPr/>
        </p:nvSpPr>
        <p:spPr>
          <a:xfrm>
            <a:off x="1655676" y="2102332"/>
            <a:ext cx="4248472" cy="1761636"/>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Continuation of the work in 2022+ with focus on impurity removal (B layers) as well as link to laser diagnostics as tool to demonstrate efficiency!</a:t>
            </a:r>
          </a:p>
          <a:p>
            <a:pPr>
              <a:lnSpc>
                <a:spcPct val="113000"/>
              </a:lnSpc>
            </a:pPr>
            <a:endParaRPr lang="en-US" sz="1600" i="1" dirty="0">
              <a:solidFill>
                <a:srgbClr val="FF0000"/>
              </a:solidFill>
              <a:latin typeface="Arial" panose="020B0604020202020204" pitchFamily="34" charset="0"/>
              <a:cs typeface="Arial" panose="020B0604020202020204" pitchFamily="34" charset="0"/>
            </a:endParaRP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Issue manpower! Link to ERG </a:t>
            </a:r>
            <a:r>
              <a:rPr lang="en-US" sz="1600" i="1" dirty="0" err="1" smtClean="0">
                <a:solidFill>
                  <a:srgbClr val="FF0000"/>
                </a:solidFill>
                <a:latin typeface="Arial" panose="020B0604020202020204" pitchFamily="34" charset="0"/>
                <a:cs typeface="Arial" panose="020B0604020202020204" pitchFamily="34" charset="0"/>
              </a:rPr>
              <a:t>Goriaev</a:t>
            </a:r>
            <a:r>
              <a:rPr lang="en-US" sz="1600" i="1" dirty="0" smtClean="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1034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SP-ADC.F: </a:t>
            </a:r>
            <a:r>
              <a:rPr lang="de-DE" sz="2400" dirty="0" err="1" smtClean="0"/>
              <a:t>Modelling</a:t>
            </a:r>
            <a:r>
              <a:rPr lang="de-DE" sz="2400" dirty="0" smtClean="0"/>
              <a:t> </a:t>
            </a:r>
            <a:r>
              <a:rPr lang="de-DE" sz="2400" dirty="0" err="1" smtClean="0"/>
              <a:t>of</a:t>
            </a:r>
            <a:r>
              <a:rPr lang="de-DE" sz="2400" dirty="0" smtClean="0"/>
              <a:t> ADCs</a:t>
            </a:r>
            <a:endParaRPr lang="de-DE" sz="24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Verify/increase credibility of the predicted benefits of the various ADCs for DEMO</a:t>
            </a: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Identify geometrical design choices, which can facilitate power exhaust in DEMO</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3" y="1228414"/>
            <a:ext cx="5090551" cy="174426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Improvement of the neutral model used for XD and SX: </a:t>
            </a:r>
            <a:r>
              <a:rPr lang="en-US" sz="1400" i="1" dirty="0" smtClean="0">
                <a:latin typeface="Arial" panose="020B0604020202020204" pitchFamily="34" charset="0"/>
                <a:cs typeface="Arial" panose="020B0604020202020204" pitchFamily="34" charset="0"/>
              </a:rPr>
              <a:t>Spatial hybrid / adv. fluid neutral / kinetic Eirene</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a:t>
            </a:r>
            <a:r>
              <a:rPr lang="en-US" sz="1350" b="1" dirty="0" smtClean="0">
                <a:latin typeface="Arial" panose="020B0604020202020204" pitchFamily="34" charset="0"/>
                <a:cs typeface="Arial" panose="020B0604020202020204" pitchFamily="34" charset="0"/>
              </a:rPr>
              <a:t>2</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Increased physics description for specific configurations: Drifts (XD, DN) and pedestal radiators (DN)</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a:t>
            </a:r>
            <a:r>
              <a:rPr lang="en-US" sz="1350" b="1" dirty="0" smtClean="0">
                <a:latin typeface="Arial" panose="020B0604020202020204" pitchFamily="34" charset="0"/>
                <a:cs typeface="Arial" panose="020B0604020202020204" pitchFamily="34" charset="0"/>
              </a:rPr>
              <a:t>3</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Completion </a:t>
            </a:r>
            <a:r>
              <a:rPr lang="en-US" sz="1350" i="1" dirty="0">
                <a:latin typeface="Arial" panose="020B0604020202020204" pitchFamily="34" charset="0"/>
                <a:cs typeface="Arial" panose="020B0604020202020204" pitchFamily="34" charset="0"/>
              </a:rPr>
              <a:t>of matrix scans </a:t>
            </a:r>
            <a:r>
              <a:rPr lang="en-US" sz="1350" i="1" dirty="0" smtClean="0">
                <a:latin typeface="Arial" panose="020B0604020202020204" pitchFamily="34" charset="0"/>
                <a:cs typeface="Arial" panose="020B0604020202020204" pitchFamily="34" charset="0"/>
              </a:rPr>
              <a:t>for SF-</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4</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Start searching for optimal design choices:</a:t>
            </a:r>
            <a:endParaRPr lang="en-US" sz="1350" i="1" dirty="0">
              <a:latin typeface="Arial" panose="020B0604020202020204" pitchFamily="34" charset="0"/>
              <a:cs typeface="Arial" panose="020B0604020202020204" pitchFamily="34" charset="0"/>
            </a:endParaRPr>
          </a:p>
          <a:p>
            <a:pPr>
              <a:lnSpc>
                <a:spcPct val="113000"/>
              </a:lnSpc>
            </a:pPr>
            <a:r>
              <a:rPr lang="en-US" sz="1350" i="1"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 e.g. leg dimensions in SX, </a:t>
            </a:r>
            <a:r>
              <a:rPr lang="en-US" sz="1350" i="1" dirty="0" err="1">
                <a:latin typeface="Symbol" panose="05050102010706020507" pitchFamily="18" charset="2"/>
                <a:cs typeface="Arial" panose="020B0604020202020204" pitchFamily="34" charset="0"/>
              </a:rPr>
              <a:t>D</a:t>
            </a:r>
            <a:r>
              <a:rPr lang="en-US" sz="1350" i="1" dirty="0" err="1" smtClean="0">
                <a:latin typeface="Arial" panose="020B0604020202020204" pitchFamily="34" charset="0"/>
                <a:cs typeface="Arial" panose="020B0604020202020204" pitchFamily="34" charset="0"/>
              </a:rPr>
              <a:t>rsep</a:t>
            </a:r>
            <a:r>
              <a:rPr lang="en-US" sz="1350" i="1" dirty="0" smtClean="0">
                <a:latin typeface="Arial" panose="020B0604020202020204" pitchFamily="34" charset="0"/>
                <a:cs typeface="Arial" panose="020B0604020202020204" pitchFamily="34" charset="0"/>
              </a:rPr>
              <a:t> in SF-</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17010" y="3026351"/>
            <a:ext cx="5081043"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1</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Understand driving mechanisms for in-out asymmetry in XD</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2</a:t>
            </a:r>
            <a:r>
              <a:rPr lang="en-US" sz="1350" dirty="0" smtClean="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Search for benefits of DN with pedestal radiation and </a:t>
            </a:r>
            <a:r>
              <a:rPr lang="en-US" sz="1350" i="1" dirty="0" smtClean="0">
                <a:latin typeface="Arial" panose="020B0604020202020204" pitchFamily="34" charset="0"/>
                <a:cs typeface="Arial" panose="020B0604020202020204" pitchFamily="34" charset="0"/>
              </a:rPr>
              <a:t>drifts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3</a:t>
            </a:r>
            <a:r>
              <a:rPr lang="en-US" sz="1350" dirty="0" smtClean="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R</a:t>
            </a:r>
            <a:r>
              <a:rPr lang="en-US" sz="1350" i="1" dirty="0" smtClean="0">
                <a:latin typeface="Arial" panose="020B0604020202020204" pitchFamily="34" charset="0"/>
                <a:cs typeface="Arial" panose="020B0604020202020204" pitchFamily="34" charset="0"/>
              </a:rPr>
              <a:t>ole of outer divertor leg width in SX</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4</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Identify operating space in SF- </a:t>
            </a:r>
          </a:p>
        </p:txBody>
      </p:sp>
      <p:sp>
        <p:nvSpPr>
          <p:cNvPr id="11" name="Textfeld 10"/>
          <p:cNvSpPr txBox="1"/>
          <p:nvPr/>
        </p:nvSpPr>
        <p:spPr>
          <a:xfrm>
            <a:off x="107503" y="4568229"/>
            <a:ext cx="5090549" cy="3270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Modelling: </a:t>
            </a:r>
            <a:r>
              <a:rPr lang="en-US" sz="1350" i="1" dirty="0" smtClean="0">
                <a:latin typeface="Arial" panose="020B0604020202020204" pitchFamily="34" charset="0"/>
                <a:cs typeface="Arial" panose="020B0604020202020204" pitchFamily="34" charset="0"/>
              </a:rPr>
              <a:t>SOLPS-ITER</a:t>
            </a:r>
          </a:p>
        </p:txBody>
      </p:sp>
      <p:sp>
        <p:nvSpPr>
          <p:cNvPr id="12" name="Textfeld 11"/>
          <p:cNvSpPr txBox="1"/>
          <p:nvPr/>
        </p:nvSpPr>
        <p:spPr>
          <a:xfrm>
            <a:off x="5364088" y="3891490"/>
            <a:ext cx="3672408" cy="1031308"/>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26 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smtClean="0">
                <a:latin typeface="Arial" panose="020B0604020202020204" pitchFamily="34" charset="0"/>
                <a:cs typeface="Arial" panose="020B0604020202020204" pitchFamily="34" charset="0"/>
              </a:rPr>
              <a:t>ENEA, MPG, EPFL, VTT, IPPLM, </a:t>
            </a:r>
            <a:r>
              <a:rPr lang="fi-FI" sz="1350" i="1" dirty="0">
                <a:latin typeface="Arial" panose="020B0604020202020204" pitchFamily="34" charset="0"/>
                <a:cs typeface="Arial" panose="020B0604020202020204" pitchFamily="34" charset="0"/>
              </a:rPr>
              <a:t>LPP-ERM/KMS </a:t>
            </a:r>
            <a:endParaRPr lang="en-US" sz="1350" i="1" dirty="0" smtClean="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a:t>
            </a:r>
            <a:r>
              <a:rPr lang="en-US" sz="1350" i="1" dirty="0" smtClean="0">
                <a:latin typeface="Arial" panose="020B0604020202020204" pitchFamily="34" charset="0"/>
                <a:cs typeface="Arial" panose="020B0604020202020204" pitchFamily="34" charset="0"/>
              </a:rPr>
              <a:t>DES / DCT</a:t>
            </a:r>
            <a:endParaRPr lang="en-US" sz="1350" i="1" dirty="0" smtClean="0">
              <a:latin typeface="Arial" panose="020B0604020202020204" pitchFamily="34" charset="0"/>
              <a:cs typeface="Arial" panose="020B0604020202020204" pitchFamily="34" charset="0"/>
            </a:endParaRPr>
          </a:p>
        </p:txBody>
      </p:sp>
      <p:sp>
        <p:nvSpPr>
          <p:cNvPr id="20" name="TextBox 19"/>
          <p:cNvSpPr txBox="1"/>
          <p:nvPr/>
        </p:nvSpPr>
        <p:spPr>
          <a:xfrm>
            <a:off x="5224257" y="3068789"/>
            <a:ext cx="3744416" cy="492443"/>
          </a:xfrm>
          <a:prstGeom prst="rect">
            <a:avLst/>
          </a:prstGeom>
          <a:noFill/>
        </p:spPr>
        <p:txBody>
          <a:bodyPr wrap="square" rtlCol="0">
            <a:spAutoFit/>
          </a:bodyPr>
          <a:lstStyle/>
          <a:p>
            <a:r>
              <a:rPr lang="fi-FI" sz="1300" i="1" dirty="0" smtClean="0">
                <a:solidFill>
                  <a:schemeClr val="bg1"/>
                </a:solidFill>
              </a:rPr>
              <a:t>Simplified DEMO simulations suggested benefits of XD and SX (less seeding)</a:t>
            </a:r>
            <a:endParaRPr lang="fi-FI" sz="1300" i="1" dirty="0">
              <a:solidFill>
                <a:schemeClr val="bg1"/>
              </a:solidFill>
            </a:endParaRPr>
          </a:p>
        </p:txBody>
      </p:sp>
      <p:cxnSp>
        <p:nvCxnSpPr>
          <p:cNvPr id="22" name="Straight Arrow Connector 21"/>
          <p:cNvCxnSpPr/>
          <p:nvPr/>
        </p:nvCxnSpPr>
        <p:spPr>
          <a:xfrm flipH="1">
            <a:off x="7884368" y="2514788"/>
            <a:ext cx="36004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6712449" y="3545308"/>
            <a:ext cx="2382512" cy="276999"/>
          </a:xfrm>
          <a:prstGeom prst="rect">
            <a:avLst/>
          </a:prstGeom>
          <a:noFill/>
        </p:spPr>
        <p:txBody>
          <a:bodyPr wrap="none" rtlCol="0">
            <a:spAutoFit/>
          </a:bodyPr>
          <a:lstStyle/>
          <a:p>
            <a:r>
              <a:rPr lang="de-DE" sz="1200" dirty="0" smtClean="0"/>
              <a:t>L. </a:t>
            </a:r>
            <a:r>
              <a:rPr lang="de-DE" sz="1200" dirty="0" smtClean="0"/>
              <a:t>Aho-</a:t>
            </a:r>
            <a:r>
              <a:rPr lang="de-DE" sz="1200" dirty="0" err="1" smtClean="0"/>
              <a:t>Mantila</a:t>
            </a:r>
            <a:r>
              <a:rPr lang="de-DE" sz="1200" dirty="0" smtClean="0"/>
              <a:t>, </a:t>
            </a:r>
            <a:r>
              <a:rPr lang="de-DE" sz="1200" dirty="0" err="1" smtClean="0"/>
              <a:t>Ou</a:t>
            </a:r>
            <a:r>
              <a:rPr lang="de-DE" sz="1200" dirty="0" smtClean="0"/>
              <a:t> </a:t>
            </a:r>
            <a:r>
              <a:rPr lang="de-DE" sz="1200" dirty="0" smtClean="0"/>
              <a:t>et al</a:t>
            </a:r>
            <a:r>
              <a:rPr lang="de-DE" sz="1200" dirty="0" smtClean="0"/>
              <a:t>., VTT, MPG</a:t>
            </a:r>
            <a:endParaRPr lang="de-DE" sz="1200" dirty="0"/>
          </a:p>
        </p:txBody>
      </p:sp>
      <p:sp>
        <p:nvSpPr>
          <p:cNvPr id="16"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29</a:t>
            </a:fld>
            <a:endParaRPr lang="en-GB" dirty="0"/>
          </a:p>
        </p:txBody>
      </p:sp>
      <p:pic>
        <p:nvPicPr>
          <p:cNvPr id="17"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6328" y="1283813"/>
            <a:ext cx="3659351" cy="2162677"/>
          </a:xfrm>
          <a:prstGeom prst="rect">
            <a:avLst/>
          </a:prstGeom>
        </p:spPr>
      </p:pic>
      <p:sp>
        <p:nvSpPr>
          <p:cNvPr id="6" name="Textfeld 5"/>
          <p:cNvSpPr txBox="1"/>
          <p:nvPr/>
        </p:nvSpPr>
        <p:spPr>
          <a:xfrm>
            <a:off x="5292080" y="3441401"/>
            <a:ext cx="1032655" cy="415498"/>
          </a:xfrm>
          <a:prstGeom prst="rect">
            <a:avLst/>
          </a:prstGeom>
          <a:noFill/>
        </p:spPr>
        <p:txBody>
          <a:bodyPr wrap="none" rtlCol="0">
            <a:spAutoFit/>
          </a:bodyPr>
          <a:lstStyle/>
          <a:p>
            <a:r>
              <a:rPr lang="de-DE" sz="1050" dirty="0" smtClean="0"/>
              <a:t>EMC3-EIRENE</a:t>
            </a:r>
          </a:p>
          <a:p>
            <a:r>
              <a:rPr lang="de-DE" sz="1050" dirty="0" smtClean="0"/>
              <a:t>2021 </a:t>
            </a:r>
            <a:r>
              <a:rPr lang="de-DE" sz="1050" dirty="0" err="1" smtClean="0"/>
              <a:t>modelling</a:t>
            </a:r>
            <a:endParaRPr lang="de-DE" sz="1050" dirty="0"/>
          </a:p>
        </p:txBody>
      </p:sp>
      <p:sp>
        <p:nvSpPr>
          <p:cNvPr id="21" name="Textfeld 20"/>
          <p:cNvSpPr txBox="1"/>
          <p:nvPr/>
        </p:nvSpPr>
        <p:spPr>
          <a:xfrm>
            <a:off x="1655676" y="2584066"/>
            <a:ext cx="4248472" cy="347724"/>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All ADC </a:t>
            </a:r>
            <a:r>
              <a:rPr lang="en-US" sz="1600" i="1" dirty="0" err="1" smtClean="0">
                <a:solidFill>
                  <a:srgbClr val="FF0000"/>
                </a:solidFill>
                <a:latin typeface="Arial" panose="020B0604020202020204" pitchFamily="34" charset="0"/>
                <a:cs typeface="Arial" panose="020B0604020202020204" pitchFamily="34" charset="0"/>
              </a:rPr>
              <a:t>acitivites</a:t>
            </a:r>
            <a:r>
              <a:rPr lang="en-US" sz="1600" i="1" dirty="0" smtClean="0">
                <a:solidFill>
                  <a:srgbClr val="FF0000"/>
                </a:solidFill>
                <a:latin typeface="Arial" panose="020B0604020202020204" pitchFamily="34" charset="0"/>
                <a:cs typeface="Arial" panose="020B0604020202020204" pitchFamily="34" charset="0"/>
              </a:rPr>
              <a:t> for 2021-2022 fixed!</a:t>
            </a:r>
          </a:p>
        </p:txBody>
      </p:sp>
    </p:spTree>
    <p:extLst>
      <p:ext uri="{BB962C8B-B14F-4D97-AF65-F5344CB8AC3E}">
        <p14:creationId xmlns:p14="http://schemas.microsoft.com/office/powerpoint/2010/main" val="103971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6" y="63268"/>
            <a:ext cx="8496944" cy="342900"/>
          </a:xfrm>
        </p:spPr>
        <p:txBody>
          <a:bodyPr/>
          <a:lstStyle/>
          <a:p>
            <a:r>
              <a:rPr lang="de-DE" sz="2400" dirty="0" smtClean="0"/>
              <a:t>Plasma-Wall Interactions </a:t>
            </a:r>
            <a:r>
              <a:rPr lang="de-DE" sz="2400" dirty="0" err="1" smtClean="0"/>
              <a:t>and</a:t>
            </a:r>
            <a:r>
              <a:rPr lang="de-DE" sz="2400" dirty="0" smtClean="0"/>
              <a:t> </a:t>
            </a:r>
            <a:r>
              <a:rPr lang="de-DE" sz="2400" dirty="0" err="1" smtClean="0"/>
              <a:t>Exhaust</a:t>
            </a:r>
            <a:endParaRPr lang="de-DE" sz="2400" dirty="0"/>
          </a:p>
        </p:txBody>
      </p:sp>
      <p:pic>
        <p:nvPicPr>
          <p:cNvPr id="5" name="Grafik 4"/>
          <p:cNvPicPr>
            <a:picLocks noChangeAspect="1"/>
          </p:cNvPicPr>
          <p:nvPr/>
        </p:nvPicPr>
        <p:blipFill>
          <a:blip r:embed="rId2"/>
          <a:stretch>
            <a:fillRect/>
          </a:stretch>
        </p:blipFill>
        <p:spPr>
          <a:xfrm>
            <a:off x="2801042" y="1358454"/>
            <a:ext cx="2130998" cy="1198687"/>
          </a:xfrm>
          <a:prstGeom prst="rect">
            <a:avLst/>
          </a:prstGeom>
        </p:spPr>
      </p:pic>
      <p:pic>
        <p:nvPicPr>
          <p:cNvPr id="6" name="Grafik 5"/>
          <p:cNvPicPr/>
          <p:nvPr/>
        </p:nvPicPr>
        <p:blipFill>
          <a:blip r:embed="rId3"/>
          <a:stretch/>
        </p:blipFill>
        <p:spPr>
          <a:xfrm>
            <a:off x="53498" y="2356635"/>
            <a:ext cx="786319" cy="1353200"/>
          </a:xfrm>
          <a:prstGeom prst="rect">
            <a:avLst/>
          </a:prstGeom>
          <a:ln>
            <a:noFill/>
          </a:ln>
        </p:spPr>
      </p:pic>
      <p:pic>
        <p:nvPicPr>
          <p:cNvPr id="7" name="Grafik 6"/>
          <p:cNvPicPr/>
          <p:nvPr/>
        </p:nvPicPr>
        <p:blipFill>
          <a:blip r:embed="rId4"/>
          <a:stretch/>
        </p:blipFill>
        <p:spPr>
          <a:xfrm>
            <a:off x="1097566" y="1826816"/>
            <a:ext cx="1212501" cy="2475067"/>
          </a:xfrm>
          <a:prstGeom prst="rect">
            <a:avLst/>
          </a:prstGeom>
          <a:ln>
            <a:noFill/>
          </a:ln>
        </p:spPr>
      </p:pic>
      <p:sp>
        <p:nvSpPr>
          <p:cNvPr id="8" name="Textfeld 7"/>
          <p:cNvSpPr txBox="1"/>
          <p:nvPr/>
        </p:nvSpPr>
        <p:spPr>
          <a:xfrm>
            <a:off x="268095" y="2854604"/>
            <a:ext cx="385042" cy="267766"/>
          </a:xfrm>
          <a:prstGeom prst="rect">
            <a:avLst/>
          </a:prstGeom>
          <a:noFill/>
        </p:spPr>
        <p:txBody>
          <a:bodyPr wrap="none" rtlCol="0">
            <a:spAutoFit/>
          </a:bodyPr>
          <a:lstStyle/>
          <a:p>
            <a:pPr algn="l">
              <a:lnSpc>
                <a:spcPct val="95000"/>
              </a:lnSpc>
            </a:pPr>
            <a:r>
              <a:rPr lang="de-DE" sz="1200" dirty="0"/>
              <a:t>JET</a:t>
            </a:r>
          </a:p>
        </p:txBody>
      </p:sp>
      <p:sp>
        <p:nvSpPr>
          <p:cNvPr id="9" name="Textfeld 8"/>
          <p:cNvSpPr txBox="1"/>
          <p:nvPr/>
        </p:nvSpPr>
        <p:spPr>
          <a:xfrm>
            <a:off x="1352778" y="2980214"/>
            <a:ext cx="457176" cy="267766"/>
          </a:xfrm>
          <a:prstGeom prst="rect">
            <a:avLst/>
          </a:prstGeom>
          <a:noFill/>
        </p:spPr>
        <p:txBody>
          <a:bodyPr wrap="none" rtlCol="0">
            <a:spAutoFit/>
          </a:bodyPr>
          <a:lstStyle/>
          <a:p>
            <a:pPr algn="l">
              <a:lnSpc>
                <a:spcPct val="95000"/>
              </a:lnSpc>
            </a:pPr>
            <a:r>
              <a:rPr lang="de-DE" sz="1200" dirty="0"/>
              <a:t>ITER</a:t>
            </a:r>
          </a:p>
        </p:txBody>
      </p:sp>
      <p:sp>
        <p:nvSpPr>
          <p:cNvPr id="10" name="Textfeld 9"/>
          <p:cNvSpPr txBox="1"/>
          <p:nvPr/>
        </p:nvSpPr>
        <p:spPr>
          <a:xfrm>
            <a:off x="4128134" y="1358454"/>
            <a:ext cx="752129" cy="245837"/>
          </a:xfrm>
          <a:prstGeom prst="rect">
            <a:avLst/>
          </a:prstGeom>
          <a:solidFill>
            <a:schemeClr val="bg1"/>
          </a:solidFill>
        </p:spPr>
        <p:txBody>
          <a:bodyPr wrap="none" rtlCol="0">
            <a:spAutoFit/>
          </a:bodyPr>
          <a:lstStyle/>
          <a:p>
            <a:pPr algn="l">
              <a:lnSpc>
                <a:spcPct val="95000"/>
              </a:lnSpc>
            </a:pPr>
            <a:r>
              <a:rPr lang="de-DE" sz="1050" dirty="0"/>
              <a:t>MAGNUM</a:t>
            </a:r>
          </a:p>
        </p:txBody>
      </p:sp>
      <p:sp>
        <p:nvSpPr>
          <p:cNvPr id="11" name="Textfeld 10"/>
          <p:cNvSpPr txBox="1"/>
          <p:nvPr/>
        </p:nvSpPr>
        <p:spPr>
          <a:xfrm>
            <a:off x="35496" y="4439927"/>
            <a:ext cx="2509020" cy="443198"/>
          </a:xfrm>
          <a:prstGeom prst="rect">
            <a:avLst/>
          </a:prstGeom>
          <a:solidFill>
            <a:srgbClr val="E3E3E3"/>
          </a:solidFill>
          <a:ln w="12700">
            <a:solidFill>
              <a:schemeClr val="tx1"/>
            </a:solidFill>
          </a:ln>
        </p:spPr>
        <p:txBody>
          <a:bodyPr wrap="none" rtlCol="0">
            <a:spAutoFit/>
          </a:bodyPr>
          <a:lstStyle/>
          <a:p>
            <a:pPr algn="l">
              <a:lnSpc>
                <a:spcPct val="95000"/>
              </a:lnSpc>
            </a:pPr>
            <a:r>
              <a:rPr lang="de-DE" sz="1200" dirty="0">
                <a:latin typeface="Arial" panose="020B0604020202020204" pitchFamily="34" charset="0"/>
                <a:cs typeface="Arial" panose="020B0604020202020204" pitchFamily="34" charset="0"/>
              </a:rPr>
              <a:t>3D </a:t>
            </a:r>
            <a:r>
              <a:rPr lang="de-DE" sz="1200" dirty="0" err="1" smtClean="0">
                <a:latin typeface="Arial" panose="020B0604020202020204" pitchFamily="34" charset="0"/>
                <a:cs typeface="Arial" panose="020B0604020202020204" pitchFamily="34" charset="0"/>
              </a:rPr>
              <a:t>erosion</a:t>
            </a:r>
            <a:r>
              <a:rPr lang="de-DE" sz="1200" dirty="0" smtClean="0">
                <a:latin typeface="Arial" panose="020B0604020202020204" pitchFamily="34" charset="0"/>
                <a:cs typeface="Arial" panose="020B0604020202020204" pitchFamily="34" charset="0"/>
              </a:rPr>
              <a:t> &amp; </a:t>
            </a:r>
            <a:r>
              <a:rPr lang="de-DE" sz="1200" dirty="0" err="1" smtClean="0">
                <a:latin typeface="Arial" panose="020B0604020202020204" pitchFamily="34" charset="0"/>
                <a:cs typeface="Arial" panose="020B0604020202020204" pitchFamily="34" charset="0"/>
              </a:rPr>
              <a:t>deposition</a:t>
            </a:r>
            <a:r>
              <a:rPr lang="de-DE" sz="1200" dirty="0" smtClean="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modelling</a:t>
            </a:r>
            <a:endParaRPr lang="de-DE" sz="1200" dirty="0">
              <a:latin typeface="Arial" panose="020B0604020202020204" pitchFamily="34" charset="0"/>
              <a:cs typeface="Arial" panose="020B0604020202020204" pitchFamily="34" charset="0"/>
            </a:endParaRPr>
          </a:p>
          <a:p>
            <a:pPr algn="ctr">
              <a:lnSpc>
                <a:spcPct val="95000"/>
              </a:lnSpc>
            </a:pPr>
            <a:r>
              <a:rPr lang="de-DE" sz="1200" b="1" dirty="0">
                <a:solidFill>
                  <a:srgbClr val="FF0000"/>
                </a:solidFill>
                <a:latin typeface="Arial" panose="020B0604020202020204" pitchFamily="34" charset="0"/>
                <a:cs typeface="Arial" panose="020B0604020202020204" pitchFamily="34" charset="0"/>
              </a:rPr>
              <a:t>Beryllium</a:t>
            </a:r>
          </a:p>
        </p:txBody>
      </p:sp>
      <p:pic>
        <p:nvPicPr>
          <p:cNvPr id="12" name="Grafik 11" descr="Bildschirmausschnit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3988" y="2798924"/>
            <a:ext cx="2128052" cy="1510975"/>
          </a:xfrm>
          <a:prstGeom prst="rect">
            <a:avLst/>
          </a:prstGeom>
        </p:spPr>
      </p:pic>
      <p:pic>
        <p:nvPicPr>
          <p:cNvPr id="14" name="Grafik 13" descr="Bildschirmausschnit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1551894"/>
            <a:ext cx="1743342" cy="2402985"/>
          </a:xfrm>
          <a:prstGeom prst="rect">
            <a:avLst/>
          </a:prstGeom>
        </p:spPr>
      </p:pic>
      <p:sp>
        <p:nvSpPr>
          <p:cNvPr id="15" name="Textfeld 14"/>
          <p:cNvSpPr txBox="1"/>
          <p:nvPr/>
        </p:nvSpPr>
        <p:spPr>
          <a:xfrm>
            <a:off x="6012160" y="1777606"/>
            <a:ext cx="469167" cy="267766"/>
          </a:xfrm>
          <a:prstGeom prst="rect">
            <a:avLst/>
          </a:prstGeom>
          <a:noFill/>
        </p:spPr>
        <p:txBody>
          <a:bodyPr wrap="none" rtlCol="0">
            <a:spAutoFit/>
          </a:bodyPr>
          <a:lstStyle/>
          <a:p>
            <a:pPr algn="l">
              <a:lnSpc>
                <a:spcPct val="95000"/>
              </a:lnSpc>
            </a:pPr>
            <a:r>
              <a:rPr lang="de-DE" sz="1200" dirty="0"/>
              <a:t>AUG</a:t>
            </a:r>
          </a:p>
        </p:txBody>
      </p:sp>
      <p:sp>
        <p:nvSpPr>
          <p:cNvPr id="16" name="Textfeld 15"/>
          <p:cNvSpPr txBox="1"/>
          <p:nvPr/>
        </p:nvSpPr>
        <p:spPr>
          <a:xfrm>
            <a:off x="5323510" y="1131590"/>
            <a:ext cx="1377300" cy="618631"/>
          </a:xfrm>
          <a:prstGeom prst="rect">
            <a:avLst/>
          </a:prstGeom>
          <a:solidFill>
            <a:srgbClr val="E3E3E3"/>
          </a:solidFill>
          <a:ln w="12700">
            <a:solidFill>
              <a:schemeClr val="tx1"/>
            </a:solidFill>
          </a:ln>
        </p:spPr>
        <p:txBody>
          <a:bodyPr wrap="none" rtlCol="0">
            <a:spAutoFit/>
          </a:bodyPr>
          <a:lstStyle/>
          <a:p>
            <a:pPr algn="ctr">
              <a:lnSpc>
                <a:spcPct val="95000"/>
              </a:lnSpc>
            </a:pPr>
            <a:r>
              <a:rPr lang="de-DE" sz="1200" dirty="0" err="1">
                <a:latin typeface="Arial" panose="020B0604020202020204" pitchFamily="34" charset="0"/>
                <a:cs typeface="Arial" panose="020B0604020202020204" pitchFamily="34" charset="0"/>
              </a:rPr>
              <a:t>Radiative</a:t>
            </a:r>
            <a:r>
              <a:rPr lang="de-DE" sz="1200" dirty="0">
                <a:latin typeface="Arial" panose="020B0604020202020204" pitchFamily="34" charset="0"/>
                <a:cs typeface="Arial" panose="020B0604020202020204" pitchFamily="34" charset="0"/>
              </a:rPr>
              <a:t> </a:t>
            </a:r>
            <a:r>
              <a:rPr lang="de-DE" sz="1200" dirty="0" smtClean="0">
                <a:latin typeface="Arial" panose="020B0604020202020204" pitchFamily="34" charset="0"/>
                <a:cs typeface="Arial" panose="020B0604020202020204" pitchFamily="34" charset="0"/>
              </a:rPr>
              <a:t>divertor</a:t>
            </a:r>
          </a:p>
          <a:p>
            <a:pPr algn="ctr">
              <a:lnSpc>
                <a:spcPct val="95000"/>
              </a:lnSpc>
            </a:pPr>
            <a:r>
              <a:rPr lang="de-DE" sz="1200" b="1" dirty="0" smtClean="0">
                <a:solidFill>
                  <a:srgbClr val="FF0000"/>
                </a:solidFill>
                <a:latin typeface="Arial" panose="020B0604020202020204" pitchFamily="34" charset="0"/>
                <a:cs typeface="Arial" panose="020B0604020202020204" pitchFamily="34" charset="0"/>
              </a:rPr>
              <a:t>Tungsten + </a:t>
            </a:r>
          </a:p>
          <a:p>
            <a:pPr algn="ctr">
              <a:lnSpc>
                <a:spcPct val="95000"/>
              </a:lnSpc>
            </a:pPr>
            <a:r>
              <a:rPr lang="de-DE" sz="1200" b="1" dirty="0" err="1" smtClean="0">
                <a:solidFill>
                  <a:srgbClr val="FF0000"/>
                </a:solidFill>
                <a:latin typeface="Arial" panose="020B0604020202020204" pitchFamily="34" charset="0"/>
                <a:cs typeface="Arial" panose="020B0604020202020204" pitchFamily="34" charset="0"/>
              </a:rPr>
              <a:t>seed</a:t>
            </a:r>
            <a:r>
              <a:rPr lang="de-DE" sz="1200" b="1" dirty="0" smtClean="0">
                <a:solidFill>
                  <a:srgbClr val="FF0000"/>
                </a:solidFill>
                <a:latin typeface="Arial" panose="020B0604020202020204" pitchFamily="34" charset="0"/>
                <a:cs typeface="Arial" panose="020B0604020202020204" pitchFamily="34" charset="0"/>
              </a:rPr>
              <a:t> gas (</a:t>
            </a:r>
            <a:r>
              <a:rPr lang="de-DE" sz="1200" b="1" dirty="0" err="1" smtClean="0">
                <a:solidFill>
                  <a:srgbClr val="FF0000"/>
                </a:solidFill>
                <a:latin typeface="Arial" panose="020B0604020202020204" pitchFamily="34" charset="0"/>
                <a:cs typeface="Arial" panose="020B0604020202020204" pitchFamily="34" charset="0"/>
              </a:rPr>
              <a:t>Kr</a:t>
            </a:r>
            <a:r>
              <a:rPr lang="de-DE" sz="1200" b="1" dirty="0" smtClean="0">
                <a:solidFill>
                  <a:srgbClr val="FF0000"/>
                </a:solidFill>
                <a:latin typeface="Arial" panose="020B0604020202020204" pitchFamily="34" charset="0"/>
                <a:cs typeface="Arial" panose="020B0604020202020204" pitchFamily="34" charset="0"/>
              </a:rPr>
              <a:t>/N</a:t>
            </a:r>
            <a:r>
              <a:rPr lang="de-DE" sz="1200" b="1" baseline="-25000" dirty="0" smtClean="0">
                <a:solidFill>
                  <a:srgbClr val="FF0000"/>
                </a:solidFill>
                <a:latin typeface="Arial" panose="020B0604020202020204" pitchFamily="34" charset="0"/>
                <a:cs typeface="Arial" panose="020B0604020202020204" pitchFamily="34" charset="0"/>
              </a:rPr>
              <a:t>2</a:t>
            </a:r>
            <a:r>
              <a:rPr lang="de-DE" sz="1200" b="1" dirty="0" smtClean="0">
                <a:solidFill>
                  <a:srgbClr val="FF0000"/>
                </a:solidFill>
                <a:latin typeface="Arial" panose="020B0604020202020204" pitchFamily="34" charset="0"/>
                <a:cs typeface="Arial" panose="020B0604020202020204" pitchFamily="34" charset="0"/>
              </a:rPr>
              <a:t>)</a:t>
            </a:r>
            <a:endParaRPr lang="de-DE" sz="1200" b="1" dirty="0">
              <a:solidFill>
                <a:srgbClr val="FF0000"/>
              </a:solidFill>
              <a:latin typeface="Arial" panose="020B0604020202020204" pitchFamily="34" charset="0"/>
              <a:cs typeface="Arial" panose="020B0604020202020204" pitchFamily="34" charset="0"/>
            </a:endParaRPr>
          </a:p>
        </p:txBody>
      </p:sp>
      <p:sp>
        <p:nvSpPr>
          <p:cNvPr id="21" name="Textfeld 20"/>
          <p:cNvSpPr txBox="1"/>
          <p:nvPr/>
        </p:nvSpPr>
        <p:spPr>
          <a:xfrm>
            <a:off x="2984517" y="723138"/>
            <a:ext cx="1803507" cy="443198"/>
          </a:xfrm>
          <a:prstGeom prst="rect">
            <a:avLst/>
          </a:prstGeom>
          <a:solidFill>
            <a:srgbClr val="E3E3E3"/>
          </a:solidFill>
          <a:ln w="12700">
            <a:solidFill>
              <a:schemeClr val="tx1"/>
            </a:solidFill>
          </a:ln>
        </p:spPr>
        <p:txBody>
          <a:bodyPr wrap="none" rtlCol="0">
            <a:spAutoFit/>
          </a:bodyPr>
          <a:lstStyle/>
          <a:p>
            <a:pPr algn="ctr">
              <a:lnSpc>
                <a:spcPct val="95000"/>
              </a:lnSpc>
            </a:pPr>
            <a:r>
              <a:rPr lang="de-DE" sz="1200" dirty="0" err="1" smtClean="0">
                <a:latin typeface="Arial" panose="020B0604020202020204" pitchFamily="34" charset="0"/>
                <a:cs typeface="Arial" panose="020B0604020202020204" pitchFamily="34" charset="0"/>
              </a:rPr>
              <a:t>Particle</a:t>
            </a:r>
            <a:r>
              <a:rPr lang="de-DE" sz="1200" dirty="0" smtClean="0">
                <a:latin typeface="Arial" panose="020B0604020202020204" pitchFamily="34" charset="0"/>
                <a:cs typeface="Arial" panose="020B0604020202020204" pitchFamily="34" charset="0"/>
              </a:rPr>
              <a:t> </a:t>
            </a:r>
            <a:r>
              <a:rPr lang="de-DE" sz="1200" dirty="0" err="1" smtClean="0">
                <a:latin typeface="Arial" panose="020B0604020202020204" pitchFamily="34" charset="0"/>
                <a:cs typeface="Arial" panose="020B0604020202020204" pitchFamily="34" charset="0"/>
              </a:rPr>
              <a:t>and</a:t>
            </a:r>
            <a:r>
              <a:rPr lang="de-DE" sz="1200" dirty="0" smtClean="0">
                <a:latin typeface="Arial" panose="020B0604020202020204" pitchFamily="34" charset="0"/>
                <a:cs typeface="Arial" panose="020B0604020202020204" pitchFamily="34" charset="0"/>
              </a:rPr>
              <a:t> </a:t>
            </a:r>
            <a:r>
              <a:rPr lang="de-DE" sz="1200" dirty="0" err="1" smtClean="0">
                <a:latin typeface="Arial" panose="020B0604020202020204" pitchFamily="34" charset="0"/>
                <a:cs typeface="Arial" panose="020B0604020202020204" pitchFamily="34" charset="0"/>
              </a:rPr>
              <a:t>heat</a:t>
            </a:r>
            <a:r>
              <a:rPr lang="de-DE" sz="1200" dirty="0" smtClean="0">
                <a:latin typeface="Arial" panose="020B0604020202020204" pitchFamily="34" charset="0"/>
                <a:cs typeface="Arial" panose="020B0604020202020204" pitchFamily="34" charset="0"/>
              </a:rPr>
              <a:t> </a:t>
            </a:r>
            <a:r>
              <a:rPr lang="de-DE" sz="1200" dirty="0" err="1" smtClean="0">
                <a:latin typeface="Arial" panose="020B0604020202020204" pitchFamily="34" charset="0"/>
                <a:cs typeface="Arial" panose="020B0604020202020204" pitchFamily="34" charset="0"/>
              </a:rPr>
              <a:t>flux</a:t>
            </a:r>
            <a:endParaRPr lang="de-DE" sz="1200" dirty="0">
              <a:latin typeface="Arial" panose="020B0604020202020204" pitchFamily="34" charset="0"/>
              <a:cs typeface="Arial" panose="020B0604020202020204" pitchFamily="34" charset="0"/>
            </a:endParaRPr>
          </a:p>
          <a:p>
            <a:pPr algn="ctr">
              <a:lnSpc>
                <a:spcPct val="95000"/>
              </a:lnSpc>
            </a:pPr>
            <a:r>
              <a:rPr lang="de-DE" sz="1200" b="1" dirty="0" smtClean="0">
                <a:solidFill>
                  <a:srgbClr val="FF0000"/>
                </a:solidFill>
                <a:latin typeface="Arial" panose="020B0604020202020204" pitchFamily="34" charset="0"/>
                <a:cs typeface="Arial" panose="020B0604020202020204" pitchFamily="34" charset="0"/>
              </a:rPr>
              <a:t>Tungsten + Deuterium</a:t>
            </a:r>
            <a:endParaRPr lang="de-DE" sz="1200" b="1" dirty="0">
              <a:solidFill>
                <a:srgbClr val="FF0000"/>
              </a:solidFill>
              <a:latin typeface="Arial" panose="020B0604020202020204" pitchFamily="34" charset="0"/>
              <a:cs typeface="Arial" panose="020B0604020202020204" pitchFamily="34" charset="0"/>
            </a:endParaRPr>
          </a:p>
        </p:txBody>
      </p:sp>
      <p:sp>
        <p:nvSpPr>
          <p:cNvPr id="22" name="Textfeld 21"/>
          <p:cNvSpPr txBox="1"/>
          <p:nvPr/>
        </p:nvSpPr>
        <p:spPr>
          <a:xfrm>
            <a:off x="2699792" y="4439927"/>
            <a:ext cx="2359750" cy="443198"/>
          </a:xfrm>
          <a:prstGeom prst="rect">
            <a:avLst/>
          </a:prstGeom>
          <a:solidFill>
            <a:srgbClr val="E3E3E3"/>
          </a:solidFill>
          <a:ln w="12700">
            <a:solidFill>
              <a:schemeClr val="tx1"/>
            </a:solidFill>
          </a:ln>
        </p:spPr>
        <p:txBody>
          <a:bodyPr wrap="none" rtlCol="0">
            <a:spAutoFit/>
          </a:bodyPr>
          <a:lstStyle/>
          <a:p>
            <a:pPr algn="ctr">
              <a:lnSpc>
                <a:spcPct val="95000"/>
              </a:lnSpc>
            </a:pPr>
            <a:r>
              <a:rPr lang="de-DE" sz="1200" dirty="0" smtClean="0">
                <a:latin typeface="Arial" panose="020B0604020202020204" pitchFamily="34" charset="0"/>
                <a:cs typeface="Arial" panose="020B0604020202020204" pitchFamily="34" charset="0"/>
              </a:rPr>
              <a:t>Fuel (</a:t>
            </a:r>
            <a:r>
              <a:rPr lang="de-DE" sz="1200" b="1" dirty="0" smtClean="0">
                <a:solidFill>
                  <a:srgbClr val="FF0000"/>
                </a:solidFill>
                <a:latin typeface="Arial" panose="020B0604020202020204" pitchFamily="34" charset="0"/>
                <a:cs typeface="Arial" panose="020B0604020202020204" pitchFamily="34" charset="0"/>
              </a:rPr>
              <a:t>Tritium</a:t>
            </a:r>
            <a:r>
              <a:rPr lang="de-DE" sz="1200" dirty="0" smtClean="0">
                <a:latin typeface="Arial" panose="020B0604020202020204" pitchFamily="34" charset="0"/>
                <a:cs typeface="Arial" panose="020B0604020202020204" pitchFamily="34" charset="0"/>
              </a:rPr>
              <a:t>) </a:t>
            </a:r>
            <a:r>
              <a:rPr lang="de-DE" sz="1200" dirty="0" err="1" smtClean="0">
                <a:latin typeface="Arial" panose="020B0604020202020204" pitchFamily="34" charset="0"/>
                <a:cs typeface="Arial" panose="020B0604020202020204" pitchFamily="34" charset="0"/>
              </a:rPr>
              <a:t>retention</a:t>
            </a:r>
            <a:endParaRPr lang="de-DE" sz="1200" dirty="0">
              <a:latin typeface="Arial" panose="020B0604020202020204" pitchFamily="34" charset="0"/>
              <a:cs typeface="Arial" panose="020B0604020202020204" pitchFamily="34" charset="0"/>
            </a:endParaRPr>
          </a:p>
          <a:p>
            <a:pPr algn="ctr">
              <a:lnSpc>
                <a:spcPct val="95000"/>
              </a:lnSpc>
            </a:pPr>
            <a:r>
              <a:rPr lang="de-DE" sz="1200" b="1" dirty="0" smtClean="0">
                <a:solidFill>
                  <a:srgbClr val="FF0000"/>
                </a:solidFill>
                <a:latin typeface="Arial" panose="020B0604020202020204" pitchFamily="34" charset="0"/>
                <a:cs typeface="Arial" panose="020B0604020202020204" pitchFamily="34" charset="0"/>
              </a:rPr>
              <a:t>Tungsten + Deuterium/Helium</a:t>
            </a:r>
            <a:endParaRPr lang="de-DE" sz="1200" b="1" dirty="0">
              <a:solidFill>
                <a:srgbClr val="FF0000"/>
              </a:solidFill>
              <a:latin typeface="Arial" panose="020B0604020202020204" pitchFamily="34" charset="0"/>
              <a:cs typeface="Arial" panose="020B0604020202020204" pitchFamily="34" charset="0"/>
            </a:endParaRPr>
          </a:p>
        </p:txBody>
      </p:sp>
      <p:sp>
        <p:nvSpPr>
          <p:cNvPr id="23" name="Textfeld 22"/>
          <p:cNvSpPr txBox="1"/>
          <p:nvPr/>
        </p:nvSpPr>
        <p:spPr>
          <a:xfrm>
            <a:off x="6961282" y="1149341"/>
            <a:ext cx="2119491" cy="443198"/>
          </a:xfrm>
          <a:prstGeom prst="rect">
            <a:avLst/>
          </a:prstGeom>
          <a:solidFill>
            <a:srgbClr val="E3E3E3"/>
          </a:solidFill>
          <a:ln w="12700">
            <a:solidFill>
              <a:schemeClr val="tx1"/>
            </a:solidFill>
          </a:ln>
        </p:spPr>
        <p:txBody>
          <a:bodyPr wrap="none" rtlCol="0">
            <a:spAutoFit/>
          </a:bodyPr>
          <a:lstStyle/>
          <a:p>
            <a:pPr algn="ctr">
              <a:lnSpc>
                <a:spcPct val="95000"/>
              </a:lnSpc>
            </a:pPr>
            <a:r>
              <a:rPr lang="de-DE" sz="1200" dirty="0" err="1" smtClean="0">
                <a:latin typeface="Arial" panose="020B0604020202020204" pitchFamily="34" charset="0"/>
                <a:cs typeface="Arial" panose="020B0604020202020204" pitchFamily="34" charset="0"/>
              </a:rPr>
              <a:t>Advanced</a:t>
            </a:r>
            <a:r>
              <a:rPr lang="de-DE" sz="1200" dirty="0" smtClean="0">
                <a:latin typeface="Arial" panose="020B0604020202020204" pitchFamily="34" charset="0"/>
                <a:cs typeface="Arial" panose="020B0604020202020204" pitchFamily="34" charset="0"/>
              </a:rPr>
              <a:t> Divertor Solutions</a:t>
            </a:r>
            <a:endParaRPr lang="de-DE" sz="1200" dirty="0">
              <a:latin typeface="Arial" panose="020B0604020202020204" pitchFamily="34" charset="0"/>
              <a:cs typeface="Arial" panose="020B0604020202020204" pitchFamily="34" charset="0"/>
            </a:endParaRPr>
          </a:p>
          <a:p>
            <a:pPr algn="ctr">
              <a:lnSpc>
                <a:spcPct val="95000"/>
              </a:lnSpc>
            </a:pPr>
            <a:r>
              <a:rPr lang="de-DE" sz="1200" b="1" dirty="0" smtClean="0">
                <a:solidFill>
                  <a:srgbClr val="FF0000"/>
                </a:solidFill>
                <a:latin typeface="Arial" panose="020B0604020202020204" pitchFamily="34" charset="0"/>
                <a:cs typeface="Arial" panose="020B0604020202020204" pitchFamily="34" charset="0"/>
              </a:rPr>
              <a:t>Tungsten </a:t>
            </a:r>
            <a:endParaRPr lang="de-DE" sz="1200" b="1" dirty="0">
              <a:solidFill>
                <a:srgbClr val="FF0000"/>
              </a:solidFill>
              <a:latin typeface="Arial" panose="020B0604020202020204" pitchFamily="34" charset="0"/>
              <a:cs typeface="Arial" panose="020B0604020202020204" pitchFamily="34" charset="0"/>
            </a:endParaRPr>
          </a:p>
        </p:txBody>
      </p:sp>
      <p:sp>
        <p:nvSpPr>
          <p:cNvPr id="24" name="Textfeld 23"/>
          <p:cNvSpPr txBox="1"/>
          <p:nvPr/>
        </p:nvSpPr>
        <p:spPr>
          <a:xfrm>
            <a:off x="-25446" y="4079067"/>
            <a:ext cx="1269855" cy="230832"/>
          </a:xfrm>
          <a:prstGeom prst="rect">
            <a:avLst/>
          </a:prstGeom>
          <a:noFill/>
        </p:spPr>
        <p:txBody>
          <a:bodyPr wrap="square" rtlCol="0">
            <a:spAutoFit/>
          </a:bodyPr>
          <a:lstStyle/>
          <a:p>
            <a:r>
              <a:rPr lang="de-DE" sz="900" b="1" dirty="0" smtClean="0"/>
              <a:t>[J. Romazanov]</a:t>
            </a:r>
            <a:endParaRPr lang="de-DE" sz="900" b="1" dirty="0"/>
          </a:p>
        </p:txBody>
      </p:sp>
      <p:sp>
        <p:nvSpPr>
          <p:cNvPr id="25" name="Textfeld 24"/>
          <p:cNvSpPr txBox="1"/>
          <p:nvPr/>
        </p:nvSpPr>
        <p:spPr>
          <a:xfrm>
            <a:off x="2697924" y="2521324"/>
            <a:ext cx="1269855" cy="230832"/>
          </a:xfrm>
          <a:prstGeom prst="rect">
            <a:avLst/>
          </a:prstGeom>
          <a:noFill/>
        </p:spPr>
        <p:txBody>
          <a:bodyPr wrap="square" rtlCol="0">
            <a:spAutoFit/>
          </a:bodyPr>
          <a:lstStyle/>
          <a:p>
            <a:r>
              <a:rPr lang="de-DE" sz="900" b="1" dirty="0" smtClean="0"/>
              <a:t>[T. Morgan]</a:t>
            </a:r>
            <a:endParaRPr lang="de-DE" sz="900" b="1" dirty="0"/>
          </a:p>
        </p:txBody>
      </p:sp>
      <p:sp>
        <p:nvSpPr>
          <p:cNvPr id="26" name="Textfeld 25"/>
          <p:cNvSpPr txBox="1"/>
          <p:nvPr/>
        </p:nvSpPr>
        <p:spPr>
          <a:xfrm>
            <a:off x="4128134" y="4110093"/>
            <a:ext cx="1269855" cy="230832"/>
          </a:xfrm>
          <a:prstGeom prst="rect">
            <a:avLst/>
          </a:prstGeom>
          <a:noFill/>
        </p:spPr>
        <p:txBody>
          <a:bodyPr wrap="square" rtlCol="0">
            <a:spAutoFit/>
          </a:bodyPr>
          <a:lstStyle/>
          <a:p>
            <a:r>
              <a:rPr lang="de-DE" sz="900" b="1" dirty="0" smtClean="0"/>
              <a:t>[S. </a:t>
            </a:r>
            <a:r>
              <a:rPr lang="de-DE" sz="900" b="1" dirty="0" err="1" smtClean="0"/>
              <a:t>Markelj</a:t>
            </a:r>
            <a:r>
              <a:rPr lang="de-DE" sz="900" b="1" dirty="0" smtClean="0"/>
              <a:t>]</a:t>
            </a:r>
            <a:endParaRPr lang="de-DE" sz="900" b="1" dirty="0"/>
          </a:p>
        </p:txBody>
      </p:sp>
      <p:sp>
        <p:nvSpPr>
          <p:cNvPr id="27" name="Textfeld 26"/>
          <p:cNvSpPr txBox="1"/>
          <p:nvPr/>
        </p:nvSpPr>
        <p:spPr>
          <a:xfrm>
            <a:off x="5724128" y="3723932"/>
            <a:ext cx="1269855" cy="230832"/>
          </a:xfrm>
          <a:prstGeom prst="rect">
            <a:avLst/>
          </a:prstGeom>
          <a:noFill/>
        </p:spPr>
        <p:txBody>
          <a:bodyPr wrap="square" rtlCol="0">
            <a:spAutoFit/>
          </a:bodyPr>
          <a:lstStyle/>
          <a:p>
            <a:r>
              <a:rPr lang="de-DE" sz="900" b="1" dirty="0" smtClean="0"/>
              <a:t>[M. </a:t>
            </a:r>
            <a:r>
              <a:rPr lang="de-DE" sz="900" b="1" dirty="0" err="1" smtClean="0"/>
              <a:t>Bernert</a:t>
            </a:r>
            <a:r>
              <a:rPr lang="de-DE" sz="900" b="1" dirty="0" smtClean="0"/>
              <a:t>]</a:t>
            </a:r>
            <a:endParaRPr lang="de-DE" sz="900" b="1" dirty="0"/>
          </a:p>
        </p:txBody>
      </p:sp>
      <p:pic>
        <p:nvPicPr>
          <p:cNvPr id="28" name="Grafik 27" descr="Bildschirmausschnitt"/>
          <p:cNvPicPr>
            <a:picLocks noChangeAspect="1"/>
          </p:cNvPicPr>
          <p:nvPr/>
        </p:nvPicPr>
        <p:blipFill rotWithShape="1">
          <a:blip r:embed="rId7">
            <a:extLst>
              <a:ext uri="{28A0092B-C50C-407E-A947-70E740481C1C}">
                <a14:useLocalDpi xmlns:a14="http://schemas.microsoft.com/office/drawing/2010/main" val="0"/>
              </a:ext>
            </a:extLst>
          </a:blip>
          <a:srcRect t="2138" b="5632"/>
          <a:stretch/>
        </p:blipFill>
        <p:spPr>
          <a:xfrm>
            <a:off x="7291870" y="1815109"/>
            <a:ext cx="1543752" cy="2088233"/>
          </a:xfrm>
          <a:prstGeom prst="rect">
            <a:avLst/>
          </a:prstGeom>
        </p:spPr>
      </p:pic>
      <p:sp>
        <p:nvSpPr>
          <p:cNvPr id="19" name="Textfeld 18"/>
          <p:cNvSpPr txBox="1"/>
          <p:nvPr/>
        </p:nvSpPr>
        <p:spPr>
          <a:xfrm>
            <a:off x="7236296" y="1727845"/>
            <a:ext cx="588623" cy="267766"/>
          </a:xfrm>
          <a:prstGeom prst="rect">
            <a:avLst/>
          </a:prstGeom>
          <a:noFill/>
        </p:spPr>
        <p:txBody>
          <a:bodyPr wrap="none" rtlCol="0">
            <a:spAutoFit/>
          </a:bodyPr>
          <a:lstStyle/>
          <a:p>
            <a:pPr algn="l">
              <a:lnSpc>
                <a:spcPct val="95000"/>
              </a:lnSpc>
            </a:pPr>
            <a:r>
              <a:rPr lang="de-DE" sz="1200" dirty="0"/>
              <a:t>DEMO</a:t>
            </a:r>
          </a:p>
        </p:txBody>
      </p:sp>
      <p:sp>
        <p:nvSpPr>
          <p:cNvPr id="29" name="Textfeld 28"/>
          <p:cNvSpPr txBox="1"/>
          <p:nvPr/>
        </p:nvSpPr>
        <p:spPr>
          <a:xfrm>
            <a:off x="7236296" y="3723932"/>
            <a:ext cx="1269855" cy="230832"/>
          </a:xfrm>
          <a:prstGeom prst="rect">
            <a:avLst/>
          </a:prstGeom>
          <a:noFill/>
        </p:spPr>
        <p:txBody>
          <a:bodyPr wrap="square" rtlCol="0">
            <a:spAutoFit/>
          </a:bodyPr>
          <a:lstStyle/>
          <a:p>
            <a:r>
              <a:rPr lang="de-DE" sz="900" b="1" dirty="0" smtClean="0"/>
              <a:t>[F. </a:t>
            </a:r>
            <a:r>
              <a:rPr lang="de-DE" sz="900" b="1" dirty="0" err="1" smtClean="0"/>
              <a:t>Militello</a:t>
            </a:r>
            <a:r>
              <a:rPr lang="de-DE" sz="900" b="1" dirty="0" smtClean="0"/>
              <a:t>]</a:t>
            </a:r>
            <a:endParaRPr lang="de-DE" sz="900" b="1" dirty="0"/>
          </a:p>
        </p:txBody>
      </p:sp>
      <p:sp>
        <p:nvSpPr>
          <p:cNvPr id="31" name="Textfeld 30"/>
          <p:cNvSpPr txBox="1"/>
          <p:nvPr/>
        </p:nvSpPr>
        <p:spPr>
          <a:xfrm flipH="1">
            <a:off x="115457" y="568899"/>
            <a:ext cx="2545251" cy="692497"/>
          </a:xfrm>
          <a:prstGeom prst="rect">
            <a:avLst/>
          </a:prstGeom>
          <a:solidFill>
            <a:srgbClr val="E3E3E3"/>
          </a:solidFill>
          <a:ln w="12700">
            <a:solidFill>
              <a:schemeClr val="tx1"/>
            </a:solidFill>
          </a:ln>
        </p:spPr>
        <p:txBody>
          <a:bodyPr wrap="square" rtlCol="0">
            <a:spAutoFit/>
          </a:bodyPr>
          <a:lstStyle/>
          <a:p>
            <a:pPr algn="ctr"/>
            <a:r>
              <a:rPr lang="en-GB" sz="1300" dirty="0" smtClean="0">
                <a:latin typeface="Arial" panose="020B0604020202020204" pitchFamily="34" charset="0"/>
                <a:cs typeface="Arial" panose="020B0604020202020204" pitchFamily="34" charset="0"/>
              </a:rPr>
              <a:t>Focus on </a:t>
            </a:r>
            <a:r>
              <a:rPr lang="en-GB" sz="1300" dirty="0" smtClean="0">
                <a:solidFill>
                  <a:srgbClr val="FF0000"/>
                </a:solidFill>
                <a:latin typeface="Arial" panose="020B0604020202020204" pitchFamily="34" charset="0"/>
                <a:cs typeface="Arial" panose="020B0604020202020204" pitchFamily="34" charset="0"/>
              </a:rPr>
              <a:t>ITER</a:t>
            </a:r>
            <a:r>
              <a:rPr lang="en-GB" sz="1300" dirty="0" smtClean="0">
                <a:latin typeface="Arial" panose="020B0604020202020204" pitchFamily="34" charset="0"/>
                <a:cs typeface="Arial" panose="020B0604020202020204" pitchFamily="34" charset="0"/>
              </a:rPr>
              <a:t> and </a:t>
            </a:r>
            <a:r>
              <a:rPr lang="en-GB" sz="1300" dirty="0" smtClean="0">
                <a:solidFill>
                  <a:srgbClr val="FF0000"/>
                </a:solidFill>
                <a:latin typeface="Arial" panose="020B0604020202020204" pitchFamily="34" charset="0"/>
                <a:cs typeface="Arial" panose="020B0604020202020204" pitchFamily="34" charset="0"/>
              </a:rPr>
              <a:t>DEMO materials</a:t>
            </a:r>
            <a:r>
              <a:rPr lang="en-GB" sz="1300" dirty="0" smtClean="0">
                <a:latin typeface="Arial" panose="020B0604020202020204" pitchFamily="34" charset="0"/>
                <a:cs typeface="Arial" panose="020B0604020202020204" pitchFamily="34" charset="0"/>
              </a:rPr>
              <a:t>, </a:t>
            </a:r>
            <a:r>
              <a:rPr lang="en-GB" sz="1300" dirty="0" smtClean="0">
                <a:solidFill>
                  <a:srgbClr val="FF0000"/>
                </a:solidFill>
                <a:latin typeface="Arial" panose="020B0604020202020204" pitchFamily="34" charset="0"/>
                <a:cs typeface="Arial" panose="020B0604020202020204" pitchFamily="34" charset="0"/>
              </a:rPr>
              <a:t>H and isotopes</a:t>
            </a:r>
            <a:r>
              <a:rPr lang="en-GB" sz="1300" dirty="0" smtClean="0">
                <a:latin typeface="Arial" panose="020B0604020202020204" pitchFamily="34" charset="0"/>
                <a:cs typeface="Arial" panose="020B0604020202020204" pitchFamily="34" charset="0"/>
              </a:rPr>
              <a:t>, </a:t>
            </a:r>
            <a:r>
              <a:rPr lang="en-GB" sz="1300" dirty="0" smtClean="0">
                <a:solidFill>
                  <a:srgbClr val="FF0000"/>
                </a:solidFill>
                <a:latin typeface="Arial" panose="020B0604020202020204" pitchFamily="34" charset="0"/>
                <a:cs typeface="Arial" panose="020B0604020202020204" pitchFamily="34" charset="0"/>
              </a:rPr>
              <a:t>He</a:t>
            </a:r>
            <a:r>
              <a:rPr lang="en-GB" sz="1300" dirty="0" smtClean="0">
                <a:latin typeface="Arial" panose="020B0604020202020204" pitchFamily="34" charset="0"/>
                <a:cs typeface="Arial" panose="020B0604020202020204" pitchFamily="34" charset="0"/>
              </a:rPr>
              <a:t>, </a:t>
            </a:r>
            <a:r>
              <a:rPr lang="en-GB" sz="1300" dirty="0" smtClean="0">
                <a:solidFill>
                  <a:srgbClr val="FF0000"/>
                </a:solidFill>
                <a:latin typeface="Arial" panose="020B0604020202020204" pitchFamily="34" charset="0"/>
                <a:cs typeface="Arial" panose="020B0604020202020204" pitchFamily="34" charset="0"/>
              </a:rPr>
              <a:t>seeding gases</a:t>
            </a:r>
            <a:r>
              <a:rPr lang="en-GB" sz="1300" dirty="0" smtClean="0">
                <a:latin typeface="Arial" panose="020B0604020202020204" pitchFamily="34" charset="0"/>
                <a:cs typeface="Arial" panose="020B0604020202020204" pitchFamily="34" charset="0"/>
              </a:rPr>
              <a:t>, and </a:t>
            </a:r>
            <a:r>
              <a:rPr lang="en-GB" sz="1300" dirty="0" smtClean="0">
                <a:solidFill>
                  <a:srgbClr val="FF0000"/>
                </a:solidFill>
                <a:latin typeface="Arial" panose="020B0604020202020204" pitchFamily="34" charset="0"/>
                <a:cs typeface="Arial" panose="020B0604020202020204" pitchFamily="34" charset="0"/>
              </a:rPr>
              <a:t>impuritie</a:t>
            </a:r>
            <a:r>
              <a:rPr lang="en-GB" sz="1300" dirty="0">
                <a:solidFill>
                  <a:srgbClr val="FF0000"/>
                </a:solidFill>
                <a:latin typeface="Arial" panose="020B0604020202020204" pitchFamily="34" charset="0"/>
                <a:cs typeface="Arial" panose="020B0604020202020204" pitchFamily="34" charset="0"/>
              </a:rPr>
              <a:t>s</a:t>
            </a:r>
            <a:endParaRPr lang="en-GB" sz="1300" dirty="0" smtClean="0">
              <a:solidFill>
                <a:srgbClr val="FF0000"/>
              </a:solidFill>
              <a:latin typeface="Arial" panose="020B0604020202020204" pitchFamily="34" charset="0"/>
              <a:cs typeface="Arial" panose="020B0604020202020204" pitchFamily="34" charset="0"/>
            </a:endParaRPr>
          </a:p>
        </p:txBody>
      </p:sp>
      <p:sp>
        <p:nvSpPr>
          <p:cNvPr id="33" name="Textfeld 32"/>
          <p:cNvSpPr txBox="1"/>
          <p:nvPr/>
        </p:nvSpPr>
        <p:spPr>
          <a:xfrm flipH="1">
            <a:off x="120534" y="1362175"/>
            <a:ext cx="2545251" cy="292388"/>
          </a:xfrm>
          <a:prstGeom prst="rect">
            <a:avLst/>
          </a:prstGeom>
          <a:solidFill>
            <a:srgbClr val="E3E3E3"/>
          </a:solidFill>
          <a:ln w="12700">
            <a:solidFill>
              <a:schemeClr val="tx1"/>
            </a:solidFill>
          </a:ln>
        </p:spPr>
        <p:txBody>
          <a:bodyPr wrap="square" rtlCol="0">
            <a:spAutoFit/>
          </a:bodyPr>
          <a:lstStyle/>
          <a:p>
            <a:pPr algn="ctr"/>
            <a:r>
              <a:rPr lang="en-GB" sz="1300" dirty="0" smtClean="0">
                <a:latin typeface="Arial" panose="020B0604020202020204" pitchFamily="34" charset="0"/>
                <a:cs typeface="Arial" panose="020B0604020202020204" pitchFamily="34" charset="0"/>
              </a:rPr>
              <a:t>Goal: steady-state operation</a:t>
            </a:r>
          </a:p>
        </p:txBody>
      </p:sp>
      <p:sp>
        <p:nvSpPr>
          <p:cNvPr id="35"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a:t>
            </a:fld>
            <a:endParaRPr lang="en-GB" dirty="0"/>
          </a:p>
        </p:txBody>
      </p:sp>
    </p:spTree>
    <p:extLst>
      <p:ext uri="{BB962C8B-B14F-4D97-AF65-F5344CB8AC3E}">
        <p14:creationId xmlns:p14="http://schemas.microsoft.com/office/powerpoint/2010/main" val="192399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animBg="1"/>
      <p:bldP spid="21" grpId="0" animBg="1"/>
      <p:bldP spid="22" grpId="0" animBg="1"/>
      <p:bldP spid="23" grpId="0" animBg="1"/>
      <p:bldP spid="25" grpId="0"/>
      <p:bldP spid="26" grpId="0"/>
      <p:bldP spid="27" grpId="0"/>
      <p:bldP spid="19"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ts val="1800"/>
              </a:lnSpc>
            </a:pPr>
            <a:r>
              <a:rPr lang="en-GB" sz="1800" dirty="0" smtClean="0"/>
              <a:t>SP-ADC.G: Experimental assessment of PEX solutions and </a:t>
            </a:r>
            <a:br>
              <a:rPr lang="en-GB" sz="1800" dirty="0" smtClean="0"/>
            </a:br>
            <a:r>
              <a:rPr lang="en-GB" sz="1800" dirty="0" smtClean="0"/>
              <a:t>                    modelling interpretation</a:t>
            </a:r>
            <a:endParaRPr lang="en-GB" sz="18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Improve </a:t>
            </a:r>
            <a:r>
              <a:rPr lang="en-US" sz="1350" i="1" dirty="0">
                <a:latin typeface="Arial" panose="020B0604020202020204" pitchFamily="34" charset="0"/>
                <a:cs typeface="Arial" panose="020B0604020202020204" pitchFamily="34" charset="0"/>
              </a:rPr>
              <a:t>the modelling accuracy, reliability and predictive capability for ADCs in particular in view of the high heat flux AUG PEX upgrade of </a:t>
            </a:r>
            <a:r>
              <a:rPr lang="en-US" sz="1350" i="1" dirty="0" err="1">
                <a:latin typeface="Arial" panose="020B0604020202020204" pitchFamily="34" charset="0"/>
                <a:cs typeface="Arial" panose="020B0604020202020204" pitchFamily="34" charset="0"/>
              </a:rPr>
              <a:t>DivIIo</a:t>
            </a:r>
            <a:r>
              <a:rPr lang="en-US" sz="1350" i="1" dirty="0">
                <a:latin typeface="Arial" panose="020B0604020202020204" pitchFamily="34" charset="0"/>
                <a:cs typeface="Arial" panose="020B0604020202020204" pitchFamily="34" charset="0"/>
              </a:rPr>
              <a:t> by testing codes against existing </a:t>
            </a:r>
            <a:r>
              <a:rPr lang="en-US" sz="1350" i="1" dirty="0" smtClean="0">
                <a:latin typeface="Arial" panose="020B0604020202020204" pitchFamily="34" charset="0"/>
                <a:cs typeface="Arial" panose="020B0604020202020204" pitchFamily="34" charset="0"/>
              </a:rPr>
              <a:t>experiments </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396426"/>
            <a:ext cx="5231990" cy="1031308"/>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Validate/test </a:t>
            </a:r>
            <a:r>
              <a:rPr lang="en-US" sz="1350" i="1" dirty="0">
                <a:latin typeface="Arial" panose="020B0604020202020204" pitchFamily="34" charset="0"/>
                <a:cs typeface="Arial" panose="020B0604020202020204" pitchFamily="34" charset="0"/>
              </a:rPr>
              <a:t>EMC3-EIRENE against recent AUG experiments including XPR and ‘small divertor’ discharges    </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a:t>
            </a:r>
            <a:r>
              <a:rPr lang="en-US" sz="1350" b="1" dirty="0" smtClean="0">
                <a:latin typeface="Arial" panose="020B0604020202020204" pitchFamily="34" charset="0"/>
                <a:cs typeface="Arial" panose="020B0604020202020204" pitchFamily="34" charset="0"/>
              </a:rPr>
              <a:t>2</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Validate/test </a:t>
            </a:r>
            <a:r>
              <a:rPr lang="en-US" sz="1350" i="1" dirty="0">
                <a:latin typeface="Arial" panose="020B0604020202020204" pitchFamily="34" charset="0"/>
                <a:cs typeface="Arial" panose="020B0604020202020204" pitchFamily="34" charset="0"/>
              </a:rPr>
              <a:t>EMC3-EIRENE &amp; SOLPS against TCV SF configurations with an </a:t>
            </a:r>
            <a:r>
              <a:rPr lang="en-US" sz="1350" i="1" dirty="0" smtClean="0">
                <a:latin typeface="Arial" panose="020B0604020202020204" pitchFamily="34" charset="0"/>
                <a:cs typeface="Arial" panose="020B0604020202020204" pitchFamily="34" charset="0"/>
              </a:rPr>
              <a:t>XPR (X </a:t>
            </a:r>
            <a:r>
              <a:rPr lang="en-US" sz="1350" i="1" dirty="0">
                <a:latin typeface="Arial" panose="020B0604020202020204" pitchFamily="34" charset="0"/>
                <a:cs typeface="Arial" panose="020B0604020202020204" pitchFamily="34" charset="0"/>
              </a:rPr>
              <a:t>P</a:t>
            </a:r>
            <a:r>
              <a:rPr lang="en-US" sz="1350" i="1" dirty="0" smtClean="0">
                <a:latin typeface="Arial" panose="020B0604020202020204" pitchFamily="34" charset="0"/>
                <a:cs typeface="Arial" panose="020B0604020202020204" pitchFamily="34" charset="0"/>
              </a:rPr>
              <a:t>oint Radiator)</a:t>
            </a:r>
            <a:endParaRPr lang="en-US" sz="1350" i="1" dirty="0">
              <a:latin typeface="Arial" panose="020B0604020202020204" pitchFamily="34" charset="0"/>
              <a:cs typeface="Arial" panose="020B0604020202020204" pitchFamily="34" charset="0"/>
            </a:endParaRPr>
          </a:p>
        </p:txBody>
      </p:sp>
      <p:sp>
        <p:nvSpPr>
          <p:cNvPr id="10" name="Textfeld 9"/>
          <p:cNvSpPr txBox="1"/>
          <p:nvPr/>
        </p:nvSpPr>
        <p:spPr>
          <a:xfrm>
            <a:off x="107504" y="2673850"/>
            <a:ext cx="5231990"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1: </a:t>
            </a:r>
            <a:r>
              <a:rPr lang="en-US" sz="1350" i="1" dirty="0" smtClean="0">
                <a:latin typeface="Arial" panose="020B0604020202020204" pitchFamily="34" charset="0"/>
                <a:cs typeface="Arial" panose="020B0604020202020204" pitchFamily="34" charset="0"/>
              </a:rPr>
              <a:t>Comparison </a:t>
            </a:r>
            <a:r>
              <a:rPr lang="en-US" sz="1350" i="1" dirty="0">
                <a:latin typeface="Arial" panose="020B0604020202020204" pitchFamily="34" charset="0"/>
                <a:cs typeface="Arial" panose="020B0604020202020204" pitchFamily="34" charset="0"/>
              </a:rPr>
              <a:t>of experimental results and experimentally validated detachment models </a:t>
            </a:r>
            <a:r>
              <a:rPr lang="en-US" sz="1350" i="1" dirty="0" smtClean="0">
                <a:latin typeface="Arial" panose="020B0604020202020204" pitchFamily="34" charset="0"/>
                <a:cs typeface="Arial" panose="020B0604020202020204" pitchFamily="34" charset="0"/>
              </a:rPr>
              <a:t>with simulations</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2: </a:t>
            </a:r>
            <a:r>
              <a:rPr lang="en-US" sz="1350" i="1" dirty="0" smtClean="0">
                <a:latin typeface="Arial" panose="020B0604020202020204" pitchFamily="34" charset="0"/>
                <a:cs typeface="Arial" panose="020B0604020202020204" pitchFamily="34" charset="0"/>
              </a:rPr>
              <a:t>Initial </a:t>
            </a:r>
            <a:r>
              <a:rPr lang="en-US" sz="1350" i="1" dirty="0">
                <a:latin typeface="Arial" panose="020B0604020202020204" pitchFamily="34" charset="0"/>
                <a:cs typeface="Arial" panose="020B0604020202020204" pitchFamily="34" charset="0"/>
              </a:rPr>
              <a:t>reduced model from experimental </a:t>
            </a:r>
            <a:r>
              <a:rPr lang="en-US" sz="1350" i="1" dirty="0" smtClean="0">
                <a:latin typeface="Arial" panose="020B0604020202020204" pitchFamily="34" charset="0"/>
                <a:cs typeface="Arial" panose="020B0604020202020204" pitchFamily="34" charset="0"/>
              </a:rPr>
              <a:t>ADC edge </a:t>
            </a:r>
            <a:r>
              <a:rPr lang="en-US" sz="1350" i="1" dirty="0">
                <a:latin typeface="Arial" panose="020B0604020202020204" pitchFamily="34" charset="0"/>
                <a:cs typeface="Arial" panose="020B0604020202020204" pitchFamily="34" charset="0"/>
              </a:rPr>
              <a:t>simulations </a:t>
            </a:r>
            <a:r>
              <a:rPr lang="en-US" sz="1350" i="1" dirty="0" smtClean="0">
                <a:latin typeface="Arial" panose="020B0604020202020204" pitchFamily="34" charset="0"/>
                <a:cs typeface="Arial" panose="020B0604020202020204" pitchFamily="34" charset="0"/>
              </a:rPr>
              <a:t>in 3D and </a:t>
            </a:r>
            <a:r>
              <a:rPr lang="en-US" sz="1350" i="1" dirty="0">
                <a:latin typeface="Arial" panose="020B0604020202020204" pitchFamily="34" charset="0"/>
                <a:cs typeface="Arial" panose="020B0604020202020204" pitchFamily="34" charset="0"/>
              </a:rPr>
              <a:t>experimental data to scaling laws applicable to DEMO size machine</a:t>
            </a:r>
          </a:p>
        </p:txBody>
      </p:sp>
      <p:sp>
        <p:nvSpPr>
          <p:cNvPr id="11" name="Textfeld 10"/>
          <p:cNvSpPr txBox="1"/>
          <p:nvPr/>
        </p:nvSpPr>
        <p:spPr>
          <a:xfrm>
            <a:off x="107504" y="4515966"/>
            <a:ext cx="5231990" cy="3270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Modelling: </a:t>
            </a:r>
            <a:r>
              <a:rPr lang="en-US" sz="1350" i="1" dirty="0">
                <a:latin typeface="Arial" panose="020B0604020202020204" pitchFamily="34" charset="0"/>
                <a:cs typeface="Arial" panose="020B0604020202020204" pitchFamily="34" charset="0"/>
              </a:rPr>
              <a:t>EMC3-EIRENE, SOLPS</a:t>
            </a:r>
          </a:p>
        </p:txBody>
      </p:sp>
      <p:sp>
        <p:nvSpPr>
          <p:cNvPr id="12" name="Textfeld 11"/>
          <p:cNvSpPr txBox="1"/>
          <p:nvPr/>
        </p:nvSpPr>
        <p:spPr>
          <a:xfrm>
            <a:off x="5796136" y="4079441"/>
            <a:ext cx="3215766"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a:t>
            </a:r>
            <a:r>
              <a:rPr lang="en-US" sz="1350" dirty="0" smtClean="0">
                <a:latin typeface="Arial" panose="020B0604020202020204" pitchFamily="34" charset="0"/>
                <a:cs typeface="Arial" panose="020B0604020202020204" pitchFamily="34" charset="0"/>
              </a:rPr>
              <a:t>Resources:</a:t>
            </a:r>
            <a:r>
              <a:rPr lang="en-US" sz="1350" i="1" dirty="0" smtClean="0">
                <a:latin typeface="Arial" panose="020B0604020202020204" pitchFamily="34" charset="0"/>
                <a:cs typeface="Arial" panose="020B0604020202020204" pitchFamily="34" charset="0"/>
              </a:rPr>
              <a:t>10 pm</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CEA,IPP</a:t>
            </a:r>
            <a:r>
              <a:rPr lang="en-US" sz="1350" i="1" dirty="0" smtClean="0">
                <a:latin typeface="Arial" panose="020B0604020202020204" pitchFamily="34" charset="0"/>
                <a:cs typeface="Arial" panose="020B0604020202020204" pitchFamily="34" charset="0"/>
              </a:rPr>
              <a:t>, EFPL</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a:latin typeface="Arial" panose="020B0604020202020204" pitchFamily="34" charset="0"/>
                <a:cs typeface="Arial" panose="020B0604020202020204" pitchFamily="34" charset="0"/>
              </a:rPr>
              <a:t>WP TE </a:t>
            </a:r>
            <a:r>
              <a:rPr lang="en-US" sz="1350" i="1" dirty="0" smtClean="0">
                <a:latin typeface="Arial" panose="020B0604020202020204" pitchFamily="34" charset="0"/>
                <a:cs typeface="Arial" panose="020B0604020202020204" pitchFamily="34" charset="0"/>
              </a:rPr>
              <a:t>(RT18</a:t>
            </a:r>
            <a:r>
              <a:rPr lang="en-US" sz="1350" i="1" dirty="0" smtClean="0">
                <a:latin typeface="Arial" panose="020B0604020202020204" pitchFamily="34" charset="0"/>
                <a:cs typeface="Arial" panose="020B0604020202020204" pitchFamily="34" charset="0"/>
              </a:rPr>
              <a:t>) </a:t>
            </a:r>
            <a:endParaRPr lang="en-US" sz="1350" i="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298AF77-D135-46BE-9F4A-CF740A73856C}"/>
              </a:ext>
            </a:extLst>
          </p:cNvPr>
          <p:cNvPicPr>
            <a:picLocks noChangeAspect="1"/>
          </p:cNvPicPr>
          <p:nvPr/>
        </p:nvPicPr>
        <p:blipFill rotWithShape="1">
          <a:blip r:embed="rId3">
            <a:extLst>
              <a:ext uri="{28A0092B-C50C-407E-A947-70E740481C1C}">
                <a14:useLocalDpi xmlns:a14="http://schemas.microsoft.com/office/drawing/2010/main" val="0"/>
              </a:ext>
            </a:extLst>
          </a:blip>
          <a:srcRect l="709" r="591"/>
          <a:stretch/>
        </p:blipFill>
        <p:spPr>
          <a:xfrm>
            <a:off x="6056740" y="1305698"/>
            <a:ext cx="2979756" cy="2640133"/>
          </a:xfrm>
          <a:prstGeom prst="rect">
            <a:avLst/>
          </a:prstGeom>
        </p:spPr>
      </p:pic>
      <p:sp>
        <p:nvSpPr>
          <p:cNvPr id="3" name="Textfeld 2"/>
          <p:cNvSpPr txBox="1"/>
          <p:nvPr/>
        </p:nvSpPr>
        <p:spPr>
          <a:xfrm>
            <a:off x="7020272" y="3704859"/>
            <a:ext cx="1547668" cy="307777"/>
          </a:xfrm>
          <a:prstGeom prst="rect">
            <a:avLst/>
          </a:prstGeom>
          <a:noFill/>
        </p:spPr>
        <p:txBody>
          <a:bodyPr wrap="none" rtlCol="0">
            <a:spAutoFit/>
          </a:bodyPr>
          <a:lstStyle/>
          <a:p>
            <a:r>
              <a:rPr lang="de-DE" sz="1400" dirty="0" smtClean="0"/>
              <a:t>T. Lund et al., MPG</a:t>
            </a:r>
            <a:endParaRPr lang="de-DE" sz="1400" dirty="0"/>
          </a:p>
        </p:txBody>
      </p:sp>
      <p:sp>
        <p:nvSpPr>
          <p:cNvPr id="13"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30</a:t>
            </a:fld>
            <a:endParaRPr lang="en-GB" dirty="0"/>
          </a:p>
        </p:txBody>
      </p:sp>
      <p:sp>
        <p:nvSpPr>
          <p:cNvPr id="14" name="Textfeld 13"/>
          <p:cNvSpPr txBox="1"/>
          <p:nvPr/>
        </p:nvSpPr>
        <p:spPr>
          <a:xfrm>
            <a:off x="1655676" y="2368042"/>
            <a:ext cx="4248472" cy="347724"/>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All ADC </a:t>
            </a:r>
            <a:r>
              <a:rPr lang="en-US" sz="1600" i="1" dirty="0" err="1" smtClean="0">
                <a:solidFill>
                  <a:srgbClr val="FF0000"/>
                </a:solidFill>
                <a:latin typeface="Arial" panose="020B0604020202020204" pitchFamily="34" charset="0"/>
                <a:cs typeface="Arial" panose="020B0604020202020204" pitchFamily="34" charset="0"/>
              </a:rPr>
              <a:t>acitivites</a:t>
            </a:r>
            <a:r>
              <a:rPr lang="en-US" sz="1600" i="1" dirty="0" smtClean="0">
                <a:solidFill>
                  <a:srgbClr val="FF0000"/>
                </a:solidFill>
                <a:latin typeface="Arial" panose="020B0604020202020204" pitchFamily="34" charset="0"/>
                <a:cs typeface="Arial" panose="020B0604020202020204" pitchFamily="34" charset="0"/>
              </a:rPr>
              <a:t> for 2021-2022 fixed!</a:t>
            </a:r>
          </a:p>
        </p:txBody>
      </p:sp>
    </p:spTree>
    <p:extLst>
      <p:ext uri="{BB962C8B-B14F-4D97-AF65-F5344CB8AC3E}">
        <p14:creationId xmlns:p14="http://schemas.microsoft.com/office/powerpoint/2010/main" val="276575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105224"/>
            <a:ext cx="8522042" cy="342900"/>
          </a:xfrm>
        </p:spPr>
        <p:txBody>
          <a:bodyPr/>
          <a:lstStyle/>
          <a:p>
            <a:pPr>
              <a:lnSpc>
                <a:spcPts val="1800"/>
              </a:lnSpc>
            </a:pPr>
            <a:r>
              <a:rPr lang="de-DE" sz="1800" dirty="0" smtClean="0"/>
              <a:t>SP-ADC.H: </a:t>
            </a:r>
            <a:r>
              <a:rPr lang="de-DE" sz="1800" dirty="0"/>
              <a:t>Engineering </a:t>
            </a:r>
            <a:r>
              <a:rPr lang="de-DE" sz="1800" dirty="0" err="1"/>
              <a:t>boundary</a:t>
            </a:r>
            <a:r>
              <a:rPr lang="de-DE" sz="1800" dirty="0"/>
              <a:t> </a:t>
            </a:r>
            <a:r>
              <a:rPr lang="de-DE" sz="1800" dirty="0" err="1"/>
              <a:t>conditions</a:t>
            </a:r>
            <a:r>
              <a:rPr lang="de-DE" sz="1800" dirty="0"/>
              <a:t> </a:t>
            </a:r>
            <a:r>
              <a:rPr lang="de-DE" sz="1800" dirty="0" smtClean="0"/>
              <a:t/>
            </a:r>
            <a:br>
              <a:rPr lang="de-DE" sz="1800" dirty="0" smtClean="0"/>
            </a:br>
            <a:r>
              <a:rPr lang="de-DE" sz="1800" dirty="0"/>
              <a:t> </a:t>
            </a:r>
            <a:r>
              <a:rPr lang="de-DE" sz="1800" dirty="0" smtClean="0"/>
              <a:t>                   </a:t>
            </a:r>
            <a:r>
              <a:rPr lang="de-DE" sz="1800" dirty="0" err="1" smtClean="0"/>
              <a:t>related</a:t>
            </a:r>
            <a:r>
              <a:rPr lang="de-DE" sz="1800" dirty="0" smtClean="0"/>
              <a:t> </a:t>
            </a:r>
            <a:r>
              <a:rPr lang="de-DE" sz="1800" dirty="0" err="1"/>
              <a:t>to</a:t>
            </a:r>
            <a:r>
              <a:rPr lang="de-DE" sz="1800" dirty="0"/>
              <a:t> DTT </a:t>
            </a:r>
            <a:r>
              <a:rPr lang="de-DE" sz="1800" dirty="0" err="1"/>
              <a:t>as</a:t>
            </a:r>
            <a:r>
              <a:rPr lang="de-DE" sz="1800" dirty="0"/>
              <a:t> ADC test-</a:t>
            </a:r>
            <a:r>
              <a:rPr lang="de-DE" sz="1800" dirty="0" err="1"/>
              <a:t>bed</a:t>
            </a:r>
            <a:r>
              <a:rPr lang="de-DE" sz="1800" dirty="0"/>
              <a:t> </a:t>
            </a:r>
          </a:p>
        </p:txBody>
      </p:sp>
      <p:sp>
        <p:nvSpPr>
          <p:cNvPr id="5" name="Textfeld 4"/>
          <p:cNvSpPr txBox="1"/>
          <p:nvPr/>
        </p:nvSpPr>
        <p:spPr>
          <a:xfrm>
            <a:off x="107504" y="555526"/>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Electromagnetic </a:t>
            </a:r>
            <a:r>
              <a:rPr lang="en-US" sz="1350" i="1" dirty="0">
                <a:latin typeface="Arial" panose="020B0604020202020204" pitchFamily="34" charset="0"/>
                <a:cs typeface="Arial" panose="020B0604020202020204" pitchFamily="34" charset="0"/>
              </a:rPr>
              <a:t>modelling of alternative configurations </a:t>
            </a:r>
            <a:r>
              <a:rPr lang="en-US" sz="1350" i="1" dirty="0" smtClean="0">
                <a:latin typeface="Arial" panose="020B0604020202020204" pitchFamily="34" charset="0"/>
                <a:cs typeface="Arial" panose="020B0604020202020204" pitchFamily="34" charset="0"/>
              </a:rPr>
              <a:t>for </a:t>
            </a:r>
            <a:r>
              <a:rPr lang="en-US" sz="1350" i="1" dirty="0">
                <a:latin typeface="Arial" panose="020B0604020202020204" pitchFamily="34" charset="0"/>
                <a:cs typeface="Arial" panose="020B0604020202020204" pitchFamily="34" charset="0"/>
              </a:rPr>
              <a:t>DTT </a:t>
            </a:r>
          </a:p>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C</a:t>
            </a:r>
            <a:r>
              <a:rPr lang="en-US" sz="1350" i="1" dirty="0" smtClean="0">
                <a:latin typeface="Arial" panose="020B0604020202020204" pitchFamily="34" charset="0"/>
                <a:cs typeface="Arial" panose="020B0604020202020204" pitchFamily="34" charset="0"/>
              </a:rPr>
              <a:t>ontrollability </a:t>
            </a:r>
            <a:r>
              <a:rPr lang="en-US" sz="1350" i="1" dirty="0">
                <a:latin typeface="Arial" panose="020B0604020202020204" pitchFamily="34" charset="0"/>
                <a:cs typeface="Arial" panose="020B0604020202020204" pitchFamily="34" charset="0"/>
              </a:rPr>
              <a:t>analysis of the alternative configurations</a:t>
            </a: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3" y="1305698"/>
            <a:ext cx="5295681" cy="2647648"/>
          </a:xfrm>
          <a:prstGeom prst="rect">
            <a:avLst/>
          </a:prstGeom>
          <a:solidFill>
            <a:srgbClr val="E3E3E3"/>
          </a:solidFill>
          <a:ln w="12700">
            <a:solidFill>
              <a:schemeClr val="tx1"/>
            </a:solidFill>
          </a:ln>
        </p:spPr>
        <p:txBody>
          <a:bodyPr wrap="square" rtlCol="0">
            <a:spAutoFit/>
          </a:bodyPr>
          <a:lstStyle/>
          <a:p>
            <a:pPr algn="just">
              <a:lnSpc>
                <a:spcPct val="90000"/>
              </a:lnSpc>
              <a:defRPr/>
            </a:pPr>
            <a:r>
              <a:rPr lang="en-US" sz="1600" b="1" i="1" kern="0" dirty="0">
                <a:ea typeface="Arial" charset="0"/>
                <a:cs typeface="Arial" charset="0"/>
              </a:rPr>
              <a:t>Electromagnetic modelling</a:t>
            </a:r>
            <a:endParaRPr lang="en-US" sz="1600" kern="0" dirty="0">
              <a:ea typeface="Arial" charset="0"/>
              <a:cs typeface="Arial" charset="0"/>
            </a:endParaRPr>
          </a:p>
          <a:p>
            <a:pPr algn="just">
              <a:lnSpc>
                <a:spcPct val="90000"/>
              </a:lnSpc>
              <a:defRPr/>
            </a:pPr>
            <a:r>
              <a:rPr lang="en-US" sz="1350" i="1" dirty="0">
                <a:latin typeface="Arial" panose="020B0604020202020204" pitchFamily="34" charset="0"/>
                <a:cs typeface="Arial" panose="020B0604020202020204" pitchFamily="34" charset="0"/>
              </a:rPr>
              <a:t>Support to the DTT physic activities under WPWIE in terms of definition of additional DTT plasma </a:t>
            </a:r>
            <a:r>
              <a:rPr lang="en-US" sz="1350" i="1" dirty="0" smtClean="0">
                <a:latin typeface="Arial" panose="020B0604020202020204" pitchFamily="34" charset="0"/>
                <a:cs typeface="Arial" panose="020B0604020202020204" pitchFamily="34" charset="0"/>
              </a:rPr>
              <a:t>configurations</a:t>
            </a:r>
            <a:endParaRPr lang="en-US" sz="1350" i="1" dirty="0">
              <a:latin typeface="Arial" panose="020B0604020202020204" pitchFamily="34" charset="0"/>
              <a:cs typeface="Arial" panose="020B0604020202020204" pitchFamily="34" charset="0"/>
            </a:endParaRPr>
          </a:p>
          <a:p>
            <a:pPr lvl="1" algn="just">
              <a:lnSpc>
                <a:spcPct val="90000"/>
              </a:lnSpc>
              <a:defRPr/>
            </a:pPr>
            <a:endParaRPr lang="en-US" i="1" kern="0" dirty="0">
              <a:ea typeface="Arial" charset="0"/>
              <a:cs typeface="Arial" charset="0"/>
            </a:endParaRPr>
          </a:p>
          <a:p>
            <a:pPr algn="just">
              <a:lnSpc>
                <a:spcPct val="90000"/>
              </a:lnSpc>
              <a:defRPr/>
            </a:pPr>
            <a:r>
              <a:rPr lang="en-US" sz="1600" b="1" i="1" kern="0" dirty="0">
                <a:ea typeface="Arial" charset="0"/>
                <a:cs typeface="Arial" charset="0"/>
              </a:rPr>
              <a:t>Magnetic control </a:t>
            </a:r>
          </a:p>
          <a:p>
            <a:pPr algn="just">
              <a:lnSpc>
                <a:spcPct val="90000"/>
              </a:lnSpc>
              <a:defRPr/>
            </a:pPr>
            <a:r>
              <a:rPr lang="en-US" sz="1350" i="1" dirty="0">
                <a:latin typeface="Arial" panose="020B0604020202020204" pitchFamily="34" charset="0"/>
                <a:cs typeface="Arial" panose="020B0604020202020204" pitchFamily="34" charset="0"/>
              </a:rPr>
              <a:t>Design of the preliminary shape and VS controllers for SN and alternative configurations for the analysis of disturbances and transients (LH and HL). </a:t>
            </a:r>
          </a:p>
          <a:p>
            <a:pPr marL="742950" lvl="1" indent="-285750" algn="just">
              <a:lnSpc>
                <a:spcPct val="90000"/>
              </a:lnSpc>
              <a:buFont typeface="Arial" charset="0"/>
              <a:buChar char="•"/>
              <a:defRPr/>
            </a:pPr>
            <a:endParaRPr lang="en-US" kern="0" dirty="0">
              <a:solidFill>
                <a:srgbClr val="FF0000"/>
              </a:solidFill>
              <a:ea typeface="Arial" charset="0"/>
              <a:cs typeface="Arial" charset="0"/>
            </a:endParaRPr>
          </a:p>
          <a:p>
            <a:pPr algn="just">
              <a:lnSpc>
                <a:spcPct val="90000"/>
              </a:lnSpc>
              <a:defRPr/>
            </a:pPr>
            <a:r>
              <a:rPr lang="en-US" sz="1600" b="1" i="1" kern="0" dirty="0">
                <a:ea typeface="Arial" charset="0"/>
                <a:cs typeface="Arial" charset="0"/>
              </a:rPr>
              <a:t>VDE and Disruptions</a:t>
            </a:r>
          </a:p>
          <a:p>
            <a:pPr algn="just">
              <a:lnSpc>
                <a:spcPct val="90000"/>
              </a:lnSpc>
              <a:defRPr/>
            </a:pPr>
            <a:r>
              <a:rPr lang="en-US" sz="1350" i="1" dirty="0">
                <a:latin typeface="Arial" panose="020B0604020202020204" pitchFamily="34" charset="0"/>
                <a:cs typeface="Arial" panose="020B0604020202020204" pitchFamily="34" charset="0"/>
              </a:rPr>
              <a:t>Analysis of the effects of VDE and MD of the plasma facing components </a:t>
            </a:r>
          </a:p>
        </p:txBody>
      </p:sp>
      <p:sp>
        <p:nvSpPr>
          <p:cNvPr id="11" name="Textfeld 10"/>
          <p:cNvSpPr txBox="1"/>
          <p:nvPr/>
        </p:nvSpPr>
        <p:spPr>
          <a:xfrm>
            <a:off x="107503" y="4400944"/>
            <a:ext cx="5040560"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Modelling:</a:t>
            </a:r>
            <a:r>
              <a:rPr lang="en-US" sz="1350" i="1" dirty="0">
                <a:latin typeface="Arial" panose="020B0604020202020204" pitchFamily="34" charset="0"/>
                <a:cs typeface="Arial" panose="020B0604020202020204" pitchFamily="34" charset="0"/>
              </a:rPr>
              <a:t> CREATE-NL, CREATE-L, MAXFREA, FIXFREE </a:t>
            </a:r>
          </a:p>
        </p:txBody>
      </p:sp>
      <p:sp>
        <p:nvSpPr>
          <p:cNvPr id="12" name="Textfeld 11"/>
          <p:cNvSpPr txBox="1"/>
          <p:nvPr/>
        </p:nvSpPr>
        <p:spPr>
          <a:xfrm>
            <a:off x="5580112" y="4134911"/>
            <a:ext cx="3384376"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Resources:</a:t>
            </a:r>
            <a:r>
              <a:rPr lang="en-US" sz="1350" i="1" dirty="0" smtClean="0">
                <a:latin typeface="Arial" panose="020B0604020202020204" pitchFamily="34" charset="0"/>
                <a:cs typeface="Arial" panose="020B0604020202020204" pitchFamily="34" charset="0"/>
              </a:rPr>
              <a:t>15 pm</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ENEA</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a:t>
            </a:r>
            <a:r>
              <a:rPr lang="en-US" sz="1350" i="1" dirty="0" smtClean="0">
                <a:latin typeface="Arial" panose="020B0604020202020204" pitchFamily="34" charset="0"/>
                <a:cs typeface="Arial" panose="020B0604020202020204" pitchFamily="34" charset="0"/>
              </a:rPr>
              <a:t>DIV / WP DES </a:t>
            </a:r>
            <a:endParaRPr lang="en-US" sz="1350" i="1" dirty="0">
              <a:latin typeface="Arial" panose="020B0604020202020204" pitchFamily="34" charset="0"/>
              <a:cs typeface="Arial" panose="020B0604020202020204" pitchFamily="34" charset="0"/>
            </a:endParaRPr>
          </a:p>
        </p:txBody>
      </p:sp>
      <p:grpSp>
        <p:nvGrpSpPr>
          <p:cNvPr id="13" name="Gruppo 12">
            <a:extLst>
              <a:ext uri="{FF2B5EF4-FFF2-40B4-BE49-F238E27FC236}">
                <a16:creationId xmlns:a16="http://schemas.microsoft.com/office/drawing/2014/main" id="{DBB41137-E027-4F44-9D81-6234D1813846}"/>
              </a:ext>
            </a:extLst>
          </p:cNvPr>
          <p:cNvGrpSpPr>
            <a:grpSpLocks/>
          </p:cNvGrpSpPr>
          <p:nvPr/>
        </p:nvGrpSpPr>
        <p:grpSpPr>
          <a:xfrm>
            <a:off x="6428894" y="1135300"/>
            <a:ext cx="2296083" cy="1557286"/>
            <a:chOff x="877483" y="1147286"/>
            <a:chExt cx="4240561" cy="3186740"/>
          </a:xfrm>
        </p:grpSpPr>
        <p:sp>
          <p:nvSpPr>
            <p:cNvPr id="14" name="CasellaDiTesto 13">
              <a:extLst>
                <a:ext uri="{FF2B5EF4-FFF2-40B4-BE49-F238E27FC236}">
                  <a16:creationId xmlns:a16="http://schemas.microsoft.com/office/drawing/2014/main" id="{93A615D1-589B-E347-9BE9-6C2CB280E313}"/>
                </a:ext>
              </a:extLst>
            </p:cNvPr>
            <p:cNvSpPr txBox="1"/>
            <p:nvPr/>
          </p:nvSpPr>
          <p:spPr>
            <a:xfrm>
              <a:off x="877483" y="1206124"/>
              <a:ext cx="2264941" cy="377890"/>
            </a:xfrm>
            <a:prstGeom prst="rect">
              <a:avLst/>
            </a:prstGeom>
            <a:noFill/>
          </p:spPr>
          <p:txBody>
            <a:bodyPr vert="horz" wrap="square" lIns="91440" tIns="0" rIns="91440" bIns="0" rtlCol="0">
              <a:spAutoFit/>
            </a:bodyPr>
            <a:lstStyle/>
            <a:p>
              <a:pPr algn="ctr" defTabSz="457189">
                <a:defRPr/>
              </a:pPr>
              <a:r>
                <a:rPr lang="it-IT" sz="1200" b="1" dirty="0">
                  <a:solidFill>
                    <a:prstClr val="black"/>
                  </a:solidFill>
                  <a:latin typeface="Trebuchet MS" panose="020B0603020202020204" pitchFamily="34" charset="0"/>
                </a:rPr>
                <a:t>Double </a:t>
              </a:r>
              <a:r>
                <a:rPr lang="it-IT" sz="1200" b="1" dirty="0" err="1">
                  <a:solidFill>
                    <a:prstClr val="black"/>
                  </a:solidFill>
                  <a:latin typeface="Trebuchet MS" panose="020B0603020202020204" pitchFamily="34" charset="0"/>
                </a:rPr>
                <a:t>Null</a:t>
              </a:r>
              <a:r>
                <a:rPr lang="it-IT" sz="1200" b="1" dirty="0">
                  <a:solidFill>
                    <a:prstClr val="black"/>
                  </a:solidFill>
                  <a:latin typeface="Trebuchet MS" panose="020B0603020202020204" pitchFamily="34" charset="0"/>
                </a:rPr>
                <a:t> </a:t>
              </a:r>
            </a:p>
          </p:txBody>
        </p:sp>
        <p:sp>
          <p:nvSpPr>
            <p:cNvPr id="15" name="CasellaDiTesto 14">
              <a:extLst>
                <a:ext uri="{FF2B5EF4-FFF2-40B4-BE49-F238E27FC236}">
                  <a16:creationId xmlns:a16="http://schemas.microsoft.com/office/drawing/2014/main" id="{C3158179-2319-364A-BB4F-145A36F13587}"/>
                </a:ext>
              </a:extLst>
            </p:cNvPr>
            <p:cNvSpPr txBox="1"/>
            <p:nvPr/>
          </p:nvSpPr>
          <p:spPr>
            <a:xfrm>
              <a:off x="2853103" y="1147286"/>
              <a:ext cx="2264941" cy="377890"/>
            </a:xfrm>
            <a:prstGeom prst="rect">
              <a:avLst/>
            </a:prstGeom>
            <a:noFill/>
          </p:spPr>
          <p:txBody>
            <a:bodyPr vert="horz" wrap="square" lIns="91440" tIns="0" rIns="91440" bIns="0" rtlCol="0">
              <a:spAutoFit/>
            </a:bodyPr>
            <a:lstStyle/>
            <a:p>
              <a:pPr algn="ctr" defTabSz="457189">
                <a:defRPr/>
              </a:pPr>
              <a:r>
                <a:rPr lang="it-IT" sz="1200" b="1" dirty="0" err="1">
                  <a:solidFill>
                    <a:prstClr val="black"/>
                  </a:solidFill>
                  <a:latin typeface="Trebuchet MS" panose="020B0603020202020204" pitchFamily="34" charset="0"/>
                </a:rPr>
                <a:t>Snowflake</a:t>
              </a:r>
              <a:endParaRPr lang="it-IT" sz="1200" b="1" dirty="0">
                <a:solidFill>
                  <a:prstClr val="black"/>
                </a:solidFill>
                <a:latin typeface="Trebuchet MS" panose="020B0603020202020204" pitchFamily="34" charset="0"/>
              </a:endParaRPr>
            </a:p>
          </p:txBody>
        </p:sp>
        <p:pic>
          <p:nvPicPr>
            <p:cNvPr id="18" name="Immagine 17">
              <a:extLst>
                <a:ext uri="{FF2B5EF4-FFF2-40B4-BE49-F238E27FC236}">
                  <a16:creationId xmlns:a16="http://schemas.microsoft.com/office/drawing/2014/main" id="{C851FFE2-7537-A44E-A825-23E66BB6DE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1868" r="29985"/>
            <a:stretch/>
          </p:blipFill>
          <p:spPr>
            <a:xfrm>
              <a:off x="990557" y="1494935"/>
              <a:ext cx="1847859" cy="2819399"/>
            </a:xfrm>
            <a:prstGeom prst="rect">
              <a:avLst/>
            </a:prstGeom>
          </p:spPr>
        </p:pic>
        <p:pic>
          <p:nvPicPr>
            <p:cNvPr id="19" name="Immagine 18">
              <a:extLst>
                <a:ext uri="{FF2B5EF4-FFF2-40B4-BE49-F238E27FC236}">
                  <a16:creationId xmlns:a16="http://schemas.microsoft.com/office/drawing/2014/main" id="{55EE11B2-C46E-AC43-B908-13D625A2D1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0682" r="31030"/>
            <a:stretch/>
          </p:blipFill>
          <p:spPr>
            <a:xfrm>
              <a:off x="2958419" y="1514627"/>
              <a:ext cx="1904711" cy="2819399"/>
            </a:xfrm>
            <a:prstGeom prst="rect">
              <a:avLst/>
            </a:prstGeom>
          </p:spPr>
        </p:pic>
      </p:grpSp>
      <p:grpSp>
        <p:nvGrpSpPr>
          <p:cNvPr id="24" name="Gruppo 23">
            <a:extLst>
              <a:ext uri="{FF2B5EF4-FFF2-40B4-BE49-F238E27FC236}">
                <a16:creationId xmlns:a16="http://schemas.microsoft.com/office/drawing/2014/main" id="{0EDD0CFE-1337-DE45-8DAF-5E408D35B939}"/>
              </a:ext>
            </a:extLst>
          </p:cNvPr>
          <p:cNvGrpSpPr>
            <a:grpSpLocks noChangeAspect="1"/>
          </p:cNvGrpSpPr>
          <p:nvPr/>
        </p:nvGrpSpPr>
        <p:grpSpPr>
          <a:xfrm>
            <a:off x="6408854" y="2608989"/>
            <a:ext cx="2492817" cy="1474929"/>
            <a:chOff x="4799496" y="1517934"/>
            <a:chExt cx="4603903" cy="3018208"/>
          </a:xfrm>
        </p:grpSpPr>
        <p:sp>
          <p:nvSpPr>
            <p:cNvPr id="27" name="CasellaDiTesto 26">
              <a:extLst>
                <a:ext uri="{FF2B5EF4-FFF2-40B4-BE49-F238E27FC236}">
                  <a16:creationId xmlns:a16="http://schemas.microsoft.com/office/drawing/2014/main" id="{C8475570-BF0F-6741-A90A-3D5E5B9986D4}"/>
                </a:ext>
              </a:extLst>
            </p:cNvPr>
            <p:cNvSpPr txBox="1"/>
            <p:nvPr/>
          </p:nvSpPr>
          <p:spPr>
            <a:xfrm>
              <a:off x="4799496" y="1517934"/>
              <a:ext cx="2264941" cy="377890"/>
            </a:xfrm>
            <a:prstGeom prst="rect">
              <a:avLst/>
            </a:prstGeom>
            <a:noFill/>
          </p:spPr>
          <p:txBody>
            <a:bodyPr vert="horz" wrap="square" lIns="91440" tIns="0" rIns="91440" bIns="0" rtlCol="0">
              <a:spAutoFit/>
            </a:bodyPr>
            <a:lstStyle/>
            <a:p>
              <a:pPr algn="ctr" defTabSz="457189">
                <a:defRPr/>
              </a:pPr>
              <a:r>
                <a:rPr lang="it-IT" sz="1200" b="1" dirty="0">
                  <a:solidFill>
                    <a:prstClr val="black"/>
                  </a:solidFill>
                  <a:latin typeface="Trebuchet MS" panose="020B0603020202020204" pitchFamily="34" charset="0"/>
                </a:rPr>
                <a:t>X-</a:t>
              </a:r>
              <a:r>
                <a:rPr lang="it-IT" sz="1200" b="1" dirty="0" err="1">
                  <a:solidFill>
                    <a:prstClr val="black"/>
                  </a:solidFill>
                  <a:latin typeface="Trebuchet MS" panose="020B0603020202020204" pitchFamily="34" charset="0"/>
                </a:rPr>
                <a:t>divertor</a:t>
              </a:r>
              <a:endParaRPr lang="it-IT" sz="1200" b="1" dirty="0">
                <a:solidFill>
                  <a:prstClr val="black"/>
                </a:solidFill>
                <a:latin typeface="Trebuchet MS" panose="020B0603020202020204" pitchFamily="34" charset="0"/>
              </a:endParaRPr>
            </a:p>
          </p:txBody>
        </p:sp>
        <p:sp>
          <p:nvSpPr>
            <p:cNvPr id="28" name="CasellaDiTesto 27">
              <a:extLst>
                <a:ext uri="{FF2B5EF4-FFF2-40B4-BE49-F238E27FC236}">
                  <a16:creationId xmlns:a16="http://schemas.microsoft.com/office/drawing/2014/main" id="{A32B1282-57C8-014A-A26A-E053FA07AB2C}"/>
                </a:ext>
              </a:extLst>
            </p:cNvPr>
            <p:cNvSpPr txBox="1"/>
            <p:nvPr/>
          </p:nvSpPr>
          <p:spPr>
            <a:xfrm>
              <a:off x="6816015" y="1528438"/>
              <a:ext cx="2587384" cy="377890"/>
            </a:xfrm>
            <a:prstGeom prst="rect">
              <a:avLst/>
            </a:prstGeom>
            <a:noFill/>
          </p:spPr>
          <p:txBody>
            <a:bodyPr vert="horz" wrap="square" lIns="91440" tIns="0" rIns="91440" bIns="0" rtlCol="0">
              <a:spAutoFit/>
            </a:bodyPr>
            <a:lstStyle/>
            <a:p>
              <a:pPr algn="ctr" defTabSz="457189">
                <a:defRPr/>
              </a:pPr>
              <a:r>
                <a:rPr lang="it-IT" sz="1200" b="1" dirty="0">
                  <a:solidFill>
                    <a:srgbClr val="FFC000"/>
                  </a:solidFill>
                  <a:latin typeface="Trebuchet MS" panose="020B0603020202020204" pitchFamily="34" charset="0"/>
                </a:rPr>
                <a:t>Negative </a:t>
              </a:r>
              <a:r>
                <a:rPr lang="it-IT" sz="1200" b="1" dirty="0" err="1">
                  <a:solidFill>
                    <a:srgbClr val="FFC000"/>
                  </a:solidFill>
                  <a:latin typeface="Trebuchet MS" panose="020B0603020202020204" pitchFamily="34" charset="0"/>
                </a:rPr>
                <a:t>Triang</a:t>
              </a:r>
              <a:endParaRPr lang="it-IT" sz="1200" b="1" dirty="0">
                <a:solidFill>
                  <a:srgbClr val="FFC000"/>
                </a:solidFill>
                <a:latin typeface="Trebuchet MS" panose="020B0603020202020204" pitchFamily="34" charset="0"/>
              </a:endParaRPr>
            </a:p>
          </p:txBody>
        </p:sp>
        <p:pic>
          <p:nvPicPr>
            <p:cNvPr id="31" name="Immagine 30">
              <a:extLst>
                <a:ext uri="{FF2B5EF4-FFF2-40B4-BE49-F238E27FC236}">
                  <a16:creationId xmlns:a16="http://schemas.microsoft.com/office/drawing/2014/main" id="{0672FCE2-B11B-484E-A23B-2B082AB4B4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1854" r="29482"/>
            <a:stretch/>
          </p:blipFill>
          <p:spPr>
            <a:xfrm>
              <a:off x="4971142" y="1716742"/>
              <a:ext cx="1862802" cy="2819400"/>
            </a:xfrm>
            <a:prstGeom prst="rect">
              <a:avLst/>
            </a:prstGeom>
          </p:spPr>
        </p:pic>
        <p:pic>
          <p:nvPicPr>
            <p:cNvPr id="32" name="Immagine 31" descr="Immagine che contiene edificio, finestra&#10;&#10;Descrizione generata automaticamente">
              <a:extLst>
                <a:ext uri="{FF2B5EF4-FFF2-40B4-BE49-F238E27FC236}">
                  <a16:creationId xmlns:a16="http://schemas.microsoft.com/office/drawing/2014/main" id="{1BC195AB-31B7-9440-A54C-B350E2E1193F}"/>
                </a:ext>
              </a:extLst>
            </p:cNvPr>
            <p:cNvPicPr/>
            <p:nvPr/>
          </p:nvPicPr>
          <p:blipFill rotWithShape="1">
            <a:blip r:embed="rId6"/>
            <a:srcRect l="24863" t="52196" r="50001" b="2200"/>
            <a:stretch/>
          </p:blipFill>
          <p:spPr bwMode="auto">
            <a:xfrm>
              <a:off x="7064435" y="2044159"/>
              <a:ext cx="1828083" cy="2472289"/>
            </a:xfrm>
            <a:prstGeom prst="rect">
              <a:avLst/>
            </a:prstGeom>
            <a:ln>
              <a:noFill/>
            </a:ln>
            <a:extLst>
              <a:ext uri="{53640926-AAD7-44D8-BBD7-CCE9431645EC}">
                <a14:shadowObscured xmlns:a14="http://schemas.microsoft.com/office/drawing/2010/main"/>
              </a:ext>
            </a:extLst>
          </p:spPr>
        </p:pic>
      </p:grpSp>
      <p:sp>
        <p:nvSpPr>
          <p:cNvPr id="20"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31</a:t>
            </a:fld>
            <a:endParaRPr lang="en-GB" dirty="0"/>
          </a:p>
        </p:txBody>
      </p:sp>
      <p:sp>
        <p:nvSpPr>
          <p:cNvPr id="21" name="Textfeld 20"/>
          <p:cNvSpPr txBox="1"/>
          <p:nvPr/>
        </p:nvSpPr>
        <p:spPr>
          <a:xfrm>
            <a:off x="1655676" y="2102332"/>
            <a:ext cx="4248472" cy="347724"/>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All ADC </a:t>
            </a:r>
            <a:r>
              <a:rPr lang="en-US" sz="1600" i="1" dirty="0" err="1" smtClean="0">
                <a:solidFill>
                  <a:srgbClr val="FF0000"/>
                </a:solidFill>
                <a:latin typeface="Arial" panose="020B0604020202020204" pitchFamily="34" charset="0"/>
                <a:cs typeface="Arial" panose="020B0604020202020204" pitchFamily="34" charset="0"/>
              </a:rPr>
              <a:t>acitivites</a:t>
            </a:r>
            <a:r>
              <a:rPr lang="en-US" sz="1600" i="1" dirty="0" smtClean="0">
                <a:solidFill>
                  <a:srgbClr val="FF0000"/>
                </a:solidFill>
                <a:latin typeface="Arial" panose="020B0604020202020204" pitchFamily="34" charset="0"/>
                <a:cs typeface="Arial" panose="020B0604020202020204" pitchFamily="34" charset="0"/>
              </a:rPr>
              <a:t> for 2021-2022 fixed!</a:t>
            </a:r>
          </a:p>
        </p:txBody>
      </p:sp>
    </p:spTree>
    <p:extLst>
      <p:ext uri="{BB962C8B-B14F-4D97-AF65-F5344CB8AC3E}">
        <p14:creationId xmlns:p14="http://schemas.microsoft.com/office/powerpoint/2010/main" val="392576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105224"/>
            <a:ext cx="8522042" cy="342900"/>
          </a:xfrm>
        </p:spPr>
        <p:txBody>
          <a:bodyPr/>
          <a:lstStyle/>
          <a:p>
            <a:pPr>
              <a:lnSpc>
                <a:spcPts val="1800"/>
              </a:lnSpc>
            </a:pPr>
            <a:r>
              <a:rPr lang="de-DE" sz="1800" dirty="0" smtClean="0"/>
              <a:t>SP-ADC.J: </a:t>
            </a:r>
            <a:r>
              <a:rPr lang="de-DE" sz="1800" dirty="0" err="1" smtClean="0"/>
              <a:t>Modelling</a:t>
            </a:r>
            <a:r>
              <a:rPr lang="de-DE" sz="1800" dirty="0" smtClean="0"/>
              <a:t> in </a:t>
            </a:r>
            <a:r>
              <a:rPr lang="de-DE" sz="1800" dirty="0" err="1" smtClean="0"/>
              <a:t>support</a:t>
            </a:r>
            <a:r>
              <a:rPr lang="de-DE" sz="1800" dirty="0" smtClean="0"/>
              <a:t> </a:t>
            </a:r>
            <a:r>
              <a:rPr lang="de-DE" sz="1800" dirty="0" err="1" smtClean="0"/>
              <a:t>of</a:t>
            </a:r>
            <a:r>
              <a:rPr lang="de-DE" sz="1800" dirty="0" smtClean="0"/>
              <a:t> DTT divertor </a:t>
            </a:r>
            <a:r>
              <a:rPr lang="de-DE" sz="1800" dirty="0" err="1" smtClean="0"/>
              <a:t>solution</a:t>
            </a:r>
            <a:r>
              <a:rPr lang="de-DE" sz="1800" dirty="0" smtClean="0"/>
              <a:t> </a:t>
            </a:r>
            <a:r>
              <a:rPr lang="de-DE" sz="1800" dirty="0" err="1" smtClean="0"/>
              <a:t>selection</a:t>
            </a:r>
            <a:endParaRPr lang="de-DE" sz="1800" dirty="0"/>
          </a:p>
        </p:txBody>
      </p:sp>
      <p:sp>
        <p:nvSpPr>
          <p:cNvPr id="5" name="Textfeld 4"/>
          <p:cNvSpPr txBox="1"/>
          <p:nvPr/>
        </p:nvSpPr>
        <p:spPr>
          <a:xfrm>
            <a:off x="107504" y="555526"/>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Explore advanced divertor solutions for DTT by predictive modelling </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Physics input to identify best compromise solution for lower divertor in DTT</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11" name="Textfeld 10"/>
          <p:cNvSpPr txBox="1"/>
          <p:nvPr/>
        </p:nvSpPr>
        <p:spPr>
          <a:xfrm>
            <a:off x="107503" y="4400944"/>
            <a:ext cx="5040560"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Modelling:</a:t>
            </a:r>
            <a:r>
              <a:rPr lang="en-US" sz="1350" i="1"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SOLPS-ITER, SOLEDGE-EIRENE</a:t>
            </a:r>
            <a:endParaRPr lang="en-US" sz="1350" i="1" dirty="0">
              <a:latin typeface="Arial" panose="020B0604020202020204" pitchFamily="34" charset="0"/>
              <a:cs typeface="Arial" panose="020B0604020202020204" pitchFamily="34" charset="0"/>
            </a:endParaRPr>
          </a:p>
        </p:txBody>
      </p:sp>
      <p:sp>
        <p:nvSpPr>
          <p:cNvPr id="12" name="Textfeld 11"/>
          <p:cNvSpPr txBox="1"/>
          <p:nvPr/>
        </p:nvSpPr>
        <p:spPr>
          <a:xfrm>
            <a:off x="5580112" y="4134911"/>
            <a:ext cx="3384376"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Resources:</a:t>
            </a:r>
            <a:r>
              <a:rPr lang="en-US" sz="1350" i="1" dirty="0" smtClean="0">
                <a:latin typeface="Arial" panose="020B0604020202020204" pitchFamily="34" charset="0"/>
                <a:cs typeface="Arial" panose="020B0604020202020204" pitchFamily="34" charset="0"/>
              </a:rPr>
              <a:t>24 </a:t>
            </a:r>
            <a:r>
              <a:rPr lang="en-US" sz="1350" i="1" dirty="0" smtClean="0">
                <a:latin typeface="Arial" panose="020B0604020202020204" pitchFamily="34" charset="0"/>
                <a:cs typeface="Arial" panose="020B0604020202020204" pitchFamily="34" charset="0"/>
              </a:rPr>
              <a:t>pm</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ENEA</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a:t>
            </a:r>
            <a:r>
              <a:rPr lang="en-US" sz="1350" i="1" dirty="0" smtClean="0">
                <a:latin typeface="Arial" panose="020B0604020202020204" pitchFamily="34" charset="0"/>
                <a:cs typeface="Arial" panose="020B0604020202020204" pitchFamily="34" charset="0"/>
              </a:rPr>
              <a:t>DIV / WP DES </a:t>
            </a:r>
            <a:endParaRPr lang="en-US" sz="1350" i="1" dirty="0">
              <a:latin typeface="Arial" panose="020B0604020202020204" pitchFamily="34" charset="0"/>
              <a:cs typeface="Arial" panose="020B0604020202020204" pitchFamily="34" charset="0"/>
            </a:endParaRPr>
          </a:p>
        </p:txBody>
      </p:sp>
      <p:sp>
        <p:nvSpPr>
          <p:cNvPr id="20"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32</a:t>
            </a:fld>
            <a:endParaRPr lang="en-GB" dirty="0"/>
          </a:p>
        </p:txBody>
      </p:sp>
      <p:pic>
        <p:nvPicPr>
          <p:cNvPr id="22" name="Immagine 1"/>
          <p:cNvPicPr>
            <a:picLocks noChangeAspect="1"/>
          </p:cNvPicPr>
          <p:nvPr/>
        </p:nvPicPr>
        <p:blipFill>
          <a:blip r:embed="rId3"/>
          <a:stretch>
            <a:fillRect/>
          </a:stretch>
        </p:blipFill>
        <p:spPr>
          <a:xfrm>
            <a:off x="5661119" y="1317553"/>
            <a:ext cx="3329936" cy="2425184"/>
          </a:xfrm>
          <a:prstGeom prst="rect">
            <a:avLst/>
          </a:prstGeom>
        </p:spPr>
      </p:pic>
      <p:sp>
        <p:nvSpPr>
          <p:cNvPr id="3" name="Textfeld 2"/>
          <p:cNvSpPr txBox="1"/>
          <p:nvPr/>
        </p:nvSpPr>
        <p:spPr>
          <a:xfrm>
            <a:off x="7020272" y="3768680"/>
            <a:ext cx="1848583" cy="369332"/>
          </a:xfrm>
          <a:prstGeom prst="rect">
            <a:avLst/>
          </a:prstGeom>
          <a:noFill/>
        </p:spPr>
        <p:txBody>
          <a:bodyPr wrap="none" rtlCol="0">
            <a:spAutoFit/>
          </a:bodyPr>
          <a:lstStyle/>
          <a:p>
            <a:r>
              <a:rPr lang="de-DE" dirty="0" smtClean="0"/>
              <a:t>P. </a:t>
            </a:r>
            <a:r>
              <a:rPr lang="de-DE" dirty="0" err="1" smtClean="0"/>
              <a:t>Innocente</a:t>
            </a:r>
            <a:r>
              <a:rPr lang="de-DE" dirty="0" smtClean="0"/>
              <a:t> et al.</a:t>
            </a:r>
            <a:endParaRPr lang="de-DE" dirty="0"/>
          </a:p>
        </p:txBody>
      </p:sp>
      <p:sp>
        <p:nvSpPr>
          <p:cNvPr id="23" name="object 4"/>
          <p:cNvSpPr txBox="1"/>
          <p:nvPr/>
        </p:nvSpPr>
        <p:spPr>
          <a:xfrm>
            <a:off x="107503" y="1203598"/>
            <a:ext cx="5184577" cy="3062377"/>
          </a:xfrm>
          <a:prstGeom prst="rect">
            <a:avLst/>
          </a:prstGeom>
          <a:solidFill>
            <a:schemeClr val="bg1">
              <a:lumMod val="85000"/>
            </a:schemeClr>
          </a:solidFill>
          <a:ln w="12700">
            <a:solidFill>
              <a:schemeClr val="tx1"/>
            </a:solidFill>
          </a:ln>
        </p:spPr>
        <p:txBody>
          <a:bodyPr vert="horz" wrap="square" lIns="0" tIns="0" rIns="0" bIns="0" rtlCol="0">
            <a:spAutoFit/>
          </a:bodyPr>
          <a:lstStyle/>
          <a:p>
            <a:pPr algn="just">
              <a:lnSpc>
                <a:spcPct val="150000"/>
              </a:lnSpc>
            </a:pPr>
            <a:r>
              <a:rPr lang="en-GB" sz="1600" b="1" dirty="0" smtClean="0">
                <a:latin typeface="+mn-lt"/>
              </a:rPr>
              <a:t>Technological assumptions</a:t>
            </a:r>
            <a:r>
              <a:rPr lang="en-GB" sz="1600" dirty="0" smtClean="0">
                <a:latin typeface="+mn-lt"/>
              </a:rPr>
              <a:t>: </a:t>
            </a:r>
            <a:endParaRPr lang="it-IT" sz="1600" dirty="0" smtClean="0">
              <a:latin typeface="+mn-lt"/>
            </a:endParaRPr>
          </a:p>
          <a:p>
            <a:pPr marL="342900" indent="-342900" algn="just">
              <a:spcBef>
                <a:spcPts val="600"/>
              </a:spcBef>
              <a:buFont typeface="+mj-lt"/>
              <a:buAutoNum type="arabicPeriod"/>
            </a:pPr>
            <a:r>
              <a:rPr lang="en-US" sz="1600" dirty="0" smtClean="0">
                <a:latin typeface="+mn-lt"/>
              </a:rPr>
              <a:t>The </a:t>
            </a:r>
            <a:r>
              <a:rPr lang="en-US" sz="1600" dirty="0">
                <a:latin typeface="+mn-lt"/>
              </a:rPr>
              <a:t>reference case must </a:t>
            </a:r>
            <a:r>
              <a:rPr lang="en-US" sz="1600" dirty="0" smtClean="0">
                <a:latin typeface="+mn-lt"/>
              </a:rPr>
              <a:t>allow </a:t>
            </a:r>
            <a:r>
              <a:rPr lang="en-US" sz="1600" dirty="0">
                <a:latin typeface="+mn-lt"/>
              </a:rPr>
              <a:t>DEMO standard </a:t>
            </a:r>
            <a:r>
              <a:rPr lang="en-US" sz="1600" b="1" dirty="0" smtClean="0">
                <a:latin typeface="+mn-lt"/>
              </a:rPr>
              <a:t>SN</a:t>
            </a:r>
            <a:r>
              <a:rPr lang="en-US" sz="1600" dirty="0" smtClean="0">
                <a:latin typeface="+mn-lt"/>
              </a:rPr>
              <a:t> </a:t>
            </a:r>
          </a:p>
          <a:p>
            <a:pPr marL="342900" indent="-342900" algn="just">
              <a:spcBef>
                <a:spcPts val="600"/>
              </a:spcBef>
              <a:buFont typeface="+mj-lt"/>
              <a:buAutoNum type="arabicPeriod"/>
            </a:pPr>
            <a:r>
              <a:rPr lang="en-US" sz="1600" dirty="0" smtClean="0">
                <a:latin typeface="+mn-lt"/>
              </a:rPr>
              <a:t>Divertor </a:t>
            </a:r>
            <a:r>
              <a:rPr lang="en-US" sz="1600" dirty="0">
                <a:latin typeface="+mn-lt"/>
              </a:rPr>
              <a:t>shape should be compatible </a:t>
            </a:r>
            <a:r>
              <a:rPr lang="en-US" sz="1600" b="1" dirty="0">
                <a:latin typeface="+mn-lt"/>
              </a:rPr>
              <a:t>with as much as possible divertor </a:t>
            </a:r>
            <a:r>
              <a:rPr lang="en-US" sz="1600" b="1" dirty="0" smtClean="0">
                <a:latin typeface="+mn-lt"/>
              </a:rPr>
              <a:t>configurations</a:t>
            </a:r>
            <a:endParaRPr lang="en-US" sz="1600" b="1" dirty="0">
              <a:latin typeface="+mn-lt"/>
            </a:endParaRPr>
          </a:p>
          <a:p>
            <a:pPr marL="342900" indent="-342900">
              <a:spcBef>
                <a:spcPts val="600"/>
              </a:spcBef>
              <a:buFont typeface="+mj-lt"/>
              <a:buAutoNum type="arabicPeriod"/>
            </a:pPr>
            <a:r>
              <a:rPr lang="en-US" sz="1600" dirty="0" err="1">
                <a:latin typeface="+mn-lt"/>
              </a:rPr>
              <a:t>Divertor</a:t>
            </a:r>
            <a:r>
              <a:rPr lang="en-US" sz="1600" dirty="0">
                <a:latin typeface="+mn-lt"/>
              </a:rPr>
              <a:t> configurations must be compatible with </a:t>
            </a:r>
            <a:r>
              <a:rPr lang="en-US" sz="1600" dirty="0" smtClean="0">
                <a:latin typeface="+mn-lt"/>
              </a:rPr>
              <a:t>DTT </a:t>
            </a:r>
            <a:r>
              <a:rPr lang="en-US" sz="1600" dirty="0">
                <a:latin typeface="+mn-lt"/>
              </a:rPr>
              <a:t>in terms of: </a:t>
            </a:r>
          </a:p>
          <a:p>
            <a:pPr marL="800100" lvl="1" indent="-342900">
              <a:buFont typeface="Arial" panose="020B0604020202020204" pitchFamily="34" charset="0"/>
              <a:buChar char="•"/>
            </a:pPr>
            <a:r>
              <a:rPr lang="en-US" sz="1600" dirty="0">
                <a:latin typeface="+mn-lt"/>
              </a:rPr>
              <a:t>Field coils available on </a:t>
            </a:r>
            <a:r>
              <a:rPr lang="en-US" sz="1600" dirty="0" smtClean="0">
                <a:latin typeface="+mn-lt"/>
              </a:rPr>
              <a:t>DTT</a:t>
            </a:r>
            <a:endParaRPr lang="en-US" sz="1600" dirty="0">
              <a:latin typeface="+mn-lt"/>
            </a:endParaRPr>
          </a:p>
          <a:p>
            <a:pPr marL="800100" lvl="1" indent="-342900">
              <a:buFont typeface="Arial" panose="020B0604020202020204" pitchFamily="34" charset="0"/>
              <a:buChar char="•"/>
            </a:pPr>
            <a:r>
              <a:rPr lang="en-US" sz="1600" b="1" dirty="0" smtClean="0">
                <a:solidFill>
                  <a:srgbClr val="FF0000"/>
                </a:solidFill>
                <a:latin typeface="+mn-lt"/>
              </a:rPr>
              <a:t>Divertor </a:t>
            </a:r>
            <a:r>
              <a:rPr lang="en-US" sz="1600" b="1" dirty="0">
                <a:solidFill>
                  <a:srgbClr val="FF0000"/>
                </a:solidFill>
                <a:latin typeface="+mn-lt"/>
              </a:rPr>
              <a:t>cassette maximum size</a:t>
            </a:r>
          </a:p>
          <a:p>
            <a:pPr marL="800100" lvl="1" indent="-342900">
              <a:buFont typeface="Arial" panose="020B0604020202020204" pitchFamily="34" charset="0"/>
              <a:buChar char="•"/>
            </a:pPr>
            <a:r>
              <a:rPr lang="en-US" sz="1600" b="1" dirty="0">
                <a:solidFill>
                  <a:srgbClr val="FF0000"/>
                </a:solidFill>
                <a:latin typeface="+mn-lt"/>
              </a:rPr>
              <a:t>Vessel </a:t>
            </a:r>
            <a:r>
              <a:rPr lang="en-US" sz="1600" b="1" dirty="0" smtClean="0">
                <a:solidFill>
                  <a:srgbClr val="FF0000"/>
                </a:solidFill>
                <a:latin typeface="+mn-lt"/>
              </a:rPr>
              <a:t>size</a:t>
            </a:r>
          </a:p>
          <a:p>
            <a:pPr marL="800100" lvl="1" indent="-342900">
              <a:buFont typeface="Arial" panose="020B0604020202020204" pitchFamily="34" charset="0"/>
              <a:buChar char="•"/>
            </a:pPr>
            <a:r>
              <a:rPr lang="en-US" sz="1600" dirty="0" smtClean="0">
                <a:latin typeface="+mn-lt"/>
              </a:rPr>
              <a:t>Foreseen pumping  </a:t>
            </a:r>
          </a:p>
          <a:p>
            <a:pPr marL="800100" lvl="1" indent="-342900">
              <a:buFont typeface="Arial" panose="020B0604020202020204" pitchFamily="34" charset="0"/>
              <a:buChar char="•"/>
            </a:pPr>
            <a:r>
              <a:rPr lang="en-US" sz="1600" b="1" dirty="0" smtClean="0">
                <a:solidFill>
                  <a:srgbClr val="FF0000"/>
                </a:solidFill>
                <a:latin typeface="+mn-lt"/>
              </a:rPr>
              <a:t>Actively </a:t>
            </a:r>
            <a:r>
              <a:rPr lang="en-US" sz="1600" b="1" dirty="0">
                <a:solidFill>
                  <a:srgbClr val="FF0000"/>
                </a:solidFill>
                <a:latin typeface="+mn-lt"/>
              </a:rPr>
              <a:t>cooled </a:t>
            </a:r>
            <a:r>
              <a:rPr lang="en-US" sz="1600" b="1" dirty="0">
                <a:solidFill>
                  <a:srgbClr val="FF0000"/>
                </a:solidFill>
              </a:rPr>
              <a:t>w</a:t>
            </a:r>
            <a:r>
              <a:rPr lang="en-US" sz="1600" b="1" dirty="0" smtClean="0">
                <a:solidFill>
                  <a:srgbClr val="FF0000"/>
                </a:solidFill>
                <a:latin typeface="+mn-lt"/>
              </a:rPr>
              <a:t> </a:t>
            </a:r>
            <a:r>
              <a:rPr lang="en-US" sz="1600" b="1" dirty="0">
                <a:solidFill>
                  <a:srgbClr val="FF0000"/>
                </a:solidFill>
                <a:latin typeface="+mn-lt"/>
              </a:rPr>
              <a:t>mono-blocks </a:t>
            </a:r>
            <a:r>
              <a:rPr lang="en-US" sz="1600" b="1" dirty="0" smtClean="0">
                <a:solidFill>
                  <a:srgbClr val="FF0000"/>
                </a:solidFill>
                <a:latin typeface="+mn-lt"/>
              </a:rPr>
              <a:t>constructions</a:t>
            </a:r>
            <a:r>
              <a:rPr lang="en-US" sz="1600" b="1" dirty="0">
                <a:solidFill>
                  <a:srgbClr val="FF0000"/>
                </a:solidFill>
                <a:latin typeface="+mn-lt"/>
              </a:rPr>
              <a:t> </a:t>
            </a:r>
            <a:r>
              <a:rPr lang="en-US" sz="1600" b="1" dirty="0" smtClean="0">
                <a:solidFill>
                  <a:srgbClr val="FF0000"/>
                </a:solidFill>
                <a:latin typeface="+mn-lt"/>
              </a:rPr>
              <a:t>fixed</a:t>
            </a:r>
            <a:endParaRPr lang="en-US" sz="1600" b="1" dirty="0">
              <a:solidFill>
                <a:srgbClr val="FF0000"/>
              </a:solidFill>
              <a:latin typeface="+mn-lt"/>
            </a:endParaRPr>
          </a:p>
        </p:txBody>
      </p:sp>
      <p:sp>
        <p:nvSpPr>
          <p:cNvPr id="25" name="Textfeld 24"/>
          <p:cNvSpPr txBox="1"/>
          <p:nvPr/>
        </p:nvSpPr>
        <p:spPr>
          <a:xfrm>
            <a:off x="1655676" y="2102332"/>
            <a:ext cx="4248472" cy="648767"/>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SHORT TERM ARRANGEMENT between</a:t>
            </a:r>
          </a:p>
          <a:p>
            <a:pPr>
              <a:lnSpc>
                <a:spcPct val="113000"/>
              </a:lnSpc>
            </a:pPr>
            <a:r>
              <a:rPr lang="en-US" sz="1600" i="1" dirty="0" smtClean="0">
                <a:solidFill>
                  <a:srgbClr val="FF0000"/>
                </a:solidFill>
                <a:latin typeface="Arial" panose="020B0604020202020204" pitchFamily="34" charset="0"/>
                <a:cs typeface="Arial" panose="020B0604020202020204" pitchFamily="34" charset="0"/>
              </a:rPr>
              <a:t>WP DIV and PWIE ..</a:t>
            </a:r>
          </a:p>
        </p:txBody>
      </p:sp>
    </p:spTree>
    <p:extLst>
      <p:ext uri="{BB962C8B-B14F-4D97-AF65-F5344CB8AC3E}">
        <p14:creationId xmlns:p14="http://schemas.microsoft.com/office/powerpoint/2010/main" val="228056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68610"/>
            <a:ext cx="8666058" cy="342900"/>
          </a:xfrm>
        </p:spPr>
        <p:txBody>
          <a:bodyPr/>
          <a:lstStyle/>
          <a:p>
            <a:pPr>
              <a:lnSpc>
                <a:spcPct val="100000"/>
              </a:lnSpc>
            </a:pPr>
            <a:r>
              <a:rPr lang="de-DE" sz="1800" dirty="0"/>
              <a:t>SP ADC.I: </a:t>
            </a:r>
            <a:r>
              <a:rPr lang="en-US" sz="1800" dirty="0"/>
              <a:t>Engineering boundary conditions </a:t>
            </a:r>
            <a:r>
              <a:rPr lang="en-US" sz="1800" dirty="0" smtClean="0"/>
              <a:t/>
            </a:r>
            <a:br>
              <a:rPr lang="en-US" sz="1800" dirty="0" smtClean="0"/>
            </a:br>
            <a:r>
              <a:rPr lang="en-US" sz="1800" dirty="0"/>
              <a:t> </a:t>
            </a:r>
            <a:r>
              <a:rPr lang="en-US" sz="1800" dirty="0" smtClean="0"/>
              <a:t>                 related </a:t>
            </a:r>
            <a:r>
              <a:rPr lang="en-US" sz="1800" dirty="0"/>
              <a:t>to DEMO ADC solutions</a:t>
            </a:r>
            <a:endParaRPr lang="de-DE" sz="18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a:latin typeface="Arial" panose="020B0604020202020204" pitchFamily="34" charset="0"/>
                <a:cs typeface="Arial" panose="020B0604020202020204" pitchFamily="34" charset="0"/>
              </a:rPr>
              <a:t>The engineering part focus on the compatibility with DEMO constraints in view of configurations, stability, and thermomechanical and electromagnetic </a:t>
            </a:r>
            <a:r>
              <a:rPr lang="en-US" sz="1350" i="1" dirty="0" smtClean="0">
                <a:latin typeface="Arial" panose="020B0604020202020204" pitchFamily="34" charset="0"/>
                <a:cs typeface="Arial" panose="020B0604020202020204" pitchFamily="34" charset="0"/>
              </a:rPr>
              <a:t>loads -  </a:t>
            </a:r>
            <a:r>
              <a:rPr lang="en-US" sz="1350" i="1" dirty="0">
                <a:latin typeface="Arial" panose="020B0604020202020204" pitchFamily="34" charset="0"/>
                <a:cs typeface="Arial" panose="020B0604020202020204" pitchFamily="34" charset="0"/>
              </a:rPr>
              <a:t>the work is coordinated with the </a:t>
            </a:r>
            <a:r>
              <a:rPr lang="en-US" sz="1350" i="1" dirty="0" smtClean="0">
                <a:latin typeface="Arial" panose="020B0604020202020204" pitchFamily="34" charset="0"/>
                <a:cs typeface="Arial" panose="020B0604020202020204" pitchFamily="34" charset="0"/>
              </a:rPr>
              <a:t>FTD</a:t>
            </a:r>
            <a:endParaRPr lang="en-US" sz="1350" i="1" dirty="0">
              <a:latin typeface="Arial" panose="020B0604020202020204" pitchFamily="34" charset="0"/>
              <a:cs typeface="Arial" panose="020B0604020202020204" pitchFamily="34" charset="0"/>
            </a:endParaRPr>
          </a:p>
        </p:txBody>
      </p:sp>
      <p:sp>
        <p:nvSpPr>
          <p:cNvPr id="7" name="Rechteck 6"/>
          <p:cNvSpPr/>
          <p:nvPr/>
        </p:nvSpPr>
        <p:spPr>
          <a:xfrm>
            <a:off x="5364088" y="1419622"/>
            <a:ext cx="3600400"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358987"/>
            <a:ext cx="5040560" cy="1500795"/>
          </a:xfrm>
          <a:prstGeom prst="rect">
            <a:avLst/>
          </a:prstGeom>
          <a:solidFill>
            <a:srgbClr val="E3E3E3"/>
          </a:solidFill>
          <a:ln w="12700">
            <a:solidFill>
              <a:schemeClr val="tx1"/>
            </a:solidFill>
          </a:ln>
        </p:spPr>
        <p:txBody>
          <a:bodyPr wrap="square" rtlCol="0">
            <a:spAutoFit/>
          </a:bodyPr>
          <a:lstStyle/>
          <a:p>
            <a:pPr>
              <a:lnSpc>
                <a:spcPct val="113000"/>
              </a:lnSpc>
            </a:pPr>
            <a:r>
              <a:rPr lang="en-US" sz="1350" i="1" dirty="0" smtClean="0">
                <a:latin typeface="Arial" panose="020B0604020202020204" pitchFamily="34" charset="0"/>
                <a:cs typeface="Arial" panose="020B0604020202020204" pitchFamily="34" charset="0"/>
              </a:rPr>
              <a:t>      Engineering </a:t>
            </a:r>
            <a:r>
              <a:rPr lang="en-US" sz="1350" i="1" dirty="0">
                <a:latin typeface="Arial" panose="020B0604020202020204" pitchFamily="34" charset="0"/>
                <a:cs typeface="Arial" panose="020B0604020202020204" pitchFamily="34" charset="0"/>
              </a:rPr>
              <a:t>boundary conditions related to </a:t>
            </a:r>
            <a:r>
              <a:rPr lang="en-US" sz="1350" i="1" dirty="0" smtClean="0">
                <a:latin typeface="Arial" panose="020B0604020202020204" pitchFamily="34" charset="0"/>
                <a:cs typeface="Arial" panose="020B0604020202020204" pitchFamily="34" charset="0"/>
              </a:rPr>
              <a:t>ADC solutions</a:t>
            </a:r>
          </a:p>
          <a:p>
            <a:pPr marL="285750" indent="-285750">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a:t>
            </a:r>
            <a:r>
              <a:rPr lang="en-US" sz="1350" b="1" dirty="0">
                <a:latin typeface="Arial" panose="020B0604020202020204" pitchFamily="34" charset="0"/>
                <a:cs typeface="Arial" panose="020B0604020202020204" pitchFamily="34" charset="0"/>
              </a:rPr>
              <a:t>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E</a:t>
            </a:r>
            <a:r>
              <a:rPr lang="en-US" sz="1350" i="1" dirty="0" smtClean="0">
                <a:latin typeface="Arial" panose="020B0604020202020204" pitchFamily="34" charset="0"/>
                <a:cs typeface="Arial" panose="020B0604020202020204" pitchFamily="34" charset="0"/>
              </a:rPr>
              <a:t>xploit </a:t>
            </a:r>
            <a:r>
              <a:rPr lang="en-US" sz="1350" i="1" dirty="0">
                <a:latin typeface="Arial" panose="020B0604020202020204" pitchFamily="34" charset="0"/>
                <a:cs typeface="Arial" panose="020B0604020202020204" pitchFamily="34" charset="0"/>
              </a:rPr>
              <a:t>engineering DEMO compatibility for most </a:t>
            </a:r>
            <a:r>
              <a:rPr lang="en-US" sz="1350" i="1" dirty="0" err="1">
                <a:latin typeface="Arial" panose="020B0604020202020204" pitchFamily="34" charset="0"/>
                <a:cs typeface="Arial" panose="020B0604020202020204" pitchFamily="34" charset="0"/>
              </a:rPr>
              <a:t>favourable</a:t>
            </a:r>
            <a:r>
              <a:rPr lang="en-US" sz="1350" i="1" dirty="0">
                <a:latin typeface="Arial" panose="020B0604020202020204" pitchFamily="34" charset="0"/>
                <a:cs typeface="Arial" panose="020B0604020202020204" pitchFamily="34" charset="0"/>
              </a:rPr>
              <a:t> ADC solutions configurations in terms of plasma-wall contact points during disruptions </a:t>
            </a:r>
            <a:endParaRPr lang="en-US" sz="1350" i="1" dirty="0" smtClean="0">
              <a:latin typeface="Arial" panose="020B0604020202020204" pitchFamily="34" charset="0"/>
              <a:cs typeface="Arial" panose="020B0604020202020204" pitchFamily="34" charset="0"/>
            </a:endParaRPr>
          </a:p>
          <a:p>
            <a:pPr marL="285750" indent="-285750">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a:t>
            </a:r>
            <a:r>
              <a:rPr lang="en-US" sz="1350" b="1" dirty="0" smtClean="0">
                <a:latin typeface="Arial" panose="020B0604020202020204" pitchFamily="34" charset="0"/>
                <a:cs typeface="Arial" panose="020B0604020202020204" pitchFamily="34" charset="0"/>
              </a:rPr>
              <a:t>2</a:t>
            </a:r>
            <a:r>
              <a:rPr lang="en-US" sz="1350" dirty="0" smtClean="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I</a:t>
            </a:r>
            <a:r>
              <a:rPr lang="en-US" sz="1350" i="1" dirty="0" smtClean="0">
                <a:latin typeface="Arial" panose="020B0604020202020204" pitchFamily="34" charset="0"/>
                <a:cs typeface="Arial" panose="020B0604020202020204" pitchFamily="34" charset="0"/>
              </a:rPr>
              <a:t>nitial </a:t>
            </a:r>
            <a:r>
              <a:rPr lang="en-US" sz="1350" i="1" dirty="0">
                <a:latin typeface="Arial" panose="020B0604020202020204" pitchFamily="34" charset="0"/>
                <a:cs typeface="Arial" panose="020B0604020202020204" pitchFamily="34" charset="0"/>
              </a:rPr>
              <a:t>definition of the required size and configuration of the divertor including baffle.</a:t>
            </a:r>
          </a:p>
        </p:txBody>
      </p:sp>
      <p:sp>
        <p:nvSpPr>
          <p:cNvPr id="10" name="Textfeld 9"/>
          <p:cNvSpPr txBox="1"/>
          <p:nvPr/>
        </p:nvSpPr>
        <p:spPr>
          <a:xfrm>
            <a:off x="107504" y="3033890"/>
            <a:ext cx="5040560"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a:t>
            </a:r>
            <a:r>
              <a:rPr lang="en-US" sz="1350" b="1" dirty="0" smtClean="0">
                <a:latin typeface="Arial" panose="020B0604020202020204" pitchFamily="34" charset="0"/>
                <a:cs typeface="Arial" panose="020B0604020202020204" pitchFamily="34" charset="0"/>
              </a:rPr>
              <a:t>Deliverable 1</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Plasma-Wall </a:t>
            </a:r>
            <a:r>
              <a:rPr lang="en-US" sz="1350" i="1" dirty="0">
                <a:latin typeface="Arial" panose="020B0604020202020204" pitchFamily="34" charset="0"/>
                <a:cs typeface="Arial" panose="020B0604020202020204" pitchFamily="34" charset="0"/>
              </a:rPr>
              <a:t>contact points during disruptions and initial evaluation of ADC transients for the heat flux impact point of view</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2</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Initial </a:t>
            </a:r>
            <a:r>
              <a:rPr lang="en-US" sz="1350" i="1" dirty="0">
                <a:latin typeface="Arial" panose="020B0604020202020204" pitchFamily="34" charset="0"/>
                <a:cs typeface="Arial" panose="020B0604020202020204" pitchFamily="34" charset="0"/>
              </a:rPr>
              <a:t>definition of required size and configuration of ADCs divertor including the baffle </a:t>
            </a:r>
          </a:p>
        </p:txBody>
      </p:sp>
      <p:sp>
        <p:nvSpPr>
          <p:cNvPr id="11" name="Textfeld 10"/>
          <p:cNvSpPr txBox="1"/>
          <p:nvPr/>
        </p:nvSpPr>
        <p:spPr>
          <a:xfrm>
            <a:off x="107504" y="4496221"/>
            <a:ext cx="5040560"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Modelling</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MAXFEA, ANSYS</a:t>
            </a:r>
          </a:p>
        </p:txBody>
      </p:sp>
      <p:sp>
        <p:nvSpPr>
          <p:cNvPr id="12" name="Textfeld 11"/>
          <p:cNvSpPr txBox="1"/>
          <p:nvPr/>
        </p:nvSpPr>
        <p:spPr>
          <a:xfrm>
            <a:off x="5364088" y="4011910"/>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a:t>
            </a:r>
            <a:r>
              <a:rPr lang="en-US" sz="1350" dirty="0" smtClean="0">
                <a:latin typeface="Arial" panose="020B0604020202020204" pitchFamily="34" charset="0"/>
                <a:cs typeface="Arial" panose="020B0604020202020204" pitchFamily="34" charset="0"/>
              </a:rPr>
              <a:t>Resources:</a:t>
            </a:r>
            <a:r>
              <a:rPr lang="en-US" sz="1350" i="1" dirty="0" smtClean="0">
                <a:latin typeface="Arial" panose="020B0604020202020204" pitchFamily="34" charset="0"/>
                <a:cs typeface="Arial" panose="020B0604020202020204" pitchFamily="34" charset="0"/>
              </a:rPr>
              <a:t>10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ENEA</a:t>
            </a:r>
            <a:endParaRPr lang="en-US" sz="1350" i="1" dirty="0">
              <a:latin typeface="Arial" panose="020B0604020202020204" pitchFamily="34" charset="0"/>
              <a:cs typeface="Arial" panose="020B0604020202020204" pitchFamily="34" charset="0"/>
            </a:endParaRP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a:t>
            </a:r>
            <a:r>
              <a:rPr lang="en-US" sz="1350" i="1" dirty="0" smtClean="0">
                <a:latin typeface="Arial" panose="020B0604020202020204" pitchFamily="34" charset="0"/>
                <a:cs typeface="Arial" panose="020B0604020202020204" pitchFamily="34" charset="0"/>
              </a:rPr>
              <a:t>DES DCT</a:t>
            </a:r>
            <a:endParaRPr lang="en-US" sz="1350" i="1" dirty="0">
              <a:latin typeface="Arial" panose="020B0604020202020204" pitchFamily="34" charset="0"/>
              <a:cs typeface="Arial" panose="020B0604020202020204" pitchFamily="34" charset="0"/>
            </a:endParaRPr>
          </a:p>
        </p:txBody>
      </p:sp>
      <p:pic>
        <p:nvPicPr>
          <p:cNvPr id="13" name="Immagine 12">
            <a:extLst>
              <a:ext uri="{FF2B5EF4-FFF2-40B4-BE49-F238E27FC236}">
                <a16:creationId xmlns:a16="http://schemas.microsoft.com/office/drawing/2014/main" id="{4775558C-A15E-45EC-9454-820FCC52C181}"/>
              </a:ext>
            </a:extLst>
          </p:cNvPr>
          <p:cNvPicPr>
            <a:picLocks noChangeAspect="1"/>
          </p:cNvPicPr>
          <p:nvPr/>
        </p:nvPicPr>
        <p:blipFill>
          <a:blip r:embed="rId3"/>
          <a:stretch>
            <a:fillRect/>
          </a:stretch>
        </p:blipFill>
        <p:spPr>
          <a:xfrm>
            <a:off x="5439024" y="1491630"/>
            <a:ext cx="2198361" cy="2144031"/>
          </a:xfrm>
          <a:prstGeom prst="rect">
            <a:avLst/>
          </a:prstGeom>
        </p:spPr>
      </p:pic>
      <p:pic>
        <p:nvPicPr>
          <p:cNvPr id="14" name="Picture 4">
            <a:extLst>
              <a:ext uri="{FF2B5EF4-FFF2-40B4-BE49-F238E27FC236}">
                <a16:creationId xmlns:a16="http://schemas.microsoft.com/office/drawing/2014/main" id="{6D867D54-E71C-4F69-9CF5-EE8FDE577368}"/>
              </a:ext>
            </a:extLst>
          </p:cNvPr>
          <p:cNvPicPr/>
          <p:nvPr/>
        </p:nvPicPr>
        <p:blipFill rotWithShape="1">
          <a:blip r:embed="rId4"/>
          <a:srcRect l="57462" t="20421" b="21360"/>
          <a:stretch/>
        </p:blipFill>
        <p:spPr>
          <a:xfrm>
            <a:off x="7740352" y="2721427"/>
            <a:ext cx="1201825" cy="851106"/>
          </a:xfrm>
          <a:prstGeom prst="rect">
            <a:avLst/>
          </a:prstGeom>
        </p:spPr>
      </p:pic>
      <p:pic>
        <p:nvPicPr>
          <p:cNvPr id="15" name="Picture 5">
            <a:extLst>
              <a:ext uri="{FF2B5EF4-FFF2-40B4-BE49-F238E27FC236}">
                <a16:creationId xmlns:a16="http://schemas.microsoft.com/office/drawing/2014/main" id="{28C9B9B3-379A-425F-916F-DD3FFC6106BD}"/>
              </a:ext>
            </a:extLst>
          </p:cNvPr>
          <p:cNvPicPr/>
          <p:nvPr/>
        </p:nvPicPr>
        <p:blipFill rotWithShape="1">
          <a:blip r:embed="rId5"/>
          <a:srcRect r="65865"/>
          <a:stretch/>
        </p:blipFill>
        <p:spPr>
          <a:xfrm>
            <a:off x="7740352" y="1768183"/>
            <a:ext cx="1201825" cy="968775"/>
          </a:xfrm>
          <a:prstGeom prst="rect">
            <a:avLst/>
          </a:prstGeom>
        </p:spPr>
      </p:pic>
      <p:sp>
        <p:nvSpPr>
          <p:cNvPr id="3" name="CasellaDiTesto 2">
            <a:extLst>
              <a:ext uri="{FF2B5EF4-FFF2-40B4-BE49-F238E27FC236}">
                <a16:creationId xmlns:a16="http://schemas.microsoft.com/office/drawing/2014/main" id="{2C2C603A-802A-4C06-A9E3-C4596705D5EC}"/>
              </a:ext>
            </a:extLst>
          </p:cNvPr>
          <p:cNvSpPr txBox="1"/>
          <p:nvPr/>
        </p:nvSpPr>
        <p:spPr>
          <a:xfrm>
            <a:off x="6253510" y="3595952"/>
            <a:ext cx="569387" cy="307777"/>
          </a:xfrm>
          <a:prstGeom prst="rect">
            <a:avLst/>
          </a:prstGeom>
          <a:noFill/>
        </p:spPr>
        <p:txBody>
          <a:bodyPr wrap="none" rtlCol="0">
            <a:spAutoFit/>
          </a:bodyPr>
          <a:lstStyle/>
          <a:p>
            <a:r>
              <a:rPr lang="en-GB" sz="1400" dirty="0">
                <a:solidFill>
                  <a:schemeClr val="bg1"/>
                </a:solidFill>
              </a:rPr>
              <a:t>D001</a:t>
            </a:r>
          </a:p>
        </p:txBody>
      </p:sp>
      <p:sp>
        <p:nvSpPr>
          <p:cNvPr id="16" name="CasellaDiTesto 15">
            <a:extLst>
              <a:ext uri="{FF2B5EF4-FFF2-40B4-BE49-F238E27FC236}">
                <a16:creationId xmlns:a16="http://schemas.microsoft.com/office/drawing/2014/main" id="{F6FBC88E-797D-4111-AD2A-572F74A1BDB3}"/>
              </a:ext>
            </a:extLst>
          </p:cNvPr>
          <p:cNvSpPr txBox="1"/>
          <p:nvPr/>
        </p:nvSpPr>
        <p:spPr>
          <a:xfrm>
            <a:off x="8056570" y="3588562"/>
            <a:ext cx="569387" cy="307777"/>
          </a:xfrm>
          <a:prstGeom prst="rect">
            <a:avLst/>
          </a:prstGeom>
          <a:noFill/>
        </p:spPr>
        <p:txBody>
          <a:bodyPr wrap="none" rtlCol="0">
            <a:spAutoFit/>
          </a:bodyPr>
          <a:lstStyle/>
          <a:p>
            <a:r>
              <a:rPr lang="en-GB" sz="1400" dirty="0">
                <a:solidFill>
                  <a:schemeClr val="bg1"/>
                </a:solidFill>
              </a:rPr>
              <a:t>D002</a:t>
            </a:r>
          </a:p>
        </p:txBody>
      </p:sp>
      <p:sp>
        <p:nvSpPr>
          <p:cNvPr id="17"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33</a:t>
            </a:fld>
            <a:endParaRPr lang="en-GB" dirty="0"/>
          </a:p>
        </p:txBody>
      </p:sp>
      <p:sp>
        <p:nvSpPr>
          <p:cNvPr id="18" name="Textfeld 17"/>
          <p:cNvSpPr txBox="1"/>
          <p:nvPr/>
        </p:nvSpPr>
        <p:spPr>
          <a:xfrm>
            <a:off x="1655676" y="2102332"/>
            <a:ext cx="4248472" cy="347724"/>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All ADC </a:t>
            </a:r>
            <a:r>
              <a:rPr lang="en-US" sz="1600" i="1" dirty="0" err="1" smtClean="0">
                <a:solidFill>
                  <a:srgbClr val="FF0000"/>
                </a:solidFill>
                <a:latin typeface="Arial" panose="020B0604020202020204" pitchFamily="34" charset="0"/>
                <a:cs typeface="Arial" panose="020B0604020202020204" pitchFamily="34" charset="0"/>
              </a:rPr>
              <a:t>acitivites</a:t>
            </a:r>
            <a:r>
              <a:rPr lang="en-US" sz="1600" i="1" dirty="0" smtClean="0">
                <a:solidFill>
                  <a:srgbClr val="FF0000"/>
                </a:solidFill>
                <a:latin typeface="Arial" panose="020B0604020202020204" pitchFamily="34" charset="0"/>
                <a:cs typeface="Arial" panose="020B0604020202020204" pitchFamily="34" charset="0"/>
              </a:rPr>
              <a:t> for 2021-2022 fixed!</a:t>
            </a:r>
          </a:p>
        </p:txBody>
      </p:sp>
    </p:spTree>
    <p:extLst>
      <p:ext uri="{BB962C8B-B14F-4D97-AF65-F5344CB8AC3E}">
        <p14:creationId xmlns:p14="http://schemas.microsoft.com/office/powerpoint/2010/main" val="299636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234009" cy="342900"/>
          </a:xfrm>
        </p:spPr>
        <p:txBody>
          <a:bodyPr/>
          <a:lstStyle/>
          <a:p>
            <a:pPr>
              <a:lnSpc>
                <a:spcPct val="100000"/>
              </a:lnSpc>
            </a:pPr>
            <a:r>
              <a:rPr lang="de-DE" sz="1800" dirty="0" smtClean="0"/>
              <a:t>SP E.1: </a:t>
            </a:r>
            <a:r>
              <a:rPr lang="de-DE" sz="1800" dirty="0" err="1"/>
              <a:t>Coordination</a:t>
            </a:r>
            <a:r>
              <a:rPr lang="de-DE" sz="1800" dirty="0"/>
              <a:t> </a:t>
            </a:r>
            <a:r>
              <a:rPr lang="de-DE" sz="1800" dirty="0" err="1"/>
              <a:t>activity</a:t>
            </a:r>
            <a:r>
              <a:rPr lang="de-DE" sz="1800" dirty="0"/>
              <a:t>, sample </a:t>
            </a:r>
            <a:r>
              <a:rPr lang="de-DE" sz="1800" dirty="0" err="1"/>
              <a:t>distribution</a:t>
            </a:r>
            <a:r>
              <a:rPr lang="de-DE" sz="1800" dirty="0"/>
              <a:t>, sample </a:t>
            </a:r>
            <a:r>
              <a:rPr lang="de-DE" sz="1800" dirty="0" err="1"/>
              <a:t>preparation</a:t>
            </a:r>
            <a:r>
              <a:rPr lang="de-DE" sz="1800" dirty="0"/>
              <a:t>, </a:t>
            </a:r>
            <a:r>
              <a:rPr lang="de-DE" sz="1800" dirty="0" smtClean="0"/>
              <a:t> </a:t>
            </a:r>
            <a:br>
              <a:rPr lang="de-DE" sz="1800" dirty="0" smtClean="0"/>
            </a:br>
            <a:r>
              <a:rPr lang="de-DE" sz="1800" dirty="0"/>
              <a:t> </a:t>
            </a:r>
            <a:r>
              <a:rPr lang="de-DE" sz="1800" dirty="0" smtClean="0"/>
              <a:t>            </a:t>
            </a:r>
            <a:r>
              <a:rPr lang="de-DE" sz="1800" dirty="0" err="1" smtClean="0"/>
              <a:t>contact</a:t>
            </a:r>
            <a:r>
              <a:rPr lang="de-DE" sz="1800" dirty="0" smtClean="0"/>
              <a:t> </a:t>
            </a:r>
            <a:r>
              <a:rPr lang="de-DE" sz="1800" dirty="0" err="1"/>
              <a:t>for</a:t>
            </a:r>
            <a:r>
              <a:rPr lang="de-DE" sz="1800" dirty="0"/>
              <a:t> JET DTE2 </a:t>
            </a:r>
            <a:r>
              <a:rPr lang="de-DE" sz="1800" dirty="0" err="1"/>
              <a:t>samples</a:t>
            </a:r>
            <a:endParaRPr lang="de-DE" sz="18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Coordination of sample preparation and distribution for </a:t>
            </a:r>
            <a:r>
              <a:rPr lang="en-US" sz="1350" i="1" dirty="0">
                <a:latin typeface="Arial" panose="020B0604020202020204" pitchFamily="34" charset="0"/>
                <a:cs typeface="Arial" panose="020B0604020202020204" pitchFamily="34" charset="0"/>
              </a:rPr>
              <a:t>remaining JET </a:t>
            </a:r>
            <a:r>
              <a:rPr lang="en-US" sz="1350" i="1" dirty="0" smtClean="0">
                <a:latin typeface="Arial" panose="020B0604020202020204" pitchFamily="34" charset="0"/>
                <a:cs typeface="Arial" panose="020B0604020202020204" pitchFamily="34" charset="0"/>
              </a:rPr>
              <a:t>ILW3 samples</a:t>
            </a: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SPE activities will start in 2022</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513530"/>
            <a:ext cx="5040560"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1: </a:t>
            </a:r>
            <a:r>
              <a:rPr lang="en-US" sz="1350" dirty="0" smtClean="0">
                <a:latin typeface="Arial" panose="020B0604020202020204" pitchFamily="34" charset="0"/>
                <a:cs typeface="Arial" panose="020B0604020202020204" pitchFamily="34" charset="0"/>
              </a:rPr>
              <a:t>Sample preparation </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2: </a:t>
            </a:r>
            <a:r>
              <a:rPr lang="en-US" sz="1350" dirty="0" smtClean="0">
                <a:latin typeface="Arial" panose="020B0604020202020204" pitchFamily="34" charset="0"/>
                <a:cs typeface="Arial" panose="020B0604020202020204" pitchFamily="34" charset="0"/>
              </a:rPr>
              <a:t>Coordination of sample distribution</a:t>
            </a:r>
          </a:p>
        </p:txBody>
      </p:sp>
      <p:sp>
        <p:nvSpPr>
          <p:cNvPr id="10" name="Textfeld 9"/>
          <p:cNvSpPr txBox="1"/>
          <p:nvPr/>
        </p:nvSpPr>
        <p:spPr>
          <a:xfrm>
            <a:off x="107504" y="2499742"/>
            <a:ext cx="5040560" cy="1031308"/>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 </a:t>
            </a:r>
            <a:r>
              <a:rPr lang="en-US" sz="1350" i="1" dirty="0" smtClean="0">
                <a:latin typeface="Arial" panose="020B0604020202020204" pitchFamily="34" charset="0"/>
                <a:cs typeface="Arial" panose="020B0604020202020204" pitchFamily="34" charset="0"/>
              </a:rPr>
              <a:t>Cutting </a:t>
            </a:r>
            <a:r>
              <a:rPr lang="en-US" sz="1350" i="1" dirty="0">
                <a:latin typeface="Arial" panose="020B0604020202020204" pitchFamily="34" charset="0"/>
                <a:cs typeface="Arial" panose="020B0604020202020204" pitchFamily="34" charset="0"/>
              </a:rPr>
              <a:t>of </a:t>
            </a:r>
            <a:r>
              <a:rPr lang="en-US" sz="1350" i="1" dirty="0" err="1">
                <a:latin typeface="Arial" panose="020B0604020202020204" pitchFamily="34" charset="0"/>
                <a:cs typeface="Arial" panose="020B0604020202020204" pitchFamily="34" charset="0"/>
              </a:rPr>
              <a:t>divertor</a:t>
            </a:r>
            <a:r>
              <a:rPr lang="en-US" sz="1350" i="1" dirty="0">
                <a:latin typeface="Arial" panose="020B0604020202020204" pitchFamily="34" charset="0"/>
                <a:cs typeface="Arial" panose="020B0604020202020204" pitchFamily="34" charset="0"/>
              </a:rPr>
              <a:t> tiles</a:t>
            </a:r>
            <a:endParaRPr lang="en-US" sz="1350" i="1" dirty="0" smtClean="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2: </a:t>
            </a:r>
            <a:r>
              <a:rPr lang="en-US" sz="1350" i="1" dirty="0" smtClean="0">
                <a:latin typeface="Arial" panose="020B0604020202020204" pitchFamily="34" charset="0"/>
                <a:cs typeface="Arial" panose="020B0604020202020204" pitchFamily="34" charset="0"/>
              </a:rPr>
              <a:t>Sampling </a:t>
            </a:r>
            <a:r>
              <a:rPr lang="en-US" sz="1350" i="1" dirty="0">
                <a:latin typeface="Arial" panose="020B0604020202020204" pitchFamily="34" charset="0"/>
                <a:cs typeface="Arial" panose="020B0604020202020204" pitchFamily="34" charset="0"/>
              </a:rPr>
              <a:t>of wall probes (wall inserts, rotating collectors, louvre clips, mirrors and cassettes)</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3:</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Distribution of samples to beneficiaries </a:t>
            </a:r>
          </a:p>
        </p:txBody>
      </p:sp>
      <p:sp>
        <p:nvSpPr>
          <p:cNvPr id="11" name="Textfeld 10"/>
          <p:cNvSpPr txBox="1"/>
          <p:nvPr/>
        </p:nvSpPr>
        <p:spPr>
          <a:xfrm>
            <a:off x="107504" y="4314186"/>
            <a:ext cx="5040560"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Facilities: </a:t>
            </a:r>
            <a:r>
              <a:rPr lang="en-US" sz="1350" i="1" dirty="0" smtClean="0">
                <a:latin typeface="Arial" panose="020B0604020202020204" pitchFamily="34" charset="0"/>
                <a:cs typeface="Arial" panose="020B0604020202020204" pitchFamily="34" charset="0"/>
              </a:rPr>
              <a:t>Hot cells at IAP and VTT</a:t>
            </a:r>
          </a:p>
        </p:txBody>
      </p:sp>
      <p:sp>
        <p:nvSpPr>
          <p:cNvPr id="12" name="Textfeld 11"/>
          <p:cNvSpPr txBox="1"/>
          <p:nvPr/>
        </p:nvSpPr>
        <p:spPr>
          <a:xfrm>
            <a:off x="5364088" y="4083918"/>
            <a:ext cx="3672408" cy="561820"/>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6 PM</a:t>
            </a:r>
          </a:p>
          <a:p>
            <a:pPr>
              <a:lnSpc>
                <a:spcPct val="113000"/>
              </a:lnSpc>
            </a:pPr>
            <a:r>
              <a:rPr lang="en-US" sz="1350" dirty="0" smtClean="0">
                <a:latin typeface="Arial" panose="020B0604020202020204" pitchFamily="34" charset="0"/>
                <a:cs typeface="Arial" panose="020B0604020202020204" pitchFamily="34" charset="0"/>
              </a:rPr>
              <a:t>RU: </a:t>
            </a:r>
            <a:r>
              <a:rPr lang="en-US" sz="1350" i="1" dirty="0" smtClean="0">
                <a:latin typeface="Arial" panose="020B0604020202020204" pitchFamily="34" charset="0"/>
                <a:cs typeface="Arial" panose="020B0604020202020204" pitchFamily="34" charset="0"/>
              </a:rPr>
              <a:t>IAP, VTT</a:t>
            </a:r>
          </a:p>
        </p:txBody>
      </p:sp>
      <p:pic>
        <p:nvPicPr>
          <p:cNvPr id="3" name="Picture 2"/>
          <p:cNvPicPr>
            <a:picLocks noChangeAspect="1"/>
          </p:cNvPicPr>
          <p:nvPr/>
        </p:nvPicPr>
        <p:blipFill>
          <a:blip r:embed="rId3"/>
          <a:stretch>
            <a:fillRect/>
          </a:stretch>
        </p:blipFill>
        <p:spPr>
          <a:xfrm>
            <a:off x="6061659" y="1305698"/>
            <a:ext cx="2088232" cy="2689755"/>
          </a:xfrm>
          <a:prstGeom prst="rect">
            <a:avLst/>
          </a:prstGeom>
        </p:spPr>
      </p:pic>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34</a:t>
            </a:fld>
            <a:endParaRPr lang="en-GB" dirty="0"/>
          </a:p>
        </p:txBody>
      </p:sp>
    </p:spTree>
    <p:extLst>
      <p:ext uri="{BB962C8B-B14F-4D97-AF65-F5344CB8AC3E}">
        <p14:creationId xmlns:p14="http://schemas.microsoft.com/office/powerpoint/2010/main" val="1463458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234009" cy="342900"/>
          </a:xfrm>
        </p:spPr>
        <p:txBody>
          <a:bodyPr/>
          <a:lstStyle/>
          <a:p>
            <a:pPr>
              <a:lnSpc>
                <a:spcPct val="100000"/>
              </a:lnSpc>
            </a:pPr>
            <a:r>
              <a:rPr lang="de-DE" sz="2000" dirty="0" smtClean="0"/>
              <a:t>SP E.2: </a:t>
            </a:r>
            <a:r>
              <a:rPr lang="en-US" sz="2000" dirty="0"/>
              <a:t>Comparison of </a:t>
            </a:r>
            <a:r>
              <a:rPr lang="en-US" sz="2000" dirty="0" err="1"/>
              <a:t>hydrogenic</a:t>
            </a:r>
            <a:r>
              <a:rPr lang="en-US" sz="2000" dirty="0"/>
              <a:t> retention quantification by </a:t>
            </a:r>
            <a:r>
              <a:rPr lang="en-US" sz="2000" dirty="0" smtClean="0"/>
              <a:t> </a:t>
            </a:r>
            <a:br>
              <a:rPr lang="en-US" sz="2000" dirty="0" smtClean="0"/>
            </a:br>
            <a:r>
              <a:rPr lang="en-US" sz="2000" dirty="0"/>
              <a:t> </a:t>
            </a:r>
            <a:r>
              <a:rPr lang="en-US" sz="2000" dirty="0" smtClean="0"/>
              <a:t>            different </a:t>
            </a:r>
            <a:r>
              <a:rPr lang="en-US" sz="2000" dirty="0"/>
              <a:t>techniques and fuel removal assessment</a:t>
            </a:r>
            <a:endParaRPr lang="de-DE" sz="20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Compare </a:t>
            </a:r>
            <a:r>
              <a:rPr lang="en-US" sz="1350" i="1" dirty="0" err="1" smtClean="0">
                <a:latin typeface="Arial" panose="020B0604020202020204" pitchFamily="34" charset="0"/>
                <a:cs typeface="Arial" panose="020B0604020202020204" pitchFamily="34" charset="0"/>
              </a:rPr>
              <a:t>hydrogenic</a:t>
            </a:r>
            <a:r>
              <a:rPr lang="en-US" sz="1350" i="1" dirty="0" smtClean="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retention quantification by different techniques and </a:t>
            </a:r>
            <a:r>
              <a:rPr lang="en-US" sz="1350" i="1" dirty="0" smtClean="0">
                <a:latin typeface="Arial" panose="020B0604020202020204" pitchFamily="34" charset="0"/>
                <a:cs typeface="Arial" panose="020B0604020202020204" pitchFamily="34" charset="0"/>
              </a:rPr>
              <a:t>assess fuel removal </a:t>
            </a: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Information obtained from post-mortem analyses of JET PFCs</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396426"/>
            <a:ext cx="5040560" cy="1031308"/>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1: </a:t>
            </a:r>
            <a:r>
              <a:rPr lang="en-US" sz="1350" i="1" dirty="0" smtClean="0">
                <a:latin typeface="Arial" panose="020B0604020202020204" pitchFamily="34" charset="0"/>
                <a:cs typeface="Arial" panose="020B0604020202020204" pitchFamily="34" charset="0"/>
              </a:rPr>
              <a:t>Post-exposure analysis of JET divertor tiles exposed for multiple campaigns </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2: </a:t>
            </a:r>
            <a:r>
              <a:rPr lang="en-US" sz="1350" i="1" dirty="0" smtClean="0">
                <a:latin typeface="Arial" panose="020B0604020202020204" pitchFamily="34" charset="0"/>
                <a:cs typeface="Arial" panose="020B0604020202020204" pitchFamily="34" charset="0"/>
              </a:rPr>
              <a:t>Assessment of fuel removal efficiency by simulating the baking cycle in JET C39</a:t>
            </a:r>
          </a:p>
        </p:txBody>
      </p:sp>
      <p:sp>
        <p:nvSpPr>
          <p:cNvPr id="10" name="Textfeld 9"/>
          <p:cNvSpPr txBox="1"/>
          <p:nvPr/>
        </p:nvSpPr>
        <p:spPr>
          <a:xfrm>
            <a:off x="128760" y="2727139"/>
            <a:ext cx="5040560" cy="1500795"/>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 </a:t>
            </a:r>
            <a:r>
              <a:rPr lang="en-US" sz="1350" i="1" dirty="0">
                <a:latin typeface="Arial" panose="020B0604020202020204" pitchFamily="34" charset="0"/>
                <a:cs typeface="Arial" panose="020B0604020202020204" pitchFamily="34" charset="0"/>
              </a:rPr>
              <a:t>S</a:t>
            </a:r>
            <a:r>
              <a:rPr lang="en-US" sz="1350" i="1" dirty="0" smtClean="0">
                <a:latin typeface="Arial" panose="020B0604020202020204" pitchFamily="34" charset="0"/>
                <a:cs typeface="Arial" panose="020B0604020202020204" pitchFamily="34" charset="0"/>
              </a:rPr>
              <a:t>urface analyses of selected samples from JET </a:t>
            </a:r>
            <a:r>
              <a:rPr lang="en-US" sz="1350" i="1" dirty="0" err="1" smtClean="0">
                <a:latin typeface="Arial" panose="020B0604020202020204" pitchFamily="34" charset="0"/>
                <a:cs typeface="Arial" panose="020B0604020202020204" pitchFamily="34" charset="0"/>
              </a:rPr>
              <a:t>divertor</a:t>
            </a:r>
            <a:r>
              <a:rPr lang="en-US" sz="1350" i="1" dirty="0" smtClean="0">
                <a:latin typeface="Arial" panose="020B0604020202020204" pitchFamily="34" charset="0"/>
                <a:cs typeface="Arial" panose="020B0604020202020204" pitchFamily="34" charset="0"/>
              </a:rPr>
              <a:t> tiles for fuel retention</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2</a:t>
            </a:r>
            <a:r>
              <a:rPr lang="en-US" sz="1350" b="1" i="1"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Laboratory experiments for simulating baking cycle in C39 for T removal (ITER scheme)</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Main Deliverable 3:</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Microstructural </a:t>
            </a:r>
            <a:r>
              <a:rPr lang="en-US" sz="1350" i="1" dirty="0" err="1" smtClean="0">
                <a:latin typeface="Arial" panose="020B0604020202020204" pitchFamily="34" charset="0"/>
                <a:cs typeface="Arial" panose="020B0604020202020204" pitchFamily="34" charset="0"/>
              </a:rPr>
              <a:t>characterisation</a:t>
            </a:r>
            <a:r>
              <a:rPr lang="en-US" sz="1350" i="1" dirty="0" smtClean="0">
                <a:latin typeface="Arial" panose="020B0604020202020204" pitchFamily="34" charset="0"/>
                <a:cs typeface="Arial" panose="020B0604020202020204" pitchFamily="34" charset="0"/>
              </a:rPr>
              <a:t> of selected divertor samples</a:t>
            </a:r>
          </a:p>
        </p:txBody>
      </p:sp>
      <p:sp>
        <p:nvSpPr>
          <p:cNvPr id="11" name="Textfeld 10"/>
          <p:cNvSpPr txBox="1"/>
          <p:nvPr/>
        </p:nvSpPr>
        <p:spPr>
          <a:xfrm>
            <a:off x="107504" y="4496221"/>
            <a:ext cx="5040560" cy="3077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Facilities: </a:t>
            </a:r>
            <a:r>
              <a:rPr lang="en-US" sz="1350" i="1" dirty="0" smtClean="0">
                <a:latin typeface="Arial" panose="020B0604020202020204" pitchFamily="34" charset="0"/>
                <a:cs typeface="Arial" panose="020B0604020202020204" pitchFamily="34" charset="0"/>
              </a:rPr>
              <a:t>Ion beams</a:t>
            </a:r>
          </a:p>
        </p:txBody>
      </p:sp>
      <p:sp>
        <p:nvSpPr>
          <p:cNvPr id="12" name="Textfeld 11"/>
          <p:cNvSpPr txBox="1"/>
          <p:nvPr/>
        </p:nvSpPr>
        <p:spPr>
          <a:xfrm>
            <a:off x="5364088" y="3795886"/>
            <a:ext cx="3672408" cy="1031308"/>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27 PM</a:t>
            </a:r>
          </a:p>
          <a:p>
            <a:pPr>
              <a:lnSpc>
                <a:spcPct val="113000"/>
              </a:lnSpc>
            </a:pPr>
            <a:r>
              <a:rPr lang="en-US" sz="1350" dirty="0" smtClean="0">
                <a:latin typeface="Arial" panose="020B0604020202020204" pitchFamily="34" charset="0"/>
                <a:cs typeface="Arial" panose="020B0604020202020204" pitchFamily="34" charset="0"/>
              </a:rPr>
              <a:t>RU: CU</a:t>
            </a:r>
            <a:r>
              <a:rPr lang="en-US" sz="1350" i="1" dirty="0" smtClean="0">
                <a:latin typeface="Arial" panose="020B0604020202020204" pitchFamily="34" charset="0"/>
                <a:cs typeface="Arial" panose="020B0604020202020204" pitchFamily="34" charset="0"/>
              </a:rPr>
              <a:t>, FZJ, IAP, IPP_LM, ISSP_UL, IST, MPG, NCSRD, VR, VTT</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TE</a:t>
            </a:r>
            <a:endParaRPr lang="en-US" sz="1350" i="1"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364088" y="1264888"/>
            <a:ext cx="3437452" cy="2164033"/>
          </a:xfrm>
          <a:prstGeom prst="rect">
            <a:avLst/>
          </a:prstGeom>
        </p:spPr>
      </p:pic>
      <p:sp>
        <p:nvSpPr>
          <p:cNvPr id="6" name="TextBox 5"/>
          <p:cNvSpPr txBox="1"/>
          <p:nvPr/>
        </p:nvSpPr>
        <p:spPr>
          <a:xfrm>
            <a:off x="5724128" y="3363838"/>
            <a:ext cx="2425023" cy="276999"/>
          </a:xfrm>
          <a:prstGeom prst="rect">
            <a:avLst/>
          </a:prstGeom>
          <a:noFill/>
        </p:spPr>
        <p:txBody>
          <a:bodyPr wrap="none" rtlCol="0">
            <a:spAutoFit/>
          </a:bodyPr>
          <a:lstStyle/>
          <a:p>
            <a:r>
              <a:rPr lang="fi-FI" sz="1200" i="1" dirty="0" smtClean="0"/>
              <a:t>Baking cylce, Heinola et al. NF, 2017</a:t>
            </a:r>
            <a:endParaRPr lang="fi-FI" sz="1200" i="1" dirty="0"/>
          </a:p>
        </p:txBody>
      </p:sp>
      <p:sp>
        <p:nvSpPr>
          <p:cNvPr id="13"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35</a:t>
            </a:fld>
            <a:endParaRPr lang="en-GB" dirty="0"/>
          </a:p>
        </p:txBody>
      </p:sp>
    </p:spTree>
    <p:extLst>
      <p:ext uri="{BB962C8B-B14F-4D97-AF65-F5344CB8AC3E}">
        <p14:creationId xmlns:p14="http://schemas.microsoft.com/office/powerpoint/2010/main" val="111001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234009" cy="342900"/>
          </a:xfrm>
        </p:spPr>
        <p:txBody>
          <a:bodyPr/>
          <a:lstStyle/>
          <a:p>
            <a:pPr>
              <a:lnSpc>
                <a:spcPct val="100000"/>
              </a:lnSpc>
            </a:pPr>
            <a:r>
              <a:rPr lang="de-DE" sz="2000" dirty="0" smtClean="0"/>
              <a:t>SP E.3: </a:t>
            </a:r>
            <a:r>
              <a:rPr lang="en-US" sz="2000" dirty="0"/>
              <a:t>Post-mortem analysis of PFC and other objects in JET</a:t>
            </a:r>
            <a:endParaRPr lang="de-DE" sz="2000" dirty="0"/>
          </a:p>
        </p:txBody>
      </p:sp>
      <p:sp>
        <p:nvSpPr>
          <p:cNvPr id="5" name="Textfeld 4"/>
          <p:cNvSpPr txBox="1"/>
          <p:nvPr/>
        </p:nvSpPr>
        <p:spPr>
          <a:xfrm>
            <a:off x="107504" y="614520"/>
            <a:ext cx="8856984"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Investigation </a:t>
            </a:r>
            <a:r>
              <a:rPr lang="en-US" sz="1350" i="1" dirty="0">
                <a:latin typeface="Arial" panose="020B0604020202020204" pitchFamily="34" charset="0"/>
                <a:cs typeface="Arial" panose="020B0604020202020204" pitchFamily="34" charset="0"/>
              </a:rPr>
              <a:t>of material migration from the limiters and the main wall towards the </a:t>
            </a:r>
            <a:r>
              <a:rPr lang="en-US" sz="1350" i="1" dirty="0" err="1">
                <a:latin typeface="Arial" panose="020B0604020202020204" pitchFamily="34" charset="0"/>
                <a:cs typeface="Arial" panose="020B0604020202020204" pitchFamily="34" charset="0"/>
              </a:rPr>
              <a:t>divertor</a:t>
            </a:r>
            <a:r>
              <a:rPr lang="en-US" sz="1350" i="1" dirty="0">
                <a:latin typeface="Arial" panose="020B0604020202020204" pitchFamily="34" charset="0"/>
                <a:cs typeface="Arial" panose="020B0604020202020204" pitchFamily="34" charset="0"/>
              </a:rPr>
              <a:t>  </a:t>
            </a:r>
            <a:endParaRPr lang="en-US" sz="1350" i="1" dirty="0" smtClean="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i="1" dirty="0" smtClean="0">
                <a:latin typeface="Arial" panose="020B0604020202020204" pitchFamily="34" charset="0"/>
                <a:cs typeface="Arial" panose="020B0604020202020204" pitchFamily="34" charset="0"/>
              </a:rPr>
              <a:t>Clarify </a:t>
            </a:r>
            <a:r>
              <a:rPr lang="en-US" sz="1350" i="1" dirty="0">
                <a:latin typeface="Arial" panose="020B0604020202020204" pitchFamily="34" charset="0"/>
                <a:cs typeface="Arial" panose="020B0604020202020204" pitchFamily="34" charset="0"/>
              </a:rPr>
              <a:t>migration mechanisms, </a:t>
            </a:r>
            <a:r>
              <a:rPr lang="en-US" sz="1350" i="1" dirty="0" smtClean="0">
                <a:latin typeface="Arial" panose="020B0604020202020204" pitchFamily="34" charset="0"/>
                <a:cs typeface="Arial" panose="020B0604020202020204" pitchFamily="34" charset="0"/>
              </a:rPr>
              <a:t>thermo-mechanical properties and formation of deposits</a:t>
            </a:r>
            <a:endParaRPr lang="en-US" sz="1350" i="1" dirty="0">
              <a:latin typeface="Arial" panose="020B0604020202020204" pitchFamily="34" charset="0"/>
              <a:cs typeface="Arial" panose="020B0604020202020204" pitchFamily="34" charset="0"/>
            </a:endParaRP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487734"/>
            <a:ext cx="5040560" cy="1012008"/>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1: </a:t>
            </a:r>
            <a:r>
              <a:rPr lang="en-US" sz="1350" i="1" dirty="0">
                <a:latin typeface="Arial" panose="020B0604020202020204" pitchFamily="34" charset="0"/>
                <a:cs typeface="Arial" panose="020B0604020202020204" pitchFamily="34" charset="0"/>
              </a:rPr>
              <a:t>Post-exposure </a:t>
            </a:r>
            <a:r>
              <a:rPr lang="en-US" sz="1350" i="1" dirty="0" smtClean="0">
                <a:latin typeface="Arial" panose="020B0604020202020204" pitchFamily="34" charset="0"/>
                <a:cs typeface="Arial" panose="020B0604020202020204" pitchFamily="34" charset="0"/>
              </a:rPr>
              <a:t>surface analysis </a:t>
            </a:r>
            <a:r>
              <a:rPr lang="en-US" sz="1350" i="1" dirty="0">
                <a:latin typeface="Arial" panose="020B0604020202020204" pitchFamily="34" charset="0"/>
                <a:cs typeface="Arial" panose="020B0604020202020204" pitchFamily="34" charset="0"/>
              </a:rPr>
              <a:t>of JET </a:t>
            </a:r>
            <a:r>
              <a:rPr lang="en-US" sz="1350" i="1" dirty="0" smtClean="0">
                <a:latin typeface="Arial" panose="020B0604020202020204" pitchFamily="34" charset="0"/>
                <a:cs typeface="Arial" panose="020B0604020202020204" pitchFamily="34" charset="0"/>
              </a:rPr>
              <a:t>wall and diagnostics components  </a:t>
            </a:r>
          </a:p>
          <a:p>
            <a:pPr marL="214313" indent="-214313">
              <a:lnSpc>
                <a:spcPct val="113000"/>
              </a:lnSpc>
              <a:buFont typeface="Wingdings" panose="05000000000000000000" pitchFamily="2" charset="2"/>
              <a:buChar char="§"/>
            </a:pPr>
            <a:r>
              <a:rPr lang="en-US" sz="1350" b="1" dirty="0" smtClean="0">
                <a:latin typeface="Arial" panose="020B0604020202020204" pitchFamily="34" charset="0"/>
                <a:cs typeface="Arial" panose="020B0604020202020204" pitchFamily="34" charset="0"/>
              </a:rPr>
              <a:t>Task group 2: </a:t>
            </a:r>
            <a:r>
              <a:rPr lang="en-US" sz="1350" i="1" dirty="0" smtClean="0">
                <a:latin typeface="Arial" panose="020B0604020202020204" pitchFamily="34" charset="0"/>
                <a:cs typeface="Arial" panose="020B0604020202020204" pitchFamily="34" charset="0"/>
              </a:rPr>
              <a:t>Investigation of microstructural changes due to long-term plasma exposure</a:t>
            </a:r>
          </a:p>
        </p:txBody>
      </p:sp>
      <p:sp>
        <p:nvSpPr>
          <p:cNvPr id="10" name="Textfeld 9"/>
          <p:cNvSpPr txBox="1"/>
          <p:nvPr/>
        </p:nvSpPr>
        <p:spPr>
          <a:xfrm>
            <a:off x="107504" y="2745858"/>
            <a:ext cx="5040560" cy="1266052"/>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b="1"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Annealing of metallic components using LID-QMS, TDS and FC</a:t>
            </a: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2: </a:t>
            </a:r>
            <a:r>
              <a:rPr lang="en-US" sz="1350" i="1" dirty="0" smtClean="0">
                <a:latin typeface="Arial" panose="020B0604020202020204" pitchFamily="34" charset="0"/>
                <a:cs typeface="Arial" panose="020B0604020202020204" pitchFamily="34" charset="0"/>
              </a:rPr>
              <a:t>Metallography of metallic components</a:t>
            </a:r>
            <a:r>
              <a:rPr lang="en-US" sz="1350" b="1" i="1" dirty="0" smtClean="0">
                <a:latin typeface="Arial" panose="020B0604020202020204" pitchFamily="34" charset="0"/>
                <a:cs typeface="Arial" panose="020B0604020202020204" pitchFamily="34" charset="0"/>
              </a:rPr>
              <a:t> </a:t>
            </a:r>
            <a:endParaRPr lang="en-US" sz="1350" i="1" dirty="0">
              <a:latin typeface="Arial" panose="020B0604020202020204" pitchFamily="34" charset="0"/>
              <a:cs typeface="Arial" panose="020B0604020202020204" pitchFamily="34" charset="0"/>
            </a:endParaRPr>
          </a:p>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a:t>
            </a:r>
            <a:r>
              <a:rPr lang="en-US" sz="1350" b="1" dirty="0" smtClean="0">
                <a:latin typeface="Arial" panose="020B0604020202020204" pitchFamily="34" charset="0"/>
                <a:cs typeface="Arial" panose="020B0604020202020204" pitchFamily="34" charset="0"/>
              </a:rPr>
              <a:t>3: </a:t>
            </a:r>
            <a:r>
              <a:rPr lang="en-US" sz="1350" i="1" dirty="0" smtClean="0">
                <a:latin typeface="Arial" panose="020B0604020202020204" pitchFamily="34" charset="0"/>
                <a:cs typeface="Arial" panose="020B0604020202020204" pitchFamily="34" charset="0"/>
              </a:rPr>
              <a:t>Surface analysis of metallic components </a:t>
            </a:r>
          </a:p>
        </p:txBody>
      </p:sp>
      <p:sp>
        <p:nvSpPr>
          <p:cNvPr id="11" name="Textfeld 10"/>
          <p:cNvSpPr txBox="1"/>
          <p:nvPr/>
        </p:nvSpPr>
        <p:spPr>
          <a:xfrm>
            <a:off x="107504" y="4314186"/>
            <a:ext cx="5040560" cy="561820"/>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I</a:t>
            </a:r>
            <a:r>
              <a:rPr lang="en-US" sz="1350" i="1" dirty="0" smtClean="0">
                <a:latin typeface="Arial" panose="020B0604020202020204" pitchFamily="34" charset="0"/>
                <a:cs typeface="Arial" panose="020B0604020202020204" pitchFamily="34" charset="0"/>
              </a:rPr>
              <a:t>on beams</a:t>
            </a:r>
          </a:p>
          <a:p>
            <a:pPr>
              <a:lnSpc>
                <a:spcPct val="113000"/>
              </a:lnSpc>
            </a:pPr>
            <a:r>
              <a:rPr lang="en-US" sz="1350" dirty="0" smtClean="0">
                <a:latin typeface="Arial" panose="020B0604020202020204" pitchFamily="34" charset="0"/>
                <a:cs typeface="Arial" panose="020B0604020202020204" pitchFamily="34" charset="0"/>
              </a:rPr>
              <a:t>Modelling: </a:t>
            </a:r>
            <a:r>
              <a:rPr lang="en-US" sz="1350" i="1" dirty="0" smtClean="0">
                <a:latin typeface="Arial" panose="020B0604020202020204" pitchFamily="34" charset="0"/>
                <a:cs typeface="Arial" panose="020B0604020202020204" pitchFamily="34" charset="0"/>
              </a:rPr>
              <a:t>EIRENE,</a:t>
            </a:r>
            <a:r>
              <a:rPr lang="en-US" sz="1350" dirty="0" smtClean="0">
                <a:latin typeface="Arial" panose="020B0604020202020204" pitchFamily="34" charset="0"/>
                <a:cs typeface="Arial" panose="020B0604020202020204" pitchFamily="34" charset="0"/>
              </a:rPr>
              <a:t> </a:t>
            </a:r>
            <a:r>
              <a:rPr lang="en-US" sz="1350" i="1" dirty="0" smtClean="0">
                <a:latin typeface="Arial" panose="020B0604020202020204" pitchFamily="34" charset="0"/>
                <a:cs typeface="Arial" panose="020B0604020202020204" pitchFamily="34" charset="0"/>
              </a:rPr>
              <a:t>ERO </a:t>
            </a:r>
          </a:p>
        </p:txBody>
      </p:sp>
      <p:sp>
        <p:nvSpPr>
          <p:cNvPr id="12" name="Textfeld 11"/>
          <p:cNvSpPr txBox="1"/>
          <p:nvPr/>
        </p:nvSpPr>
        <p:spPr>
          <a:xfrm>
            <a:off x="5364088" y="3867894"/>
            <a:ext cx="3672408" cy="1031308"/>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smtClean="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62 PM</a:t>
            </a:r>
          </a:p>
          <a:p>
            <a:pPr>
              <a:lnSpc>
                <a:spcPct val="113000"/>
              </a:lnSpc>
            </a:pPr>
            <a:r>
              <a:rPr lang="en-US" sz="1350" dirty="0" smtClean="0">
                <a:latin typeface="Arial" panose="020B0604020202020204" pitchFamily="34" charset="0"/>
                <a:cs typeface="Arial" panose="020B0604020202020204" pitchFamily="34" charset="0"/>
              </a:rPr>
              <a:t>RU: CU</a:t>
            </a:r>
            <a:r>
              <a:rPr lang="en-US" sz="1350" i="1" dirty="0" smtClean="0">
                <a:latin typeface="Arial" panose="020B0604020202020204" pitchFamily="34" charset="0"/>
                <a:cs typeface="Arial" panose="020B0604020202020204" pitchFamily="34" charset="0"/>
              </a:rPr>
              <a:t>, FZJ, IAP, IPP_LM, ISSP_UL, IST, MPG, NCSRD, VR, VTT</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WP TE</a:t>
            </a:r>
            <a:endParaRPr lang="en-US" sz="1350" i="1"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438154" y="1458562"/>
            <a:ext cx="3557938" cy="1812962"/>
          </a:xfrm>
          <a:prstGeom prst="rect">
            <a:avLst/>
          </a:prstGeom>
        </p:spPr>
      </p:pic>
      <p:sp>
        <p:nvSpPr>
          <p:cNvPr id="13" name="TextBox 12"/>
          <p:cNvSpPr txBox="1"/>
          <p:nvPr/>
        </p:nvSpPr>
        <p:spPr>
          <a:xfrm>
            <a:off x="5580112" y="3200377"/>
            <a:ext cx="2682466" cy="369332"/>
          </a:xfrm>
          <a:prstGeom prst="rect">
            <a:avLst/>
          </a:prstGeom>
          <a:noFill/>
        </p:spPr>
        <p:txBody>
          <a:bodyPr wrap="none" rtlCol="0">
            <a:spAutoFit/>
          </a:bodyPr>
          <a:lstStyle/>
          <a:p>
            <a:r>
              <a:rPr lang="fi-FI" i="1" dirty="0" smtClean="0"/>
              <a:t>Louvre </a:t>
            </a:r>
            <a:r>
              <a:rPr lang="fi-FI" i="1" dirty="0" err="1" smtClean="0"/>
              <a:t>clips</a:t>
            </a:r>
            <a:r>
              <a:rPr lang="fi-FI" i="1" dirty="0" smtClean="0"/>
              <a:t>, </a:t>
            </a:r>
            <a:r>
              <a:rPr lang="fi-FI" i="1" dirty="0" err="1" smtClean="0"/>
              <a:t>Mizohata</a:t>
            </a:r>
            <a:r>
              <a:rPr lang="fi-FI" i="1" dirty="0" smtClean="0"/>
              <a:t> VTT</a:t>
            </a:r>
            <a:endParaRPr lang="fi-FI" i="1" dirty="0"/>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36</a:t>
            </a:fld>
            <a:endParaRPr lang="en-GB" dirty="0"/>
          </a:p>
        </p:txBody>
      </p:sp>
    </p:spTree>
    <p:extLst>
      <p:ext uri="{BB962C8B-B14F-4D97-AF65-F5344CB8AC3E}">
        <p14:creationId xmlns:p14="http://schemas.microsoft.com/office/powerpoint/2010/main" val="223624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6" y="82253"/>
            <a:ext cx="7543800" cy="342900"/>
          </a:xfrm>
        </p:spPr>
        <p:txBody>
          <a:bodyPr/>
          <a:lstStyle/>
          <a:p>
            <a:r>
              <a:rPr lang="de-DE" sz="2400" dirty="0" smtClean="0"/>
              <a:t>Grant </a:t>
            </a:r>
            <a:r>
              <a:rPr lang="de-DE" sz="2400" dirty="0" err="1" smtClean="0"/>
              <a:t>Deliverables</a:t>
            </a:r>
            <a:r>
              <a:rPr lang="de-DE" sz="2400" dirty="0" smtClean="0"/>
              <a:t> 2021 </a:t>
            </a:r>
            <a:r>
              <a:rPr lang="de-DE" sz="2400" dirty="0" err="1" smtClean="0"/>
              <a:t>and</a:t>
            </a:r>
            <a:r>
              <a:rPr lang="de-DE" sz="2400" dirty="0" smtClean="0"/>
              <a:t> 2022</a:t>
            </a:r>
            <a:endParaRPr lang="de-DE" sz="2400" dirty="0"/>
          </a:p>
        </p:txBody>
      </p:sp>
      <p:sp>
        <p:nvSpPr>
          <p:cNvPr id="8" name="Textfeld 7"/>
          <p:cNvSpPr txBox="1"/>
          <p:nvPr/>
        </p:nvSpPr>
        <p:spPr>
          <a:xfrm>
            <a:off x="1907704" y="4174792"/>
            <a:ext cx="4240776" cy="646331"/>
          </a:xfrm>
          <a:prstGeom prst="rect">
            <a:avLst/>
          </a:prstGeom>
          <a:solidFill>
            <a:srgbClr val="92D050"/>
          </a:solidFill>
          <a:ln w="28575">
            <a:solidFill>
              <a:schemeClr val="tx1"/>
            </a:solidFill>
          </a:ln>
        </p:spPr>
        <p:txBody>
          <a:bodyPr wrap="none" rtlCol="0">
            <a:spAutoFit/>
          </a:bodyPr>
          <a:lstStyle/>
          <a:p>
            <a:r>
              <a:rPr lang="de-DE" dirty="0"/>
              <a:t>G</a:t>
            </a:r>
            <a:r>
              <a:rPr lang="de-DE" dirty="0" smtClean="0"/>
              <a:t>rant </a:t>
            </a:r>
            <a:r>
              <a:rPr lang="de-DE" dirty="0" err="1" smtClean="0"/>
              <a:t>deliverables</a:t>
            </a:r>
            <a:r>
              <a:rPr lang="de-DE" dirty="0" smtClean="0"/>
              <a:t> </a:t>
            </a:r>
            <a:r>
              <a:rPr lang="de-DE" dirty="0" err="1" smtClean="0"/>
              <a:t>for</a:t>
            </a:r>
            <a:r>
              <a:rPr lang="de-DE" dirty="0" smtClean="0"/>
              <a:t> 2021 will </a:t>
            </a:r>
            <a:r>
              <a:rPr lang="de-DE" dirty="0" err="1" smtClean="0"/>
              <a:t>be</a:t>
            </a:r>
            <a:r>
              <a:rPr lang="de-DE" dirty="0" smtClean="0"/>
              <a:t> </a:t>
            </a:r>
            <a:r>
              <a:rPr lang="de-DE" dirty="0" err="1" smtClean="0"/>
              <a:t>fulfilled</a:t>
            </a:r>
            <a:endParaRPr lang="de-DE" dirty="0" smtClean="0"/>
          </a:p>
          <a:p>
            <a:r>
              <a:rPr lang="de-DE" dirty="0" smtClean="0"/>
              <a:t>Grant </a:t>
            </a:r>
            <a:r>
              <a:rPr lang="de-DE" dirty="0" err="1" smtClean="0"/>
              <a:t>delierables</a:t>
            </a:r>
            <a:r>
              <a:rPr lang="de-DE" dirty="0" smtClean="0"/>
              <a:t> </a:t>
            </a:r>
            <a:r>
              <a:rPr lang="de-DE" dirty="0" err="1" smtClean="0"/>
              <a:t>for</a:t>
            </a:r>
            <a:r>
              <a:rPr lang="de-DE" dirty="0" smtClean="0"/>
              <a:t> 2022 </a:t>
            </a:r>
            <a:r>
              <a:rPr lang="de-DE" dirty="0" err="1" smtClean="0"/>
              <a:t>can</a:t>
            </a:r>
            <a:r>
              <a:rPr lang="de-DE" dirty="0" smtClean="0"/>
              <a:t> </a:t>
            </a:r>
            <a:r>
              <a:rPr lang="de-DE" dirty="0" err="1" smtClean="0"/>
              <a:t>be</a:t>
            </a:r>
            <a:r>
              <a:rPr lang="de-DE" dirty="0" smtClean="0"/>
              <a:t> </a:t>
            </a:r>
            <a:r>
              <a:rPr lang="de-DE" dirty="0" err="1" smtClean="0"/>
              <a:t>reached</a:t>
            </a:r>
            <a:r>
              <a:rPr lang="de-DE" dirty="0" smtClean="0"/>
              <a:t> </a:t>
            </a:r>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3902781735"/>
              </p:ext>
            </p:extLst>
          </p:nvPr>
        </p:nvGraphicFramePr>
        <p:xfrm>
          <a:off x="1331640" y="734187"/>
          <a:ext cx="6028564" cy="3352800"/>
        </p:xfrm>
        <a:graphic>
          <a:graphicData uri="http://schemas.openxmlformats.org/drawingml/2006/table">
            <a:tbl>
              <a:tblPr bandRow="1">
                <a:tableStyleId>{5C22544A-7EE6-4342-B048-85BDC9FD1C3A}</a:tableStyleId>
              </a:tblPr>
              <a:tblGrid>
                <a:gridCol w="1025613">
                  <a:extLst>
                    <a:ext uri="{9D8B030D-6E8A-4147-A177-3AD203B41FA5}">
                      <a16:colId xmlns:a16="http://schemas.microsoft.com/office/drawing/2014/main" val="1404989041"/>
                    </a:ext>
                  </a:extLst>
                </a:gridCol>
                <a:gridCol w="2979711">
                  <a:extLst>
                    <a:ext uri="{9D8B030D-6E8A-4147-A177-3AD203B41FA5}">
                      <a16:colId xmlns:a16="http://schemas.microsoft.com/office/drawing/2014/main" val="4066385641"/>
                    </a:ext>
                  </a:extLst>
                </a:gridCol>
                <a:gridCol w="1157313">
                  <a:extLst>
                    <a:ext uri="{9D8B030D-6E8A-4147-A177-3AD203B41FA5}">
                      <a16:colId xmlns:a16="http://schemas.microsoft.com/office/drawing/2014/main" val="2055171792"/>
                    </a:ext>
                  </a:extLst>
                </a:gridCol>
                <a:gridCol w="865927">
                  <a:extLst>
                    <a:ext uri="{9D8B030D-6E8A-4147-A177-3AD203B41FA5}">
                      <a16:colId xmlns:a16="http://schemas.microsoft.com/office/drawing/2014/main" val="3511408008"/>
                    </a:ext>
                  </a:extLst>
                </a:gridCol>
              </a:tblGrid>
              <a:tr h="0">
                <a:tc>
                  <a:txBody>
                    <a:bodyPr/>
                    <a:lstStyle/>
                    <a:p>
                      <a:pPr algn="just">
                        <a:spcAft>
                          <a:spcPts val="0"/>
                        </a:spcAft>
                      </a:pPr>
                      <a:r>
                        <a:rPr lang="en-GB" sz="1100" dirty="0">
                          <a:solidFill>
                            <a:schemeClr val="accent3">
                              <a:lumMod val="50000"/>
                            </a:schemeClr>
                          </a:solidFill>
                          <a:effectLst/>
                        </a:rPr>
                        <a:t>PWIE.D.01</a:t>
                      </a:r>
                      <a:endParaRPr lang="de-DE" sz="1100" dirty="0">
                        <a:solidFill>
                          <a:schemeClr val="accent3">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1100" dirty="0">
                          <a:solidFill>
                            <a:schemeClr val="accent3">
                              <a:lumMod val="50000"/>
                            </a:schemeClr>
                          </a:solidFill>
                          <a:effectLst/>
                        </a:rPr>
                        <a:t>Post-mortem analysis of plasma-facing components exposed in W7-X (graphite) and WEST (ITER-like tungsten PFUs) in FP8. Reports on campaign integrated material migration pattern and modelling in both devices.</a:t>
                      </a:r>
                      <a:endParaRPr lang="de-DE" sz="1100" dirty="0">
                        <a:solidFill>
                          <a:schemeClr val="accent3">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dirty="0">
                          <a:solidFill>
                            <a:schemeClr val="accent3">
                              <a:lumMod val="50000"/>
                            </a:schemeClr>
                          </a:solidFill>
                          <a:effectLst/>
                        </a:rPr>
                        <a:t>FZJ</a:t>
                      </a:r>
                      <a:endParaRPr lang="de-DE" sz="1100" dirty="0">
                        <a:solidFill>
                          <a:schemeClr val="accent3">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dirty="0" smtClean="0">
                          <a:solidFill>
                            <a:schemeClr val="accent3">
                              <a:lumMod val="50000"/>
                            </a:schemeClr>
                          </a:solidFill>
                          <a:effectLst/>
                        </a:rPr>
                        <a:t>12/2021</a:t>
                      </a:r>
                      <a:endParaRPr lang="de-DE" sz="1100" dirty="0">
                        <a:solidFill>
                          <a:schemeClr val="accent3">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23571146"/>
                  </a:ext>
                </a:extLst>
              </a:tr>
              <a:tr h="0">
                <a:tc>
                  <a:txBody>
                    <a:bodyPr/>
                    <a:lstStyle/>
                    <a:p>
                      <a:pPr algn="just">
                        <a:spcAft>
                          <a:spcPts val="0"/>
                        </a:spcAft>
                      </a:pPr>
                      <a:r>
                        <a:rPr lang="en-GB" sz="1100">
                          <a:solidFill>
                            <a:schemeClr val="tx1"/>
                          </a:solidFill>
                          <a:effectLst/>
                        </a:rPr>
                        <a:t>PWIE.D.02</a:t>
                      </a:r>
                      <a:endParaRPr lang="de-DE" sz="1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1100" dirty="0">
                          <a:solidFill>
                            <a:schemeClr val="tx1"/>
                          </a:solidFill>
                          <a:effectLst/>
                        </a:rPr>
                        <a:t>Diffusion and trapping modelling in W PFCs under combined </a:t>
                      </a:r>
                      <a:r>
                        <a:rPr lang="en-GB" sz="1100" dirty="0" err="1">
                          <a:solidFill>
                            <a:schemeClr val="tx1"/>
                          </a:solidFill>
                          <a:effectLst/>
                        </a:rPr>
                        <a:t>D+He</a:t>
                      </a:r>
                      <a:r>
                        <a:rPr lang="en-GB" sz="1100" dirty="0">
                          <a:solidFill>
                            <a:schemeClr val="tx1"/>
                          </a:solidFill>
                          <a:effectLst/>
                        </a:rPr>
                        <a:t> impact and ion-induced self-damage for ITER / DEMO-like conditions. Report on underlying physics and fuel recovery strategies.</a:t>
                      </a:r>
                      <a:endParaRPr lang="de-DE"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a:solidFill>
                            <a:schemeClr val="tx1"/>
                          </a:solidFill>
                          <a:effectLst/>
                        </a:rPr>
                        <a:t>FZJ</a:t>
                      </a:r>
                      <a:endParaRPr lang="de-DE" sz="1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dirty="0" smtClean="0">
                          <a:solidFill>
                            <a:schemeClr val="tx1"/>
                          </a:solidFill>
                          <a:effectLst/>
                        </a:rPr>
                        <a:t>12/2021</a:t>
                      </a:r>
                      <a:endParaRPr lang="de-DE"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3711239"/>
                  </a:ext>
                </a:extLst>
              </a:tr>
              <a:tr h="0">
                <a:tc>
                  <a:txBody>
                    <a:bodyPr/>
                    <a:lstStyle/>
                    <a:p>
                      <a:pPr algn="just">
                        <a:spcAft>
                          <a:spcPts val="0"/>
                        </a:spcAft>
                      </a:pPr>
                      <a:r>
                        <a:rPr lang="en-GB" sz="1100" dirty="0">
                          <a:solidFill>
                            <a:schemeClr val="tx1"/>
                          </a:solidFill>
                          <a:effectLst/>
                        </a:rPr>
                        <a:t>PWIE.D.03</a:t>
                      </a:r>
                      <a:endParaRPr lang="de-DE"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1100" dirty="0">
                          <a:solidFill>
                            <a:schemeClr val="tx1"/>
                          </a:solidFill>
                          <a:effectLst/>
                        </a:rPr>
                        <a:t>Optimization of laser-based diagnostics for ITER and other long-pulse devices regarding material composition and fuel retention quantification. Selection of most suitable approaches.</a:t>
                      </a:r>
                      <a:endParaRPr lang="de-DE"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dirty="0">
                          <a:solidFill>
                            <a:schemeClr val="tx1"/>
                          </a:solidFill>
                          <a:effectLst/>
                        </a:rPr>
                        <a:t>FZJ</a:t>
                      </a:r>
                      <a:endParaRPr lang="de-DE"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dirty="0" smtClean="0">
                          <a:solidFill>
                            <a:schemeClr val="tx1"/>
                          </a:solidFill>
                          <a:effectLst/>
                        </a:rPr>
                        <a:t>12/2022</a:t>
                      </a:r>
                      <a:endParaRPr lang="de-DE"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84660548"/>
                  </a:ext>
                </a:extLst>
              </a:tr>
              <a:tr h="0">
                <a:tc>
                  <a:txBody>
                    <a:bodyPr/>
                    <a:lstStyle/>
                    <a:p>
                      <a:pPr algn="just">
                        <a:spcAft>
                          <a:spcPts val="0"/>
                        </a:spcAft>
                      </a:pPr>
                      <a:r>
                        <a:rPr lang="en-GB" sz="1100">
                          <a:solidFill>
                            <a:schemeClr val="tx1"/>
                          </a:solidFill>
                          <a:effectLst/>
                        </a:rPr>
                        <a:t>PWIE.D.04</a:t>
                      </a:r>
                      <a:endParaRPr lang="de-DE" sz="1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1100">
                          <a:solidFill>
                            <a:schemeClr val="tx1"/>
                          </a:solidFill>
                          <a:effectLst/>
                        </a:rPr>
                        <a:t>Interpretative PSI modelling of material migration and fuel retention in WEST, JET, ASDEX Upgrade and initial predictive PSI modelling for W7-X with full-W PFCs. </a:t>
                      </a:r>
                      <a:endParaRPr lang="de-DE" sz="1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a:solidFill>
                            <a:schemeClr val="tx1"/>
                          </a:solidFill>
                          <a:effectLst/>
                        </a:rPr>
                        <a:t>FZJ</a:t>
                      </a:r>
                      <a:endParaRPr lang="de-DE" sz="1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dirty="0" smtClean="0">
                          <a:solidFill>
                            <a:schemeClr val="tx1"/>
                          </a:solidFill>
                          <a:effectLst/>
                        </a:rPr>
                        <a:t>12/2022</a:t>
                      </a:r>
                      <a:endParaRPr lang="de-DE"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80651949"/>
                  </a:ext>
                </a:extLst>
              </a:tr>
              <a:tr h="0">
                <a:tc>
                  <a:txBody>
                    <a:bodyPr/>
                    <a:lstStyle/>
                    <a:p>
                      <a:pPr algn="just">
                        <a:spcAft>
                          <a:spcPts val="0"/>
                        </a:spcAft>
                      </a:pPr>
                      <a:r>
                        <a:rPr lang="en-GB" sz="1100">
                          <a:solidFill>
                            <a:schemeClr val="tx1"/>
                          </a:solidFill>
                          <a:effectLst/>
                        </a:rPr>
                        <a:t>PWIE.D.05</a:t>
                      </a:r>
                      <a:endParaRPr lang="de-DE" sz="1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1100" dirty="0">
                          <a:solidFill>
                            <a:schemeClr val="tx1"/>
                          </a:solidFill>
                          <a:effectLst/>
                        </a:rPr>
                        <a:t>Initial assessment on the impact of material damage (pre-irradiation) on fuel retention in W. </a:t>
                      </a:r>
                      <a:endParaRPr lang="de-DE"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a:solidFill>
                            <a:schemeClr val="tx1"/>
                          </a:solidFill>
                          <a:effectLst/>
                        </a:rPr>
                        <a:t>FZJ</a:t>
                      </a:r>
                      <a:endParaRPr lang="de-DE" sz="1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dirty="0" smtClean="0">
                          <a:solidFill>
                            <a:schemeClr val="tx1"/>
                          </a:solidFill>
                          <a:effectLst/>
                        </a:rPr>
                        <a:t>12/2022</a:t>
                      </a:r>
                      <a:endParaRPr lang="de-DE"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98616462"/>
                  </a:ext>
                </a:extLst>
              </a:tr>
            </a:tbl>
          </a:graphicData>
        </a:graphic>
      </p:graphicFrame>
      <p:sp>
        <p:nvSpPr>
          <p:cNvPr id="9"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37</a:t>
            </a:fld>
            <a:endParaRPr lang="en-GB" dirty="0"/>
          </a:p>
        </p:txBody>
      </p:sp>
    </p:spTree>
    <p:extLst>
      <p:ext uri="{BB962C8B-B14F-4D97-AF65-F5344CB8AC3E}">
        <p14:creationId xmlns:p14="http://schemas.microsoft.com/office/powerpoint/2010/main" val="296700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AC7F7A-5C86-4278-A3F8-CD9C88468015}"/>
              </a:ext>
            </a:extLst>
          </p:cNvPr>
          <p:cNvPicPr>
            <a:picLocks noChangeAspect="1"/>
          </p:cNvPicPr>
          <p:nvPr/>
        </p:nvPicPr>
        <p:blipFill>
          <a:blip r:embed="rId2"/>
          <a:stretch>
            <a:fillRect/>
          </a:stretch>
        </p:blipFill>
        <p:spPr>
          <a:xfrm>
            <a:off x="539552" y="2735715"/>
            <a:ext cx="3325238" cy="1813767"/>
          </a:xfrm>
          <a:prstGeom prst="rect">
            <a:avLst/>
          </a:prstGeom>
        </p:spPr>
      </p:pic>
      <p:grpSp>
        <p:nvGrpSpPr>
          <p:cNvPr id="8" name="Group 7">
            <a:extLst>
              <a:ext uri="{FF2B5EF4-FFF2-40B4-BE49-F238E27FC236}">
                <a16:creationId xmlns:a16="http://schemas.microsoft.com/office/drawing/2014/main" id="{AC97E335-99A6-4B84-9050-04507D0A8F7B}"/>
              </a:ext>
            </a:extLst>
          </p:cNvPr>
          <p:cNvGrpSpPr/>
          <p:nvPr/>
        </p:nvGrpSpPr>
        <p:grpSpPr>
          <a:xfrm>
            <a:off x="4554797" y="789552"/>
            <a:ext cx="3399741" cy="3774757"/>
            <a:chOff x="4572000" y="1052736"/>
            <a:chExt cx="4532988" cy="5033009"/>
          </a:xfrm>
        </p:grpSpPr>
        <p:pic>
          <p:nvPicPr>
            <p:cNvPr id="6" name="Picture 5">
              <a:extLst>
                <a:ext uri="{FF2B5EF4-FFF2-40B4-BE49-F238E27FC236}">
                  <a16:creationId xmlns:a16="http://schemas.microsoft.com/office/drawing/2014/main" id="{B847FFA1-9B96-4A86-8525-021ABA3793FF}"/>
                </a:ext>
              </a:extLst>
            </p:cNvPr>
            <p:cNvPicPr>
              <a:picLocks noChangeAspect="1"/>
            </p:cNvPicPr>
            <p:nvPr/>
          </p:nvPicPr>
          <p:blipFill>
            <a:blip r:embed="rId3"/>
            <a:stretch>
              <a:fillRect/>
            </a:stretch>
          </p:blipFill>
          <p:spPr>
            <a:xfrm>
              <a:off x="4747955" y="1052736"/>
              <a:ext cx="4357033" cy="5033009"/>
            </a:xfrm>
            <a:prstGeom prst="rect">
              <a:avLst/>
            </a:prstGeom>
          </p:spPr>
        </p:pic>
        <p:sp>
          <p:nvSpPr>
            <p:cNvPr id="7" name="Rectangle 6">
              <a:extLst>
                <a:ext uri="{FF2B5EF4-FFF2-40B4-BE49-F238E27FC236}">
                  <a16:creationId xmlns:a16="http://schemas.microsoft.com/office/drawing/2014/main" id="{CB1C54FA-C33A-478E-8788-77A4A43BFD06}"/>
                </a:ext>
              </a:extLst>
            </p:cNvPr>
            <p:cNvSpPr/>
            <p:nvPr/>
          </p:nvSpPr>
          <p:spPr>
            <a:xfrm>
              <a:off x="4572000" y="3501008"/>
              <a:ext cx="36004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grpSp>
      <p:sp>
        <p:nvSpPr>
          <p:cNvPr id="9" name="TextBox 8">
            <a:extLst>
              <a:ext uri="{FF2B5EF4-FFF2-40B4-BE49-F238E27FC236}">
                <a16:creationId xmlns:a16="http://schemas.microsoft.com/office/drawing/2014/main" id="{0A46AE6C-5221-4A6E-BC9A-F4B791F93132}"/>
              </a:ext>
            </a:extLst>
          </p:cNvPr>
          <p:cNvSpPr txBox="1"/>
          <p:nvPr/>
        </p:nvSpPr>
        <p:spPr>
          <a:xfrm>
            <a:off x="107504" y="641566"/>
            <a:ext cx="4380827" cy="1823576"/>
          </a:xfrm>
          <a:prstGeom prst="rect">
            <a:avLst/>
          </a:prstGeom>
          <a:solidFill>
            <a:srgbClr val="E3E3E3"/>
          </a:solidFill>
          <a:ln w="12700">
            <a:solidFill>
              <a:schemeClr val="tx1"/>
            </a:solidFill>
          </a:ln>
        </p:spPr>
        <p:txBody>
          <a:bodyPr wrap="square" rtlCol="0">
            <a:spAutoFit/>
          </a:bodyPr>
          <a:lstStyle/>
          <a:p>
            <a:r>
              <a:rPr lang="fi-FI" sz="1200" dirty="0" err="1"/>
              <a:t>First</a:t>
            </a:r>
            <a:r>
              <a:rPr lang="fi-FI" sz="1200" dirty="0"/>
              <a:t> </a:t>
            </a:r>
            <a:r>
              <a:rPr lang="fi-FI" sz="1200" dirty="0" err="1"/>
              <a:t>Ion-Beam</a:t>
            </a:r>
            <a:r>
              <a:rPr lang="fi-FI" sz="1200" dirty="0"/>
              <a:t> Analysis and SEM </a:t>
            </a:r>
            <a:r>
              <a:rPr lang="fi-FI" sz="1200" dirty="0" err="1"/>
              <a:t>investigations</a:t>
            </a:r>
            <a:r>
              <a:rPr lang="fi-FI" sz="1200" dirty="0"/>
              <a:t> </a:t>
            </a:r>
            <a:r>
              <a:rPr lang="fi-FI" sz="1200" dirty="0" err="1"/>
              <a:t>completed</a:t>
            </a:r>
            <a:r>
              <a:rPr lang="fi-FI" sz="1200" dirty="0"/>
              <a:t> on WEST </a:t>
            </a:r>
            <a:r>
              <a:rPr lang="fi-FI" sz="1200" dirty="0" err="1"/>
              <a:t>marker</a:t>
            </a:r>
            <a:r>
              <a:rPr lang="fi-FI" sz="1200" dirty="0"/>
              <a:t> </a:t>
            </a:r>
            <a:r>
              <a:rPr lang="fi-FI" sz="1200" dirty="0" err="1"/>
              <a:t>tiles</a:t>
            </a:r>
            <a:r>
              <a:rPr lang="fi-FI" sz="1200" dirty="0"/>
              <a:t> </a:t>
            </a:r>
            <a:r>
              <a:rPr lang="fi-FI" sz="1200" dirty="0" err="1"/>
              <a:t>originating</a:t>
            </a:r>
            <a:r>
              <a:rPr lang="fi-FI" sz="1200" dirty="0"/>
              <a:t> </a:t>
            </a:r>
            <a:r>
              <a:rPr lang="fi-FI" sz="1200" dirty="0" err="1"/>
              <a:t>from</a:t>
            </a:r>
            <a:r>
              <a:rPr lang="fi-FI" sz="1200" dirty="0"/>
              <a:t> </a:t>
            </a:r>
            <a:r>
              <a:rPr lang="fi-FI" sz="1200" dirty="0" err="1"/>
              <a:t>the</a:t>
            </a:r>
            <a:r>
              <a:rPr lang="fi-FI" sz="1200" dirty="0"/>
              <a:t> C4 </a:t>
            </a:r>
            <a:r>
              <a:rPr lang="fi-FI" sz="1200" dirty="0" err="1"/>
              <a:t>campaign</a:t>
            </a:r>
            <a:r>
              <a:rPr lang="fi-FI" sz="1200" dirty="0"/>
              <a:t> (</a:t>
            </a:r>
            <a:r>
              <a:rPr lang="fi-FI" sz="1200" dirty="0" err="1"/>
              <a:t>right</a:t>
            </a:r>
            <a:r>
              <a:rPr lang="fi-FI" sz="1200" dirty="0"/>
              <a:t>)</a:t>
            </a:r>
          </a:p>
          <a:p>
            <a:pPr marL="557213" lvl="1" indent="-214313">
              <a:buFont typeface="Wingdings" panose="05000000000000000000" pitchFamily="2" charset="2"/>
              <a:buChar char="ü"/>
            </a:pPr>
            <a:r>
              <a:rPr lang="fi-FI" sz="1050" dirty="0"/>
              <a:t>No </a:t>
            </a:r>
            <a:r>
              <a:rPr lang="fi-FI" sz="1050" dirty="0" err="1"/>
              <a:t>drastic</a:t>
            </a:r>
            <a:r>
              <a:rPr lang="fi-FI" sz="1050" dirty="0"/>
              <a:t> </a:t>
            </a:r>
            <a:r>
              <a:rPr lang="fi-FI" sz="1050" dirty="0" err="1"/>
              <a:t>differences</a:t>
            </a:r>
            <a:r>
              <a:rPr lang="fi-FI" sz="1050" dirty="0"/>
              <a:t>, </a:t>
            </a:r>
            <a:r>
              <a:rPr lang="fi-FI" sz="1050" dirty="0" err="1"/>
              <a:t>erosion</a:t>
            </a:r>
            <a:r>
              <a:rPr lang="fi-FI" sz="1050" dirty="0"/>
              <a:t> and deposition </a:t>
            </a:r>
            <a:r>
              <a:rPr lang="fi-FI" sz="1050" dirty="0" err="1"/>
              <a:t>patterns</a:t>
            </a:r>
            <a:r>
              <a:rPr lang="fi-FI" sz="1050" dirty="0"/>
              <a:t> </a:t>
            </a:r>
            <a:r>
              <a:rPr lang="fi-FI" sz="1050" dirty="0" err="1"/>
              <a:t>more</a:t>
            </a:r>
            <a:r>
              <a:rPr lang="fi-FI" sz="1050" dirty="0"/>
              <a:t> </a:t>
            </a:r>
            <a:r>
              <a:rPr lang="fi-FI" sz="1050" dirty="0" err="1"/>
              <a:t>prominent</a:t>
            </a:r>
            <a:r>
              <a:rPr lang="fi-FI" sz="1050" dirty="0"/>
              <a:t> </a:t>
            </a:r>
            <a:r>
              <a:rPr lang="fi-FI" sz="1050" dirty="0" err="1"/>
              <a:t>after</a:t>
            </a:r>
            <a:r>
              <a:rPr lang="fi-FI" sz="1050" dirty="0"/>
              <a:t> C4</a:t>
            </a:r>
          </a:p>
          <a:p>
            <a:endParaRPr lang="fi-FI" sz="1200" dirty="0" smtClean="0"/>
          </a:p>
          <a:p>
            <a:r>
              <a:rPr lang="fi-FI" sz="1200" dirty="0" smtClean="0"/>
              <a:t>Direct </a:t>
            </a:r>
            <a:r>
              <a:rPr lang="fi-FI" sz="1200" dirty="0"/>
              <a:t>evidence on the Larmor flux of hot ELM-related ions reaching shadowed gap side faces (toroidal orientation) on AUG (below)</a:t>
            </a:r>
          </a:p>
          <a:p>
            <a:pPr marL="557213" lvl="1" indent="-214313">
              <a:buFont typeface="Wingdings" panose="05000000000000000000" pitchFamily="2" charset="2"/>
              <a:buChar char="ü"/>
            </a:pPr>
            <a:r>
              <a:rPr lang="fi-FI" sz="1050" dirty="0" err="1"/>
              <a:t>Erosion</a:t>
            </a:r>
            <a:r>
              <a:rPr lang="fi-FI" sz="1050" dirty="0"/>
              <a:t>/deposition </a:t>
            </a:r>
            <a:r>
              <a:rPr lang="fi-FI" sz="1050" dirty="0" err="1"/>
              <a:t>pattern</a:t>
            </a:r>
            <a:r>
              <a:rPr lang="fi-FI" sz="1050" dirty="0"/>
              <a:t> </a:t>
            </a:r>
            <a:r>
              <a:rPr lang="fi-FI" sz="1050" dirty="0" err="1"/>
              <a:t>switches</a:t>
            </a:r>
            <a:r>
              <a:rPr lang="fi-FI" sz="1050" dirty="0"/>
              <a:t> </a:t>
            </a:r>
            <a:r>
              <a:rPr lang="fi-FI" sz="1050" dirty="0" err="1"/>
              <a:t>sides</a:t>
            </a:r>
            <a:r>
              <a:rPr lang="fi-FI" sz="1050" dirty="0"/>
              <a:t> </a:t>
            </a:r>
            <a:r>
              <a:rPr lang="fi-FI" sz="1050" dirty="0" err="1"/>
              <a:t>if</a:t>
            </a:r>
            <a:r>
              <a:rPr lang="fi-FI" sz="1050" dirty="0"/>
              <a:t> </a:t>
            </a:r>
            <a:r>
              <a:rPr lang="fi-FI" sz="1050" dirty="0" err="1"/>
              <a:t>the</a:t>
            </a:r>
            <a:r>
              <a:rPr lang="fi-FI" sz="1050" dirty="0"/>
              <a:t> B-</a:t>
            </a:r>
            <a:r>
              <a:rPr lang="fi-FI" sz="1050" dirty="0" err="1"/>
              <a:t>field</a:t>
            </a:r>
            <a:r>
              <a:rPr lang="fi-FI" sz="1050" dirty="0"/>
              <a:t> is </a:t>
            </a:r>
            <a:r>
              <a:rPr lang="fi-FI" sz="1050" dirty="0" err="1"/>
              <a:t>reversed</a:t>
            </a:r>
            <a:endParaRPr lang="fi-FI" sz="1050" dirty="0"/>
          </a:p>
          <a:p>
            <a:pPr marL="557213" lvl="1" indent="-214313">
              <a:buFont typeface="Wingdings" panose="05000000000000000000" pitchFamily="2" charset="2"/>
              <a:buChar char="ü"/>
            </a:pPr>
            <a:r>
              <a:rPr lang="fi-FI" sz="1050" dirty="0"/>
              <a:t>Depth of erosion zone corresponds to sputtering by keV D-ions with a Larmor radius of ~1 </a:t>
            </a:r>
            <a:r>
              <a:rPr lang="fi-FI" sz="1050" dirty="0" smtClean="0"/>
              <a:t>mm</a:t>
            </a:r>
            <a:endParaRPr lang="fi-FI" sz="1050" dirty="0"/>
          </a:p>
        </p:txBody>
      </p:sp>
      <p:sp>
        <p:nvSpPr>
          <p:cNvPr id="10" name="TextBox 9">
            <a:extLst>
              <a:ext uri="{FF2B5EF4-FFF2-40B4-BE49-F238E27FC236}">
                <a16:creationId xmlns:a16="http://schemas.microsoft.com/office/drawing/2014/main" id="{FE49E24C-C41E-487C-8F19-EE3AC6458828}"/>
              </a:ext>
            </a:extLst>
          </p:cNvPr>
          <p:cNvSpPr txBox="1"/>
          <p:nvPr/>
        </p:nvSpPr>
        <p:spPr>
          <a:xfrm>
            <a:off x="6220097" y="4570721"/>
            <a:ext cx="1757212" cy="253916"/>
          </a:xfrm>
          <a:prstGeom prst="rect">
            <a:avLst/>
          </a:prstGeom>
          <a:noFill/>
        </p:spPr>
        <p:txBody>
          <a:bodyPr wrap="none" rtlCol="0">
            <a:spAutoFit/>
          </a:bodyPr>
          <a:lstStyle/>
          <a:p>
            <a:r>
              <a:rPr lang="fi-FI" sz="1050" b="1" dirty="0"/>
              <a:t>PFMC 2021, M. Balden et al.</a:t>
            </a:r>
          </a:p>
        </p:txBody>
      </p:sp>
      <p:sp>
        <p:nvSpPr>
          <p:cNvPr id="11" name="TextBox 10">
            <a:extLst>
              <a:ext uri="{FF2B5EF4-FFF2-40B4-BE49-F238E27FC236}">
                <a16:creationId xmlns:a16="http://schemas.microsoft.com/office/drawing/2014/main" id="{54932230-5770-4C19-B8D6-04885AC0203F}"/>
              </a:ext>
            </a:extLst>
          </p:cNvPr>
          <p:cNvSpPr txBox="1"/>
          <p:nvPr/>
        </p:nvSpPr>
        <p:spPr>
          <a:xfrm>
            <a:off x="2878895" y="4517239"/>
            <a:ext cx="1035861" cy="253916"/>
          </a:xfrm>
          <a:prstGeom prst="rect">
            <a:avLst/>
          </a:prstGeom>
          <a:noFill/>
        </p:spPr>
        <p:txBody>
          <a:bodyPr wrap="none" rtlCol="0">
            <a:spAutoFit/>
          </a:bodyPr>
          <a:lstStyle/>
          <a:p>
            <a:r>
              <a:rPr lang="fi-FI" sz="1050" b="1" dirty="0"/>
              <a:t>K. Krieger et al.</a:t>
            </a:r>
          </a:p>
        </p:txBody>
      </p:sp>
      <p:sp>
        <p:nvSpPr>
          <p:cNvPr id="12" name="Titel 1"/>
          <p:cNvSpPr>
            <a:spLocks noGrp="1"/>
          </p:cNvSpPr>
          <p:nvPr>
            <p:ph type="title"/>
          </p:nvPr>
        </p:nvSpPr>
        <p:spPr>
          <a:xfrm>
            <a:off x="-36512" y="87527"/>
            <a:ext cx="8666058" cy="342900"/>
          </a:xfrm>
        </p:spPr>
        <p:txBody>
          <a:bodyPr/>
          <a:lstStyle/>
          <a:p>
            <a:pPr algn="just">
              <a:spcAft>
                <a:spcPts val="0"/>
              </a:spcAft>
            </a:pPr>
            <a:r>
              <a:rPr lang="de-DE" sz="2400" dirty="0" err="1" smtClean="0"/>
              <a:t>Example</a:t>
            </a:r>
            <a:r>
              <a:rPr lang="de-DE" sz="2400" dirty="0" smtClean="0"/>
              <a:t>: SP B </a:t>
            </a:r>
            <a:r>
              <a:rPr lang="de-DE" sz="2400" dirty="0" err="1" smtClean="0"/>
              <a:t>which</a:t>
            </a:r>
            <a:r>
              <a:rPr lang="de-DE" sz="2400" dirty="0" smtClean="0"/>
              <a:t> </a:t>
            </a:r>
            <a:r>
              <a:rPr lang="de-DE" sz="2400" dirty="0" err="1" smtClean="0"/>
              <a:t>feeds</a:t>
            </a:r>
            <a:r>
              <a:rPr lang="de-DE" sz="2400" dirty="0" smtClean="0"/>
              <a:t> </a:t>
            </a:r>
            <a:r>
              <a:rPr lang="de-DE" sz="2400" dirty="0" err="1" smtClean="0"/>
              <a:t>into</a:t>
            </a:r>
            <a:r>
              <a:rPr lang="de-DE" sz="2400" dirty="0" smtClean="0"/>
              <a:t> </a:t>
            </a:r>
            <a:r>
              <a:rPr lang="en-GB" sz="2400" dirty="0" smtClean="0"/>
              <a:t>PWIE.D.01 / PWIE.M.01</a:t>
            </a:r>
            <a:endParaRPr lang="de-DE" sz="2400" dirty="0">
              <a:latin typeface="Times New Roman" panose="02020603050405020304" pitchFamily="18" charset="0"/>
              <a:ea typeface="Times New Roman" panose="02020603050405020304" pitchFamily="18" charset="0"/>
            </a:endParaRPr>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38</a:t>
            </a:fld>
            <a:endParaRPr lang="en-GB" dirty="0"/>
          </a:p>
        </p:txBody>
      </p:sp>
    </p:spTree>
    <p:extLst>
      <p:ext uri="{BB962C8B-B14F-4D97-AF65-F5344CB8AC3E}">
        <p14:creationId xmlns:p14="http://schemas.microsoft.com/office/powerpoint/2010/main" val="32831881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472" y="82253"/>
            <a:ext cx="7543800" cy="342900"/>
          </a:xfrm>
        </p:spPr>
        <p:txBody>
          <a:bodyPr/>
          <a:lstStyle/>
          <a:p>
            <a:r>
              <a:rPr lang="de-DE" sz="2400" dirty="0" smtClean="0"/>
              <a:t>Grant Milestones</a:t>
            </a:r>
            <a:endParaRPr lang="de-DE" sz="2400" dirty="0"/>
          </a:p>
        </p:txBody>
      </p:sp>
      <p:sp>
        <p:nvSpPr>
          <p:cNvPr id="6" name="Textfeld 5"/>
          <p:cNvSpPr txBox="1"/>
          <p:nvPr/>
        </p:nvSpPr>
        <p:spPr>
          <a:xfrm>
            <a:off x="1979712" y="3435846"/>
            <a:ext cx="4433906" cy="369332"/>
          </a:xfrm>
          <a:prstGeom prst="rect">
            <a:avLst/>
          </a:prstGeom>
          <a:solidFill>
            <a:srgbClr val="92D050"/>
          </a:solidFill>
          <a:ln w="28575">
            <a:solidFill>
              <a:schemeClr val="tx1"/>
            </a:solidFill>
          </a:ln>
        </p:spPr>
        <p:txBody>
          <a:bodyPr wrap="none" rtlCol="0">
            <a:spAutoFit/>
          </a:bodyPr>
          <a:lstStyle/>
          <a:p>
            <a:r>
              <a:rPr lang="de-DE" dirty="0" smtClean="0"/>
              <a:t>All </a:t>
            </a:r>
            <a:r>
              <a:rPr lang="de-DE" dirty="0" err="1" smtClean="0"/>
              <a:t>grant</a:t>
            </a:r>
            <a:r>
              <a:rPr lang="de-DE" dirty="0" smtClean="0"/>
              <a:t> </a:t>
            </a:r>
            <a:r>
              <a:rPr lang="de-DE" dirty="0" err="1" smtClean="0"/>
              <a:t>milestones</a:t>
            </a:r>
            <a:r>
              <a:rPr lang="de-DE" dirty="0" smtClean="0"/>
              <a:t> </a:t>
            </a:r>
            <a:r>
              <a:rPr lang="de-DE" dirty="0" err="1" smtClean="0"/>
              <a:t>for</a:t>
            </a:r>
            <a:r>
              <a:rPr lang="de-DE" dirty="0" smtClean="0"/>
              <a:t> 2021 will </a:t>
            </a:r>
            <a:r>
              <a:rPr lang="de-DE" dirty="0" err="1" smtClean="0"/>
              <a:t>be</a:t>
            </a:r>
            <a:r>
              <a:rPr lang="de-DE" dirty="0" smtClean="0"/>
              <a:t> </a:t>
            </a:r>
            <a:r>
              <a:rPr lang="de-DE" dirty="0" err="1" smtClean="0"/>
              <a:t>reached</a:t>
            </a:r>
            <a:r>
              <a:rPr lang="de-DE" dirty="0" smtClean="0"/>
              <a:t>!</a:t>
            </a:r>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525480660"/>
              </p:ext>
            </p:extLst>
          </p:nvPr>
        </p:nvGraphicFramePr>
        <p:xfrm>
          <a:off x="755576" y="627534"/>
          <a:ext cx="6480718" cy="3412128"/>
        </p:xfrm>
        <a:graphic>
          <a:graphicData uri="http://schemas.openxmlformats.org/drawingml/2006/table">
            <a:tbl>
              <a:tblPr firstRow="1" bandRow="1">
                <a:tableStyleId>{5C22544A-7EE6-4342-B048-85BDC9FD1C3A}</a:tableStyleId>
              </a:tblPr>
              <a:tblGrid>
                <a:gridCol w="828930">
                  <a:extLst>
                    <a:ext uri="{9D8B030D-6E8A-4147-A177-3AD203B41FA5}">
                      <a16:colId xmlns:a16="http://schemas.microsoft.com/office/drawing/2014/main" val="2531617114"/>
                    </a:ext>
                  </a:extLst>
                </a:gridCol>
                <a:gridCol w="3335667">
                  <a:extLst>
                    <a:ext uri="{9D8B030D-6E8A-4147-A177-3AD203B41FA5}">
                      <a16:colId xmlns:a16="http://schemas.microsoft.com/office/drawing/2014/main" val="3469105045"/>
                    </a:ext>
                  </a:extLst>
                </a:gridCol>
                <a:gridCol w="774905">
                  <a:extLst>
                    <a:ext uri="{9D8B030D-6E8A-4147-A177-3AD203B41FA5}">
                      <a16:colId xmlns:a16="http://schemas.microsoft.com/office/drawing/2014/main" val="2446294264"/>
                    </a:ext>
                  </a:extLst>
                </a:gridCol>
                <a:gridCol w="1541216">
                  <a:extLst>
                    <a:ext uri="{9D8B030D-6E8A-4147-A177-3AD203B41FA5}">
                      <a16:colId xmlns:a16="http://schemas.microsoft.com/office/drawing/2014/main" val="3707120524"/>
                    </a:ext>
                  </a:extLst>
                </a:gridCol>
              </a:tblGrid>
              <a:tr h="484868">
                <a:tc>
                  <a:txBody>
                    <a:bodyPr/>
                    <a:lstStyle/>
                    <a:p>
                      <a:pPr algn="just">
                        <a:spcAft>
                          <a:spcPts val="0"/>
                        </a:spcAft>
                      </a:pPr>
                      <a:r>
                        <a:rPr lang="en-GB" sz="1100" b="0" dirty="0">
                          <a:solidFill>
                            <a:schemeClr val="tx1"/>
                          </a:solidFill>
                          <a:effectLst/>
                        </a:rPr>
                        <a:t>PWIE.M.01</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solidFill>
                      <a:srgbClr val="E9EDF4"/>
                    </a:solidFill>
                  </a:tcPr>
                </a:tc>
                <a:tc>
                  <a:txBody>
                    <a:bodyPr/>
                    <a:lstStyle/>
                    <a:p>
                      <a:pPr algn="just">
                        <a:spcAft>
                          <a:spcPts val="0"/>
                        </a:spcAft>
                      </a:pPr>
                      <a:r>
                        <a:rPr lang="en-GB" sz="1100" b="0" dirty="0">
                          <a:solidFill>
                            <a:schemeClr val="tx1"/>
                          </a:solidFill>
                          <a:effectLst/>
                        </a:rPr>
                        <a:t>Initial tile analysis of WEST PFUs and W7-X TDU PFCs completed</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solidFill>
                      <a:srgbClr val="E9EDF4"/>
                    </a:solidFill>
                  </a:tcPr>
                </a:tc>
                <a:tc>
                  <a:txBody>
                    <a:bodyPr/>
                    <a:lstStyle/>
                    <a:p>
                      <a:pPr algn="ctr">
                        <a:spcAft>
                          <a:spcPts val="0"/>
                        </a:spcAft>
                      </a:pPr>
                      <a:r>
                        <a:rPr lang="en-GB" sz="1100" b="0" dirty="0" smtClean="0">
                          <a:solidFill>
                            <a:schemeClr val="tx1"/>
                          </a:solidFill>
                          <a:effectLst/>
                          <a:latin typeface="+mn-lt"/>
                          <a:ea typeface="+mn-ea"/>
                        </a:rPr>
                        <a:t>12/2021</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solidFill>
                      <a:srgbClr val="E9EDF4"/>
                    </a:solidFill>
                  </a:tcPr>
                </a:tc>
                <a:tc>
                  <a:txBody>
                    <a:bodyPr/>
                    <a:lstStyle/>
                    <a:p>
                      <a:pPr algn="l">
                        <a:spcAft>
                          <a:spcPts val="0"/>
                        </a:spcAft>
                      </a:pPr>
                      <a:r>
                        <a:rPr lang="en-GB" sz="1100" b="0" dirty="0">
                          <a:solidFill>
                            <a:schemeClr val="tx1"/>
                          </a:solidFill>
                          <a:effectLst/>
                        </a:rPr>
                        <a:t>Report available</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solidFill>
                      <a:srgbClr val="E9EDF4"/>
                    </a:solidFill>
                  </a:tcPr>
                </a:tc>
                <a:extLst>
                  <a:ext uri="{0D108BD9-81ED-4DB2-BD59-A6C34878D82A}">
                    <a16:rowId xmlns:a16="http://schemas.microsoft.com/office/drawing/2014/main" val="3063986000"/>
                  </a:ext>
                </a:extLst>
              </a:tr>
              <a:tr h="484868">
                <a:tc>
                  <a:txBody>
                    <a:bodyPr/>
                    <a:lstStyle/>
                    <a:p>
                      <a:pPr algn="just">
                        <a:spcAft>
                          <a:spcPts val="0"/>
                        </a:spcAft>
                      </a:pPr>
                      <a:r>
                        <a:rPr lang="en-GB" sz="1100" b="0">
                          <a:solidFill>
                            <a:schemeClr val="tx1"/>
                          </a:solidFill>
                          <a:effectLst/>
                        </a:rPr>
                        <a:t>PWIE.M.02</a:t>
                      </a:r>
                      <a:endParaRPr lang="de-DE" sz="1100" b="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just">
                        <a:spcAft>
                          <a:spcPts val="0"/>
                        </a:spcAft>
                      </a:pPr>
                      <a:r>
                        <a:rPr lang="en-GB" sz="1100" b="0" dirty="0">
                          <a:solidFill>
                            <a:schemeClr val="tx1"/>
                          </a:solidFill>
                          <a:effectLst/>
                        </a:rPr>
                        <a:t>Comparative modelling of first set of revised advanced divertor solutions executed.</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ctr">
                        <a:spcAft>
                          <a:spcPts val="0"/>
                        </a:spcAft>
                      </a:pPr>
                      <a:r>
                        <a:rPr lang="en-GB" sz="1100" b="0" dirty="0" smtClean="0">
                          <a:solidFill>
                            <a:schemeClr val="tx1"/>
                          </a:solidFill>
                          <a:effectLst/>
                        </a:rPr>
                        <a:t>12/2021</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l">
                        <a:spcAft>
                          <a:spcPts val="0"/>
                        </a:spcAft>
                      </a:pPr>
                      <a:r>
                        <a:rPr lang="en-GB" sz="1100" b="0">
                          <a:solidFill>
                            <a:schemeClr val="tx1"/>
                          </a:solidFill>
                          <a:effectLst/>
                        </a:rPr>
                        <a:t>Report available</a:t>
                      </a:r>
                      <a:endParaRPr lang="de-DE" sz="1100" b="0">
                        <a:solidFill>
                          <a:schemeClr val="tx1"/>
                        </a:solidFill>
                        <a:effectLst/>
                        <a:latin typeface="Times New Roman" panose="02020603050405020304" pitchFamily="18" charset="0"/>
                        <a:ea typeface="Times New Roman" panose="02020603050405020304" pitchFamily="18" charset="0"/>
                      </a:endParaRPr>
                    </a:p>
                  </a:txBody>
                  <a:tcPr marL="40406" marR="40406" marT="0" marB="0"/>
                </a:tc>
                <a:extLst>
                  <a:ext uri="{0D108BD9-81ED-4DB2-BD59-A6C34878D82A}">
                    <a16:rowId xmlns:a16="http://schemas.microsoft.com/office/drawing/2014/main" val="2474142466"/>
                  </a:ext>
                </a:extLst>
              </a:tr>
              <a:tr h="484868">
                <a:tc>
                  <a:txBody>
                    <a:bodyPr/>
                    <a:lstStyle/>
                    <a:p>
                      <a:pPr algn="just">
                        <a:spcAft>
                          <a:spcPts val="0"/>
                        </a:spcAft>
                      </a:pPr>
                      <a:r>
                        <a:rPr lang="en-GB" sz="1100" b="0" dirty="0">
                          <a:solidFill>
                            <a:schemeClr val="tx1"/>
                          </a:solidFill>
                          <a:effectLst/>
                        </a:rPr>
                        <a:t>PWIE.M.03</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just">
                        <a:spcAft>
                          <a:spcPts val="0"/>
                        </a:spcAft>
                      </a:pPr>
                      <a:r>
                        <a:rPr lang="en-GB" sz="1100" b="0" dirty="0">
                          <a:solidFill>
                            <a:schemeClr val="tx1"/>
                          </a:solidFill>
                          <a:effectLst/>
                        </a:rPr>
                        <a:t>Modelling of fuel retention in W under combined </a:t>
                      </a:r>
                      <a:r>
                        <a:rPr lang="en-GB" sz="1100" b="0" dirty="0" err="1">
                          <a:solidFill>
                            <a:schemeClr val="tx1"/>
                          </a:solidFill>
                          <a:effectLst/>
                        </a:rPr>
                        <a:t>D+He</a:t>
                      </a:r>
                      <a:r>
                        <a:rPr lang="en-GB" sz="1100" b="0" dirty="0">
                          <a:solidFill>
                            <a:schemeClr val="tx1"/>
                          </a:solidFill>
                          <a:effectLst/>
                        </a:rPr>
                        <a:t> exposure and self-damaged W by diffusion and trapping executed.</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ctr">
                        <a:spcAft>
                          <a:spcPts val="0"/>
                        </a:spcAft>
                      </a:pPr>
                      <a:r>
                        <a:rPr lang="en-GB" sz="1100" b="0" dirty="0" smtClean="0">
                          <a:solidFill>
                            <a:schemeClr val="tx1"/>
                          </a:solidFill>
                          <a:effectLst/>
                        </a:rPr>
                        <a:t>12/2021</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l">
                        <a:spcAft>
                          <a:spcPts val="0"/>
                        </a:spcAft>
                      </a:pPr>
                      <a:r>
                        <a:rPr lang="en-GB" sz="1100" b="0" dirty="0">
                          <a:solidFill>
                            <a:schemeClr val="tx1"/>
                          </a:solidFill>
                          <a:effectLst/>
                        </a:rPr>
                        <a:t>Report available</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extLst>
                  <a:ext uri="{0D108BD9-81ED-4DB2-BD59-A6C34878D82A}">
                    <a16:rowId xmlns:a16="http://schemas.microsoft.com/office/drawing/2014/main" val="1599054873"/>
                  </a:ext>
                </a:extLst>
              </a:tr>
              <a:tr h="484868">
                <a:tc>
                  <a:txBody>
                    <a:bodyPr/>
                    <a:lstStyle/>
                    <a:p>
                      <a:pPr algn="just">
                        <a:spcAft>
                          <a:spcPts val="0"/>
                        </a:spcAft>
                      </a:pPr>
                      <a:r>
                        <a:rPr lang="en-GB" sz="1100" b="0" i="1">
                          <a:solidFill>
                            <a:srgbClr val="FF0000"/>
                          </a:solidFill>
                          <a:effectLst/>
                        </a:rPr>
                        <a:t>PWIE.M.04</a:t>
                      </a:r>
                      <a:endParaRPr lang="de-DE" sz="1100" b="0" i="1">
                        <a:solidFill>
                          <a:srgbClr val="FF0000"/>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just">
                        <a:spcAft>
                          <a:spcPts val="0"/>
                        </a:spcAft>
                      </a:pPr>
                      <a:r>
                        <a:rPr lang="en-GB" sz="1100" b="0" i="1">
                          <a:solidFill>
                            <a:srgbClr val="FF0000"/>
                          </a:solidFill>
                          <a:effectLst/>
                        </a:rPr>
                        <a:t>High fluence experiments in deuterium (L-mode) discharges on ITER-like PFUs in WEST executed.  </a:t>
                      </a:r>
                      <a:endParaRPr lang="de-DE" sz="1100" b="0" i="1">
                        <a:solidFill>
                          <a:srgbClr val="FF0000"/>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ctr">
                        <a:spcAft>
                          <a:spcPts val="0"/>
                        </a:spcAft>
                      </a:pPr>
                      <a:r>
                        <a:rPr lang="en-GB" sz="1100" b="0" i="1" dirty="0" smtClean="0">
                          <a:solidFill>
                            <a:srgbClr val="FF0000"/>
                          </a:solidFill>
                          <a:effectLst/>
                        </a:rPr>
                        <a:t>06/2022</a:t>
                      </a:r>
                      <a:endParaRPr lang="de-DE" sz="1100" b="0" i="1" dirty="0">
                        <a:solidFill>
                          <a:srgbClr val="FF0000"/>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l">
                        <a:spcAft>
                          <a:spcPts val="0"/>
                        </a:spcAft>
                      </a:pPr>
                      <a:r>
                        <a:rPr lang="en-GB" sz="1100" b="0" i="1" dirty="0">
                          <a:solidFill>
                            <a:srgbClr val="FF0000"/>
                          </a:solidFill>
                          <a:effectLst/>
                        </a:rPr>
                        <a:t>Data available</a:t>
                      </a:r>
                      <a:endParaRPr lang="de-DE" sz="1100" b="0" i="1" dirty="0">
                        <a:solidFill>
                          <a:srgbClr val="FF0000"/>
                        </a:solidFill>
                        <a:effectLst/>
                        <a:latin typeface="Times New Roman" panose="02020603050405020304" pitchFamily="18" charset="0"/>
                        <a:ea typeface="Times New Roman" panose="02020603050405020304" pitchFamily="18" charset="0"/>
                      </a:endParaRPr>
                    </a:p>
                  </a:txBody>
                  <a:tcPr marL="40406" marR="40406" marT="0" marB="0"/>
                </a:tc>
                <a:extLst>
                  <a:ext uri="{0D108BD9-81ED-4DB2-BD59-A6C34878D82A}">
                    <a16:rowId xmlns:a16="http://schemas.microsoft.com/office/drawing/2014/main" val="76141516"/>
                  </a:ext>
                </a:extLst>
              </a:tr>
              <a:tr h="484868">
                <a:tc>
                  <a:txBody>
                    <a:bodyPr/>
                    <a:lstStyle/>
                    <a:p>
                      <a:pPr algn="just">
                        <a:spcAft>
                          <a:spcPts val="0"/>
                        </a:spcAft>
                      </a:pPr>
                      <a:r>
                        <a:rPr lang="en-GB" sz="1100" b="0" dirty="0">
                          <a:solidFill>
                            <a:schemeClr val="tx1"/>
                          </a:solidFill>
                          <a:effectLst/>
                        </a:rPr>
                        <a:t>PWIE.M.05</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just">
                        <a:spcAft>
                          <a:spcPts val="0"/>
                        </a:spcAft>
                      </a:pPr>
                      <a:r>
                        <a:rPr lang="en-GB" sz="1100" b="0" dirty="0">
                          <a:solidFill>
                            <a:schemeClr val="tx1"/>
                          </a:solidFill>
                          <a:effectLst/>
                        </a:rPr>
                        <a:t>Incorporation of turbulence in multi-fluid calculations using physics-based diffusion coefficients (with TSVVs). </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ctr">
                        <a:spcAft>
                          <a:spcPts val="0"/>
                        </a:spcAft>
                      </a:pPr>
                      <a:r>
                        <a:rPr lang="en-GB" sz="1100" b="0" dirty="0" smtClean="0">
                          <a:solidFill>
                            <a:schemeClr val="tx1"/>
                          </a:solidFill>
                          <a:effectLst/>
                        </a:rPr>
                        <a:t>06/2022</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l">
                        <a:spcAft>
                          <a:spcPts val="0"/>
                        </a:spcAft>
                      </a:pPr>
                      <a:r>
                        <a:rPr lang="en-GB" sz="1100" b="0" dirty="0">
                          <a:solidFill>
                            <a:schemeClr val="tx1"/>
                          </a:solidFill>
                          <a:effectLst/>
                        </a:rPr>
                        <a:t>Software available</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extLst>
                  <a:ext uri="{0D108BD9-81ED-4DB2-BD59-A6C34878D82A}">
                    <a16:rowId xmlns:a16="http://schemas.microsoft.com/office/drawing/2014/main" val="2994596017"/>
                  </a:ext>
                </a:extLst>
              </a:tr>
              <a:tr h="484868">
                <a:tc>
                  <a:txBody>
                    <a:bodyPr/>
                    <a:lstStyle/>
                    <a:p>
                      <a:pPr algn="just">
                        <a:spcAft>
                          <a:spcPts val="0"/>
                        </a:spcAft>
                      </a:pPr>
                      <a:r>
                        <a:rPr lang="en-GB" sz="1100" b="0" dirty="0">
                          <a:solidFill>
                            <a:schemeClr val="tx1"/>
                          </a:solidFill>
                          <a:effectLst/>
                        </a:rPr>
                        <a:t>PWIE.M.06</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just">
                        <a:spcAft>
                          <a:spcPts val="0"/>
                        </a:spcAft>
                      </a:pPr>
                      <a:r>
                        <a:rPr lang="en-GB" sz="1100" b="0" dirty="0">
                          <a:solidFill>
                            <a:schemeClr val="tx1"/>
                          </a:solidFill>
                          <a:effectLst/>
                        </a:rPr>
                        <a:t>Comparative experiments of different LASER-based techniques on W and other reference samples executed.</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ctr">
                        <a:spcAft>
                          <a:spcPts val="0"/>
                        </a:spcAft>
                      </a:pPr>
                      <a:r>
                        <a:rPr lang="en-GB" sz="1100" b="0" dirty="0" smtClean="0">
                          <a:solidFill>
                            <a:schemeClr val="tx1"/>
                          </a:solidFill>
                          <a:effectLst/>
                        </a:rPr>
                        <a:t>12/2022</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l">
                        <a:spcAft>
                          <a:spcPts val="0"/>
                        </a:spcAft>
                      </a:pPr>
                      <a:r>
                        <a:rPr lang="en-GB" sz="1100" b="0" dirty="0">
                          <a:solidFill>
                            <a:schemeClr val="tx1"/>
                          </a:solidFill>
                          <a:effectLst/>
                        </a:rPr>
                        <a:t>Data available</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extLst>
                  <a:ext uri="{0D108BD9-81ED-4DB2-BD59-A6C34878D82A}">
                    <a16:rowId xmlns:a16="http://schemas.microsoft.com/office/drawing/2014/main" val="2704096209"/>
                  </a:ext>
                </a:extLst>
              </a:tr>
              <a:tr h="484868">
                <a:tc>
                  <a:txBody>
                    <a:bodyPr/>
                    <a:lstStyle/>
                    <a:p>
                      <a:pPr algn="just">
                        <a:spcAft>
                          <a:spcPts val="0"/>
                        </a:spcAft>
                      </a:pPr>
                      <a:r>
                        <a:rPr lang="en-GB" sz="1100" b="0">
                          <a:solidFill>
                            <a:schemeClr val="tx1"/>
                          </a:solidFill>
                          <a:effectLst/>
                        </a:rPr>
                        <a:t>PWIE.M.07</a:t>
                      </a:r>
                      <a:endParaRPr lang="de-DE" sz="1100" b="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just">
                        <a:spcAft>
                          <a:spcPts val="0"/>
                        </a:spcAft>
                      </a:pPr>
                      <a:r>
                        <a:rPr lang="en-GB" sz="1100" b="0">
                          <a:solidFill>
                            <a:schemeClr val="tx1"/>
                          </a:solidFill>
                          <a:effectLst/>
                        </a:rPr>
                        <a:t>Interpretative modelling of W migration and D retention in WEST high fluence discharges completed.</a:t>
                      </a:r>
                      <a:endParaRPr lang="de-DE" sz="1100" b="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ctr">
                        <a:spcAft>
                          <a:spcPts val="0"/>
                        </a:spcAft>
                      </a:pPr>
                      <a:r>
                        <a:rPr lang="en-GB" sz="1100" b="0" dirty="0" smtClean="0">
                          <a:solidFill>
                            <a:schemeClr val="tx1"/>
                          </a:solidFill>
                          <a:effectLst/>
                        </a:rPr>
                        <a:t>12/2022</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tc>
                  <a:txBody>
                    <a:bodyPr/>
                    <a:lstStyle/>
                    <a:p>
                      <a:pPr algn="l">
                        <a:spcAft>
                          <a:spcPts val="0"/>
                        </a:spcAft>
                      </a:pPr>
                      <a:r>
                        <a:rPr lang="en-GB" sz="1100" b="0" dirty="0">
                          <a:solidFill>
                            <a:schemeClr val="tx1"/>
                          </a:solidFill>
                          <a:effectLst/>
                        </a:rPr>
                        <a:t>Report available</a:t>
                      </a:r>
                      <a:endParaRPr lang="de-DE" sz="1100" b="0" dirty="0">
                        <a:solidFill>
                          <a:schemeClr val="tx1"/>
                        </a:solidFill>
                        <a:effectLst/>
                        <a:latin typeface="Times New Roman" panose="02020603050405020304" pitchFamily="18" charset="0"/>
                        <a:ea typeface="Times New Roman" panose="02020603050405020304" pitchFamily="18" charset="0"/>
                      </a:endParaRPr>
                    </a:p>
                  </a:txBody>
                  <a:tcPr marL="40406" marR="40406" marT="0" marB="0"/>
                </a:tc>
                <a:extLst>
                  <a:ext uri="{0D108BD9-81ED-4DB2-BD59-A6C34878D82A}">
                    <a16:rowId xmlns:a16="http://schemas.microsoft.com/office/drawing/2014/main" val="594056641"/>
                  </a:ext>
                </a:extLst>
              </a:tr>
            </a:tbl>
          </a:graphicData>
        </a:graphic>
      </p:graphicFrame>
      <p:sp>
        <p:nvSpPr>
          <p:cNvPr id="9" name="Textfeld 8"/>
          <p:cNvSpPr txBox="1"/>
          <p:nvPr/>
        </p:nvSpPr>
        <p:spPr>
          <a:xfrm>
            <a:off x="611560" y="4125799"/>
            <a:ext cx="7733014" cy="646331"/>
          </a:xfrm>
          <a:prstGeom prst="rect">
            <a:avLst/>
          </a:prstGeom>
          <a:solidFill>
            <a:srgbClr val="92D050"/>
          </a:solidFill>
          <a:ln w="28575">
            <a:solidFill>
              <a:schemeClr val="tx1"/>
            </a:solidFill>
          </a:ln>
        </p:spPr>
        <p:txBody>
          <a:bodyPr wrap="none" rtlCol="0">
            <a:spAutoFit/>
          </a:bodyPr>
          <a:lstStyle/>
          <a:p>
            <a:r>
              <a:rPr lang="de-DE" dirty="0"/>
              <a:t>G</a:t>
            </a:r>
            <a:r>
              <a:rPr lang="de-DE" dirty="0" smtClean="0"/>
              <a:t>rant </a:t>
            </a:r>
            <a:r>
              <a:rPr lang="de-DE" dirty="0" err="1" smtClean="0"/>
              <a:t>milestones</a:t>
            </a:r>
            <a:r>
              <a:rPr lang="de-DE" dirty="0" smtClean="0"/>
              <a:t> </a:t>
            </a:r>
            <a:r>
              <a:rPr lang="de-DE" dirty="0" err="1" smtClean="0"/>
              <a:t>for</a:t>
            </a:r>
            <a:r>
              <a:rPr lang="de-DE" dirty="0" smtClean="0"/>
              <a:t> 2021 will </a:t>
            </a:r>
            <a:r>
              <a:rPr lang="de-DE" dirty="0" err="1" smtClean="0"/>
              <a:t>be</a:t>
            </a:r>
            <a:r>
              <a:rPr lang="de-DE" dirty="0" smtClean="0"/>
              <a:t> </a:t>
            </a:r>
            <a:r>
              <a:rPr lang="de-DE" dirty="0" err="1" smtClean="0"/>
              <a:t>achieved</a:t>
            </a:r>
            <a:endParaRPr lang="de-DE" dirty="0" smtClean="0"/>
          </a:p>
          <a:p>
            <a:r>
              <a:rPr lang="de-DE" dirty="0" smtClean="0"/>
              <a:t>Grant </a:t>
            </a:r>
            <a:r>
              <a:rPr lang="de-DE" dirty="0" err="1" smtClean="0"/>
              <a:t>milestones</a:t>
            </a:r>
            <a:r>
              <a:rPr lang="de-DE" dirty="0" smtClean="0"/>
              <a:t> </a:t>
            </a:r>
            <a:r>
              <a:rPr lang="de-DE" dirty="0" err="1" smtClean="0"/>
              <a:t>for</a:t>
            </a:r>
            <a:r>
              <a:rPr lang="de-DE" dirty="0" smtClean="0"/>
              <a:t> 2022 </a:t>
            </a:r>
            <a:r>
              <a:rPr lang="de-DE" dirty="0" err="1" smtClean="0"/>
              <a:t>can</a:t>
            </a:r>
            <a:r>
              <a:rPr lang="de-DE" dirty="0" smtClean="0"/>
              <a:t> </a:t>
            </a:r>
            <a:r>
              <a:rPr lang="de-DE" dirty="0" err="1" smtClean="0"/>
              <a:t>be</a:t>
            </a:r>
            <a:r>
              <a:rPr lang="de-DE" dirty="0" smtClean="0"/>
              <a:t> </a:t>
            </a:r>
            <a:r>
              <a:rPr lang="de-DE" dirty="0" err="1" smtClean="0"/>
              <a:t>reached</a:t>
            </a:r>
            <a:r>
              <a:rPr lang="de-DE" dirty="0">
                <a:solidFill>
                  <a:srgbClr val="FF0000"/>
                </a:solidFill>
              </a:rPr>
              <a:t> </a:t>
            </a:r>
            <a:r>
              <a:rPr lang="de-DE" dirty="0" smtClean="0">
                <a:solidFill>
                  <a:srgbClr val="FF0000"/>
                </a:solidFill>
              </a:rPr>
              <a:t>(apart </a:t>
            </a:r>
            <a:r>
              <a:rPr lang="de-DE" dirty="0" err="1" smtClean="0">
                <a:solidFill>
                  <a:srgbClr val="FF0000"/>
                </a:solidFill>
              </a:rPr>
              <a:t>from</a:t>
            </a:r>
            <a:r>
              <a:rPr lang="de-DE" dirty="0" smtClean="0">
                <a:solidFill>
                  <a:srgbClr val="FF0000"/>
                </a:solidFill>
              </a:rPr>
              <a:t> WEST </a:t>
            </a:r>
            <a:r>
              <a:rPr lang="de-DE" dirty="0" err="1" smtClean="0">
                <a:solidFill>
                  <a:srgbClr val="FF0000"/>
                </a:solidFill>
              </a:rPr>
              <a:t>long</a:t>
            </a:r>
            <a:r>
              <a:rPr lang="de-DE" dirty="0" smtClean="0">
                <a:solidFill>
                  <a:srgbClr val="FF0000"/>
                </a:solidFill>
              </a:rPr>
              <a:t> pulse (</a:t>
            </a:r>
            <a:r>
              <a:rPr lang="de-DE" dirty="0" err="1" smtClean="0">
                <a:solidFill>
                  <a:srgbClr val="FF0000"/>
                </a:solidFill>
              </a:rPr>
              <a:t>with</a:t>
            </a:r>
            <a:r>
              <a:rPr lang="de-DE" dirty="0" smtClean="0">
                <a:solidFill>
                  <a:srgbClr val="FF0000"/>
                </a:solidFill>
              </a:rPr>
              <a:t> TE)!</a:t>
            </a:r>
          </a:p>
        </p:txBody>
      </p:sp>
      <p:sp>
        <p:nvSpPr>
          <p:cNvPr id="10" name="Textfeld 9"/>
          <p:cNvSpPr txBox="1"/>
          <p:nvPr/>
        </p:nvSpPr>
        <p:spPr>
          <a:xfrm>
            <a:off x="6804248" y="2113042"/>
            <a:ext cx="2129878" cy="369332"/>
          </a:xfrm>
          <a:prstGeom prst="rect">
            <a:avLst/>
          </a:prstGeom>
          <a:noFill/>
        </p:spPr>
        <p:txBody>
          <a:bodyPr wrap="none" rtlCol="0">
            <a:spAutoFit/>
          </a:bodyPr>
          <a:lstStyle/>
          <a:p>
            <a:r>
              <a:rPr lang="de-DE" dirty="0" err="1" smtClean="0">
                <a:solidFill>
                  <a:srgbClr val="FF0000"/>
                </a:solidFill>
              </a:rPr>
              <a:t>Likely</a:t>
            </a:r>
            <a:r>
              <a:rPr lang="de-DE" dirty="0" smtClean="0">
                <a:solidFill>
                  <a:srgbClr val="FF0000"/>
                </a:solidFill>
              </a:rPr>
              <a:t> not </a:t>
            </a:r>
            <a:r>
              <a:rPr lang="de-DE" dirty="0" err="1" smtClean="0">
                <a:solidFill>
                  <a:srgbClr val="FF0000"/>
                </a:solidFill>
              </a:rPr>
              <a:t>reachable</a:t>
            </a:r>
            <a:r>
              <a:rPr lang="de-DE" dirty="0" smtClean="0">
                <a:solidFill>
                  <a:srgbClr val="FF0000"/>
                </a:solidFill>
              </a:rPr>
              <a:t>!</a:t>
            </a:r>
          </a:p>
        </p:txBody>
      </p:sp>
      <p:sp>
        <p:nvSpPr>
          <p:cNvPr id="11"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39</a:t>
            </a:fld>
            <a:endParaRPr lang="en-GB" dirty="0"/>
          </a:p>
        </p:txBody>
      </p:sp>
    </p:spTree>
    <p:extLst>
      <p:ext uri="{BB962C8B-B14F-4D97-AF65-F5344CB8AC3E}">
        <p14:creationId xmlns:p14="http://schemas.microsoft.com/office/powerpoint/2010/main" val="178520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605" y="83090"/>
            <a:ext cx="8712968" cy="342900"/>
          </a:xfrm>
        </p:spPr>
        <p:txBody>
          <a:bodyPr/>
          <a:lstStyle/>
          <a:p>
            <a:r>
              <a:rPr lang="de-DE" sz="2400" dirty="0" err="1" smtClean="0"/>
              <a:t>Rol</a:t>
            </a:r>
            <a:r>
              <a:rPr lang="de-DE" sz="2400" dirty="0" err="1" smtClean="0"/>
              <a:t>e</a:t>
            </a:r>
            <a:r>
              <a:rPr lang="de-DE" sz="2400" dirty="0" smtClean="0"/>
              <a:t> </a:t>
            </a:r>
            <a:r>
              <a:rPr lang="de-DE" sz="2400" dirty="0" err="1" smtClean="0"/>
              <a:t>of</a:t>
            </a:r>
            <a:r>
              <a:rPr lang="de-DE" sz="2400" dirty="0" smtClean="0"/>
              <a:t> </a:t>
            </a:r>
            <a:r>
              <a:rPr lang="de-DE" sz="2400" dirty="0" smtClean="0"/>
              <a:t>WP </a:t>
            </a:r>
            <a:r>
              <a:rPr lang="de-DE" sz="2400" dirty="0" smtClean="0"/>
              <a:t>PWIE </a:t>
            </a:r>
            <a:r>
              <a:rPr lang="de-DE" sz="2400" dirty="0" smtClean="0"/>
              <a:t>in EUROfusion</a:t>
            </a:r>
            <a:endParaRPr lang="de-DE" sz="2400" dirty="0"/>
          </a:p>
        </p:txBody>
      </p:sp>
      <p:sp>
        <p:nvSpPr>
          <p:cNvPr id="5" name="Rechteck 4"/>
          <p:cNvSpPr/>
          <p:nvPr/>
        </p:nvSpPr>
        <p:spPr>
          <a:xfrm>
            <a:off x="2260058" y="2394151"/>
            <a:ext cx="4184150" cy="1245885"/>
          </a:xfrm>
          <a:prstGeom prst="rect">
            <a:avLst/>
          </a:prstGeom>
          <a:solidFill>
            <a:schemeClr val="bg1">
              <a:lumMod val="95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b="1" dirty="0" err="1"/>
          </a:p>
        </p:txBody>
      </p:sp>
      <p:sp>
        <p:nvSpPr>
          <p:cNvPr id="6" name="Rechteck 5"/>
          <p:cNvSpPr/>
          <p:nvPr/>
        </p:nvSpPr>
        <p:spPr>
          <a:xfrm>
            <a:off x="2260058" y="1638067"/>
            <a:ext cx="4184149" cy="756084"/>
          </a:xfrm>
          <a:prstGeom prst="rect">
            <a:avLst/>
          </a:prstGeom>
          <a:solidFill>
            <a:schemeClr val="bg1">
              <a:lumMod val="95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1350" dirty="0" err="1"/>
          </a:p>
        </p:txBody>
      </p:sp>
      <p:sp>
        <p:nvSpPr>
          <p:cNvPr id="7" name="Textfeld 6"/>
          <p:cNvSpPr txBox="1"/>
          <p:nvPr/>
        </p:nvSpPr>
        <p:spPr>
          <a:xfrm>
            <a:off x="3798365" y="2489193"/>
            <a:ext cx="1034001" cy="311624"/>
          </a:xfrm>
          <a:prstGeom prst="rect">
            <a:avLst/>
          </a:prstGeom>
          <a:solidFill>
            <a:schemeClr val="accent1"/>
          </a:solidFill>
          <a:ln w="28575">
            <a:noFill/>
          </a:ln>
        </p:spPr>
        <p:txBody>
          <a:bodyPr wrap="none" rtlCol="0">
            <a:spAutoFit/>
          </a:bodyPr>
          <a:lstStyle/>
          <a:p>
            <a:pPr algn="ctr">
              <a:lnSpc>
                <a:spcPct val="95000"/>
              </a:lnSpc>
            </a:pPr>
            <a:r>
              <a:rPr lang="de-DE" sz="1500" b="1" dirty="0">
                <a:solidFill>
                  <a:srgbClr val="FFFF00"/>
                </a:solidFill>
                <a:latin typeface="Arial" panose="020B0604020202020204" pitchFamily="34" charset="0"/>
                <a:cs typeface="Arial" panose="020B0604020202020204" pitchFamily="34" charset="0"/>
              </a:rPr>
              <a:t>WP PWIE</a:t>
            </a:r>
          </a:p>
        </p:txBody>
      </p:sp>
      <p:sp>
        <p:nvSpPr>
          <p:cNvPr id="8" name="Textfeld 7"/>
          <p:cNvSpPr txBox="1"/>
          <p:nvPr/>
        </p:nvSpPr>
        <p:spPr>
          <a:xfrm>
            <a:off x="2437613" y="1978652"/>
            <a:ext cx="895823" cy="297004"/>
          </a:xfrm>
          <a:prstGeom prst="rect">
            <a:avLst/>
          </a:prstGeom>
          <a:solidFill>
            <a:schemeClr val="accent1"/>
          </a:solidFill>
          <a:ln w="28575">
            <a:noFill/>
          </a:ln>
        </p:spPr>
        <p:txBody>
          <a:bodyPr wrap="none" rtlCol="0">
            <a:spAutoFit/>
          </a:bodyPr>
          <a:lstStyle/>
          <a:p>
            <a:pPr algn="ctr">
              <a:lnSpc>
                <a:spcPct val="95000"/>
              </a:lnSpc>
            </a:pPr>
            <a:r>
              <a:rPr lang="de-DE" sz="1400" b="1" dirty="0">
                <a:solidFill>
                  <a:schemeClr val="bg1"/>
                </a:solidFill>
                <a:latin typeface="Arial" panose="020B0604020202020204" pitchFamily="34" charset="0"/>
                <a:cs typeface="Arial" panose="020B0604020202020204" pitchFamily="34" charset="0"/>
              </a:rPr>
              <a:t>WP MAT</a:t>
            </a:r>
            <a:endParaRPr lang="de-DE" sz="1400" b="1" i="1" dirty="0">
              <a:solidFill>
                <a:schemeClr val="bg1"/>
              </a:solidFill>
              <a:latin typeface="Arial" panose="020B0604020202020204" pitchFamily="34" charset="0"/>
              <a:cs typeface="Arial" panose="020B0604020202020204" pitchFamily="34" charset="0"/>
            </a:endParaRPr>
          </a:p>
        </p:txBody>
      </p:sp>
      <p:sp>
        <p:nvSpPr>
          <p:cNvPr id="9" name="Textfeld 8"/>
          <p:cNvSpPr txBox="1"/>
          <p:nvPr/>
        </p:nvSpPr>
        <p:spPr>
          <a:xfrm>
            <a:off x="3430336" y="1978652"/>
            <a:ext cx="820994" cy="297004"/>
          </a:xfrm>
          <a:prstGeom prst="rect">
            <a:avLst/>
          </a:prstGeom>
          <a:solidFill>
            <a:schemeClr val="accent1"/>
          </a:solidFill>
          <a:ln w="28575">
            <a:noFill/>
          </a:ln>
        </p:spPr>
        <p:txBody>
          <a:bodyPr wrap="none" rtlCol="0">
            <a:spAutoFit/>
          </a:bodyPr>
          <a:lstStyle/>
          <a:p>
            <a:pPr algn="ctr">
              <a:lnSpc>
                <a:spcPct val="95000"/>
              </a:lnSpc>
            </a:pPr>
            <a:r>
              <a:rPr lang="de-DE" sz="1400" b="1" dirty="0">
                <a:solidFill>
                  <a:srgbClr val="FFFF00"/>
                </a:solidFill>
                <a:latin typeface="Arial" panose="020B0604020202020204" pitchFamily="34" charset="0"/>
                <a:cs typeface="Arial" panose="020B0604020202020204" pitchFamily="34" charset="0"/>
              </a:rPr>
              <a:t>WP DIV</a:t>
            </a:r>
          </a:p>
        </p:txBody>
      </p:sp>
      <p:sp>
        <p:nvSpPr>
          <p:cNvPr id="10" name="Textfeld 9"/>
          <p:cNvSpPr txBox="1"/>
          <p:nvPr/>
        </p:nvSpPr>
        <p:spPr>
          <a:xfrm>
            <a:off x="4348230" y="1978652"/>
            <a:ext cx="891527" cy="297004"/>
          </a:xfrm>
          <a:prstGeom prst="rect">
            <a:avLst/>
          </a:prstGeom>
          <a:solidFill>
            <a:schemeClr val="accent1"/>
          </a:solidFill>
          <a:ln w="28575">
            <a:noFill/>
          </a:ln>
        </p:spPr>
        <p:txBody>
          <a:bodyPr wrap="none" rtlCol="0">
            <a:spAutoFit/>
          </a:bodyPr>
          <a:lstStyle/>
          <a:p>
            <a:pPr algn="ctr">
              <a:lnSpc>
                <a:spcPct val="95000"/>
              </a:lnSpc>
            </a:pPr>
            <a:r>
              <a:rPr lang="de-DE" sz="1400" b="1" dirty="0">
                <a:solidFill>
                  <a:srgbClr val="FFFF00"/>
                </a:solidFill>
                <a:latin typeface="Arial" panose="020B0604020202020204" pitchFamily="34" charset="0"/>
                <a:cs typeface="Arial" panose="020B0604020202020204" pitchFamily="34" charset="0"/>
              </a:rPr>
              <a:t>WP DES</a:t>
            </a:r>
            <a:endParaRPr lang="de-DE" sz="1400" b="1" i="1" dirty="0">
              <a:solidFill>
                <a:srgbClr val="FFFF00"/>
              </a:solidFill>
              <a:latin typeface="Arial" panose="020B0604020202020204" pitchFamily="34" charset="0"/>
              <a:cs typeface="Arial" panose="020B0604020202020204" pitchFamily="34" charset="0"/>
            </a:endParaRPr>
          </a:p>
        </p:txBody>
      </p:sp>
      <p:sp>
        <p:nvSpPr>
          <p:cNvPr id="11" name="Textfeld 10"/>
          <p:cNvSpPr txBox="1"/>
          <p:nvPr/>
        </p:nvSpPr>
        <p:spPr>
          <a:xfrm>
            <a:off x="2710424" y="1638067"/>
            <a:ext cx="3373744" cy="355482"/>
          </a:xfrm>
          <a:prstGeom prst="rect">
            <a:avLst/>
          </a:prstGeom>
          <a:noFill/>
        </p:spPr>
        <p:txBody>
          <a:bodyPr wrap="none" rtlCol="0">
            <a:spAutoFit/>
          </a:bodyPr>
          <a:lstStyle/>
          <a:p>
            <a:pPr algn="l">
              <a:lnSpc>
                <a:spcPct val="95000"/>
              </a:lnSpc>
            </a:pPr>
            <a:r>
              <a:rPr lang="de-DE" dirty="0" smtClean="0">
                <a:latin typeface="Arial" panose="020B0604020202020204" pitchFamily="34" charset="0"/>
                <a:cs typeface="Arial" panose="020B0604020202020204" pitchFamily="34" charset="0"/>
              </a:rPr>
              <a:t>Fusion Technology Department</a:t>
            </a:r>
            <a:endParaRPr lang="de-DE" dirty="0">
              <a:latin typeface="Arial" panose="020B0604020202020204" pitchFamily="34" charset="0"/>
              <a:cs typeface="Arial" panose="020B0604020202020204" pitchFamily="34" charset="0"/>
            </a:endParaRPr>
          </a:p>
        </p:txBody>
      </p:sp>
      <p:sp>
        <p:nvSpPr>
          <p:cNvPr id="12" name="Textfeld 11"/>
          <p:cNvSpPr txBox="1"/>
          <p:nvPr/>
        </p:nvSpPr>
        <p:spPr>
          <a:xfrm>
            <a:off x="5336657" y="1978652"/>
            <a:ext cx="891527" cy="297004"/>
          </a:xfrm>
          <a:prstGeom prst="rect">
            <a:avLst/>
          </a:prstGeom>
          <a:solidFill>
            <a:schemeClr val="accent1"/>
          </a:solidFill>
          <a:ln w="28575">
            <a:noFill/>
          </a:ln>
        </p:spPr>
        <p:txBody>
          <a:bodyPr wrap="none" rtlCol="0">
            <a:spAutoFit/>
          </a:bodyPr>
          <a:lstStyle/>
          <a:p>
            <a:pPr algn="ctr">
              <a:lnSpc>
                <a:spcPct val="95000"/>
              </a:lnSpc>
            </a:pPr>
            <a:r>
              <a:rPr lang="de-DE" sz="1400" b="1" dirty="0">
                <a:solidFill>
                  <a:schemeClr val="bg1"/>
                </a:solidFill>
                <a:latin typeface="Arial" panose="020B0604020202020204" pitchFamily="34" charset="0"/>
                <a:cs typeface="Arial" panose="020B0604020202020204" pitchFamily="34" charset="0"/>
              </a:rPr>
              <a:t>WP SAE</a:t>
            </a:r>
            <a:endParaRPr lang="de-DE" sz="1400" b="1" i="1" dirty="0">
              <a:solidFill>
                <a:schemeClr val="bg1"/>
              </a:solidFill>
              <a:latin typeface="Arial" panose="020B0604020202020204" pitchFamily="34" charset="0"/>
              <a:cs typeface="Arial" panose="020B0604020202020204" pitchFamily="34" charset="0"/>
            </a:endParaRPr>
          </a:p>
        </p:txBody>
      </p:sp>
      <p:sp>
        <p:nvSpPr>
          <p:cNvPr id="13" name="Textfeld 12"/>
          <p:cNvSpPr txBox="1"/>
          <p:nvPr/>
        </p:nvSpPr>
        <p:spPr>
          <a:xfrm>
            <a:off x="2446895" y="2977792"/>
            <a:ext cx="901145" cy="297004"/>
          </a:xfrm>
          <a:prstGeom prst="rect">
            <a:avLst/>
          </a:prstGeom>
          <a:solidFill>
            <a:schemeClr val="accent1"/>
          </a:solidFill>
          <a:ln w="28575">
            <a:noFill/>
          </a:ln>
        </p:spPr>
        <p:txBody>
          <a:bodyPr wrap="none" rtlCol="0" anchor="ctr">
            <a:spAutoFit/>
          </a:bodyPr>
          <a:lstStyle/>
          <a:p>
            <a:pPr algn="ctr">
              <a:lnSpc>
                <a:spcPct val="95000"/>
              </a:lnSpc>
            </a:pPr>
            <a:r>
              <a:rPr lang="de-DE" sz="1400" b="1" dirty="0">
                <a:solidFill>
                  <a:schemeClr val="bg1"/>
                </a:solidFill>
                <a:latin typeface="Arial" panose="020B0604020202020204" pitchFamily="34" charset="0"/>
                <a:cs typeface="Arial" panose="020B0604020202020204" pitchFamily="34" charset="0"/>
              </a:rPr>
              <a:t>WP </a:t>
            </a:r>
            <a:r>
              <a:rPr lang="de-DE" sz="1400" b="1" dirty="0" err="1">
                <a:solidFill>
                  <a:schemeClr val="bg1"/>
                </a:solidFill>
                <a:latin typeface="Arial" panose="020B0604020202020204" pitchFamily="34" charset="0"/>
                <a:cs typeface="Arial" panose="020B0604020202020204" pitchFamily="34" charset="0"/>
              </a:rPr>
              <a:t>PrIO</a:t>
            </a:r>
            <a:endParaRPr lang="de-DE" sz="1400" b="1" i="1" dirty="0">
              <a:solidFill>
                <a:schemeClr val="bg1"/>
              </a:solidFill>
              <a:latin typeface="Arial" panose="020B0604020202020204" pitchFamily="34" charset="0"/>
              <a:cs typeface="Arial" panose="020B0604020202020204" pitchFamily="34" charset="0"/>
            </a:endParaRPr>
          </a:p>
        </p:txBody>
      </p:sp>
      <p:sp>
        <p:nvSpPr>
          <p:cNvPr id="14" name="Textfeld 13"/>
          <p:cNvSpPr txBox="1"/>
          <p:nvPr/>
        </p:nvSpPr>
        <p:spPr>
          <a:xfrm>
            <a:off x="3497246" y="2977792"/>
            <a:ext cx="750462" cy="297004"/>
          </a:xfrm>
          <a:prstGeom prst="rect">
            <a:avLst/>
          </a:prstGeom>
          <a:solidFill>
            <a:schemeClr val="accent1"/>
          </a:solidFill>
          <a:ln w="28575">
            <a:noFill/>
          </a:ln>
        </p:spPr>
        <p:txBody>
          <a:bodyPr wrap="none" rtlCol="0" anchor="ctr">
            <a:spAutoFit/>
          </a:bodyPr>
          <a:lstStyle/>
          <a:p>
            <a:pPr algn="ctr">
              <a:lnSpc>
                <a:spcPct val="95000"/>
              </a:lnSpc>
            </a:pPr>
            <a:r>
              <a:rPr lang="de-DE" sz="1400" b="1" dirty="0">
                <a:solidFill>
                  <a:srgbClr val="FFFF00"/>
                </a:solidFill>
                <a:latin typeface="Arial" panose="020B0604020202020204" pitchFamily="34" charset="0"/>
                <a:cs typeface="Arial" panose="020B0604020202020204" pitchFamily="34" charset="0"/>
              </a:rPr>
              <a:t>WP TE</a:t>
            </a:r>
          </a:p>
        </p:txBody>
      </p:sp>
      <p:sp>
        <p:nvSpPr>
          <p:cNvPr id="15" name="Textfeld 14"/>
          <p:cNvSpPr txBox="1"/>
          <p:nvPr/>
        </p:nvSpPr>
        <p:spPr>
          <a:xfrm>
            <a:off x="5456883" y="2977792"/>
            <a:ext cx="771301" cy="297004"/>
          </a:xfrm>
          <a:prstGeom prst="rect">
            <a:avLst/>
          </a:prstGeom>
          <a:solidFill>
            <a:schemeClr val="accent1"/>
          </a:solidFill>
          <a:ln w="28575">
            <a:noFill/>
          </a:ln>
        </p:spPr>
        <p:txBody>
          <a:bodyPr wrap="none" rtlCol="0" anchor="ctr">
            <a:spAutoFit/>
          </a:bodyPr>
          <a:lstStyle/>
          <a:p>
            <a:pPr algn="ctr">
              <a:lnSpc>
                <a:spcPct val="95000"/>
              </a:lnSpc>
            </a:pPr>
            <a:r>
              <a:rPr lang="de-DE" sz="1400" b="1" dirty="0">
                <a:solidFill>
                  <a:schemeClr val="bg1"/>
                </a:solidFill>
                <a:latin typeface="Arial" panose="020B0604020202020204" pitchFamily="34" charset="0"/>
                <a:cs typeface="Arial" panose="020B0604020202020204" pitchFamily="34" charset="0"/>
              </a:rPr>
              <a:t>WP SA</a:t>
            </a:r>
            <a:endParaRPr lang="de-DE" sz="1400" b="1" i="1" dirty="0">
              <a:solidFill>
                <a:schemeClr val="bg1"/>
              </a:solidFill>
              <a:latin typeface="Arial" panose="020B0604020202020204" pitchFamily="34" charset="0"/>
              <a:cs typeface="Arial" panose="020B0604020202020204" pitchFamily="34" charset="0"/>
            </a:endParaRPr>
          </a:p>
        </p:txBody>
      </p:sp>
      <p:sp>
        <p:nvSpPr>
          <p:cNvPr id="16" name="Textfeld 15"/>
          <p:cNvSpPr txBox="1"/>
          <p:nvPr/>
        </p:nvSpPr>
        <p:spPr>
          <a:xfrm>
            <a:off x="4396914" y="2977792"/>
            <a:ext cx="910763" cy="297004"/>
          </a:xfrm>
          <a:prstGeom prst="rect">
            <a:avLst/>
          </a:prstGeom>
          <a:solidFill>
            <a:schemeClr val="accent1"/>
          </a:solidFill>
          <a:ln w="28575">
            <a:noFill/>
          </a:ln>
        </p:spPr>
        <p:txBody>
          <a:bodyPr wrap="none" rtlCol="0" anchor="ctr">
            <a:spAutoFit/>
          </a:bodyPr>
          <a:lstStyle/>
          <a:p>
            <a:pPr algn="ctr">
              <a:lnSpc>
                <a:spcPct val="95000"/>
              </a:lnSpc>
            </a:pPr>
            <a:r>
              <a:rPr lang="de-DE" sz="1400" b="1" dirty="0">
                <a:solidFill>
                  <a:srgbClr val="FFFF00"/>
                </a:solidFill>
                <a:latin typeface="Arial" panose="020B0604020202020204" pitchFamily="34" charset="0"/>
                <a:cs typeface="Arial" panose="020B0604020202020204" pitchFamily="34" charset="0"/>
              </a:rPr>
              <a:t>WP W7X</a:t>
            </a:r>
            <a:endParaRPr lang="de-DE" sz="1400" b="1" i="1" dirty="0">
              <a:solidFill>
                <a:srgbClr val="FFFF00"/>
              </a:solidFill>
              <a:latin typeface="Arial" panose="020B0604020202020204" pitchFamily="34" charset="0"/>
              <a:cs typeface="Arial" panose="020B0604020202020204" pitchFamily="34" charset="0"/>
            </a:endParaRPr>
          </a:p>
        </p:txBody>
      </p:sp>
      <p:sp>
        <p:nvSpPr>
          <p:cNvPr id="17" name="Textfeld 16"/>
          <p:cNvSpPr txBox="1"/>
          <p:nvPr/>
        </p:nvSpPr>
        <p:spPr>
          <a:xfrm>
            <a:off x="2843808" y="3273852"/>
            <a:ext cx="3031599" cy="355482"/>
          </a:xfrm>
          <a:prstGeom prst="rect">
            <a:avLst/>
          </a:prstGeom>
          <a:noFill/>
        </p:spPr>
        <p:txBody>
          <a:bodyPr wrap="none" rtlCol="0">
            <a:spAutoFit/>
          </a:bodyPr>
          <a:lstStyle/>
          <a:p>
            <a:pPr algn="l">
              <a:lnSpc>
                <a:spcPct val="95000"/>
              </a:lnSpc>
            </a:pPr>
            <a:r>
              <a:rPr lang="de-DE" dirty="0" smtClean="0">
                <a:latin typeface="Arial" panose="020B0604020202020204" pitchFamily="34" charset="0"/>
                <a:cs typeface="Arial" panose="020B0604020202020204" pitchFamily="34" charset="0"/>
              </a:rPr>
              <a:t>Fusion Science Department</a:t>
            </a:r>
            <a:endParaRPr lang="de-DE" dirty="0">
              <a:latin typeface="Arial" panose="020B0604020202020204" pitchFamily="34" charset="0"/>
              <a:cs typeface="Arial" panose="020B0604020202020204" pitchFamily="34" charset="0"/>
            </a:endParaRPr>
          </a:p>
        </p:txBody>
      </p:sp>
      <p:sp>
        <p:nvSpPr>
          <p:cNvPr id="18" name="Rechteck 17"/>
          <p:cNvSpPr/>
          <p:nvPr/>
        </p:nvSpPr>
        <p:spPr>
          <a:xfrm>
            <a:off x="2260058" y="2396700"/>
            <a:ext cx="4184150" cy="1243337"/>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19" name="Textfeld 18"/>
          <p:cNvSpPr txBox="1"/>
          <p:nvPr/>
        </p:nvSpPr>
        <p:spPr>
          <a:xfrm>
            <a:off x="791581" y="1563638"/>
            <a:ext cx="582339" cy="311624"/>
          </a:xfrm>
          <a:prstGeom prst="rect">
            <a:avLst/>
          </a:prstGeom>
          <a:noFill/>
        </p:spPr>
        <p:txBody>
          <a:bodyPr wrap="none" rtlCol="0">
            <a:spAutoFit/>
          </a:bodyPr>
          <a:lstStyle/>
          <a:p>
            <a:pPr algn="l">
              <a:lnSpc>
                <a:spcPct val="95000"/>
              </a:lnSpc>
            </a:pPr>
            <a:r>
              <a:rPr lang="de-DE" sz="1500" dirty="0" smtClean="0"/>
              <a:t>TSVV</a:t>
            </a:r>
            <a:endParaRPr lang="de-DE" sz="1500" dirty="0"/>
          </a:p>
        </p:txBody>
      </p:sp>
      <p:sp>
        <p:nvSpPr>
          <p:cNvPr id="20" name="Rechteck 19"/>
          <p:cNvSpPr/>
          <p:nvPr/>
        </p:nvSpPr>
        <p:spPr>
          <a:xfrm>
            <a:off x="225977" y="1852179"/>
            <a:ext cx="1746048" cy="461665"/>
          </a:xfrm>
          <a:prstGeom prst="rect">
            <a:avLst/>
          </a:prstGeom>
          <a:solidFill>
            <a:schemeClr val="bg1">
              <a:lumMod val="95000"/>
            </a:schemeClr>
          </a:solidFill>
          <a:ln w="12700">
            <a:solidFill>
              <a:schemeClr val="tx1"/>
            </a:solidFill>
          </a:ln>
        </p:spPr>
        <p:txBody>
          <a:bodyPr wrap="square">
            <a:spAutoFit/>
          </a:bodyPr>
          <a:lstStyle/>
          <a:p>
            <a:pPr algn="ctr"/>
            <a:r>
              <a:rPr lang="en-US" sz="1200" dirty="0">
                <a:solidFill>
                  <a:srgbClr val="000000"/>
                </a:solidFill>
                <a:latin typeface="Calibri" panose="020F0502020204030204" pitchFamily="34" charset="0"/>
              </a:rPr>
              <a:t>Neutral Gas Dynamics</a:t>
            </a:r>
          </a:p>
          <a:p>
            <a:pPr algn="ctr"/>
            <a:r>
              <a:rPr lang="en-US" sz="1200" dirty="0">
                <a:solidFill>
                  <a:srgbClr val="000000"/>
                </a:solidFill>
                <a:latin typeface="Calibri" panose="020F0502020204030204" pitchFamily="34" charset="0"/>
              </a:rPr>
              <a:t> in the Edge </a:t>
            </a:r>
            <a:endParaRPr lang="de-DE" sz="1200" dirty="0"/>
          </a:p>
        </p:txBody>
      </p:sp>
      <p:sp>
        <p:nvSpPr>
          <p:cNvPr id="21" name="Rechteck 20"/>
          <p:cNvSpPr/>
          <p:nvPr/>
        </p:nvSpPr>
        <p:spPr>
          <a:xfrm>
            <a:off x="203912" y="2398773"/>
            <a:ext cx="1768113" cy="461665"/>
          </a:xfrm>
          <a:prstGeom prst="rect">
            <a:avLst/>
          </a:prstGeom>
          <a:solidFill>
            <a:schemeClr val="bg1">
              <a:lumMod val="95000"/>
            </a:schemeClr>
          </a:solidFill>
          <a:ln w="12700">
            <a:solidFill>
              <a:schemeClr val="tx1"/>
            </a:solidFill>
          </a:ln>
        </p:spPr>
        <p:txBody>
          <a:bodyPr wrap="none">
            <a:spAutoFit/>
          </a:bodyPr>
          <a:lstStyle/>
          <a:p>
            <a:pPr algn="ctr"/>
            <a:r>
              <a:rPr lang="en-US" sz="1200" dirty="0">
                <a:solidFill>
                  <a:srgbClr val="000000"/>
                </a:solidFill>
                <a:latin typeface="Calibri" panose="020F0502020204030204" pitchFamily="34" charset="0"/>
              </a:rPr>
              <a:t>Impurity Sources, </a:t>
            </a:r>
          </a:p>
          <a:p>
            <a:pPr algn="ctr"/>
            <a:r>
              <a:rPr lang="en-US" sz="1200" dirty="0">
                <a:solidFill>
                  <a:srgbClr val="000000"/>
                </a:solidFill>
                <a:latin typeface="Calibri" panose="020F0502020204030204" pitchFamily="34" charset="0"/>
              </a:rPr>
              <a:t>Transport, and Screening </a:t>
            </a:r>
            <a:endParaRPr lang="de-DE" sz="1200" dirty="0"/>
          </a:p>
        </p:txBody>
      </p:sp>
      <p:sp>
        <p:nvSpPr>
          <p:cNvPr id="22" name="Rechteck 21"/>
          <p:cNvSpPr/>
          <p:nvPr/>
        </p:nvSpPr>
        <p:spPr>
          <a:xfrm>
            <a:off x="220261" y="2957147"/>
            <a:ext cx="1751764" cy="461665"/>
          </a:xfrm>
          <a:prstGeom prst="rect">
            <a:avLst/>
          </a:prstGeom>
          <a:solidFill>
            <a:schemeClr val="bg1">
              <a:lumMod val="95000"/>
            </a:schemeClr>
          </a:solidFill>
          <a:ln w="12700">
            <a:solidFill>
              <a:schemeClr val="tx1"/>
            </a:solidFill>
          </a:ln>
        </p:spPr>
        <p:txBody>
          <a:bodyPr wrap="square">
            <a:spAutoFit/>
          </a:bodyPr>
          <a:lstStyle/>
          <a:p>
            <a:pPr algn="ctr"/>
            <a:r>
              <a:rPr lang="de-DE" sz="1200" dirty="0">
                <a:solidFill>
                  <a:srgbClr val="000000"/>
                </a:solidFill>
                <a:latin typeface="Calibri" panose="020F0502020204030204" pitchFamily="34" charset="0"/>
              </a:rPr>
              <a:t>Plasma-Wall Interaction </a:t>
            </a:r>
          </a:p>
          <a:p>
            <a:pPr algn="ctr"/>
            <a:r>
              <a:rPr lang="de-DE" sz="1200" dirty="0">
                <a:solidFill>
                  <a:srgbClr val="000000"/>
                </a:solidFill>
                <a:latin typeface="Calibri" panose="020F0502020204030204" pitchFamily="34" charset="0"/>
              </a:rPr>
              <a:t>in DEMO </a:t>
            </a:r>
            <a:endParaRPr lang="de-DE" sz="1200" dirty="0"/>
          </a:p>
        </p:txBody>
      </p:sp>
      <p:sp>
        <p:nvSpPr>
          <p:cNvPr id="23" name="Rechteck 22"/>
          <p:cNvSpPr/>
          <p:nvPr/>
        </p:nvSpPr>
        <p:spPr>
          <a:xfrm>
            <a:off x="6732240" y="2159568"/>
            <a:ext cx="2157750" cy="461665"/>
          </a:xfrm>
          <a:prstGeom prst="rect">
            <a:avLst/>
          </a:prstGeom>
          <a:solidFill>
            <a:schemeClr val="bg1">
              <a:lumMod val="95000"/>
            </a:schemeClr>
          </a:solidFill>
          <a:ln w="12700">
            <a:solidFill>
              <a:schemeClr val="tx1"/>
            </a:solidFill>
          </a:ln>
        </p:spPr>
        <p:txBody>
          <a:bodyPr wrap="square">
            <a:spAutoFit/>
          </a:bodyPr>
          <a:lstStyle/>
          <a:p>
            <a:pPr algn="ctr"/>
            <a:r>
              <a:rPr lang="de-DE" sz="1200" dirty="0">
                <a:solidFill>
                  <a:srgbClr val="000000"/>
                </a:solidFill>
                <a:latin typeface="Calibri" panose="020F0502020204030204" pitchFamily="34" charset="0"/>
              </a:rPr>
              <a:t>Plasma </a:t>
            </a:r>
            <a:r>
              <a:rPr lang="de-DE" sz="1200" dirty="0" err="1">
                <a:solidFill>
                  <a:srgbClr val="000000"/>
                </a:solidFill>
                <a:latin typeface="Calibri" panose="020F0502020204030204" pitchFamily="34" charset="0"/>
              </a:rPr>
              <a:t>Exhaust</a:t>
            </a:r>
            <a:r>
              <a:rPr lang="de-DE" sz="1200" dirty="0">
                <a:solidFill>
                  <a:srgbClr val="000000"/>
                </a:solidFill>
                <a:latin typeface="Calibri" panose="020F0502020204030204" pitchFamily="34" charset="0"/>
              </a:rPr>
              <a:t>: </a:t>
            </a:r>
          </a:p>
          <a:p>
            <a:pPr algn="ctr"/>
            <a:r>
              <a:rPr lang="de-DE" sz="1200" dirty="0">
                <a:solidFill>
                  <a:srgbClr val="000000"/>
                </a:solidFill>
                <a:latin typeface="Calibri" panose="020F0502020204030204" pitchFamily="34" charset="0"/>
              </a:rPr>
              <a:t>Fluid/Gyrofluid Edge Codes </a:t>
            </a:r>
            <a:endParaRPr lang="de-DE" sz="1200" dirty="0"/>
          </a:p>
        </p:txBody>
      </p:sp>
      <p:sp>
        <p:nvSpPr>
          <p:cNvPr id="24" name="Rechteck 23"/>
          <p:cNvSpPr/>
          <p:nvPr/>
        </p:nvSpPr>
        <p:spPr>
          <a:xfrm>
            <a:off x="6732240" y="2758995"/>
            <a:ext cx="2157750" cy="461665"/>
          </a:xfrm>
          <a:prstGeom prst="rect">
            <a:avLst/>
          </a:prstGeom>
          <a:solidFill>
            <a:schemeClr val="bg1">
              <a:lumMod val="95000"/>
            </a:schemeClr>
          </a:solidFill>
          <a:ln w="12700">
            <a:solidFill>
              <a:schemeClr val="tx1"/>
            </a:solidFill>
          </a:ln>
        </p:spPr>
        <p:txBody>
          <a:bodyPr wrap="square">
            <a:spAutoFit/>
          </a:bodyPr>
          <a:lstStyle/>
          <a:p>
            <a:pPr algn="ctr"/>
            <a:r>
              <a:rPr lang="de-DE" sz="1200" dirty="0">
                <a:solidFill>
                  <a:srgbClr val="000000"/>
                </a:solidFill>
                <a:latin typeface="Calibri" panose="020F0502020204030204" pitchFamily="34" charset="0"/>
              </a:rPr>
              <a:t>Plasma </a:t>
            </a:r>
            <a:r>
              <a:rPr lang="de-DE" sz="1200" dirty="0" err="1">
                <a:solidFill>
                  <a:srgbClr val="000000"/>
                </a:solidFill>
                <a:latin typeface="Calibri" panose="020F0502020204030204" pitchFamily="34" charset="0"/>
              </a:rPr>
              <a:t>Exhaust</a:t>
            </a:r>
            <a:r>
              <a:rPr lang="de-DE" sz="1200" dirty="0">
                <a:solidFill>
                  <a:srgbClr val="000000"/>
                </a:solidFill>
                <a:latin typeface="Calibri" panose="020F0502020204030204" pitchFamily="34" charset="0"/>
              </a:rPr>
              <a:t>:</a:t>
            </a:r>
          </a:p>
          <a:p>
            <a:pPr algn="ctr"/>
            <a:r>
              <a:rPr lang="de-DE" sz="1200" dirty="0">
                <a:solidFill>
                  <a:srgbClr val="000000"/>
                </a:solidFill>
                <a:latin typeface="Calibri" panose="020F0502020204030204" pitchFamily="34" charset="0"/>
              </a:rPr>
              <a:t> </a:t>
            </a:r>
            <a:r>
              <a:rPr lang="de-DE" sz="1200" dirty="0" err="1">
                <a:solidFill>
                  <a:srgbClr val="000000"/>
                </a:solidFill>
                <a:latin typeface="Calibri" panose="020F0502020204030204" pitchFamily="34" charset="0"/>
              </a:rPr>
              <a:t>Gyrokinetic</a:t>
            </a:r>
            <a:r>
              <a:rPr lang="de-DE" sz="1200" dirty="0">
                <a:solidFill>
                  <a:srgbClr val="000000"/>
                </a:solidFill>
                <a:latin typeface="Calibri" panose="020F0502020204030204" pitchFamily="34" charset="0"/>
              </a:rPr>
              <a:t>/</a:t>
            </a:r>
            <a:r>
              <a:rPr lang="de-DE" sz="1200" dirty="0" err="1">
                <a:solidFill>
                  <a:srgbClr val="000000"/>
                </a:solidFill>
                <a:latin typeface="Calibri" panose="020F0502020204030204" pitchFamily="34" charset="0"/>
              </a:rPr>
              <a:t>Kinetic</a:t>
            </a:r>
            <a:r>
              <a:rPr lang="de-DE" sz="1200" dirty="0">
                <a:solidFill>
                  <a:srgbClr val="000000"/>
                </a:solidFill>
                <a:latin typeface="Calibri" panose="020F0502020204030204" pitchFamily="34" charset="0"/>
              </a:rPr>
              <a:t> Edge Codes </a:t>
            </a:r>
            <a:endParaRPr lang="de-DE" sz="1200" dirty="0"/>
          </a:p>
        </p:txBody>
      </p:sp>
      <p:sp>
        <p:nvSpPr>
          <p:cNvPr id="25" name="Textfeld 24"/>
          <p:cNvSpPr txBox="1"/>
          <p:nvPr/>
        </p:nvSpPr>
        <p:spPr>
          <a:xfrm>
            <a:off x="7430746" y="1764417"/>
            <a:ext cx="582339" cy="311624"/>
          </a:xfrm>
          <a:prstGeom prst="rect">
            <a:avLst/>
          </a:prstGeom>
          <a:noFill/>
        </p:spPr>
        <p:txBody>
          <a:bodyPr wrap="none" rtlCol="0">
            <a:spAutoFit/>
          </a:bodyPr>
          <a:lstStyle/>
          <a:p>
            <a:pPr algn="l">
              <a:lnSpc>
                <a:spcPct val="95000"/>
              </a:lnSpc>
            </a:pPr>
            <a:r>
              <a:rPr lang="de-DE" sz="1500" dirty="0"/>
              <a:t>TSVV</a:t>
            </a:r>
          </a:p>
        </p:txBody>
      </p:sp>
      <p:sp>
        <p:nvSpPr>
          <p:cNvPr id="26" name="Textfeld 25"/>
          <p:cNvSpPr txBox="1"/>
          <p:nvPr/>
        </p:nvSpPr>
        <p:spPr>
          <a:xfrm>
            <a:off x="251520" y="627534"/>
            <a:ext cx="8638470" cy="625941"/>
          </a:xfrm>
          <a:prstGeom prst="rect">
            <a:avLst/>
          </a:prstGeom>
          <a:solidFill>
            <a:srgbClr val="E3E3E3"/>
          </a:solidFill>
          <a:ln w="12700">
            <a:solidFill>
              <a:schemeClr val="tx1"/>
            </a:solidFill>
          </a:ln>
        </p:spPr>
        <p:txBody>
          <a:bodyPr wrap="square" rtlCol="0">
            <a:spAutoFit/>
          </a:bodyPr>
          <a:lstStyle/>
          <a:p>
            <a:pPr marL="214313" indent="-214313">
              <a:lnSpc>
                <a:spcPct val="113000"/>
              </a:lnSpc>
              <a:spcAft>
                <a:spcPts val="450"/>
              </a:spcAft>
              <a:buFont typeface="Wingdings" panose="05000000000000000000" pitchFamily="2" charset="2"/>
              <a:buChar char="§"/>
            </a:pPr>
            <a:r>
              <a:rPr lang="en-GB" sz="1350" dirty="0">
                <a:latin typeface="Arial" panose="020B0604020202020204" pitchFamily="34" charset="0"/>
                <a:cs typeface="Arial" panose="020B0604020202020204" pitchFamily="34" charset="0"/>
              </a:rPr>
              <a:t>Works hand in hand with </a:t>
            </a:r>
            <a:r>
              <a:rPr lang="en-GB" sz="1350" dirty="0" smtClean="0">
                <a:latin typeface="Arial" panose="020B0604020202020204" pitchFamily="34" charset="0"/>
                <a:cs typeface="Arial" panose="020B0604020202020204" pitchFamily="34" charset="0"/>
              </a:rPr>
              <a:t>FTD </a:t>
            </a:r>
            <a:r>
              <a:rPr lang="en-GB" sz="1350" dirty="0" smtClean="0">
                <a:latin typeface="Arial" panose="020B0604020202020204" pitchFamily="34" charset="0"/>
                <a:cs typeface="Arial" panose="020B0604020202020204" pitchFamily="34" charset="0"/>
              </a:rPr>
              <a:t>(DCT) </a:t>
            </a:r>
            <a:r>
              <a:rPr lang="en-GB" sz="1350" dirty="0">
                <a:latin typeface="Arial" panose="020B0604020202020204" pitchFamily="34" charset="0"/>
                <a:cs typeface="Arial" panose="020B0604020202020204" pitchFamily="34" charset="0"/>
              </a:rPr>
              <a:t>in the area of DEMO </a:t>
            </a:r>
            <a:r>
              <a:rPr lang="en-GB" sz="1350" dirty="0" smtClean="0">
                <a:latin typeface="Arial" panose="020B0604020202020204" pitchFamily="34" charset="0"/>
                <a:cs typeface="Arial" panose="020B0604020202020204" pitchFamily="34" charset="0"/>
              </a:rPr>
              <a:t>exhaust </a:t>
            </a:r>
            <a:r>
              <a:rPr lang="en-GB" sz="1350" dirty="0">
                <a:latin typeface="Arial" panose="020B0604020202020204" pitchFamily="34" charset="0"/>
                <a:cs typeface="Arial" panose="020B0604020202020204" pitchFamily="34" charset="0"/>
              </a:rPr>
              <a:t>solutions, </a:t>
            </a:r>
            <a:r>
              <a:rPr lang="en-GB" sz="1350" dirty="0" smtClean="0">
                <a:latin typeface="Arial" panose="020B0604020202020204" pitchFamily="34" charset="0"/>
                <a:cs typeface="Arial" panose="020B0604020202020204" pitchFamily="34" charset="0"/>
              </a:rPr>
              <a:t>PWI, and safety</a:t>
            </a:r>
          </a:p>
          <a:p>
            <a:pPr marL="214313" indent="-214313">
              <a:lnSpc>
                <a:spcPct val="113000"/>
              </a:lnSpc>
              <a:spcAft>
                <a:spcPts val="450"/>
              </a:spcAft>
              <a:buFont typeface="Wingdings" panose="05000000000000000000" pitchFamily="2" charset="2"/>
              <a:buChar char="§"/>
            </a:pPr>
            <a:r>
              <a:rPr lang="en-GB" sz="1350" dirty="0" smtClean="0">
                <a:latin typeface="Arial" panose="020B0604020202020204" pitchFamily="34" charset="0"/>
                <a:cs typeface="Arial" panose="020B0604020202020204" pitchFamily="34" charset="0"/>
              </a:rPr>
              <a:t>Supports </a:t>
            </a:r>
            <a:r>
              <a:rPr lang="en-GB" sz="1350" dirty="0" smtClean="0">
                <a:latin typeface="Arial" panose="020B0604020202020204" pitchFamily="34" charset="0"/>
                <a:cs typeface="Arial" panose="020B0604020202020204" pitchFamily="34" charset="0"/>
              </a:rPr>
              <a:t>WP DIV</a:t>
            </a:r>
            <a:r>
              <a:rPr lang="en-GB" sz="1350" dirty="0" smtClean="0">
                <a:latin typeface="Arial" panose="020B0604020202020204" pitchFamily="34" charset="0"/>
                <a:cs typeface="Arial" panose="020B0604020202020204" pitchFamily="34" charset="0"/>
              </a:rPr>
              <a:t> in DTT divertor selection (modelling) and PFC qualification on plasma (DEMO, W7-X, etc.)</a:t>
            </a:r>
            <a:endParaRPr lang="en-GB" sz="1350" dirty="0">
              <a:latin typeface="Arial" panose="020B0604020202020204" pitchFamily="34" charset="0"/>
              <a:cs typeface="Arial" panose="020B0604020202020204" pitchFamily="34" charset="0"/>
            </a:endParaRPr>
          </a:p>
        </p:txBody>
      </p:sp>
      <p:sp>
        <p:nvSpPr>
          <p:cNvPr id="27" name="Textfeld 26"/>
          <p:cNvSpPr txBox="1"/>
          <p:nvPr/>
        </p:nvSpPr>
        <p:spPr>
          <a:xfrm>
            <a:off x="197514" y="3879193"/>
            <a:ext cx="8694966" cy="625941"/>
          </a:xfrm>
          <a:prstGeom prst="rect">
            <a:avLst/>
          </a:prstGeom>
          <a:solidFill>
            <a:srgbClr val="E3E3E3"/>
          </a:solidFill>
          <a:ln w="12700">
            <a:solidFill>
              <a:schemeClr val="tx1"/>
            </a:solidFill>
          </a:ln>
        </p:spPr>
        <p:txBody>
          <a:bodyPr wrap="square" rtlCol="0">
            <a:spAutoFit/>
          </a:bodyPr>
          <a:lstStyle/>
          <a:p>
            <a:pPr marL="214313" indent="-214313">
              <a:lnSpc>
                <a:spcPct val="113000"/>
              </a:lnSpc>
              <a:spcAft>
                <a:spcPts val="450"/>
              </a:spcAft>
              <a:buFont typeface="Wingdings" panose="05000000000000000000" pitchFamily="2" charset="2"/>
              <a:buChar char="§"/>
            </a:pPr>
            <a:r>
              <a:rPr lang="en-GB" sz="1350" dirty="0" smtClean="0">
                <a:latin typeface="Arial" panose="020B0604020202020204" pitchFamily="34" charset="0"/>
                <a:cs typeface="Arial" panose="020B0604020202020204" pitchFamily="34" charset="0"/>
              </a:rPr>
              <a:t>Works </a:t>
            </a:r>
            <a:r>
              <a:rPr lang="en-GB" sz="1350" dirty="0">
                <a:latin typeface="Arial" panose="020B0604020202020204" pitchFamily="34" charset="0"/>
                <a:cs typeface="Arial" panose="020B0604020202020204" pitchFamily="34" charset="0"/>
              </a:rPr>
              <a:t>hand in hand with </a:t>
            </a:r>
            <a:r>
              <a:rPr lang="en-GB" sz="1350" dirty="0" smtClean="0">
                <a:latin typeface="Arial" panose="020B0604020202020204" pitchFamily="34" charset="0"/>
                <a:cs typeface="Arial" panose="020B0604020202020204" pitchFamily="34" charset="0"/>
              </a:rPr>
              <a:t>WP TE </a:t>
            </a:r>
            <a:r>
              <a:rPr lang="en-GB" sz="1350" dirty="0" smtClean="0">
                <a:latin typeface="Arial" panose="020B0604020202020204" pitchFamily="34" charset="0"/>
                <a:cs typeface="Arial" panose="020B0604020202020204" pitchFamily="34" charset="0"/>
              </a:rPr>
              <a:t>and WP W7X </a:t>
            </a:r>
            <a:r>
              <a:rPr lang="en-GB" sz="1350" dirty="0" smtClean="0">
                <a:latin typeface="Arial" panose="020B0604020202020204" pitchFamily="34" charset="0"/>
                <a:cs typeface="Arial" panose="020B0604020202020204" pitchFamily="34" charset="0"/>
              </a:rPr>
              <a:t>in </a:t>
            </a:r>
            <a:r>
              <a:rPr lang="en-GB" sz="1350" dirty="0">
                <a:latin typeface="Arial" panose="020B0604020202020204" pitchFamily="34" charset="0"/>
                <a:cs typeface="Arial" panose="020B0604020202020204" pitchFamily="34" charset="0"/>
              </a:rPr>
              <a:t>the areas of </a:t>
            </a:r>
            <a:r>
              <a:rPr lang="en-GB" sz="1350" dirty="0" smtClean="0">
                <a:latin typeface="Arial" panose="020B0604020202020204" pitchFamily="34" charset="0"/>
                <a:cs typeface="Arial" panose="020B0604020202020204" pitchFamily="34" charset="0"/>
              </a:rPr>
              <a:t>PWI </a:t>
            </a:r>
            <a:r>
              <a:rPr lang="en-GB" sz="1350" dirty="0">
                <a:latin typeface="Arial" panose="020B0604020202020204" pitchFamily="34" charset="0"/>
                <a:cs typeface="Arial" panose="020B0604020202020204" pitchFamily="34" charset="0"/>
              </a:rPr>
              <a:t>and PFC-compatible exhaust solutions </a:t>
            </a:r>
          </a:p>
          <a:p>
            <a:pPr marL="214313" indent="-214313">
              <a:lnSpc>
                <a:spcPct val="113000"/>
              </a:lnSpc>
              <a:spcAft>
                <a:spcPts val="450"/>
              </a:spcAft>
              <a:buFont typeface="Wingdings" panose="05000000000000000000" pitchFamily="2" charset="2"/>
              <a:buChar char="§"/>
            </a:pPr>
            <a:r>
              <a:rPr lang="en-GB" sz="1350" dirty="0">
                <a:latin typeface="Arial" panose="020B0604020202020204" pitchFamily="34" charset="0"/>
                <a:cs typeface="Arial" panose="020B0604020202020204" pitchFamily="34" charset="0"/>
              </a:rPr>
              <a:t>Executes post-mortem analysis of PFCs </a:t>
            </a:r>
            <a:r>
              <a:rPr lang="en-GB" sz="1350" dirty="0" smtClean="0">
                <a:latin typeface="Arial" panose="020B0604020202020204" pitchFamily="34" charset="0"/>
                <a:cs typeface="Arial" panose="020B0604020202020204" pitchFamily="34" charset="0"/>
              </a:rPr>
              <a:t>(WEST, AUG, W7-X, JET etc</a:t>
            </a:r>
            <a:r>
              <a:rPr lang="en-GB" sz="1350" dirty="0">
                <a:latin typeface="Arial" panose="020B0604020202020204" pitchFamily="34" charset="0"/>
                <a:cs typeface="Arial" panose="020B0604020202020204" pitchFamily="34" charset="0"/>
              </a:rPr>
              <a:t>.) and associated interpretation </a:t>
            </a:r>
          </a:p>
        </p:txBody>
      </p:sp>
      <p:sp>
        <p:nvSpPr>
          <p:cNvPr id="28" name="Textfeld 27"/>
          <p:cNvSpPr txBox="1"/>
          <p:nvPr/>
        </p:nvSpPr>
        <p:spPr>
          <a:xfrm>
            <a:off x="7458744" y="3312096"/>
            <a:ext cx="785664" cy="267766"/>
          </a:xfrm>
          <a:prstGeom prst="rect">
            <a:avLst/>
          </a:prstGeom>
          <a:noFill/>
        </p:spPr>
        <p:txBody>
          <a:bodyPr wrap="none" rtlCol="0">
            <a:spAutoFit/>
          </a:bodyPr>
          <a:lstStyle/>
          <a:p>
            <a:pPr algn="l">
              <a:lnSpc>
                <a:spcPct val="95000"/>
              </a:lnSpc>
            </a:pPr>
            <a:r>
              <a:rPr lang="de-DE" sz="1200" i="1" dirty="0" smtClean="0"/>
              <a:t>(</a:t>
            </a:r>
            <a:r>
              <a:rPr lang="de-DE" sz="1200" i="1" dirty="0" err="1" smtClean="0"/>
              <a:t>Thrust</a:t>
            </a:r>
            <a:r>
              <a:rPr lang="de-DE" sz="1200" i="1" dirty="0" smtClean="0"/>
              <a:t> </a:t>
            </a:r>
            <a:r>
              <a:rPr lang="de-DE" sz="1200" i="1" dirty="0" smtClean="0"/>
              <a:t>1)</a:t>
            </a:r>
            <a:endParaRPr lang="de-DE" sz="1200" i="1" dirty="0"/>
          </a:p>
        </p:txBody>
      </p:sp>
      <p:sp>
        <p:nvSpPr>
          <p:cNvPr id="31" name="Textfeld 30"/>
          <p:cNvSpPr txBox="1"/>
          <p:nvPr/>
        </p:nvSpPr>
        <p:spPr>
          <a:xfrm>
            <a:off x="755576" y="3434145"/>
            <a:ext cx="785664" cy="267766"/>
          </a:xfrm>
          <a:prstGeom prst="rect">
            <a:avLst/>
          </a:prstGeom>
          <a:noFill/>
        </p:spPr>
        <p:txBody>
          <a:bodyPr wrap="none" rtlCol="0">
            <a:spAutoFit/>
          </a:bodyPr>
          <a:lstStyle/>
          <a:p>
            <a:pPr algn="l">
              <a:lnSpc>
                <a:spcPct val="95000"/>
              </a:lnSpc>
            </a:pPr>
            <a:r>
              <a:rPr lang="de-DE" sz="1200" i="1" dirty="0" smtClean="0"/>
              <a:t>(</a:t>
            </a:r>
            <a:r>
              <a:rPr lang="de-DE" sz="1200" i="1" dirty="0" err="1" smtClean="0"/>
              <a:t>Thrust</a:t>
            </a:r>
            <a:r>
              <a:rPr lang="de-DE" sz="1200" i="1" dirty="0" smtClean="0"/>
              <a:t> 2)</a:t>
            </a:r>
            <a:endParaRPr lang="de-DE" sz="1200" i="1" dirty="0"/>
          </a:p>
        </p:txBody>
      </p:sp>
      <p:sp>
        <p:nvSpPr>
          <p:cNvPr id="30"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4</a:t>
            </a:fld>
            <a:endParaRPr lang="en-GB" dirty="0"/>
          </a:p>
        </p:txBody>
      </p:sp>
    </p:spTree>
    <p:extLst>
      <p:ext uri="{BB962C8B-B14F-4D97-AF65-F5344CB8AC3E}">
        <p14:creationId xmlns:p14="http://schemas.microsoft.com/office/powerpoint/2010/main" val="219839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P spid="12" grpId="0" animBg="1"/>
      <p:bldP spid="19" grpId="0"/>
      <p:bldP spid="20" grpId="0" animBg="1"/>
      <p:bldP spid="21" grpId="0" animBg="1"/>
      <p:bldP spid="22" grpId="0" animBg="1"/>
      <p:bldP spid="23" grpId="0" animBg="1"/>
      <p:bldP spid="24" grpId="0" animBg="1"/>
      <p:bldP spid="25" grpId="0"/>
      <p:bldP spid="26" grpId="0" animBg="1"/>
      <p:bldP spid="28"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472" y="82253"/>
            <a:ext cx="7543800" cy="342900"/>
          </a:xfrm>
        </p:spPr>
        <p:txBody>
          <a:bodyPr/>
          <a:lstStyle/>
          <a:p>
            <a:r>
              <a:rPr lang="de-DE" dirty="0" smtClean="0"/>
              <a:t>Summary</a:t>
            </a:r>
            <a:endParaRPr lang="de-DE" dirty="0"/>
          </a:p>
        </p:txBody>
      </p:sp>
      <p:pic>
        <p:nvPicPr>
          <p:cNvPr id="5" name="Grafik 4"/>
          <p:cNvPicPr/>
          <p:nvPr/>
        </p:nvPicPr>
        <p:blipFill>
          <a:blip r:embed="rId2">
            <a:extLst>
              <a:ext uri="{28A0092B-C50C-407E-A947-70E740481C1C}">
                <a14:useLocalDpi xmlns:a14="http://schemas.microsoft.com/office/drawing/2010/main" val="0"/>
              </a:ext>
            </a:extLst>
          </a:blip>
          <a:srcRect/>
          <a:stretch>
            <a:fillRect/>
          </a:stretch>
        </p:blipFill>
        <p:spPr bwMode="auto">
          <a:xfrm>
            <a:off x="5786084" y="614812"/>
            <a:ext cx="3343684" cy="4104456"/>
          </a:xfrm>
          <a:prstGeom prst="rect">
            <a:avLst/>
          </a:prstGeom>
          <a:noFill/>
          <a:ln>
            <a:noFill/>
          </a:ln>
        </p:spPr>
      </p:pic>
      <p:sp>
        <p:nvSpPr>
          <p:cNvPr id="9" name="Textfeld 8"/>
          <p:cNvSpPr txBox="1"/>
          <p:nvPr/>
        </p:nvSpPr>
        <p:spPr>
          <a:xfrm flipH="1">
            <a:off x="179512" y="600082"/>
            <a:ext cx="5400600" cy="2753061"/>
          </a:xfrm>
          <a:prstGeom prst="rect">
            <a:avLst/>
          </a:prstGeom>
          <a:solidFill>
            <a:srgbClr val="E3E3E3"/>
          </a:solidFill>
          <a:ln w="12700">
            <a:solidFill>
              <a:schemeClr val="tx1"/>
            </a:solidFill>
          </a:ln>
        </p:spPr>
        <p:txBody>
          <a:bodyPr wrap="square" rtlCol="0">
            <a:spAutoFit/>
          </a:bodyPr>
          <a:lstStyle/>
          <a:p>
            <a:pPr marL="285750"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Basic PWIE activities: </a:t>
            </a:r>
            <a:endParaRPr lang="en-GB" sz="1300" dirty="0" smtClean="0">
              <a:latin typeface="Arial" panose="020B0604020202020204" pitchFamily="34" charset="0"/>
              <a:cs typeface="Arial" panose="020B0604020202020204" pitchFamily="34" charset="0"/>
            </a:endParaRP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 </a:t>
            </a:r>
            <a:r>
              <a:rPr lang="en-GB" sz="1300" dirty="0" smtClean="0">
                <a:latin typeface="Arial" panose="020B0604020202020204" pitchFamily="34" charset="0"/>
                <a:cs typeface="Arial" panose="020B0604020202020204" pitchFamily="34" charset="0"/>
              </a:rPr>
              <a:t>balanced program within </a:t>
            </a:r>
            <a:r>
              <a:rPr lang="en-GB" sz="1300" dirty="0" smtClean="0">
                <a:latin typeface="Arial" panose="020B0604020202020204" pitchFamily="34" charset="0"/>
                <a:cs typeface="Arial" panose="020B0604020202020204" pitchFamily="34" charset="0"/>
              </a:rPr>
              <a:t>limits in resources and machine time</a:t>
            </a: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 insufficient money for T laboratories (CEA, ISPPUL)</a:t>
            </a: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 insufficient money for JET (existing) sample analysis </a:t>
            </a: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=&gt; resources taken from other experiment analysis (TE and W7X) </a:t>
            </a:r>
            <a:endParaRPr lang="en-GB" sz="1300" dirty="0" smtClean="0">
              <a:latin typeface="Arial" panose="020B0604020202020204" pitchFamily="34" charset="0"/>
              <a:cs typeface="Arial" panose="020B0604020202020204" pitchFamily="34" charset="0"/>
            </a:endParaRP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 delays in fuel removal strategy for </a:t>
            </a:r>
            <a:r>
              <a:rPr lang="en-GB" sz="1300" dirty="0" smtClean="0">
                <a:latin typeface="Arial" panose="020B0604020202020204" pitchFamily="34" charset="0"/>
                <a:cs typeface="Arial" panose="020B0604020202020204" pitchFamily="34" charset="0"/>
              </a:rPr>
              <a:t>ITER due to overall JET DT   </a:t>
            </a: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and clean-up delay and available resources</a:t>
            </a: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 post DT JET sample </a:t>
            </a:r>
            <a:r>
              <a:rPr lang="en-GB" sz="1300" dirty="0" err="1" smtClean="0">
                <a:latin typeface="Arial" panose="020B0604020202020204" pitchFamily="34" charset="0"/>
                <a:cs typeface="Arial" panose="020B0604020202020204" pitchFamily="34" charset="0"/>
              </a:rPr>
              <a:t>anlaysis</a:t>
            </a:r>
            <a:r>
              <a:rPr lang="en-GB" sz="1300" dirty="0" smtClean="0">
                <a:latin typeface="Arial" panose="020B0604020202020204" pitchFamily="34" charset="0"/>
                <a:cs typeface="Arial" panose="020B0604020202020204" pitchFamily="34" charset="0"/>
              </a:rPr>
              <a:t> has no funding</a:t>
            </a: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 Laser-based techniques at JET (or elsewhere) have no funding </a:t>
            </a: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(UKAEA+FZJ own interest for LID-</a:t>
            </a:r>
            <a:r>
              <a:rPr lang="en-GB" sz="1300" dirty="0" smtClean="0">
                <a:latin typeface="Arial" panose="020B0604020202020204" pitchFamily="34" charset="0"/>
                <a:cs typeface="Arial" panose="020B0604020202020204" pitchFamily="34" charset="0"/>
              </a:rPr>
              <a:t>QMS </a:t>
            </a:r>
            <a:r>
              <a:rPr lang="en-GB" sz="1300" dirty="0" smtClean="0">
                <a:latin typeface="Arial" panose="020B0604020202020204" pitchFamily="34" charset="0"/>
                <a:cs typeface="Arial" panose="020B0604020202020204" pitchFamily="34" charset="0"/>
              </a:rPr>
              <a:t>and risk in the moment)</a:t>
            </a:r>
          </a:p>
          <a:p>
            <a:pPr>
              <a:lnSpc>
                <a:spcPct val="95000"/>
              </a:lnSpc>
            </a:pPr>
            <a:endParaRPr lang="en-GB" sz="1300" dirty="0" smtClean="0">
              <a:latin typeface="Arial" panose="020B0604020202020204" pitchFamily="34" charset="0"/>
              <a:cs typeface="Arial" panose="020B0604020202020204" pitchFamily="34" charset="0"/>
            </a:endParaRPr>
          </a:p>
          <a:p>
            <a:pPr marL="285750"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Former DTT-ADC physics activities scope:</a:t>
            </a:r>
          </a:p>
          <a:p>
            <a:pPr>
              <a:lnSpc>
                <a:spcPct val="95000"/>
              </a:lnSpc>
            </a:pPr>
            <a:r>
              <a:rPr lang="en-GB" sz="1300" dirty="0" smtClean="0">
                <a:latin typeface="Arial" panose="020B0604020202020204" pitchFamily="34" charset="0"/>
                <a:cs typeface="Arial" panose="020B0604020202020204" pitchFamily="34" charset="0"/>
              </a:rPr>
              <a:t>       - </a:t>
            </a:r>
            <a:r>
              <a:rPr lang="en-GB" sz="1300" dirty="0" smtClean="0">
                <a:latin typeface="Arial" panose="020B0604020202020204" pitchFamily="34" charset="0"/>
                <a:cs typeface="Arial" panose="020B0604020202020204" pitchFamily="34" charset="0"/>
              </a:rPr>
              <a:t>further down selection by 2022: XD, SN, long leg …</a:t>
            </a:r>
            <a:endParaRPr lang="en-GB" sz="1300" dirty="0" smtClean="0">
              <a:latin typeface="Arial" panose="020B0604020202020204" pitchFamily="34" charset="0"/>
              <a:cs typeface="Arial" panose="020B0604020202020204" pitchFamily="34" charset="0"/>
            </a:endParaRPr>
          </a:p>
          <a:p>
            <a:pPr>
              <a:lnSpc>
                <a:spcPct val="95000"/>
              </a:lnSpc>
            </a:pPr>
            <a:r>
              <a:rPr lang="en-GB" sz="1300" dirty="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a:t>
            </a:r>
            <a:r>
              <a:rPr lang="en-GB" sz="1300" dirty="0" smtClean="0">
                <a:latin typeface="Arial" panose="020B0604020202020204" pitchFamily="34" charset="0"/>
                <a:cs typeface="Arial" panose="020B0604020202020204" pitchFamily="34" charset="0"/>
              </a:rPr>
              <a:t> - </a:t>
            </a:r>
            <a:r>
              <a:rPr lang="en-GB" sz="1300" dirty="0" smtClean="0">
                <a:latin typeface="Arial" panose="020B0604020202020204" pitchFamily="34" charset="0"/>
                <a:cs typeface="Arial" panose="020B0604020202020204" pitchFamily="34" charset="0"/>
              </a:rPr>
              <a:t>ADC </a:t>
            </a:r>
            <a:r>
              <a:rPr lang="en-GB" sz="1300" dirty="0" smtClean="0">
                <a:latin typeface="Arial" panose="020B0604020202020204" pitchFamily="34" charset="0"/>
                <a:cs typeface="Arial" panose="020B0604020202020204" pitchFamily="34" charset="0"/>
              </a:rPr>
              <a:t>tests </a:t>
            </a:r>
            <a:r>
              <a:rPr lang="en-GB" sz="1300" dirty="0" smtClean="0">
                <a:latin typeface="Arial" panose="020B0604020202020204" pitchFamily="34" charset="0"/>
                <a:cs typeface="Arial" panose="020B0604020202020204" pitchFamily="34" charset="0"/>
              </a:rPr>
              <a:t>in AUG in </a:t>
            </a:r>
            <a:r>
              <a:rPr lang="en-GB" sz="1300" dirty="0" smtClean="0">
                <a:latin typeface="Arial" panose="020B0604020202020204" pitchFamily="34" charset="0"/>
                <a:cs typeface="Arial" panose="020B0604020202020204" pitchFamily="34" charset="0"/>
              </a:rPr>
              <a:t>2024 after end of task (!)</a:t>
            </a:r>
            <a:endParaRPr lang="en-GB" sz="1300" dirty="0">
              <a:latin typeface="Arial" panose="020B0604020202020204" pitchFamily="34" charset="0"/>
              <a:cs typeface="Arial" panose="020B0604020202020204" pitchFamily="34" charset="0"/>
            </a:endParaRPr>
          </a:p>
        </p:txBody>
      </p:sp>
      <p:sp>
        <p:nvSpPr>
          <p:cNvPr id="7" name="Textfeld 6"/>
          <p:cNvSpPr txBox="1"/>
          <p:nvPr/>
        </p:nvSpPr>
        <p:spPr>
          <a:xfrm flipH="1">
            <a:off x="192487" y="3486623"/>
            <a:ext cx="5400600" cy="1422697"/>
          </a:xfrm>
          <a:prstGeom prst="rect">
            <a:avLst/>
          </a:prstGeom>
          <a:solidFill>
            <a:srgbClr val="E3E3E3"/>
          </a:solidFill>
          <a:ln w="12700">
            <a:solidFill>
              <a:schemeClr val="tx1"/>
            </a:solidFill>
          </a:ln>
        </p:spPr>
        <p:txBody>
          <a:bodyPr wrap="square" rtlCol="0">
            <a:spAutoFit/>
          </a:bodyPr>
          <a:lstStyle/>
          <a:p>
            <a:pPr marL="285750"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Start of WP PWIE is challenging</a:t>
            </a: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COVID situation</a:t>
            </a: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EUROfusion II: overall grant and funding situation</a:t>
            </a:r>
          </a:p>
          <a:p>
            <a:pPr marL="742950" lvl="1" indent="-285750">
              <a:lnSpc>
                <a:spcPct val="95000"/>
              </a:lnSpc>
              <a:buFont typeface="Wingdings" panose="05000000000000000000" pitchFamily="2" charset="2"/>
              <a:buChar char="§"/>
            </a:pPr>
            <a:r>
              <a:rPr lang="en-GB" sz="1300" dirty="0" smtClean="0">
                <a:latin typeface="Arial" panose="020B0604020202020204" pitchFamily="34" charset="0"/>
                <a:cs typeface="Arial" panose="020B0604020202020204" pitchFamily="34" charset="0"/>
              </a:rPr>
              <a:t>Procedure and communication issues within EUROfusion</a:t>
            </a:r>
          </a:p>
          <a:p>
            <a:pPr marL="285750" indent="-285750">
              <a:lnSpc>
                <a:spcPct val="95000"/>
              </a:lnSpc>
              <a:buFont typeface="Wingdings" panose="05000000000000000000" pitchFamily="2" charset="2"/>
              <a:buChar char="§"/>
            </a:pPr>
            <a:r>
              <a:rPr lang="en-GB" sz="1300" dirty="0">
                <a:latin typeface="Arial" panose="020B0604020202020204" pitchFamily="34" charset="0"/>
                <a:cs typeface="Arial" panose="020B0604020202020204" pitchFamily="34" charset="0"/>
              </a:rPr>
              <a:t>Excellent work between PLs and TFLs on daily basis</a:t>
            </a:r>
          </a:p>
          <a:p>
            <a:pPr marL="742950" lvl="1" indent="-285750">
              <a:lnSpc>
                <a:spcPct val="95000"/>
              </a:lnSpc>
              <a:buFont typeface="Wingdings" panose="05000000000000000000" pitchFamily="2" charset="2"/>
              <a:buChar char="§"/>
            </a:pPr>
            <a:r>
              <a:rPr lang="en-GB" sz="1300" dirty="0">
                <a:latin typeface="Arial" panose="020B0604020202020204" pitchFamily="34" charset="0"/>
                <a:cs typeface="Arial" panose="020B0604020202020204" pitchFamily="34" charset="0"/>
              </a:rPr>
              <a:t>Better coordination among projects in view of limited funding</a:t>
            </a:r>
          </a:p>
          <a:p>
            <a:pPr marL="742950" lvl="1" indent="-285750">
              <a:lnSpc>
                <a:spcPct val="95000"/>
              </a:lnSpc>
              <a:buFont typeface="Wingdings" panose="05000000000000000000" pitchFamily="2" charset="2"/>
              <a:buChar char="§"/>
            </a:pPr>
            <a:r>
              <a:rPr lang="en-GB" sz="1300" dirty="0">
                <a:latin typeface="Arial" panose="020B0604020202020204" pitchFamily="34" charset="0"/>
                <a:cs typeface="Arial" panose="020B0604020202020204" pitchFamily="34" charset="0"/>
              </a:rPr>
              <a:t>Improved cooperation between FSD and </a:t>
            </a:r>
            <a:r>
              <a:rPr lang="en-GB" sz="1300" dirty="0" smtClean="0">
                <a:latin typeface="Arial" panose="020B0604020202020204" pitchFamily="34" charset="0"/>
                <a:cs typeface="Arial" panose="020B0604020202020204" pitchFamily="34" charset="0"/>
              </a:rPr>
              <a:t>FTD</a:t>
            </a:r>
            <a:endParaRPr lang="en-GB"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3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ANNEX</a:t>
            </a:r>
            <a:endParaRPr lang="de-DE" dirty="0"/>
          </a:p>
        </p:txBody>
      </p:sp>
    </p:spTree>
    <p:extLst>
      <p:ext uri="{BB962C8B-B14F-4D97-AF65-F5344CB8AC3E}">
        <p14:creationId xmlns:p14="http://schemas.microsoft.com/office/powerpoint/2010/main" val="4981416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Team</a:t>
            </a:r>
            <a:endParaRPr lang="de-DE" sz="2400" dirty="0"/>
          </a:p>
        </p:txBody>
      </p:sp>
      <p:graphicFrame>
        <p:nvGraphicFramePr>
          <p:cNvPr id="5" name="Tabelle 4"/>
          <p:cNvGraphicFramePr>
            <a:graphicFrameLocks noGrp="1"/>
          </p:cNvGraphicFramePr>
          <p:nvPr>
            <p:extLst>
              <p:ext uri="{D42A27DB-BD31-4B8C-83A1-F6EECF244321}">
                <p14:modId xmlns:p14="http://schemas.microsoft.com/office/powerpoint/2010/main" val="2980938233"/>
              </p:ext>
            </p:extLst>
          </p:nvPr>
        </p:nvGraphicFramePr>
        <p:xfrm>
          <a:off x="323528" y="1347614"/>
          <a:ext cx="8096213" cy="2377440"/>
        </p:xfrm>
        <a:graphic>
          <a:graphicData uri="http://schemas.openxmlformats.org/drawingml/2006/table">
            <a:tbl>
              <a:tblPr firstRow="1" firstCol="1" bandRow="1">
                <a:tableStyleId>{5C22544A-7EE6-4342-B048-85BDC9FD1C3A}</a:tableStyleId>
              </a:tblPr>
              <a:tblGrid>
                <a:gridCol w="1100448">
                  <a:extLst>
                    <a:ext uri="{9D8B030D-6E8A-4147-A177-3AD203B41FA5}">
                      <a16:colId xmlns:a16="http://schemas.microsoft.com/office/drawing/2014/main" val="3976987343"/>
                    </a:ext>
                  </a:extLst>
                </a:gridCol>
                <a:gridCol w="1084863">
                  <a:extLst>
                    <a:ext uri="{9D8B030D-6E8A-4147-A177-3AD203B41FA5}">
                      <a16:colId xmlns:a16="http://schemas.microsoft.com/office/drawing/2014/main" val="2734515757"/>
                    </a:ext>
                  </a:extLst>
                </a:gridCol>
                <a:gridCol w="2109985">
                  <a:extLst>
                    <a:ext uri="{9D8B030D-6E8A-4147-A177-3AD203B41FA5}">
                      <a16:colId xmlns:a16="http://schemas.microsoft.com/office/drawing/2014/main" val="753626247"/>
                    </a:ext>
                  </a:extLst>
                </a:gridCol>
                <a:gridCol w="609532">
                  <a:extLst>
                    <a:ext uri="{9D8B030D-6E8A-4147-A177-3AD203B41FA5}">
                      <a16:colId xmlns:a16="http://schemas.microsoft.com/office/drawing/2014/main" val="1069631999"/>
                    </a:ext>
                  </a:extLst>
                </a:gridCol>
                <a:gridCol w="2332499">
                  <a:extLst>
                    <a:ext uri="{9D8B030D-6E8A-4147-A177-3AD203B41FA5}">
                      <a16:colId xmlns:a16="http://schemas.microsoft.com/office/drawing/2014/main" val="1639574812"/>
                    </a:ext>
                  </a:extLst>
                </a:gridCol>
                <a:gridCol w="858886">
                  <a:extLst>
                    <a:ext uri="{9D8B030D-6E8A-4147-A177-3AD203B41FA5}">
                      <a16:colId xmlns:a16="http://schemas.microsoft.com/office/drawing/2014/main" val="1767765006"/>
                    </a:ext>
                  </a:extLst>
                </a:gridCol>
              </a:tblGrid>
              <a:tr h="0">
                <a:tc>
                  <a:txBody>
                    <a:bodyPr/>
                    <a:lstStyle/>
                    <a:p>
                      <a:pPr algn="just">
                        <a:spcAft>
                          <a:spcPts val="600"/>
                        </a:spcAft>
                      </a:pPr>
                      <a:r>
                        <a:rPr lang="en-US" sz="1200">
                          <a:effectLst/>
                        </a:rPr>
                        <a:t>Surname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First Name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Role (in WP)</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Beneficiary</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Email</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Office Phone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3656729286"/>
                  </a:ext>
                </a:extLst>
              </a:tr>
              <a:tr h="0">
                <a:tc>
                  <a:txBody>
                    <a:bodyPr/>
                    <a:lstStyle/>
                    <a:p>
                      <a:pPr algn="just">
                        <a:spcAft>
                          <a:spcPts val="600"/>
                        </a:spcAft>
                      </a:pPr>
                      <a:r>
                        <a:rPr lang="en-US" sz="1200">
                          <a:effectLst/>
                        </a:rPr>
                        <a:t>Brezinsek</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Sebastijan</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l">
                        <a:lnSpc>
                          <a:spcPct val="115000"/>
                        </a:lnSpc>
                        <a:spcAft>
                          <a:spcPts val="600"/>
                        </a:spcAft>
                      </a:pPr>
                      <a:r>
                        <a:rPr lang="en-US" sz="1000">
                          <a:effectLst/>
                        </a:rPr>
                        <a:t>Project Leader</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FZJ</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s.brezinsek@fz-juelich.de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1641268898"/>
                  </a:ext>
                </a:extLst>
              </a:tr>
              <a:tr h="0">
                <a:tc>
                  <a:txBody>
                    <a:bodyPr/>
                    <a:lstStyle/>
                    <a:p>
                      <a:pPr algn="just">
                        <a:spcAft>
                          <a:spcPts val="600"/>
                        </a:spcAft>
                      </a:pPr>
                      <a:r>
                        <a:rPr lang="en-US" sz="1200">
                          <a:effectLst/>
                        </a:rPr>
                        <a:t>Coenen</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Jan Willem</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l">
                        <a:lnSpc>
                          <a:spcPct val="115000"/>
                        </a:lnSpc>
                        <a:spcAft>
                          <a:spcPts val="600"/>
                        </a:spcAft>
                      </a:pPr>
                      <a:r>
                        <a:rPr lang="en-US" sz="1000">
                          <a:effectLst/>
                        </a:rPr>
                        <a:t>Sub-Project Leader SP A</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FZJ</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j.w.coenen@fz-juelich.de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1798051789"/>
                  </a:ext>
                </a:extLst>
              </a:tr>
              <a:tr h="0">
                <a:tc>
                  <a:txBody>
                    <a:bodyPr/>
                    <a:lstStyle/>
                    <a:p>
                      <a:pPr algn="just">
                        <a:spcAft>
                          <a:spcPts val="600"/>
                        </a:spcAft>
                      </a:pPr>
                      <a:r>
                        <a:rPr lang="en-US" sz="1200">
                          <a:effectLst/>
                        </a:rPr>
                        <a:t>Hakola</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Antti</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l">
                        <a:lnSpc>
                          <a:spcPct val="115000"/>
                        </a:lnSpc>
                        <a:spcAft>
                          <a:spcPts val="600"/>
                        </a:spcAft>
                      </a:pPr>
                      <a:r>
                        <a:rPr lang="en-US" sz="1000">
                          <a:effectLst/>
                        </a:rPr>
                        <a:t>Sub-Project Leader SP B</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VTT</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antti.hakola@vtt.fi</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2283835269"/>
                  </a:ext>
                </a:extLst>
              </a:tr>
              <a:tr h="0">
                <a:tc>
                  <a:txBody>
                    <a:bodyPr/>
                    <a:lstStyle/>
                    <a:p>
                      <a:pPr algn="just">
                        <a:spcAft>
                          <a:spcPts val="600"/>
                        </a:spcAft>
                      </a:pPr>
                      <a:r>
                        <a:rPr lang="en-US" sz="1200">
                          <a:effectLst/>
                        </a:rPr>
                        <a:t>Schmid</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Klaus</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lnSpc>
                          <a:spcPct val="115000"/>
                        </a:lnSpc>
                        <a:spcAft>
                          <a:spcPts val="600"/>
                        </a:spcAft>
                      </a:pPr>
                      <a:r>
                        <a:rPr lang="en-US" sz="1000">
                          <a:effectLst/>
                        </a:rPr>
                        <a:t>Sub-Project Leader SP C</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MPG</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Klaus.Schmid@ipp.mpg.de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2573841904"/>
                  </a:ext>
                </a:extLst>
              </a:tr>
              <a:tr h="0">
                <a:tc>
                  <a:txBody>
                    <a:bodyPr/>
                    <a:lstStyle/>
                    <a:p>
                      <a:pPr algn="just">
                        <a:spcAft>
                          <a:spcPts val="600"/>
                        </a:spcAft>
                      </a:pPr>
                      <a:r>
                        <a:rPr lang="en-US" sz="1200">
                          <a:effectLst/>
                        </a:rPr>
                        <a:t>Kirschner</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Andreas</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lnSpc>
                          <a:spcPct val="115000"/>
                        </a:lnSpc>
                        <a:spcAft>
                          <a:spcPts val="600"/>
                        </a:spcAft>
                      </a:pPr>
                      <a:r>
                        <a:rPr lang="en-US" sz="1000">
                          <a:effectLst/>
                        </a:rPr>
                        <a:t>Sub-Project Leader SP D</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FZJ</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a.kirschner@fz-juelich.de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141372631"/>
                  </a:ext>
                </a:extLst>
              </a:tr>
              <a:tr h="0">
                <a:tc>
                  <a:txBody>
                    <a:bodyPr/>
                    <a:lstStyle/>
                    <a:p>
                      <a:pPr algn="just">
                        <a:spcAft>
                          <a:spcPts val="600"/>
                        </a:spcAft>
                      </a:pPr>
                      <a:r>
                        <a:rPr lang="en-US" sz="1200">
                          <a:effectLst/>
                        </a:rPr>
                        <a:t>Likonen</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Jari</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lnSpc>
                          <a:spcPct val="115000"/>
                        </a:lnSpc>
                        <a:spcAft>
                          <a:spcPts val="600"/>
                        </a:spcAft>
                      </a:pPr>
                      <a:r>
                        <a:rPr lang="en-US" sz="1000">
                          <a:effectLst/>
                        </a:rPr>
                        <a:t>Sub-Project Leader SP E</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VTT</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jari.likonen@vtt.fi</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4197087952"/>
                  </a:ext>
                </a:extLst>
              </a:tr>
              <a:tr h="0">
                <a:tc>
                  <a:txBody>
                    <a:bodyPr/>
                    <a:lstStyle/>
                    <a:p>
                      <a:pPr algn="just">
                        <a:spcAft>
                          <a:spcPts val="600"/>
                        </a:spcAft>
                      </a:pPr>
                      <a:r>
                        <a:rPr lang="en-US" sz="1200" dirty="0">
                          <a:effectLst/>
                        </a:rPr>
                        <a:t>Van der Meiden</a:t>
                      </a:r>
                      <a:endParaRPr lang="de-DE"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Hennie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lnSpc>
                          <a:spcPct val="115000"/>
                        </a:lnSpc>
                        <a:spcAft>
                          <a:spcPts val="600"/>
                        </a:spcAft>
                      </a:pPr>
                      <a:r>
                        <a:rPr lang="en-US" sz="1000">
                          <a:effectLst/>
                        </a:rPr>
                        <a:t>Sub-Project Leader SP X</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DIFFER</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h.j.vandermeiden@differ.nl</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732317110"/>
                  </a:ext>
                </a:extLst>
              </a:tr>
              <a:tr h="0">
                <a:tc>
                  <a:txBody>
                    <a:bodyPr/>
                    <a:lstStyle/>
                    <a:p>
                      <a:pPr algn="just">
                        <a:spcAft>
                          <a:spcPts val="600"/>
                        </a:spcAft>
                      </a:pPr>
                      <a:r>
                        <a:rPr lang="en-US" sz="1200">
                          <a:effectLst/>
                        </a:rPr>
                        <a:t>Calabro</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Giuseppe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lnSpc>
                          <a:spcPct val="115000"/>
                        </a:lnSpc>
                        <a:spcAft>
                          <a:spcPts val="600"/>
                        </a:spcAft>
                      </a:pPr>
                      <a:r>
                        <a:rPr lang="en-US" sz="1000">
                          <a:effectLst/>
                        </a:rPr>
                        <a:t>Deputy Project Leader SP ADC</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ENEA</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giuseppe.calabro@unitus.it</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1997794726"/>
                  </a:ext>
                </a:extLst>
              </a:tr>
              <a:tr h="0">
                <a:tc>
                  <a:txBody>
                    <a:bodyPr/>
                    <a:lstStyle/>
                    <a:p>
                      <a:pPr algn="just">
                        <a:spcAft>
                          <a:spcPts val="600"/>
                        </a:spcAft>
                      </a:pPr>
                      <a:r>
                        <a:rPr lang="en-US" sz="1200">
                          <a:effectLst/>
                        </a:rPr>
                        <a:t>De Schepper</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Alexandra</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lnSpc>
                          <a:spcPct val="115000"/>
                        </a:lnSpc>
                        <a:spcAft>
                          <a:spcPts val="600"/>
                        </a:spcAft>
                      </a:pPr>
                      <a:r>
                        <a:rPr lang="en-US" sz="1000">
                          <a:effectLst/>
                        </a:rPr>
                        <a:t>Project Support Office</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FZJ</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a.de.schepper@fz-juelich.de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2226370259"/>
                  </a:ext>
                </a:extLst>
              </a:tr>
              <a:tr h="0">
                <a:tc>
                  <a:txBody>
                    <a:bodyPr/>
                    <a:lstStyle/>
                    <a:p>
                      <a:pPr algn="just">
                        <a:spcAft>
                          <a:spcPts val="600"/>
                        </a:spcAft>
                      </a:pPr>
                      <a:r>
                        <a:rPr lang="en-US" sz="1200">
                          <a:effectLst/>
                        </a:rPr>
                        <a:t>Reinhart</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Michael</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lnSpc>
                          <a:spcPct val="115000"/>
                        </a:lnSpc>
                        <a:spcAft>
                          <a:spcPts val="600"/>
                        </a:spcAft>
                      </a:pPr>
                      <a:r>
                        <a:rPr lang="en-US" sz="1000">
                          <a:effectLst/>
                        </a:rPr>
                        <a:t>Project Support Office</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FZJ</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m.reinhart@fz-juelich.de</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 </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239636846"/>
                  </a:ext>
                </a:extLst>
              </a:tr>
              <a:tr h="0">
                <a:tc>
                  <a:txBody>
                    <a:bodyPr/>
                    <a:lstStyle/>
                    <a:p>
                      <a:pPr algn="just">
                        <a:spcAft>
                          <a:spcPts val="600"/>
                        </a:spcAft>
                      </a:pPr>
                      <a:r>
                        <a:rPr lang="en-US" sz="1200">
                          <a:effectLst/>
                        </a:rPr>
                        <a:t>Douai</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David</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lnSpc>
                          <a:spcPct val="115000"/>
                        </a:lnSpc>
                        <a:spcAft>
                          <a:spcPts val="600"/>
                        </a:spcAft>
                      </a:pPr>
                      <a:r>
                        <a:rPr lang="en-US" sz="1000">
                          <a:effectLst/>
                        </a:rPr>
                        <a:t>EUROfusion Coordination officer</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just">
                        <a:spcAft>
                          <a:spcPts val="600"/>
                        </a:spcAft>
                      </a:pPr>
                      <a:r>
                        <a:rPr lang="en-US" sz="1200">
                          <a:effectLst/>
                        </a:rPr>
                        <a:t>CEA</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a:effectLst/>
                        </a:rPr>
                        <a:t>David.DOUAI@cea.fr</a:t>
                      </a:r>
                      <a:endParaRPr lang="de-DE"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algn="just">
                        <a:spcAft>
                          <a:spcPts val="600"/>
                        </a:spcAft>
                      </a:pPr>
                      <a:r>
                        <a:rPr lang="en-US" sz="1200" dirty="0">
                          <a:effectLst/>
                        </a:rPr>
                        <a:t> </a:t>
                      </a:r>
                      <a:endParaRPr lang="de-DE"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0" marB="0"/>
                </a:tc>
                <a:extLst>
                  <a:ext uri="{0D108BD9-81ED-4DB2-BD59-A6C34878D82A}">
                    <a16:rowId xmlns:a16="http://schemas.microsoft.com/office/drawing/2014/main" val="757056795"/>
                  </a:ext>
                </a:extLst>
              </a:tr>
            </a:tbl>
          </a:graphicData>
        </a:graphic>
      </p:graphicFrame>
      <p:sp>
        <p:nvSpPr>
          <p:cNvPr id="6" name="Fußzeilenplatzhalter 3"/>
          <p:cNvSpPr>
            <a:spLocks noGrp="1"/>
          </p:cNvSpPr>
          <p:nvPr>
            <p:ph type="ftr" sz="quarter" idx="11"/>
          </p:nvPr>
        </p:nvSpPr>
        <p:spPr>
          <a:xfrm>
            <a:off x="467544" y="4908928"/>
            <a:ext cx="8240228" cy="201104"/>
          </a:xfrm>
        </p:spPr>
        <p:txBody>
          <a:bodyPr/>
          <a:lstStyle/>
          <a:p>
            <a:pPr algn="r"/>
            <a:r>
              <a:rPr lang="en-GB" dirty="0" err="1"/>
              <a:t>Sebastijan</a:t>
            </a:r>
            <a:r>
              <a:rPr lang="en-GB" dirty="0"/>
              <a:t> </a:t>
            </a:r>
            <a:r>
              <a:rPr lang="en-GB" dirty="0" err="1"/>
              <a:t>Brezinsek</a:t>
            </a:r>
            <a:r>
              <a:rPr lang="en-GB" dirty="0"/>
              <a:t> | </a:t>
            </a:r>
            <a:r>
              <a:rPr lang="en-GB" dirty="0" smtClean="0"/>
              <a:t>PB PWIE 2021 | </a:t>
            </a:r>
            <a:r>
              <a:rPr lang="en-GB" dirty="0"/>
              <a:t>Zoom | </a:t>
            </a:r>
            <a:r>
              <a:rPr lang="en-GB" dirty="0" smtClean="0"/>
              <a:t>22.06.2021 </a:t>
            </a:r>
            <a:r>
              <a:rPr lang="en-GB" dirty="0"/>
              <a:t>| Page </a:t>
            </a:r>
            <a:fld id="{6A6D9FA1-99C7-4910-8E32-B85D378B0060}" type="slidenum">
              <a:rPr lang="en-GB"/>
              <a:pPr algn="r"/>
              <a:t>42</a:t>
            </a:fld>
            <a:endParaRPr lang="en-GB" dirty="0"/>
          </a:p>
        </p:txBody>
      </p:sp>
    </p:spTree>
    <p:extLst>
      <p:ext uri="{BB962C8B-B14F-4D97-AF65-F5344CB8AC3E}">
        <p14:creationId xmlns:p14="http://schemas.microsoft.com/office/powerpoint/2010/main" val="8016195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err="1" smtClean="0"/>
              <a:t>Risks</a:t>
            </a:r>
            <a:r>
              <a:rPr lang="de-DE" dirty="0" smtClean="0"/>
              <a:t> </a:t>
            </a:r>
            <a:r>
              <a:rPr lang="de-DE" dirty="0" err="1" smtClean="0"/>
              <a:t>and</a:t>
            </a:r>
            <a:r>
              <a:rPr lang="de-DE" dirty="0" smtClean="0"/>
              <a:t> </a:t>
            </a:r>
            <a:r>
              <a:rPr lang="de-DE" dirty="0" err="1" smtClean="0"/>
              <a:t>counter</a:t>
            </a:r>
            <a:r>
              <a:rPr lang="de-DE" dirty="0" smtClean="0"/>
              <a:t> </a:t>
            </a:r>
            <a:r>
              <a:rPr lang="de-DE" dirty="0" err="1" smtClean="0"/>
              <a:t>actions</a:t>
            </a:r>
            <a:r>
              <a:rPr lang="de-DE" dirty="0" smtClean="0"/>
              <a:t> (I)</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2649382064"/>
              </p:ext>
            </p:extLst>
          </p:nvPr>
        </p:nvGraphicFramePr>
        <p:xfrm>
          <a:off x="323529" y="1200150"/>
          <a:ext cx="8496944" cy="3532532"/>
        </p:xfrm>
        <a:graphic>
          <a:graphicData uri="http://schemas.openxmlformats.org/drawingml/2006/table">
            <a:tbl>
              <a:tblPr firstRow="1" firstCol="1" bandRow="1">
                <a:tableStyleId>{5C22544A-7EE6-4342-B048-85BDC9FD1C3A}</a:tableStyleId>
              </a:tblPr>
              <a:tblGrid>
                <a:gridCol w="2838499">
                  <a:extLst>
                    <a:ext uri="{9D8B030D-6E8A-4147-A177-3AD203B41FA5}">
                      <a16:colId xmlns:a16="http://schemas.microsoft.com/office/drawing/2014/main" val="3686538674"/>
                    </a:ext>
                  </a:extLst>
                </a:gridCol>
                <a:gridCol w="5658445">
                  <a:extLst>
                    <a:ext uri="{9D8B030D-6E8A-4147-A177-3AD203B41FA5}">
                      <a16:colId xmlns:a16="http://schemas.microsoft.com/office/drawing/2014/main" val="485625031"/>
                    </a:ext>
                  </a:extLst>
                </a:gridCol>
              </a:tblGrid>
              <a:tr h="442705">
                <a:tc>
                  <a:txBody>
                    <a:bodyPr/>
                    <a:lstStyle/>
                    <a:p>
                      <a:pPr algn="just">
                        <a:lnSpc>
                          <a:spcPct val="115000"/>
                        </a:lnSpc>
                        <a:spcAft>
                          <a:spcPts val="0"/>
                        </a:spcAft>
                      </a:pPr>
                      <a:r>
                        <a:rPr lang="en-GB" sz="1000">
                          <a:effectLst/>
                        </a:rPr>
                        <a:t>Selected high heat flux facilities are not available due to technical issues  (SP A)</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tc>
                  <a:txBody>
                    <a:bodyPr/>
                    <a:lstStyle/>
                    <a:p>
                      <a:pPr algn="just">
                        <a:lnSpc>
                          <a:spcPct val="115000"/>
                        </a:lnSpc>
                        <a:spcAft>
                          <a:spcPts val="0"/>
                        </a:spcAft>
                      </a:pPr>
                      <a:r>
                        <a:rPr lang="en-GB" sz="1000" dirty="0">
                          <a:solidFill>
                            <a:schemeClr val="tx1"/>
                          </a:solidFill>
                          <a:effectLst/>
                        </a:rPr>
                        <a:t>Delay activities or transfer to other facilities not selected in the first place</a:t>
                      </a:r>
                      <a:endParaRPr lang="de-DE" sz="1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solidFill>
                      <a:schemeClr val="accent1">
                        <a:lumMod val="20000"/>
                        <a:lumOff val="80000"/>
                      </a:schemeClr>
                    </a:solidFill>
                  </a:tcPr>
                </a:tc>
                <a:extLst>
                  <a:ext uri="{0D108BD9-81ED-4DB2-BD59-A6C34878D82A}">
                    <a16:rowId xmlns:a16="http://schemas.microsoft.com/office/drawing/2014/main" val="2129987434"/>
                  </a:ext>
                </a:extLst>
              </a:tr>
              <a:tr h="442705">
                <a:tc>
                  <a:txBody>
                    <a:bodyPr/>
                    <a:lstStyle/>
                    <a:p>
                      <a:pPr algn="just">
                        <a:lnSpc>
                          <a:spcPct val="115000"/>
                        </a:lnSpc>
                        <a:spcAft>
                          <a:spcPts val="0"/>
                        </a:spcAft>
                      </a:pPr>
                      <a:r>
                        <a:rPr lang="en-GB" sz="1000">
                          <a:effectLst/>
                        </a:rPr>
                        <a:t>Selected linear plasma devices  are not available due to technical issues  (SP A, B, C, X)</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tc>
                  <a:txBody>
                    <a:bodyPr/>
                    <a:lstStyle/>
                    <a:p>
                      <a:pPr algn="just">
                        <a:lnSpc>
                          <a:spcPct val="115000"/>
                        </a:lnSpc>
                        <a:spcAft>
                          <a:spcPts val="0"/>
                        </a:spcAft>
                      </a:pPr>
                      <a:r>
                        <a:rPr lang="en-GB" sz="1000">
                          <a:effectLst/>
                        </a:rPr>
                        <a:t>Delay activities or transfer to other linear plasma devices in the WP PWIE portfolio</a:t>
                      </a:r>
                      <a:endParaRPr lang="de-DE" sz="1000">
                        <a:effectLst/>
                      </a:endParaRPr>
                    </a:p>
                    <a:p>
                      <a:pPr algn="just">
                        <a:lnSpc>
                          <a:spcPct val="115000"/>
                        </a:lnSpc>
                        <a:spcAft>
                          <a:spcPts val="0"/>
                        </a:spcAft>
                      </a:pPr>
                      <a:r>
                        <a:rPr lang="en-GB" sz="1000">
                          <a:effectLst/>
                        </a:rPr>
                        <a:t> </a:t>
                      </a:r>
                      <a:endParaRPr lang="de-DE" sz="1000">
                        <a:effectLst/>
                      </a:endParaRPr>
                    </a:p>
                    <a:p>
                      <a:pPr algn="just">
                        <a:lnSpc>
                          <a:spcPct val="115000"/>
                        </a:lnSpc>
                        <a:spcAft>
                          <a:spcPts val="0"/>
                        </a:spcAft>
                      </a:pPr>
                      <a:r>
                        <a:rPr lang="en-GB" sz="1000">
                          <a:effectLst/>
                        </a:rPr>
                        <a:t>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extLst>
                  <a:ext uri="{0D108BD9-81ED-4DB2-BD59-A6C34878D82A}">
                    <a16:rowId xmlns:a16="http://schemas.microsoft.com/office/drawing/2014/main" val="3870512917"/>
                  </a:ext>
                </a:extLst>
              </a:tr>
              <a:tr h="590274">
                <a:tc>
                  <a:txBody>
                    <a:bodyPr/>
                    <a:lstStyle/>
                    <a:p>
                      <a:pPr algn="just">
                        <a:lnSpc>
                          <a:spcPct val="115000"/>
                        </a:lnSpc>
                        <a:spcAft>
                          <a:spcPts val="0"/>
                        </a:spcAft>
                      </a:pPr>
                      <a:r>
                        <a:rPr lang="en-GB" sz="1000">
                          <a:effectLst/>
                        </a:rPr>
                        <a:t>Selected accelerator facilities are not available due to technical issues  (SP A, B, C, X, E)</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tc>
                  <a:txBody>
                    <a:bodyPr/>
                    <a:lstStyle/>
                    <a:p>
                      <a:pPr algn="just">
                        <a:lnSpc>
                          <a:spcPct val="115000"/>
                        </a:lnSpc>
                        <a:spcAft>
                          <a:spcPts val="0"/>
                        </a:spcAft>
                      </a:pPr>
                      <a:r>
                        <a:rPr lang="en-GB" sz="1000" dirty="0">
                          <a:effectLst/>
                        </a:rPr>
                        <a:t>Delay activities or transfer to other Accelerator facilities in the WP PWIE portfolio</a:t>
                      </a:r>
                      <a:endParaRPr lang="de-DE" sz="1000" dirty="0">
                        <a:effectLst/>
                      </a:endParaRPr>
                    </a:p>
                    <a:p>
                      <a:pPr algn="just">
                        <a:lnSpc>
                          <a:spcPct val="115000"/>
                        </a:lnSpc>
                        <a:spcAft>
                          <a:spcPts val="0"/>
                        </a:spcAft>
                      </a:pPr>
                      <a:r>
                        <a:rPr lang="en-GB" sz="1000" dirty="0">
                          <a:effectLst/>
                        </a:rPr>
                        <a:t> </a:t>
                      </a:r>
                      <a:endParaRPr lang="de-D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extLst>
                  <a:ext uri="{0D108BD9-81ED-4DB2-BD59-A6C34878D82A}">
                    <a16:rowId xmlns:a16="http://schemas.microsoft.com/office/drawing/2014/main" val="1259750212"/>
                  </a:ext>
                </a:extLst>
              </a:tr>
              <a:tr h="590274">
                <a:tc>
                  <a:txBody>
                    <a:bodyPr/>
                    <a:lstStyle/>
                    <a:p>
                      <a:pPr algn="just">
                        <a:lnSpc>
                          <a:spcPct val="115000"/>
                        </a:lnSpc>
                        <a:spcAft>
                          <a:spcPts val="0"/>
                        </a:spcAft>
                      </a:pPr>
                      <a:r>
                        <a:rPr lang="en-GB" sz="1000" dirty="0">
                          <a:effectLst/>
                        </a:rPr>
                        <a:t>Selected TE or W7-X campaigns and attached PFC components for analysis / modelling delayed </a:t>
                      </a:r>
                      <a:endParaRPr lang="de-D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tc>
                  <a:txBody>
                    <a:bodyPr/>
                    <a:lstStyle/>
                    <a:p>
                      <a:pPr algn="just">
                        <a:lnSpc>
                          <a:spcPct val="115000"/>
                        </a:lnSpc>
                        <a:spcAft>
                          <a:spcPts val="0"/>
                        </a:spcAft>
                      </a:pPr>
                      <a:r>
                        <a:rPr lang="en-GB" sz="1000">
                          <a:effectLst/>
                        </a:rPr>
                        <a:t>Delay activities or redistribute resources to other toroidal facilities, linear plasma devices and laboratory experiments</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extLst>
                  <a:ext uri="{0D108BD9-81ED-4DB2-BD59-A6C34878D82A}">
                    <a16:rowId xmlns:a16="http://schemas.microsoft.com/office/drawing/2014/main" val="3524823610"/>
                  </a:ext>
                </a:extLst>
              </a:tr>
              <a:tr h="295137">
                <a:tc>
                  <a:txBody>
                    <a:bodyPr/>
                    <a:lstStyle/>
                    <a:p>
                      <a:pPr algn="just">
                        <a:lnSpc>
                          <a:spcPct val="115000"/>
                        </a:lnSpc>
                        <a:spcAft>
                          <a:spcPts val="0"/>
                        </a:spcAft>
                      </a:pPr>
                      <a:r>
                        <a:rPr lang="en-GB" sz="1000">
                          <a:effectLst/>
                        </a:rPr>
                        <a:t>Start of JULE-PSI operation delayed (SP C)</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tc>
                  <a:txBody>
                    <a:bodyPr/>
                    <a:lstStyle/>
                    <a:p>
                      <a:pPr algn="just">
                        <a:lnSpc>
                          <a:spcPct val="115000"/>
                        </a:lnSpc>
                        <a:spcAft>
                          <a:spcPts val="0"/>
                        </a:spcAft>
                      </a:pPr>
                      <a:r>
                        <a:rPr lang="en-GB" sz="1000">
                          <a:effectLst/>
                        </a:rPr>
                        <a:t>Compensate with PSI-2 operation as much as feasible and delay activities with Be an neutron damage to a later period</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extLst>
                  <a:ext uri="{0D108BD9-81ED-4DB2-BD59-A6C34878D82A}">
                    <a16:rowId xmlns:a16="http://schemas.microsoft.com/office/drawing/2014/main" val="2380749807"/>
                  </a:ext>
                </a:extLst>
              </a:tr>
              <a:tr h="590274">
                <a:tc>
                  <a:txBody>
                    <a:bodyPr/>
                    <a:lstStyle/>
                    <a:p>
                      <a:pPr algn="just">
                        <a:lnSpc>
                          <a:spcPct val="115000"/>
                        </a:lnSpc>
                        <a:spcAft>
                          <a:spcPts val="0"/>
                        </a:spcAft>
                      </a:pPr>
                      <a:r>
                        <a:rPr lang="en-GB" sz="1000">
                          <a:solidFill>
                            <a:srgbClr val="FF0000"/>
                          </a:solidFill>
                          <a:effectLst/>
                        </a:rPr>
                        <a:t>Funding for LIBS on a remote handling arm in JET not available or test not compatible with JET program (SP X, SP E)</a:t>
                      </a:r>
                      <a:endParaRPr lang="de-DE" sz="10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tc>
                  <a:txBody>
                    <a:bodyPr/>
                    <a:lstStyle/>
                    <a:p>
                      <a:pPr algn="just">
                        <a:lnSpc>
                          <a:spcPct val="115000"/>
                        </a:lnSpc>
                        <a:spcAft>
                          <a:spcPts val="0"/>
                        </a:spcAft>
                      </a:pPr>
                      <a:r>
                        <a:rPr lang="en-GB" sz="1000" dirty="0">
                          <a:solidFill>
                            <a:srgbClr val="FF0000"/>
                          </a:solidFill>
                          <a:effectLst/>
                        </a:rPr>
                        <a:t>Focus on LIBS on a remote handling arm in WEST (AIA) under WP TE as technical demonstration in a full W device (no Be and no T possible). Compensate with experience in JULE-PSI</a:t>
                      </a:r>
                      <a:endParaRPr lang="de-DE" sz="1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extLst>
                  <a:ext uri="{0D108BD9-81ED-4DB2-BD59-A6C34878D82A}">
                    <a16:rowId xmlns:a16="http://schemas.microsoft.com/office/drawing/2014/main" val="2581379711"/>
                  </a:ext>
                </a:extLst>
              </a:tr>
              <a:tr h="442705">
                <a:tc>
                  <a:txBody>
                    <a:bodyPr/>
                    <a:lstStyle/>
                    <a:p>
                      <a:pPr algn="just">
                        <a:lnSpc>
                          <a:spcPct val="115000"/>
                        </a:lnSpc>
                        <a:spcAft>
                          <a:spcPts val="0"/>
                        </a:spcAft>
                      </a:pPr>
                      <a:r>
                        <a:rPr lang="en-GB" sz="1000">
                          <a:effectLst/>
                        </a:rPr>
                        <a:t>Funding for LID-QMS in JET not available or test not compatible with JET program (SP X, SP E)</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tc>
                  <a:txBody>
                    <a:bodyPr/>
                    <a:lstStyle/>
                    <a:p>
                      <a:pPr algn="just">
                        <a:lnSpc>
                          <a:spcPct val="115000"/>
                        </a:lnSpc>
                        <a:spcAft>
                          <a:spcPts val="0"/>
                        </a:spcAft>
                      </a:pPr>
                      <a:r>
                        <a:rPr lang="en-GB" sz="1000" dirty="0">
                          <a:effectLst/>
                        </a:rPr>
                        <a:t>Transfer studies to FREDIS and JULE-PSI with residual JET-ILW samples.  Reduce scope of this task.</a:t>
                      </a:r>
                      <a:endParaRPr lang="de-D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160" marR="64160" marT="0" marB="0"/>
                </a:tc>
                <a:extLst>
                  <a:ext uri="{0D108BD9-81ED-4DB2-BD59-A6C34878D82A}">
                    <a16:rowId xmlns:a16="http://schemas.microsoft.com/office/drawing/2014/main" val="730605041"/>
                  </a:ext>
                </a:extLst>
              </a:tr>
            </a:tbl>
          </a:graphicData>
        </a:graphic>
      </p:graphicFrame>
      <p:sp>
        <p:nvSpPr>
          <p:cNvPr id="7"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43</a:t>
            </a:fld>
            <a:endParaRPr lang="en-GB" dirty="0"/>
          </a:p>
        </p:txBody>
      </p:sp>
    </p:spTree>
    <p:extLst>
      <p:ext uri="{BB962C8B-B14F-4D97-AF65-F5344CB8AC3E}">
        <p14:creationId xmlns:p14="http://schemas.microsoft.com/office/powerpoint/2010/main" val="40068344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E9EDF4"/>
          </a:solidFill>
        </p:spPr>
        <p:txBody>
          <a:bodyPr/>
          <a:lstStyle/>
          <a:p>
            <a:r>
              <a:rPr lang="de-DE" sz="2400" dirty="0" err="1"/>
              <a:t>Risks</a:t>
            </a:r>
            <a:r>
              <a:rPr lang="de-DE" dirty="0"/>
              <a:t> </a:t>
            </a:r>
            <a:r>
              <a:rPr lang="de-DE" dirty="0" err="1"/>
              <a:t>and</a:t>
            </a:r>
            <a:r>
              <a:rPr lang="de-DE" dirty="0"/>
              <a:t> </a:t>
            </a:r>
            <a:r>
              <a:rPr lang="de-DE" dirty="0" err="1"/>
              <a:t>counter</a:t>
            </a:r>
            <a:r>
              <a:rPr lang="de-DE" dirty="0"/>
              <a:t> </a:t>
            </a:r>
            <a:r>
              <a:rPr lang="de-DE" dirty="0" err="1"/>
              <a:t>actions</a:t>
            </a:r>
            <a:r>
              <a:rPr lang="de-DE" dirty="0"/>
              <a:t> (</a:t>
            </a:r>
            <a:r>
              <a:rPr lang="de-DE" dirty="0" smtClean="0"/>
              <a:t>II)</a:t>
            </a:r>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3902961314"/>
              </p:ext>
            </p:extLst>
          </p:nvPr>
        </p:nvGraphicFramePr>
        <p:xfrm>
          <a:off x="344500" y="915566"/>
          <a:ext cx="8363272" cy="3312414"/>
        </p:xfrm>
        <a:graphic>
          <a:graphicData uri="http://schemas.openxmlformats.org/drawingml/2006/table">
            <a:tbl>
              <a:tblPr firstRow="1" firstCol="1" bandRow="1">
                <a:tableStyleId>{5C22544A-7EE6-4342-B048-85BDC9FD1C3A}</a:tableStyleId>
              </a:tblPr>
              <a:tblGrid>
                <a:gridCol w="2588244">
                  <a:extLst>
                    <a:ext uri="{9D8B030D-6E8A-4147-A177-3AD203B41FA5}">
                      <a16:colId xmlns:a16="http://schemas.microsoft.com/office/drawing/2014/main" val="1423020360"/>
                    </a:ext>
                  </a:extLst>
                </a:gridCol>
                <a:gridCol w="5775028">
                  <a:extLst>
                    <a:ext uri="{9D8B030D-6E8A-4147-A177-3AD203B41FA5}">
                      <a16:colId xmlns:a16="http://schemas.microsoft.com/office/drawing/2014/main" val="2555166123"/>
                    </a:ext>
                  </a:extLst>
                </a:gridCol>
              </a:tblGrid>
              <a:tr h="630936">
                <a:tc>
                  <a:txBody>
                    <a:bodyPr/>
                    <a:lstStyle/>
                    <a:p>
                      <a:pPr algn="just">
                        <a:lnSpc>
                          <a:spcPct val="115000"/>
                        </a:lnSpc>
                        <a:spcAft>
                          <a:spcPts val="0"/>
                        </a:spcAft>
                      </a:pPr>
                      <a:r>
                        <a:rPr lang="en-GB" sz="900">
                          <a:effectLst/>
                        </a:rPr>
                        <a:t>No decision about the ADC solution for DEMO and DTT possible in given two years framework possible (SP ADC)</a:t>
                      </a:r>
                      <a:endParaRPr lang="de-D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GB" sz="900" dirty="0">
                          <a:effectLst/>
                        </a:rPr>
                        <a:t>Coordination between involved EUROfusion partner in FTD and FSD on possible paths towards a timely ADC solution for DEMO.  Assessment of consequences for a test in I-DTT. Increase of ADC resources will be required if more time is needed to conclude physics solutions.</a:t>
                      </a:r>
                      <a:endParaRPr lang="de-DE"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8594365"/>
                  </a:ext>
                </a:extLst>
              </a:tr>
              <a:tr h="473202">
                <a:tc>
                  <a:txBody>
                    <a:bodyPr/>
                    <a:lstStyle/>
                    <a:p>
                      <a:pPr algn="just">
                        <a:lnSpc>
                          <a:spcPct val="115000"/>
                        </a:lnSpc>
                        <a:spcAft>
                          <a:spcPts val="0"/>
                        </a:spcAft>
                      </a:pPr>
                      <a:r>
                        <a:rPr lang="en-GB" sz="900" b="1" dirty="0">
                          <a:solidFill>
                            <a:srgbClr val="FF0000"/>
                          </a:solidFill>
                          <a:effectLst/>
                        </a:rPr>
                        <a:t>Access to the CEA Tritium lab not granted or not covered by the available resources  (SP C)</a:t>
                      </a:r>
                      <a:endParaRPr lang="de-DE" sz="1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GB" sz="900" b="1" dirty="0">
                          <a:solidFill>
                            <a:srgbClr val="FF0000"/>
                          </a:solidFill>
                          <a:effectLst/>
                        </a:rPr>
                        <a:t>Reduce scope and focus on activities every other year with resources combined over 2 years. Check for alternatives at UKAEA or ISPPUL</a:t>
                      </a:r>
                      <a:endParaRPr lang="de-DE" sz="1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71896911"/>
                  </a:ext>
                </a:extLst>
              </a:tr>
              <a:tr h="788670">
                <a:tc>
                  <a:txBody>
                    <a:bodyPr/>
                    <a:lstStyle/>
                    <a:p>
                      <a:pPr algn="just">
                        <a:lnSpc>
                          <a:spcPct val="115000"/>
                        </a:lnSpc>
                        <a:spcAft>
                          <a:spcPts val="0"/>
                        </a:spcAft>
                      </a:pPr>
                      <a:r>
                        <a:rPr lang="en-GB" sz="900" dirty="0">
                          <a:solidFill>
                            <a:schemeClr val="bg1"/>
                          </a:solidFill>
                          <a:effectLst/>
                        </a:rPr>
                        <a:t>Access to the LPP-ERM-KMS hot cell for material characterisation  not granted or not covered by the available resources  (SP A)</a:t>
                      </a:r>
                      <a:endPar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GB" sz="900" dirty="0">
                          <a:solidFill>
                            <a:schemeClr val="tx1"/>
                          </a:solidFill>
                          <a:effectLst/>
                        </a:rPr>
                        <a:t>Reduce scope and focus on activities every other year with resources combined over 2 years.  Check for alternatives at FZJ hot material laboratory.</a:t>
                      </a:r>
                      <a:endParaRPr lang="de-D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68388428"/>
                  </a:ext>
                </a:extLst>
              </a:tr>
              <a:tr h="473202">
                <a:tc>
                  <a:txBody>
                    <a:bodyPr/>
                    <a:lstStyle/>
                    <a:p>
                      <a:pPr algn="just">
                        <a:lnSpc>
                          <a:spcPct val="115000"/>
                        </a:lnSpc>
                        <a:spcAft>
                          <a:spcPts val="0"/>
                        </a:spcAft>
                      </a:pPr>
                      <a:r>
                        <a:rPr lang="en-GB" sz="900" b="1" dirty="0">
                          <a:solidFill>
                            <a:schemeClr val="bg1"/>
                          </a:solidFill>
                          <a:effectLst/>
                        </a:rPr>
                        <a:t>Access to JET material samples from FP8 not accessible due to BREXIT restrictions (SP E)</a:t>
                      </a:r>
                      <a:endParaRPr lang="de-DE" sz="11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GB" sz="900" b="1" dirty="0">
                          <a:solidFill>
                            <a:schemeClr val="tx1">
                              <a:lumMod val="95000"/>
                              <a:lumOff val="5000"/>
                            </a:schemeClr>
                          </a:solidFill>
                          <a:effectLst/>
                        </a:rPr>
                        <a:t>Adaption of scope of SP E to the available samples from JET-ILE 1-3 available in European laboratories</a:t>
                      </a:r>
                      <a:endParaRPr lang="de-DE" sz="1100" b="1" dirty="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4051500"/>
                  </a:ext>
                </a:extLst>
              </a:tr>
              <a:tr h="473202">
                <a:tc>
                  <a:txBody>
                    <a:bodyPr/>
                    <a:lstStyle/>
                    <a:p>
                      <a:pPr algn="just">
                        <a:lnSpc>
                          <a:spcPct val="115000"/>
                        </a:lnSpc>
                        <a:spcAft>
                          <a:spcPts val="0"/>
                        </a:spcAft>
                      </a:pPr>
                      <a:r>
                        <a:rPr lang="en-GB" sz="900" b="1">
                          <a:solidFill>
                            <a:schemeClr val="bg1"/>
                          </a:solidFill>
                          <a:effectLst/>
                        </a:rPr>
                        <a:t>Additional JET samples after DTE2 available and ready for analysis (SP E)</a:t>
                      </a:r>
                      <a:endParaRPr lang="de-DE" sz="11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GB" sz="900" b="1" dirty="0">
                          <a:solidFill>
                            <a:schemeClr val="tx1">
                              <a:lumMod val="95000"/>
                              <a:lumOff val="5000"/>
                            </a:schemeClr>
                          </a:solidFill>
                          <a:effectLst/>
                        </a:rPr>
                        <a:t>Prolongation of SP E with additional funding for the remaining time of FP9 in order to be able to wait for the reduction of neutron activation. Redistribution of samples to laboratories with T, Be and activation permission. Analysis done at start of PWIE.</a:t>
                      </a:r>
                      <a:endParaRPr lang="de-DE" sz="1100" b="1" dirty="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01370583"/>
                  </a:ext>
                </a:extLst>
              </a:tr>
              <a:tr h="473202">
                <a:tc>
                  <a:txBody>
                    <a:bodyPr/>
                    <a:lstStyle/>
                    <a:p>
                      <a:pPr algn="just">
                        <a:lnSpc>
                          <a:spcPct val="115000"/>
                        </a:lnSpc>
                        <a:spcAft>
                          <a:spcPts val="0"/>
                        </a:spcAft>
                      </a:pPr>
                      <a:r>
                        <a:rPr lang="de-DE" sz="900" b="1"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EUROfusion</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contract</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signature</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delayed</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=&gt;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no</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work</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of</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partners</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and</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small</a:t>
                      </a:r>
                      <a:r>
                        <a:rPr lang="de-DE" sz="900" b="1" baseline="0" dirty="0"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Rus in 2021 </a:t>
                      </a:r>
                      <a:r>
                        <a:rPr lang="de-DE" sz="900" b="1" baseline="0" dirty="0" err="1" smtClean="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possible</a:t>
                      </a:r>
                      <a:endParaRPr lang="de-DE" sz="900" b="1"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de-DE" sz="900" b="1" dirty="0" err="1" smtClean="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Shift</a:t>
                      </a:r>
                      <a:r>
                        <a:rPr lang="de-DE" sz="900" b="1" baseline="0" dirty="0" smtClean="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to</a:t>
                      </a:r>
                      <a:r>
                        <a:rPr lang="de-DE" sz="900" b="1" baseline="0" dirty="0" smtClean="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 2021 </a:t>
                      </a:r>
                      <a:r>
                        <a:rPr lang="de-DE" sz="900" b="1" baseline="0" dirty="0" err="1" smtClean="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if</a:t>
                      </a:r>
                      <a:r>
                        <a:rPr lang="de-DE" sz="900" b="1" baseline="0" dirty="0" smtClean="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900" b="1" baseline="0" dirty="0" err="1" smtClean="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possible</a:t>
                      </a:r>
                      <a:endParaRPr lang="de-DE" sz="900" b="1" dirty="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23574380"/>
                  </a:ext>
                </a:extLst>
              </a:tr>
            </a:tbl>
          </a:graphicData>
        </a:graphic>
      </p:graphicFrame>
      <p:sp>
        <p:nvSpPr>
          <p:cNvPr id="7" name="Rectangle 1"/>
          <p:cNvSpPr>
            <a:spLocks noChangeArrowheads="1"/>
          </p:cNvSpPr>
          <p:nvPr/>
        </p:nvSpPr>
        <p:spPr bwMode="auto">
          <a:xfrm>
            <a:off x="457200" y="1477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44</a:t>
            </a:fld>
            <a:endParaRPr lang="en-GB" dirty="0"/>
          </a:p>
        </p:txBody>
      </p:sp>
    </p:spTree>
    <p:extLst>
      <p:ext uri="{BB962C8B-B14F-4D97-AF65-F5344CB8AC3E}">
        <p14:creationId xmlns:p14="http://schemas.microsoft.com/office/powerpoint/2010/main" val="2468918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810074" cy="342900"/>
          </a:xfrm>
        </p:spPr>
        <p:txBody>
          <a:bodyPr/>
          <a:lstStyle/>
          <a:p>
            <a:r>
              <a:rPr lang="de-DE" sz="2400" dirty="0"/>
              <a:t>SP </a:t>
            </a:r>
            <a:r>
              <a:rPr lang="de-DE" sz="2400" dirty="0" smtClean="0"/>
              <a:t>C.4: </a:t>
            </a:r>
            <a:r>
              <a:rPr lang="de-DE" sz="2400" dirty="0" err="1"/>
              <a:t>Influence</a:t>
            </a:r>
            <a:r>
              <a:rPr lang="de-DE" sz="2400" dirty="0"/>
              <a:t> </a:t>
            </a:r>
            <a:r>
              <a:rPr lang="de-DE" sz="2400" dirty="0" err="1"/>
              <a:t>of</a:t>
            </a:r>
            <a:r>
              <a:rPr lang="de-DE" sz="2400" dirty="0"/>
              <a:t> n-</a:t>
            </a:r>
            <a:r>
              <a:rPr lang="de-DE" sz="2400" dirty="0" err="1"/>
              <a:t>damage</a:t>
            </a:r>
            <a:r>
              <a:rPr lang="de-DE" sz="2400" dirty="0"/>
              <a:t> on </a:t>
            </a:r>
            <a:r>
              <a:rPr lang="de-DE" sz="2400" dirty="0" smtClean="0"/>
              <a:t>H </a:t>
            </a:r>
            <a:r>
              <a:rPr lang="de-DE" sz="2400" dirty="0" err="1"/>
              <a:t>retention</a:t>
            </a:r>
            <a:r>
              <a:rPr lang="de-DE" sz="2400" dirty="0"/>
              <a:t> </a:t>
            </a:r>
            <a:r>
              <a:rPr lang="de-DE" sz="2400" dirty="0" smtClean="0"/>
              <a:t>&amp; </a:t>
            </a:r>
            <a:r>
              <a:rPr lang="de-DE" sz="2400" dirty="0" err="1"/>
              <a:t>transport</a:t>
            </a:r>
            <a:endParaRPr lang="de-DE" sz="2400" i="1" dirty="0"/>
          </a:p>
        </p:txBody>
      </p:sp>
      <p:sp>
        <p:nvSpPr>
          <p:cNvPr id="4" name="Fußzeilenplatzhalter 3"/>
          <p:cNvSpPr>
            <a:spLocks noGrp="1"/>
          </p:cNvSpPr>
          <p:nvPr>
            <p:ph type="ftr" sz="quarter" idx="11"/>
          </p:nvPr>
        </p:nvSpPr>
        <p:spPr/>
        <p:txBody>
          <a:bodyPr/>
          <a:lstStyle/>
          <a:p>
            <a:pPr algn="r"/>
            <a:r>
              <a:rPr lang="en-GB" dirty="0" err="1"/>
              <a:t>Sebastijan</a:t>
            </a:r>
            <a:r>
              <a:rPr lang="en-GB" dirty="0"/>
              <a:t> </a:t>
            </a:r>
            <a:r>
              <a:rPr lang="en-GB" dirty="0" err="1"/>
              <a:t>Brezinsek</a:t>
            </a:r>
            <a:r>
              <a:rPr lang="en-GB" dirty="0"/>
              <a:t> | Project Board WP PWIE  | Zoom | 22.06.2021 | Page </a:t>
            </a:r>
            <a:fld id="{6A6D9FA1-99C7-4910-8E32-B85D378B0060}" type="slidenum">
              <a:rPr lang="en-GB" smtClean="0"/>
              <a:pPr algn="r"/>
              <a:t>45</a:t>
            </a:fld>
            <a:endParaRPr lang="en-GB" dirty="0"/>
          </a:p>
        </p:txBody>
      </p:sp>
      <p:sp>
        <p:nvSpPr>
          <p:cNvPr id="5" name="Textfeld 4"/>
          <p:cNvSpPr txBox="1"/>
          <p:nvPr/>
        </p:nvSpPr>
        <p:spPr>
          <a:xfrm>
            <a:off x="107504" y="614520"/>
            <a:ext cx="8856984" cy="559256"/>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400" i="1" dirty="0">
                <a:latin typeface="Arial" panose="020B0604020202020204" pitchFamily="34" charset="0"/>
                <a:cs typeface="Arial" panose="020B0604020202020204" pitchFamily="34" charset="0"/>
              </a:rPr>
              <a:t>Investigate damage created by n-irradiation in W and steels.</a:t>
            </a:r>
          </a:p>
          <a:p>
            <a:pPr marL="214313" indent="-214313">
              <a:lnSpc>
                <a:spcPct val="113000"/>
              </a:lnSpc>
              <a:buFont typeface="Wingdings" panose="05000000000000000000" pitchFamily="2" charset="2"/>
              <a:buChar char="§"/>
            </a:pPr>
            <a:r>
              <a:rPr lang="en-US" sz="1400" i="1" dirty="0">
                <a:latin typeface="Arial" panose="020B0604020202020204" pitchFamily="34" charset="0"/>
                <a:cs typeface="Arial" panose="020B0604020202020204" pitchFamily="34" charset="0"/>
              </a:rPr>
              <a:t>Information obtained from experiments in accelerators, n-sources and via laboratory studies</a:t>
            </a:r>
          </a:p>
        </p:txBody>
      </p:sp>
      <p:sp>
        <p:nvSpPr>
          <p:cNvPr id="8" name="Textfeld 7"/>
          <p:cNvSpPr txBox="1"/>
          <p:nvPr/>
        </p:nvSpPr>
        <p:spPr>
          <a:xfrm>
            <a:off x="3275856" y="1445911"/>
            <a:ext cx="45719" cy="369332"/>
          </a:xfrm>
          <a:prstGeom prst="rect">
            <a:avLst/>
          </a:prstGeom>
          <a:noFill/>
        </p:spPr>
        <p:txBody>
          <a:bodyPr wrap="square" rtlCol="0">
            <a:spAutoFit/>
          </a:bodyPr>
          <a:lstStyle/>
          <a:p>
            <a:endParaRPr lang="de-DE" dirty="0"/>
          </a:p>
        </p:txBody>
      </p:sp>
      <p:sp>
        <p:nvSpPr>
          <p:cNvPr id="9" name="Textfeld 8"/>
          <p:cNvSpPr txBox="1"/>
          <p:nvPr/>
        </p:nvSpPr>
        <p:spPr>
          <a:xfrm>
            <a:off x="107504" y="1289850"/>
            <a:ext cx="5184576"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Task group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Impact of irradiation damage on hydrogen permeation and </a:t>
            </a:r>
            <a:r>
              <a:rPr lang="en-US" sz="1350" i="1" dirty="0" smtClean="0">
                <a:latin typeface="Arial" panose="020B0604020202020204" pitchFamily="34" charset="0"/>
                <a:cs typeface="Arial" panose="020B0604020202020204" pitchFamily="34" charset="0"/>
              </a:rPr>
              <a:t>combined hydrogen </a:t>
            </a:r>
            <a:r>
              <a:rPr lang="en-US" sz="1350" i="1" dirty="0">
                <a:latin typeface="Arial" panose="020B0604020202020204" pitchFamily="34" charset="0"/>
                <a:cs typeface="Arial" panose="020B0604020202020204" pitchFamily="34" charset="0"/>
              </a:rPr>
              <a:t>and helium retention </a:t>
            </a:r>
          </a:p>
        </p:txBody>
      </p:sp>
      <p:sp>
        <p:nvSpPr>
          <p:cNvPr id="10" name="Textfeld 9"/>
          <p:cNvSpPr txBox="1"/>
          <p:nvPr/>
        </p:nvSpPr>
        <p:spPr>
          <a:xfrm>
            <a:off x="107504" y="1958012"/>
            <a:ext cx="5184576" cy="561820"/>
          </a:xfrm>
          <a:prstGeom prst="rect">
            <a:avLst/>
          </a:prstGeom>
          <a:solidFill>
            <a:srgbClr val="E3E3E3"/>
          </a:solidFill>
          <a:ln w="12700">
            <a:solidFill>
              <a:schemeClr val="tx1"/>
            </a:solidFill>
          </a:ln>
        </p:spPr>
        <p:txBody>
          <a:bodyPr wrap="square" rtlCol="0">
            <a:spAutoFit/>
          </a:bodyPr>
          <a:lstStyle/>
          <a:p>
            <a:pPr marL="214313" indent="-214313">
              <a:lnSpc>
                <a:spcPct val="113000"/>
              </a:lnSpc>
              <a:buFont typeface="Wingdings" panose="05000000000000000000" pitchFamily="2" charset="2"/>
              <a:buChar char="§"/>
            </a:pPr>
            <a:r>
              <a:rPr lang="en-US" sz="1350" b="1" dirty="0">
                <a:latin typeface="Arial" panose="020B0604020202020204" pitchFamily="34" charset="0"/>
                <a:cs typeface="Arial" panose="020B0604020202020204" pitchFamily="34" charset="0"/>
              </a:rPr>
              <a:t>Main Deliverable 1</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Influence of transmutation products produced by 30MeV p-irradiation on retention in W </a:t>
            </a:r>
          </a:p>
        </p:txBody>
      </p:sp>
      <p:sp>
        <p:nvSpPr>
          <p:cNvPr id="11" name="Textfeld 10"/>
          <p:cNvSpPr txBox="1"/>
          <p:nvPr/>
        </p:nvSpPr>
        <p:spPr>
          <a:xfrm>
            <a:off x="107504" y="4463796"/>
            <a:ext cx="5184576" cy="327077"/>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Facilities: </a:t>
            </a:r>
            <a:r>
              <a:rPr lang="en-US" sz="1350" i="1" dirty="0">
                <a:latin typeface="Arial" panose="020B0604020202020204" pitchFamily="34" charset="0"/>
                <a:cs typeface="Arial" panose="020B0604020202020204" pitchFamily="34" charset="0"/>
              </a:rPr>
              <a:t>PD 5 days, HHF 0 </a:t>
            </a:r>
            <a:r>
              <a:rPr lang="en-US" sz="1350" i="1" dirty="0" smtClean="0">
                <a:latin typeface="Arial" panose="020B0604020202020204" pitchFamily="34" charset="0"/>
                <a:cs typeface="Arial" panose="020B0604020202020204" pitchFamily="34" charset="0"/>
              </a:rPr>
              <a:t>days, </a:t>
            </a:r>
            <a:r>
              <a:rPr lang="en-US" sz="1350" i="1" dirty="0">
                <a:latin typeface="Arial" panose="020B0604020202020204" pitchFamily="34" charset="0"/>
                <a:cs typeface="Arial" panose="020B0604020202020204" pitchFamily="34" charset="0"/>
              </a:rPr>
              <a:t>Ion beam 11 days</a:t>
            </a:r>
          </a:p>
        </p:txBody>
      </p:sp>
      <p:sp>
        <p:nvSpPr>
          <p:cNvPr id="12" name="Textfeld 11"/>
          <p:cNvSpPr txBox="1"/>
          <p:nvPr/>
        </p:nvSpPr>
        <p:spPr>
          <a:xfrm>
            <a:off x="5449858" y="3981828"/>
            <a:ext cx="3672408" cy="796565"/>
          </a:xfrm>
          <a:prstGeom prst="rect">
            <a:avLst/>
          </a:prstGeom>
          <a:solidFill>
            <a:srgbClr val="E3E3E3"/>
          </a:solidFill>
          <a:ln w="12700">
            <a:solidFill>
              <a:schemeClr val="tx1"/>
            </a:solidFill>
          </a:ln>
        </p:spPr>
        <p:txBody>
          <a:bodyPr wrap="square" rtlCol="0">
            <a:spAutoFit/>
          </a:bodyPr>
          <a:lstStyle/>
          <a:p>
            <a:pPr>
              <a:lnSpc>
                <a:spcPct val="113000"/>
              </a:lnSpc>
            </a:pPr>
            <a:r>
              <a:rPr lang="en-US" sz="1350" dirty="0">
                <a:latin typeface="Arial" panose="020B0604020202020204" pitchFamily="34" charset="0"/>
                <a:cs typeface="Arial" panose="020B0604020202020204" pitchFamily="34" charset="0"/>
              </a:rPr>
              <a:t>Human Resources: </a:t>
            </a:r>
            <a:r>
              <a:rPr lang="en-US" sz="1350" i="1" dirty="0" smtClean="0">
                <a:latin typeface="Arial" panose="020B0604020202020204" pitchFamily="34" charset="0"/>
                <a:cs typeface="Arial" panose="020B0604020202020204" pitchFamily="34" charset="0"/>
              </a:rPr>
              <a:t>3 </a:t>
            </a:r>
            <a:r>
              <a:rPr lang="en-US" sz="1350" i="1" dirty="0">
                <a:latin typeface="Arial" panose="020B0604020202020204" pitchFamily="34" charset="0"/>
                <a:cs typeface="Arial" panose="020B0604020202020204" pitchFamily="34" charset="0"/>
              </a:rPr>
              <a:t>PM</a:t>
            </a:r>
          </a:p>
          <a:p>
            <a:pPr>
              <a:lnSpc>
                <a:spcPct val="113000"/>
              </a:lnSpc>
            </a:pPr>
            <a:r>
              <a:rPr lang="en-US" sz="1350" dirty="0" smtClean="0">
                <a:latin typeface="Arial" panose="020B0604020202020204" pitchFamily="34" charset="0"/>
                <a:cs typeface="Arial" panose="020B0604020202020204" pitchFamily="34" charset="0"/>
              </a:rPr>
              <a:t>RU</a:t>
            </a:r>
            <a:r>
              <a:rPr lang="en-US" sz="1350" dirty="0">
                <a:latin typeface="Arial" panose="020B0604020202020204" pitchFamily="34" charset="0"/>
                <a:cs typeface="Arial" panose="020B0604020202020204" pitchFamily="34" charset="0"/>
              </a:rPr>
              <a:t>: </a:t>
            </a:r>
            <a:r>
              <a:rPr lang="en-US" sz="1350" i="1" dirty="0">
                <a:latin typeface="Arial" panose="020B0604020202020204" pitchFamily="34" charset="0"/>
                <a:cs typeface="Arial" panose="020B0604020202020204" pitchFamily="34" charset="0"/>
              </a:rPr>
              <a:t>FZJ</a:t>
            </a:r>
          </a:p>
          <a:p>
            <a:pPr>
              <a:lnSpc>
                <a:spcPct val="113000"/>
              </a:lnSpc>
            </a:pPr>
            <a:r>
              <a:rPr lang="en-US" sz="1350" dirty="0" smtClean="0">
                <a:latin typeface="Arial" panose="020B0604020202020204" pitchFamily="34" charset="0"/>
                <a:cs typeface="Arial" panose="020B0604020202020204" pitchFamily="34" charset="0"/>
              </a:rPr>
              <a:t>Link: </a:t>
            </a:r>
            <a:r>
              <a:rPr lang="en-US" sz="1350" i="1" dirty="0" smtClean="0">
                <a:latin typeface="Arial" panose="020B0604020202020204" pitchFamily="34" charset="0"/>
                <a:cs typeface="Arial" panose="020B0604020202020204" pitchFamily="34" charset="0"/>
              </a:rPr>
              <a:t>TSVV 7</a:t>
            </a:r>
            <a:endParaRPr lang="en-US" sz="1350" i="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1C37840-9459-7340-865B-BEB0D176D54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98" t="4383" r="4964" b="4590"/>
          <a:stretch/>
        </p:blipFill>
        <p:spPr>
          <a:xfrm>
            <a:off x="5449858" y="1203598"/>
            <a:ext cx="3569085" cy="2806985"/>
          </a:xfrm>
          <a:prstGeom prst="rect">
            <a:avLst/>
          </a:prstGeom>
        </p:spPr>
      </p:pic>
      <p:sp>
        <p:nvSpPr>
          <p:cNvPr id="3" name="TextBox 2">
            <a:extLst>
              <a:ext uri="{FF2B5EF4-FFF2-40B4-BE49-F238E27FC236}">
                <a16:creationId xmlns:a16="http://schemas.microsoft.com/office/drawing/2014/main" id="{431BB060-DC96-1447-9578-6FD65F06668C}"/>
              </a:ext>
            </a:extLst>
          </p:cNvPr>
          <p:cNvSpPr txBox="1"/>
          <p:nvPr/>
        </p:nvSpPr>
        <p:spPr>
          <a:xfrm>
            <a:off x="7051587" y="1503402"/>
            <a:ext cx="1246047" cy="323165"/>
          </a:xfrm>
          <a:prstGeom prst="rect">
            <a:avLst/>
          </a:prstGeom>
          <a:noFill/>
        </p:spPr>
        <p:txBody>
          <a:bodyPr wrap="none" rtlCol="0">
            <a:spAutoFit/>
          </a:bodyPr>
          <a:lstStyle/>
          <a:p>
            <a:r>
              <a:rPr lang="en-US" sz="1500" dirty="0"/>
              <a:t>S. </a:t>
            </a:r>
            <a:r>
              <a:rPr lang="en-US" sz="1500" dirty="0" err="1"/>
              <a:t>Markelj</a:t>
            </a:r>
            <a:r>
              <a:rPr lang="en-US" sz="1500" dirty="0"/>
              <a:t>, JSI</a:t>
            </a:r>
          </a:p>
        </p:txBody>
      </p:sp>
      <p:sp>
        <p:nvSpPr>
          <p:cNvPr id="13" name="Textfeld 12"/>
          <p:cNvSpPr txBox="1"/>
          <p:nvPr/>
        </p:nvSpPr>
        <p:spPr>
          <a:xfrm>
            <a:off x="1835696" y="2571055"/>
            <a:ext cx="4248472" cy="648767"/>
          </a:xfrm>
          <a:prstGeom prst="rect">
            <a:avLst/>
          </a:prstGeom>
          <a:solidFill>
            <a:srgbClr val="E3E3E3"/>
          </a:solidFill>
          <a:ln w="12700">
            <a:solidFill>
              <a:schemeClr val="tx1"/>
            </a:solidFill>
          </a:ln>
        </p:spPr>
        <p:txBody>
          <a:bodyPr wrap="square" rtlCol="0">
            <a:spAutoFit/>
          </a:bodyPr>
          <a:lstStyle/>
          <a:p>
            <a:pPr>
              <a:lnSpc>
                <a:spcPct val="113000"/>
              </a:lnSpc>
            </a:pPr>
            <a:r>
              <a:rPr lang="en-US" sz="1600" i="1" dirty="0" smtClean="0">
                <a:solidFill>
                  <a:srgbClr val="FF0000"/>
                </a:solidFill>
                <a:latin typeface="Arial" panose="020B0604020202020204" pitchFamily="34" charset="0"/>
                <a:cs typeface="Arial" panose="020B0604020202020204" pitchFamily="34" charset="0"/>
              </a:rPr>
              <a:t>Samples on hold in 2022 to “cool” down and </a:t>
            </a:r>
          </a:p>
          <a:p>
            <a:pPr>
              <a:lnSpc>
                <a:spcPct val="113000"/>
              </a:lnSpc>
            </a:pPr>
            <a:r>
              <a:rPr lang="en-US" sz="1600" i="1" dirty="0">
                <a:solidFill>
                  <a:srgbClr val="FF0000"/>
                </a:solidFill>
                <a:latin typeface="Arial" panose="020B0604020202020204" pitchFamily="34" charset="0"/>
                <a:cs typeface="Arial" panose="020B0604020202020204" pitchFamily="34" charset="0"/>
              </a:rPr>
              <a:t>p</a:t>
            </a:r>
            <a:r>
              <a:rPr lang="en-US" sz="1600" i="1" dirty="0" smtClean="0">
                <a:solidFill>
                  <a:srgbClr val="FF0000"/>
                </a:solidFill>
                <a:latin typeface="Arial" panose="020B0604020202020204" pitchFamily="34" charset="0"/>
                <a:cs typeface="Arial" panose="020B0604020202020204" pitchFamily="34" charset="0"/>
              </a:rPr>
              <a:t>repare for JULE-PSI!</a:t>
            </a:r>
            <a:endParaRPr lang="en-US"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241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Work</a:t>
            </a:r>
            <a:r>
              <a:rPr lang="de-DE" dirty="0" smtClean="0"/>
              <a:t> Package Milestones in 2021 (</a:t>
            </a:r>
            <a:r>
              <a:rPr lang="de-DE" dirty="0" err="1" smtClean="0"/>
              <a:t>part</a:t>
            </a:r>
            <a:r>
              <a:rPr lang="de-DE" dirty="0" smtClean="0"/>
              <a:t> I)</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3294599333"/>
              </p:ext>
            </p:extLst>
          </p:nvPr>
        </p:nvGraphicFramePr>
        <p:xfrm>
          <a:off x="539552" y="627535"/>
          <a:ext cx="7704856" cy="4008618"/>
        </p:xfrm>
        <a:graphic>
          <a:graphicData uri="http://schemas.openxmlformats.org/drawingml/2006/table">
            <a:tbl>
              <a:tblPr firstRow="1" firstCol="1" bandRow="1">
                <a:tableStyleId>{5C22544A-7EE6-4342-B048-85BDC9FD1C3A}</a:tableStyleId>
              </a:tblPr>
              <a:tblGrid>
                <a:gridCol w="938032">
                  <a:extLst>
                    <a:ext uri="{9D8B030D-6E8A-4147-A177-3AD203B41FA5}">
                      <a16:colId xmlns:a16="http://schemas.microsoft.com/office/drawing/2014/main" val="4062999315"/>
                    </a:ext>
                  </a:extLst>
                </a:gridCol>
                <a:gridCol w="5215365">
                  <a:extLst>
                    <a:ext uri="{9D8B030D-6E8A-4147-A177-3AD203B41FA5}">
                      <a16:colId xmlns:a16="http://schemas.microsoft.com/office/drawing/2014/main" val="970266348"/>
                    </a:ext>
                  </a:extLst>
                </a:gridCol>
                <a:gridCol w="1551459">
                  <a:extLst>
                    <a:ext uri="{9D8B030D-6E8A-4147-A177-3AD203B41FA5}">
                      <a16:colId xmlns:a16="http://schemas.microsoft.com/office/drawing/2014/main" val="1022458693"/>
                    </a:ext>
                  </a:extLst>
                </a:gridCol>
              </a:tblGrid>
              <a:tr h="172464">
                <a:tc>
                  <a:txBody>
                    <a:bodyPr/>
                    <a:lstStyle/>
                    <a:p>
                      <a:pPr algn="l">
                        <a:spcAft>
                          <a:spcPts val="300"/>
                        </a:spcAft>
                      </a:pPr>
                      <a:r>
                        <a:rPr lang="en-GB" sz="1000">
                          <a:effectLst/>
                        </a:rPr>
                        <a:t>ID</a:t>
                      </a:r>
                      <a:endParaRPr lang="de-DE" sz="10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pPr>
                      <a:r>
                        <a:rPr lang="en-GB" sz="1000">
                          <a:effectLst/>
                        </a:rPr>
                        <a:t>Title</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Due Date</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3145920268"/>
                  </a:ext>
                </a:extLst>
              </a:tr>
              <a:tr h="344930">
                <a:tc>
                  <a:txBody>
                    <a:bodyPr/>
                    <a:lstStyle/>
                    <a:p>
                      <a:pPr marL="21590">
                        <a:lnSpc>
                          <a:spcPct val="115000"/>
                        </a:lnSpc>
                        <a:spcAft>
                          <a:spcPts val="300"/>
                        </a:spcAft>
                      </a:pPr>
                      <a:r>
                        <a:rPr lang="en-GB" sz="1000">
                          <a:effectLst/>
                        </a:rPr>
                        <a:t>WM01</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pPr>
                      <a:r>
                        <a:rPr lang="en-GB" sz="1000">
                          <a:effectLst/>
                        </a:rPr>
                        <a:t>Development analysis methods to determine of underlying mechanisms for recrystallization which impacts the lifetime of tungsten-based PFCs from e.g. WPMAT (ITER+DEMO)</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31.12.2021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1190383572"/>
                  </a:ext>
                </a:extLst>
              </a:tr>
              <a:tr h="344930">
                <a:tc>
                  <a:txBody>
                    <a:bodyPr/>
                    <a:lstStyle/>
                    <a:p>
                      <a:pPr marL="21590">
                        <a:lnSpc>
                          <a:spcPct val="115000"/>
                        </a:lnSpc>
                        <a:spcAft>
                          <a:spcPts val="300"/>
                        </a:spcAft>
                      </a:pPr>
                      <a:r>
                        <a:rPr lang="en-GB" sz="1000">
                          <a:effectLst/>
                        </a:rPr>
                        <a:t>WM02</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pPr>
                      <a:r>
                        <a:rPr lang="en-GB" sz="1000">
                          <a:effectLst/>
                        </a:rPr>
                        <a:t>Assessment of W-heavy alloy PFCs for use in current and future fusion devices with a focus on high heat flux treatment and high fluence plasma exposure (DEMO+ITER)</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31.12.2021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1391456952"/>
                  </a:ext>
                </a:extLst>
              </a:tr>
              <a:tr h="344930">
                <a:tc>
                  <a:txBody>
                    <a:bodyPr/>
                    <a:lstStyle/>
                    <a:p>
                      <a:pPr marL="21590">
                        <a:lnSpc>
                          <a:spcPct val="115000"/>
                        </a:lnSpc>
                        <a:spcAft>
                          <a:spcPts val="300"/>
                        </a:spcAft>
                      </a:pPr>
                      <a:r>
                        <a:rPr lang="en-GB" sz="1000">
                          <a:effectLst/>
                        </a:rPr>
                        <a:t>WM03</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pPr>
                      <a:r>
                        <a:rPr lang="en-GB" sz="1000">
                          <a:effectLst/>
                        </a:rPr>
                        <a:t>Exposure of DEMO baseline divertor PFC mono-blocks (from WPDIV) in MAGNUM-PSI in D and D+Ne conditions to high fluence (DEMO)</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31.12.2021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1393056232"/>
                  </a:ext>
                </a:extLst>
              </a:tr>
              <a:tr h="517394">
                <a:tc>
                  <a:txBody>
                    <a:bodyPr/>
                    <a:lstStyle/>
                    <a:p>
                      <a:pPr marL="21590">
                        <a:lnSpc>
                          <a:spcPct val="115000"/>
                        </a:lnSpc>
                        <a:spcAft>
                          <a:spcPts val="300"/>
                        </a:spcAft>
                      </a:pPr>
                      <a:r>
                        <a:rPr lang="en-GB" sz="1000">
                          <a:effectLst/>
                        </a:rPr>
                        <a:t>WM04</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pPr>
                      <a:r>
                        <a:rPr lang="en-GB" sz="1000" dirty="0">
                          <a:effectLst/>
                        </a:rPr>
                        <a:t>Experimental determination of effective tungsten sputtering yields on different types of rough surfaces in pure and mixed plasmas and comparison with laboratory experiments (ITER+DEMO)</a:t>
                      </a:r>
                      <a:endParaRPr lang="de-D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31.12.2021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2617515023"/>
                  </a:ext>
                </a:extLst>
              </a:tr>
              <a:tr h="344930">
                <a:tc>
                  <a:txBody>
                    <a:bodyPr/>
                    <a:lstStyle/>
                    <a:p>
                      <a:pPr marL="21590">
                        <a:lnSpc>
                          <a:spcPct val="115000"/>
                        </a:lnSpc>
                        <a:spcAft>
                          <a:spcPts val="300"/>
                        </a:spcAft>
                      </a:pPr>
                      <a:r>
                        <a:rPr lang="en-GB" sz="1000">
                          <a:effectLst/>
                        </a:rPr>
                        <a:t>WM05</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pPr>
                      <a:r>
                        <a:rPr lang="en-GB" sz="1000">
                          <a:effectLst/>
                        </a:rPr>
                        <a:t>Provision of the gross and net erosion balance of W PFCs in L. and H-mode plasmas in tokamaks with the aid of marker probes (ITER)</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31.12.2021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793052431"/>
                  </a:ext>
                </a:extLst>
              </a:tr>
              <a:tr h="517394">
                <a:tc>
                  <a:txBody>
                    <a:bodyPr/>
                    <a:lstStyle/>
                    <a:p>
                      <a:pPr marL="21590">
                        <a:lnSpc>
                          <a:spcPct val="115000"/>
                        </a:lnSpc>
                        <a:spcAft>
                          <a:spcPts val="300"/>
                        </a:spcAft>
                      </a:pPr>
                      <a:r>
                        <a:rPr lang="en-GB" sz="1000">
                          <a:effectLst/>
                        </a:rPr>
                        <a:t>WM06</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tabLst>
                          <a:tab pos="1333500" algn="l"/>
                        </a:tabLst>
                      </a:pPr>
                      <a:r>
                        <a:rPr lang="en-GB" sz="1000">
                          <a:effectLst/>
                        </a:rPr>
                        <a:t>Completion of W marker tiles surface analysis exposed in the deuterium campaign C3. First assessment of the erosion/deposition on W PFUs in WEST after the He campaign C4 (ITER+DEMO)</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31.12.2021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1675662486"/>
                  </a:ext>
                </a:extLst>
              </a:tr>
              <a:tr h="344930">
                <a:tc>
                  <a:txBody>
                    <a:bodyPr/>
                    <a:lstStyle/>
                    <a:p>
                      <a:pPr marL="21590">
                        <a:lnSpc>
                          <a:spcPct val="115000"/>
                        </a:lnSpc>
                        <a:spcAft>
                          <a:spcPts val="300"/>
                        </a:spcAft>
                      </a:pPr>
                      <a:r>
                        <a:rPr lang="en-GB" sz="1000">
                          <a:effectLst/>
                        </a:rPr>
                        <a:t>WM07</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tabLst>
                          <a:tab pos="1333500" algn="l"/>
                        </a:tabLst>
                      </a:pPr>
                      <a:r>
                        <a:rPr lang="en-GB" sz="1000">
                          <a:effectLst/>
                        </a:rPr>
                        <a:t>Documentation of the impact of oxygen layers on the uptake and release of hydrogen from W (ITER+DEMO)</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31.12.2021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2802788299"/>
                  </a:ext>
                </a:extLst>
              </a:tr>
              <a:tr h="344930">
                <a:tc>
                  <a:txBody>
                    <a:bodyPr/>
                    <a:lstStyle/>
                    <a:p>
                      <a:pPr marL="21590">
                        <a:lnSpc>
                          <a:spcPct val="115000"/>
                        </a:lnSpc>
                        <a:spcAft>
                          <a:spcPts val="300"/>
                        </a:spcAft>
                      </a:pPr>
                      <a:r>
                        <a:rPr lang="en-GB" sz="1000">
                          <a:effectLst/>
                        </a:rPr>
                        <a:t>WM08</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tabLst>
                          <a:tab pos="1333500" algn="l"/>
                        </a:tabLst>
                      </a:pPr>
                      <a:r>
                        <a:rPr lang="en-GB" sz="1000">
                          <a:effectLst/>
                        </a:rPr>
                        <a:t>Assessment of the role of W layers on the hydrogen isotope permeation through steels (DEMO)</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31.12.2021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313572394"/>
                  </a:ext>
                </a:extLst>
              </a:tr>
              <a:tr h="172464">
                <a:tc>
                  <a:txBody>
                    <a:bodyPr/>
                    <a:lstStyle/>
                    <a:p>
                      <a:pPr marL="21590">
                        <a:lnSpc>
                          <a:spcPct val="115000"/>
                        </a:lnSpc>
                        <a:spcAft>
                          <a:spcPts val="300"/>
                        </a:spcAft>
                      </a:pPr>
                      <a:r>
                        <a:rPr lang="en-GB" sz="1000">
                          <a:effectLst/>
                        </a:rPr>
                        <a:t>WM09</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tabLst>
                          <a:tab pos="1333500" algn="l"/>
                        </a:tabLst>
                      </a:pPr>
                      <a:r>
                        <a:rPr lang="en-GB" sz="1000">
                          <a:effectLst/>
                        </a:rPr>
                        <a:t>Determination of the H permeation through ITER W PFC to the underlying Cu heatsink (ITER)</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a:effectLst/>
                        </a:rPr>
                        <a:t>31.12.2021  </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577367346"/>
                  </a:ext>
                </a:extLst>
              </a:tr>
              <a:tr h="517394">
                <a:tc>
                  <a:txBody>
                    <a:bodyPr/>
                    <a:lstStyle/>
                    <a:p>
                      <a:pPr marL="21590">
                        <a:lnSpc>
                          <a:spcPct val="115000"/>
                        </a:lnSpc>
                        <a:spcAft>
                          <a:spcPts val="300"/>
                        </a:spcAft>
                      </a:pPr>
                      <a:r>
                        <a:rPr lang="en-GB" sz="1000">
                          <a:effectLst/>
                        </a:rPr>
                        <a:t>WM10</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marL="22225">
                        <a:lnSpc>
                          <a:spcPct val="115000"/>
                        </a:lnSpc>
                        <a:spcAft>
                          <a:spcPts val="300"/>
                        </a:spcAft>
                        <a:tabLst>
                          <a:tab pos="1333500" algn="l"/>
                        </a:tabLst>
                      </a:pPr>
                      <a:r>
                        <a:rPr lang="en-GB" sz="1000">
                          <a:effectLst/>
                        </a:rPr>
                        <a:t>Provision of plasma backgrounds for a set of JET-ILW H-mode D plasmas (EDGE2D-EIRENE), WEST He plasmas (SOLEDGE-EIRENE), and W7-X H plasmas (EMC3-EIRENE) used for interprettative impurity migration modelling (ITER)</a:t>
                      </a:r>
                      <a:endParaRPr lang="de-DE"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tc>
                  <a:txBody>
                    <a:bodyPr/>
                    <a:lstStyle/>
                    <a:p>
                      <a:pPr>
                        <a:lnSpc>
                          <a:spcPct val="115000"/>
                        </a:lnSpc>
                        <a:spcAft>
                          <a:spcPts val="300"/>
                        </a:spcAft>
                      </a:pPr>
                      <a:r>
                        <a:rPr lang="en-GB" sz="1000" dirty="0">
                          <a:effectLst/>
                        </a:rPr>
                        <a:t>31.12.2021  </a:t>
                      </a:r>
                      <a:endParaRPr lang="de-DE"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495" marR="52495" marT="0" marB="0"/>
                </a:tc>
                <a:extLst>
                  <a:ext uri="{0D108BD9-81ED-4DB2-BD59-A6C34878D82A}">
                    <a16:rowId xmlns:a16="http://schemas.microsoft.com/office/drawing/2014/main" val="2005047569"/>
                  </a:ext>
                </a:extLst>
              </a:tr>
            </a:tbl>
          </a:graphicData>
        </a:graphic>
      </p:graphicFrame>
      <p:sp>
        <p:nvSpPr>
          <p:cNvPr id="6" name="Fußzeilenplatzhalter 3"/>
          <p:cNvSpPr>
            <a:spLocks noGrp="1"/>
          </p:cNvSpPr>
          <p:nvPr>
            <p:ph type="ftr" sz="quarter" idx="11"/>
          </p:nvPr>
        </p:nvSpPr>
        <p:spPr>
          <a:xfrm>
            <a:off x="467544" y="4908928"/>
            <a:ext cx="8240228" cy="201104"/>
          </a:xfrm>
        </p:spPr>
        <p:txBody>
          <a:bodyPr/>
          <a:lstStyle/>
          <a:p>
            <a:pPr algn="r"/>
            <a:r>
              <a:rPr lang="en-GB" dirty="0" err="1"/>
              <a:t>Sebastijan</a:t>
            </a:r>
            <a:r>
              <a:rPr lang="en-GB" dirty="0"/>
              <a:t> </a:t>
            </a:r>
            <a:r>
              <a:rPr lang="en-GB" dirty="0" err="1"/>
              <a:t>Brezinsek</a:t>
            </a:r>
            <a:r>
              <a:rPr lang="en-GB" dirty="0"/>
              <a:t> | </a:t>
            </a:r>
            <a:r>
              <a:rPr lang="en-GB" dirty="0" smtClean="0"/>
              <a:t>PB PWIE 2021 | </a:t>
            </a:r>
            <a:r>
              <a:rPr lang="en-GB" dirty="0"/>
              <a:t>Zoom | </a:t>
            </a:r>
            <a:r>
              <a:rPr lang="en-GB" dirty="0" smtClean="0"/>
              <a:t>22.06.2021 </a:t>
            </a:r>
            <a:r>
              <a:rPr lang="en-GB" dirty="0"/>
              <a:t>| Page </a:t>
            </a:r>
            <a:fld id="{6A6D9FA1-99C7-4910-8E32-B85D378B0060}" type="slidenum">
              <a:rPr lang="en-GB"/>
              <a:pPr algn="r"/>
              <a:t>46</a:t>
            </a:fld>
            <a:endParaRPr lang="en-GB" dirty="0"/>
          </a:p>
        </p:txBody>
      </p:sp>
    </p:spTree>
    <p:extLst>
      <p:ext uri="{BB962C8B-B14F-4D97-AF65-F5344CB8AC3E}">
        <p14:creationId xmlns:p14="http://schemas.microsoft.com/office/powerpoint/2010/main" val="37361308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Work</a:t>
            </a:r>
            <a:r>
              <a:rPr lang="de-DE" dirty="0" smtClean="0"/>
              <a:t> Package Milestones in 2021 (</a:t>
            </a:r>
            <a:r>
              <a:rPr lang="de-DE" dirty="0" err="1" smtClean="0"/>
              <a:t>part</a:t>
            </a:r>
            <a:r>
              <a:rPr lang="de-DE" dirty="0" smtClean="0"/>
              <a:t> II)</a:t>
            </a:r>
            <a:endParaRPr lang="de-DE" dirty="0"/>
          </a:p>
        </p:txBody>
      </p:sp>
      <p:sp>
        <p:nvSpPr>
          <p:cNvPr id="6" name="Fußzeilenplatzhalter 3"/>
          <p:cNvSpPr>
            <a:spLocks noGrp="1"/>
          </p:cNvSpPr>
          <p:nvPr>
            <p:ph type="ftr" sz="quarter" idx="11"/>
          </p:nvPr>
        </p:nvSpPr>
        <p:spPr>
          <a:xfrm>
            <a:off x="467544" y="4908928"/>
            <a:ext cx="8240228" cy="201104"/>
          </a:xfrm>
        </p:spPr>
        <p:txBody>
          <a:bodyPr/>
          <a:lstStyle/>
          <a:p>
            <a:pPr algn="r"/>
            <a:r>
              <a:rPr lang="en-GB" dirty="0" err="1"/>
              <a:t>Sebastijan</a:t>
            </a:r>
            <a:r>
              <a:rPr lang="en-GB" dirty="0"/>
              <a:t> </a:t>
            </a:r>
            <a:r>
              <a:rPr lang="en-GB" dirty="0" err="1"/>
              <a:t>Brezinsek</a:t>
            </a:r>
            <a:r>
              <a:rPr lang="en-GB" dirty="0"/>
              <a:t> | </a:t>
            </a:r>
            <a:r>
              <a:rPr lang="en-GB" dirty="0" smtClean="0"/>
              <a:t>PB PWIE 2021 | </a:t>
            </a:r>
            <a:r>
              <a:rPr lang="en-GB" dirty="0"/>
              <a:t>Zoom | </a:t>
            </a:r>
            <a:r>
              <a:rPr lang="en-GB" dirty="0" smtClean="0"/>
              <a:t>22.06.2021 </a:t>
            </a:r>
            <a:r>
              <a:rPr lang="en-GB" dirty="0"/>
              <a:t>| Page </a:t>
            </a:r>
            <a:fld id="{6A6D9FA1-99C7-4910-8E32-B85D378B0060}" type="slidenum">
              <a:rPr lang="en-GB"/>
              <a:pPr algn="r"/>
              <a:t>47</a:t>
            </a:fld>
            <a:endParaRPr lang="en-GB" dirty="0"/>
          </a:p>
        </p:txBody>
      </p:sp>
      <p:graphicFrame>
        <p:nvGraphicFramePr>
          <p:cNvPr id="3" name="Tabelle 2"/>
          <p:cNvGraphicFramePr>
            <a:graphicFrameLocks noGrp="1"/>
          </p:cNvGraphicFramePr>
          <p:nvPr>
            <p:extLst>
              <p:ext uri="{D42A27DB-BD31-4B8C-83A1-F6EECF244321}">
                <p14:modId xmlns:p14="http://schemas.microsoft.com/office/powerpoint/2010/main" val="2718850555"/>
              </p:ext>
            </p:extLst>
          </p:nvPr>
        </p:nvGraphicFramePr>
        <p:xfrm>
          <a:off x="179512" y="627530"/>
          <a:ext cx="8856984" cy="4438217"/>
        </p:xfrm>
        <a:graphic>
          <a:graphicData uri="http://schemas.openxmlformats.org/drawingml/2006/table">
            <a:tbl>
              <a:tblPr firstRow="1" firstCol="1" bandRow="1">
                <a:tableStyleId>{5C22544A-7EE6-4342-B048-85BDC9FD1C3A}</a:tableStyleId>
              </a:tblPr>
              <a:tblGrid>
                <a:gridCol w="1078299">
                  <a:extLst>
                    <a:ext uri="{9D8B030D-6E8A-4147-A177-3AD203B41FA5}">
                      <a16:colId xmlns:a16="http://schemas.microsoft.com/office/drawing/2014/main" val="372093113"/>
                    </a:ext>
                  </a:extLst>
                </a:gridCol>
                <a:gridCol w="5995232">
                  <a:extLst>
                    <a:ext uri="{9D8B030D-6E8A-4147-A177-3AD203B41FA5}">
                      <a16:colId xmlns:a16="http://schemas.microsoft.com/office/drawing/2014/main" val="618538620"/>
                    </a:ext>
                  </a:extLst>
                </a:gridCol>
                <a:gridCol w="1783453">
                  <a:extLst>
                    <a:ext uri="{9D8B030D-6E8A-4147-A177-3AD203B41FA5}">
                      <a16:colId xmlns:a16="http://schemas.microsoft.com/office/drawing/2014/main" val="2057509554"/>
                    </a:ext>
                  </a:extLst>
                </a:gridCol>
              </a:tblGrid>
              <a:tr h="341866">
                <a:tc>
                  <a:txBody>
                    <a:bodyPr/>
                    <a:lstStyle/>
                    <a:p>
                      <a:pPr marL="21590">
                        <a:lnSpc>
                          <a:spcPct val="115000"/>
                        </a:lnSpc>
                        <a:spcAft>
                          <a:spcPts val="300"/>
                        </a:spcAft>
                      </a:pPr>
                      <a:r>
                        <a:rPr lang="en-GB" sz="800">
                          <a:effectLst/>
                        </a:rPr>
                        <a:t>WM11</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Provision of atomic, molecular and surface data necessary to model impurity migration. Main focus is on ionisation, excitation, reflection and sputtering data for W materials including morphology effects and crystal orientation (DEMO+ITER)</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2259611803"/>
                  </a:ext>
                </a:extLst>
              </a:tr>
              <a:tr h="260042">
                <a:tc>
                  <a:txBody>
                    <a:bodyPr/>
                    <a:lstStyle/>
                    <a:p>
                      <a:pPr marL="21590">
                        <a:lnSpc>
                          <a:spcPct val="115000"/>
                        </a:lnSpc>
                        <a:spcAft>
                          <a:spcPts val="300"/>
                        </a:spcAft>
                      </a:pPr>
                      <a:r>
                        <a:rPr lang="en-GB" sz="800">
                          <a:effectLst/>
                        </a:rPr>
                        <a:t>WM12</a:t>
                      </a:r>
                      <a:endParaRPr lang="de-DE" sz="800">
                        <a:effectLst/>
                      </a:endParaRPr>
                    </a:p>
                    <a:p>
                      <a:pPr>
                        <a:lnSpc>
                          <a:spcPct val="115000"/>
                        </a:lnSpc>
                        <a:spcAft>
                          <a:spcPts val="300"/>
                        </a:spcAft>
                      </a:pPr>
                      <a:r>
                        <a:rPr lang="en-GB" sz="800">
                          <a:effectLst/>
                        </a:rPr>
                        <a:t>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Benchmark the quantify the predictive modelling   capabilities of erosion sources, impurity migration and resulting deposition in JET, WEST, W7-X, and ITER (ERO, WallDYN)  (ITER)</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4251639536"/>
                  </a:ext>
                </a:extLst>
              </a:tr>
              <a:tr h="341866">
                <a:tc>
                  <a:txBody>
                    <a:bodyPr/>
                    <a:lstStyle/>
                    <a:p>
                      <a:pPr marL="21590">
                        <a:lnSpc>
                          <a:spcPct val="115000"/>
                        </a:lnSpc>
                        <a:spcAft>
                          <a:spcPts val="300"/>
                        </a:spcAft>
                      </a:pPr>
                      <a:r>
                        <a:rPr lang="en-US" sz="800">
                          <a:effectLst/>
                        </a:rPr>
                        <a:t>WM13</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Realization of diagnostics for determination of ro-vibrational distribution of the ground state of H2 and D2 and atomic densities in PSI-2 and MAGNUM-PSI to provide access to neutral particle properties under ITER and DEMO conditions (ITER+DEMO)</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2079308889"/>
                  </a:ext>
                </a:extLst>
              </a:tr>
              <a:tr h="341866">
                <a:tc>
                  <a:txBody>
                    <a:bodyPr/>
                    <a:lstStyle/>
                    <a:p>
                      <a:pPr marL="21590">
                        <a:lnSpc>
                          <a:spcPct val="115000"/>
                        </a:lnSpc>
                        <a:spcAft>
                          <a:spcPts val="300"/>
                        </a:spcAft>
                      </a:pPr>
                      <a:r>
                        <a:rPr lang="en-GB" sz="800">
                          <a:effectLst/>
                        </a:rPr>
                        <a:t>WM14</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Determination of the role of material composition and surface roughness on the laser-induced ablation rate and its conversion into depth-resolved information about material composition and fuel content in ITER-like materials and surface layers or co-deposits (ITER)</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3287813866"/>
                  </a:ext>
                </a:extLst>
              </a:tr>
              <a:tr h="341866">
                <a:tc>
                  <a:txBody>
                    <a:bodyPr/>
                    <a:lstStyle/>
                    <a:p>
                      <a:pPr marL="21590">
                        <a:lnSpc>
                          <a:spcPct val="115000"/>
                        </a:lnSpc>
                        <a:spcAft>
                          <a:spcPts val="300"/>
                        </a:spcAft>
                      </a:pPr>
                      <a:r>
                        <a:rPr lang="en-GB" sz="800">
                          <a:effectLst/>
                        </a:rPr>
                        <a:t>WM15</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Quantification of the energetic neutral contribution in Ion and Electron Cyclotron Wall Conditioning in TOMAS and qualification of its impact on fuel removal from W7-X PFCs (DEMO+ITER)</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386324943"/>
                  </a:ext>
                </a:extLst>
              </a:tr>
              <a:tr h="341866">
                <a:tc>
                  <a:txBody>
                    <a:bodyPr/>
                    <a:lstStyle/>
                    <a:p>
                      <a:pPr marL="21590">
                        <a:lnSpc>
                          <a:spcPct val="115000"/>
                        </a:lnSpc>
                        <a:spcAft>
                          <a:spcPts val="300"/>
                        </a:spcAft>
                      </a:pPr>
                      <a:r>
                        <a:rPr lang="en-GB" sz="800">
                          <a:effectLst/>
                        </a:rPr>
                        <a:t>WM16</a:t>
                      </a:r>
                      <a:endParaRPr lang="de-DE" sz="800">
                        <a:effectLst/>
                      </a:endParaRPr>
                    </a:p>
                    <a:p>
                      <a:pPr marL="21590">
                        <a:lnSpc>
                          <a:spcPct val="115000"/>
                        </a:lnSpc>
                        <a:spcAft>
                          <a:spcPts val="300"/>
                        </a:spcAft>
                      </a:pPr>
                      <a:r>
                        <a:rPr lang="en-GB" sz="800">
                          <a:effectLst/>
                        </a:rPr>
                        <a:t>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Improvement of detached regimes in ADCs, including the effects of kinetic neutrals and sensitivity studies for the most uncertain input parameters regarding e.g. plasma transport (DEMO+ITER)</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2327947755"/>
                  </a:ext>
                </a:extLst>
              </a:tr>
              <a:tr h="341866">
                <a:tc>
                  <a:txBody>
                    <a:bodyPr/>
                    <a:lstStyle/>
                    <a:p>
                      <a:pPr marL="21590">
                        <a:lnSpc>
                          <a:spcPct val="115000"/>
                        </a:lnSpc>
                        <a:spcAft>
                          <a:spcPts val="300"/>
                        </a:spcAft>
                      </a:pPr>
                      <a:r>
                        <a:rPr lang="en-GB" sz="800">
                          <a:effectLst/>
                        </a:rPr>
                        <a:t>WM17</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Development of a reduced model   from ADC experiments/simulations to scaling laws applicable for DEMO size and comparison with scaling laws extracted from existing DEMO scale simulations (DEMO)</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2902104963"/>
                  </a:ext>
                </a:extLst>
              </a:tr>
              <a:tr h="227911">
                <a:tc>
                  <a:txBody>
                    <a:bodyPr/>
                    <a:lstStyle/>
                    <a:p>
                      <a:pPr marL="21590">
                        <a:lnSpc>
                          <a:spcPct val="115000"/>
                        </a:lnSpc>
                        <a:spcAft>
                          <a:spcPts val="300"/>
                        </a:spcAft>
                      </a:pPr>
                      <a:r>
                        <a:rPr lang="en-GB" sz="800">
                          <a:effectLst/>
                        </a:rPr>
                        <a:t>WM18</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Engineering compatibility assessment of potential best promising DEMO ADC solutions with the DTT facility (DEMO)</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2769794065"/>
                  </a:ext>
                </a:extLst>
              </a:tr>
              <a:tr h="227911">
                <a:tc>
                  <a:txBody>
                    <a:bodyPr/>
                    <a:lstStyle/>
                    <a:p>
                      <a:pPr marL="21590">
                        <a:lnSpc>
                          <a:spcPct val="115000"/>
                        </a:lnSpc>
                        <a:spcAft>
                          <a:spcPts val="300"/>
                        </a:spcAft>
                      </a:pPr>
                      <a:r>
                        <a:rPr lang="en-GB" sz="800">
                          <a:effectLst/>
                        </a:rPr>
                        <a:t>WM19</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Engineering DEMO evaluation of most favourable ADC solutions in terms of VDE and disruption events compatibility (DEMO)</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2213296529"/>
                  </a:ext>
                </a:extLst>
              </a:tr>
              <a:tr h="341866">
                <a:tc>
                  <a:txBody>
                    <a:bodyPr/>
                    <a:lstStyle/>
                    <a:p>
                      <a:pPr marL="21590">
                        <a:lnSpc>
                          <a:spcPct val="115000"/>
                        </a:lnSpc>
                        <a:spcAft>
                          <a:spcPts val="300"/>
                        </a:spcAft>
                      </a:pPr>
                      <a:r>
                        <a:rPr lang="en-GB" sz="800">
                          <a:effectLst/>
                        </a:rPr>
                        <a:t>WM20</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Portfolio selection of key application (validation, verification, realistic scale) cases and set-up of most of them including full-scale ITER and DEMO cases with the aim to demonstrate the advantages of the restructuring into the Neutral Gas Model (NGM) and improved EIRENE</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dirty="0">
                          <a:effectLst/>
                        </a:rPr>
                        <a:t>31.12.2021  </a:t>
                      </a:r>
                      <a:endParaRPr lang="de-D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3073357976"/>
                  </a:ext>
                </a:extLst>
              </a:tr>
              <a:tr h="341866">
                <a:tc>
                  <a:txBody>
                    <a:bodyPr/>
                    <a:lstStyle/>
                    <a:p>
                      <a:pPr marL="21590">
                        <a:lnSpc>
                          <a:spcPct val="115000"/>
                        </a:lnSpc>
                        <a:spcAft>
                          <a:spcPts val="300"/>
                        </a:spcAft>
                      </a:pPr>
                      <a:r>
                        <a:rPr lang="en-GB" sz="800">
                          <a:effectLst/>
                        </a:rPr>
                        <a:t>WM21</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Start with modulation of EIRENE by segregating the numeric core, incorporate ADAS “MDF” formats allowing refinement of CRMs, and reactivate time-dependent simulations (ITER+DEMO</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3528037286"/>
                  </a:ext>
                </a:extLst>
              </a:tr>
              <a:tr h="113955">
                <a:tc>
                  <a:txBody>
                    <a:bodyPr/>
                    <a:lstStyle/>
                    <a:p>
                      <a:pPr marL="21590">
                        <a:lnSpc>
                          <a:spcPct val="115000"/>
                        </a:lnSpc>
                        <a:spcAft>
                          <a:spcPts val="300"/>
                        </a:spcAft>
                      </a:pPr>
                      <a:r>
                        <a:rPr lang="en-GB" sz="800">
                          <a:effectLst/>
                        </a:rPr>
                        <a:t>WM22</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First test run of SOLEDGE-EIRENE with a 3D wall in a WEST geometry (ITER)</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2186471383"/>
                  </a:ext>
                </a:extLst>
              </a:tr>
              <a:tr h="227911">
                <a:tc>
                  <a:txBody>
                    <a:bodyPr/>
                    <a:lstStyle/>
                    <a:p>
                      <a:pPr marL="21590">
                        <a:lnSpc>
                          <a:spcPct val="115000"/>
                        </a:lnSpc>
                        <a:spcAft>
                          <a:spcPts val="300"/>
                        </a:spcAft>
                      </a:pPr>
                      <a:r>
                        <a:rPr lang="en-GB" sz="800">
                          <a:effectLst/>
                        </a:rPr>
                        <a:t>WM23</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Implementation of EIRENE Kinetic Ion Trace module in EMC3-EIRENE for low Z impurities (ITER+DEMO)</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3270909293"/>
                  </a:ext>
                </a:extLst>
              </a:tr>
              <a:tr h="227911">
                <a:tc>
                  <a:txBody>
                    <a:bodyPr/>
                    <a:lstStyle/>
                    <a:p>
                      <a:pPr marL="21590">
                        <a:lnSpc>
                          <a:spcPct val="115000"/>
                        </a:lnSpc>
                        <a:spcAft>
                          <a:spcPts val="300"/>
                        </a:spcAft>
                      </a:pPr>
                      <a:r>
                        <a:rPr lang="en-GB" sz="800">
                          <a:effectLst/>
                        </a:rPr>
                        <a:t>WM24</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Adaption of available ITER plasma backgrounds to DEMO. First scoping PIC, dust transport and ERO2.0 simulations with these backgrounds (ITER + DEMO)</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a:effectLst/>
                        </a:rPr>
                        <a:t>31.12.2021  </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2065974263"/>
                  </a:ext>
                </a:extLst>
              </a:tr>
              <a:tr h="227911">
                <a:tc>
                  <a:txBody>
                    <a:bodyPr/>
                    <a:lstStyle/>
                    <a:p>
                      <a:pPr marL="21590">
                        <a:lnSpc>
                          <a:spcPct val="115000"/>
                        </a:lnSpc>
                        <a:spcAft>
                          <a:spcPts val="300"/>
                        </a:spcAft>
                      </a:pPr>
                      <a:r>
                        <a:rPr lang="en-GB" sz="800">
                          <a:effectLst/>
                        </a:rPr>
                        <a:t>WM25</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marL="22225">
                        <a:lnSpc>
                          <a:spcPct val="115000"/>
                        </a:lnSpc>
                        <a:spcAft>
                          <a:spcPts val="300"/>
                        </a:spcAft>
                        <a:tabLst>
                          <a:tab pos="1333500" algn="l"/>
                        </a:tabLst>
                      </a:pPr>
                      <a:r>
                        <a:rPr lang="en-GB" sz="800">
                          <a:effectLst/>
                        </a:rPr>
                        <a:t>Implementation and validation of thermo-migration and material interface models in hydrogen retention codes (TESSIM-X and FESTIM) with identified common test cases (DEMO)</a:t>
                      </a:r>
                      <a:endParaRPr lang="de-D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tc>
                  <a:txBody>
                    <a:bodyPr/>
                    <a:lstStyle/>
                    <a:p>
                      <a:pPr>
                        <a:lnSpc>
                          <a:spcPct val="115000"/>
                        </a:lnSpc>
                        <a:spcAft>
                          <a:spcPts val="300"/>
                        </a:spcAft>
                      </a:pPr>
                      <a:r>
                        <a:rPr lang="en-GB" sz="800" dirty="0">
                          <a:effectLst/>
                        </a:rPr>
                        <a:t>31.12.2021  </a:t>
                      </a:r>
                      <a:endParaRPr lang="de-D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458" marR="32458" marT="0" marB="0"/>
                </a:tc>
                <a:extLst>
                  <a:ext uri="{0D108BD9-81ED-4DB2-BD59-A6C34878D82A}">
                    <a16:rowId xmlns:a16="http://schemas.microsoft.com/office/drawing/2014/main" val="982302290"/>
                  </a:ext>
                </a:extLst>
              </a:tr>
            </a:tbl>
          </a:graphicData>
        </a:graphic>
      </p:graphicFrame>
    </p:spTree>
    <p:extLst>
      <p:ext uri="{BB962C8B-B14F-4D97-AF65-F5344CB8AC3E}">
        <p14:creationId xmlns:p14="http://schemas.microsoft.com/office/powerpoint/2010/main" val="2809738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84" y="2958026"/>
            <a:ext cx="2348693" cy="2011810"/>
          </a:xfrm>
          <a:prstGeom prst="rect">
            <a:avLst/>
          </a:prstGeom>
        </p:spPr>
      </p:pic>
      <p:sp>
        <p:nvSpPr>
          <p:cNvPr id="2" name="Titel 1"/>
          <p:cNvSpPr>
            <a:spLocks noGrp="1"/>
          </p:cNvSpPr>
          <p:nvPr>
            <p:ph type="title"/>
          </p:nvPr>
        </p:nvSpPr>
        <p:spPr>
          <a:xfrm>
            <a:off x="-19472" y="82253"/>
            <a:ext cx="8911952" cy="342900"/>
          </a:xfrm>
        </p:spPr>
        <p:txBody>
          <a:bodyPr/>
          <a:lstStyle/>
          <a:p>
            <a:r>
              <a:rPr lang="de-DE" sz="2400" dirty="0" smtClean="0"/>
              <a:t>Plasma </a:t>
            </a:r>
            <a:r>
              <a:rPr lang="de-DE" sz="2400" dirty="0" err="1" smtClean="0"/>
              <a:t>facilities</a:t>
            </a:r>
            <a:r>
              <a:rPr lang="de-DE" sz="2400" dirty="0" smtClean="0"/>
              <a:t> </a:t>
            </a:r>
            <a:r>
              <a:rPr lang="de-DE" sz="2400" dirty="0" err="1" smtClean="0"/>
              <a:t>within</a:t>
            </a:r>
            <a:r>
              <a:rPr lang="de-DE" sz="2400" dirty="0" smtClean="0"/>
              <a:t> WP PWIE</a:t>
            </a:r>
            <a:endParaRPr lang="de-DE" sz="2400" dirty="0"/>
          </a:p>
        </p:txBody>
      </p:sp>
      <p:pic>
        <p:nvPicPr>
          <p:cNvPr id="7" name="Picture 2" descr="https://www.differ.nl/sites/default/files/images/news/Overzicht%20Magnum-PSI.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7527" y="747447"/>
            <a:ext cx="2607676" cy="1518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8" descr="http://www.fz-juelich.de/SharedDocs/Bilder/IEK/IEK-4/DE/Forschung/PSI-2/bild_forschung_psi-2_2014_02_PSI-2.png?__blob=poste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19436" y="614004"/>
            <a:ext cx="3096738" cy="1450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Picture 3" descr="Linearmaschine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311" y="2242446"/>
            <a:ext cx="2260178" cy="1240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2" name="Rechteck 21"/>
          <p:cNvSpPr/>
          <p:nvPr/>
        </p:nvSpPr>
        <p:spPr>
          <a:xfrm>
            <a:off x="2704874" y="724582"/>
            <a:ext cx="1105663" cy="830997"/>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sz="1200" dirty="0" smtClean="0">
                <a:solidFill>
                  <a:srgbClr val="000000"/>
                </a:solidFill>
                <a:latin typeface="Calibri" panose="020F0502020204030204" pitchFamily="34" charset="0"/>
              </a:rPr>
              <a:t>MAGNUM-PSI</a:t>
            </a:r>
          </a:p>
          <a:p>
            <a:pPr algn="ctr"/>
            <a:r>
              <a:rPr lang="en-US" sz="1200" dirty="0">
                <a:solidFill>
                  <a:srgbClr val="000000"/>
                </a:solidFill>
                <a:latin typeface="Calibri" panose="020F0502020204030204" pitchFamily="34" charset="0"/>
              </a:rPr>
              <a:t>a</a:t>
            </a:r>
            <a:r>
              <a:rPr lang="en-US" sz="1200" dirty="0" smtClean="0">
                <a:solidFill>
                  <a:srgbClr val="000000"/>
                </a:solidFill>
                <a:latin typeface="Calibri" panose="020F0502020204030204" pitchFamily="34" charset="0"/>
              </a:rPr>
              <a:t>nd UPP:</a:t>
            </a:r>
          </a:p>
          <a:p>
            <a:pPr algn="ctr"/>
            <a:r>
              <a:rPr lang="en-US" sz="1200" dirty="0" smtClean="0">
                <a:solidFill>
                  <a:srgbClr val="000000"/>
                </a:solidFill>
                <a:latin typeface="Calibri" panose="020F0502020204030204" pitchFamily="34" charset="0"/>
              </a:rPr>
              <a:t>High flux and</a:t>
            </a:r>
          </a:p>
          <a:p>
            <a:pPr algn="ctr"/>
            <a:r>
              <a:rPr lang="en-US" sz="1200" dirty="0" smtClean="0">
                <a:solidFill>
                  <a:srgbClr val="000000"/>
                </a:solidFill>
                <a:latin typeface="Calibri" panose="020F0502020204030204" pitchFamily="34" charset="0"/>
              </a:rPr>
              <a:t>fluence</a:t>
            </a:r>
            <a:endParaRPr lang="de-DE" sz="1200" dirty="0"/>
          </a:p>
        </p:txBody>
      </p:sp>
      <p:sp>
        <p:nvSpPr>
          <p:cNvPr id="23" name="Rechteck 22"/>
          <p:cNvSpPr/>
          <p:nvPr/>
        </p:nvSpPr>
        <p:spPr>
          <a:xfrm>
            <a:off x="7740352" y="602705"/>
            <a:ext cx="1008112" cy="646331"/>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sz="1200" dirty="0" smtClean="0">
                <a:solidFill>
                  <a:srgbClr val="000000"/>
                </a:solidFill>
                <a:latin typeface="Calibri" panose="020F0502020204030204" pitchFamily="34" charset="0"/>
              </a:rPr>
              <a:t>PSI-2:</a:t>
            </a:r>
          </a:p>
          <a:p>
            <a:pPr algn="ctr"/>
            <a:r>
              <a:rPr lang="en-US" sz="1200" dirty="0" smtClean="0">
                <a:solidFill>
                  <a:srgbClr val="000000"/>
                </a:solidFill>
                <a:latin typeface="Calibri" panose="020F0502020204030204" pitchFamily="34" charset="0"/>
              </a:rPr>
              <a:t>Medium flux and fluence</a:t>
            </a:r>
            <a:endParaRPr lang="de-DE" sz="1200" dirty="0"/>
          </a:p>
        </p:txBody>
      </p:sp>
      <p:sp>
        <p:nvSpPr>
          <p:cNvPr id="24" name="Rechteck 23"/>
          <p:cNvSpPr/>
          <p:nvPr/>
        </p:nvSpPr>
        <p:spPr>
          <a:xfrm>
            <a:off x="7482191" y="2354770"/>
            <a:ext cx="1008112" cy="1015663"/>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sz="1200" dirty="0" smtClean="0">
                <a:solidFill>
                  <a:srgbClr val="0070C0"/>
                </a:solidFill>
                <a:latin typeface="Calibri" panose="020F0502020204030204" pitchFamily="34" charset="0"/>
              </a:rPr>
              <a:t>JULE-PSI:</a:t>
            </a:r>
          </a:p>
          <a:p>
            <a:pPr algn="ctr"/>
            <a:r>
              <a:rPr lang="en-US" sz="1200" dirty="0" smtClean="0">
                <a:solidFill>
                  <a:srgbClr val="0070C0"/>
                </a:solidFill>
                <a:latin typeface="Calibri" panose="020F0502020204030204" pitchFamily="34" charset="0"/>
              </a:rPr>
              <a:t>Medium flux and fluence</a:t>
            </a:r>
          </a:p>
          <a:p>
            <a:pPr algn="ctr"/>
            <a:r>
              <a:rPr lang="en-US" sz="1200" dirty="0" smtClean="0">
                <a:solidFill>
                  <a:srgbClr val="0070C0"/>
                </a:solidFill>
                <a:latin typeface="Calibri" panose="020F0502020204030204" pitchFamily="34" charset="0"/>
              </a:rPr>
              <a:t>[Be and T] </a:t>
            </a:r>
          </a:p>
          <a:p>
            <a:pPr algn="ctr"/>
            <a:r>
              <a:rPr lang="en-US" sz="1200" dirty="0" smtClean="0">
                <a:solidFill>
                  <a:srgbClr val="0070C0"/>
                </a:solidFill>
                <a:latin typeface="Calibri" panose="020F0502020204030204" pitchFamily="34" charset="0"/>
              </a:rPr>
              <a:t>PEX 2023</a:t>
            </a:r>
            <a:endParaRPr lang="de-DE" sz="1200" dirty="0">
              <a:solidFill>
                <a:srgbClr val="0070C0"/>
              </a:solidFill>
            </a:endParaRPr>
          </a:p>
        </p:txBody>
      </p:sp>
      <p:sp>
        <p:nvSpPr>
          <p:cNvPr id="26" name="Rechteck 25"/>
          <p:cNvSpPr/>
          <p:nvPr/>
        </p:nvSpPr>
        <p:spPr>
          <a:xfrm>
            <a:off x="23020" y="2432651"/>
            <a:ext cx="1008112" cy="646331"/>
          </a:xfrm>
          <a:prstGeom prst="rect">
            <a:avLst/>
          </a:prstGeom>
          <a:solidFill>
            <a:schemeClr val="bg1">
              <a:lumMod val="95000"/>
            </a:schemeClr>
          </a:solidFill>
          <a:ln w="12700">
            <a:solidFill>
              <a:schemeClr val="tx1"/>
            </a:solidFill>
          </a:ln>
        </p:spPr>
        <p:txBody>
          <a:bodyPr wrap="square">
            <a:spAutoFit/>
          </a:bodyPr>
          <a:lstStyle/>
          <a:p>
            <a:pPr algn="ctr"/>
            <a:r>
              <a:rPr lang="en-US" sz="1200" dirty="0" err="1" smtClean="0">
                <a:solidFill>
                  <a:srgbClr val="000000"/>
                </a:solidFill>
                <a:latin typeface="Calibri" panose="020F0502020204030204" pitchFamily="34" charset="0"/>
              </a:rPr>
              <a:t>GyM</a:t>
            </a:r>
            <a:r>
              <a:rPr lang="en-US" sz="1200" dirty="0" smtClean="0">
                <a:solidFill>
                  <a:srgbClr val="000000"/>
                </a:solidFill>
                <a:latin typeface="Calibri" panose="020F0502020204030204" pitchFamily="34" charset="0"/>
              </a:rPr>
              <a:t>:</a:t>
            </a:r>
          </a:p>
          <a:p>
            <a:pPr algn="ctr"/>
            <a:r>
              <a:rPr lang="en-US" sz="1200" dirty="0" smtClean="0">
                <a:solidFill>
                  <a:srgbClr val="000000"/>
                </a:solidFill>
                <a:latin typeface="Calibri" panose="020F0502020204030204" pitchFamily="34" charset="0"/>
              </a:rPr>
              <a:t>Low flux and fluence</a:t>
            </a:r>
          </a:p>
        </p:txBody>
      </p:sp>
      <p:pic>
        <p:nvPicPr>
          <p:cNvPr id="29" name="Grafik 28"/>
          <p:cNvPicPr>
            <a:picLocks noChangeAspect="1"/>
          </p:cNvPicPr>
          <p:nvPr/>
        </p:nvPicPr>
        <p:blipFill>
          <a:blip r:embed="rId6"/>
          <a:stretch>
            <a:fillRect/>
          </a:stretch>
        </p:blipFill>
        <p:spPr>
          <a:xfrm>
            <a:off x="2789047" y="2921433"/>
            <a:ext cx="1987495" cy="1987495"/>
          </a:xfrm>
          <a:prstGeom prst="rect">
            <a:avLst/>
          </a:prstGeom>
        </p:spPr>
      </p:pic>
      <p:sp>
        <p:nvSpPr>
          <p:cNvPr id="30" name="Rechteck 29"/>
          <p:cNvSpPr/>
          <p:nvPr/>
        </p:nvSpPr>
        <p:spPr>
          <a:xfrm>
            <a:off x="5004048" y="4085045"/>
            <a:ext cx="1323702" cy="646331"/>
          </a:xfrm>
          <a:prstGeom prst="rect">
            <a:avLst/>
          </a:prstGeom>
          <a:solidFill>
            <a:schemeClr val="bg1">
              <a:lumMod val="95000"/>
            </a:schemeClr>
          </a:solidFill>
          <a:ln w="12700">
            <a:solidFill>
              <a:schemeClr val="tx1"/>
            </a:solidFill>
          </a:ln>
        </p:spPr>
        <p:txBody>
          <a:bodyPr wrap="square">
            <a:spAutoFit/>
          </a:bodyPr>
          <a:lstStyle/>
          <a:p>
            <a:pPr algn="ctr"/>
            <a:r>
              <a:rPr lang="en-US" sz="1200" dirty="0" smtClean="0">
                <a:solidFill>
                  <a:srgbClr val="000000"/>
                </a:solidFill>
                <a:latin typeface="Calibri" panose="020F0502020204030204" pitchFamily="34" charset="0"/>
              </a:rPr>
              <a:t>TOMAS:</a:t>
            </a:r>
          </a:p>
          <a:p>
            <a:pPr algn="ctr"/>
            <a:r>
              <a:rPr lang="en-US" sz="1200" dirty="0" smtClean="0">
                <a:solidFill>
                  <a:srgbClr val="000000"/>
                </a:solidFill>
                <a:latin typeface="Calibri" panose="020F0502020204030204" pitchFamily="34" charset="0"/>
              </a:rPr>
              <a:t>Wall conditioning and fuel removal</a:t>
            </a:r>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5</a:t>
            </a:fld>
            <a:endParaRPr lang="en-GB" dirty="0"/>
          </a:p>
        </p:txBody>
      </p:sp>
    </p:spTree>
    <p:extLst>
      <p:ext uri="{BB962C8B-B14F-4D97-AF65-F5344CB8AC3E}">
        <p14:creationId xmlns:p14="http://schemas.microsoft.com/office/powerpoint/2010/main" val="24299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5" y="82253"/>
            <a:ext cx="8640961" cy="342900"/>
          </a:xfrm>
        </p:spPr>
        <p:txBody>
          <a:bodyPr/>
          <a:lstStyle/>
          <a:p>
            <a:r>
              <a:rPr lang="de-DE" sz="2400" dirty="0" smtClean="0"/>
              <a:t>High </a:t>
            </a:r>
            <a:r>
              <a:rPr lang="de-DE" sz="2400" dirty="0" err="1" smtClean="0"/>
              <a:t>heat</a:t>
            </a:r>
            <a:r>
              <a:rPr lang="de-DE" sz="2400" dirty="0" smtClean="0"/>
              <a:t> </a:t>
            </a:r>
            <a:r>
              <a:rPr lang="de-DE" sz="2400" dirty="0" err="1" smtClean="0"/>
              <a:t>flux</a:t>
            </a:r>
            <a:r>
              <a:rPr lang="de-DE" sz="2400" dirty="0" smtClean="0"/>
              <a:t> </a:t>
            </a:r>
            <a:r>
              <a:rPr lang="de-DE" sz="2400" dirty="0" err="1" smtClean="0"/>
              <a:t>facilities</a:t>
            </a:r>
            <a:endParaRPr lang="de-DE" sz="2400" dirty="0"/>
          </a:p>
        </p:txBody>
      </p:sp>
      <p:pic>
        <p:nvPicPr>
          <p:cNvPr id="7" name="Grafik 6"/>
          <p:cNvPicPr>
            <a:picLocks noChangeAspect="1"/>
          </p:cNvPicPr>
          <p:nvPr/>
        </p:nvPicPr>
        <p:blipFill>
          <a:blip r:embed="rId2"/>
          <a:stretch>
            <a:fillRect/>
          </a:stretch>
        </p:blipFill>
        <p:spPr>
          <a:xfrm>
            <a:off x="4341784" y="659805"/>
            <a:ext cx="3143423" cy="2110912"/>
          </a:xfrm>
          <a:prstGeom prst="rect">
            <a:avLst/>
          </a:prstGeom>
        </p:spPr>
      </p:pic>
      <p:pic>
        <p:nvPicPr>
          <p:cNvPr id="8" name="Grafik 7"/>
          <p:cNvPicPr>
            <a:picLocks noChangeAspect="1"/>
          </p:cNvPicPr>
          <p:nvPr/>
        </p:nvPicPr>
        <p:blipFill rotWithShape="1">
          <a:blip r:embed="rId3"/>
          <a:srcRect r="51787"/>
          <a:stretch/>
        </p:blipFill>
        <p:spPr>
          <a:xfrm>
            <a:off x="223938" y="699542"/>
            <a:ext cx="2187822" cy="2295742"/>
          </a:xfrm>
          <a:prstGeom prst="rect">
            <a:avLst/>
          </a:prstGeom>
        </p:spPr>
      </p:pic>
      <p:pic>
        <p:nvPicPr>
          <p:cNvPr id="9" name="Grafik 8"/>
          <p:cNvPicPr>
            <a:picLocks noChangeAspect="1"/>
          </p:cNvPicPr>
          <p:nvPr/>
        </p:nvPicPr>
        <p:blipFill rotWithShape="1">
          <a:blip r:embed="rId4"/>
          <a:srcRect t="17450" b="32151"/>
          <a:stretch/>
        </p:blipFill>
        <p:spPr>
          <a:xfrm>
            <a:off x="4033864" y="3057747"/>
            <a:ext cx="4426389" cy="1673152"/>
          </a:xfrm>
          <a:prstGeom prst="rect">
            <a:avLst/>
          </a:prstGeom>
        </p:spPr>
      </p:pic>
      <p:sp>
        <p:nvSpPr>
          <p:cNvPr id="16" name="Rechteck 15"/>
          <p:cNvSpPr/>
          <p:nvPr/>
        </p:nvSpPr>
        <p:spPr>
          <a:xfrm>
            <a:off x="2105621" y="651300"/>
            <a:ext cx="1105663" cy="1200329"/>
          </a:xfrm>
          <a:prstGeom prst="rect">
            <a:avLst/>
          </a:prstGeom>
          <a:solidFill>
            <a:schemeClr val="bg1">
              <a:lumMod val="95000"/>
            </a:schemeClr>
          </a:solidFill>
          <a:ln w="12700">
            <a:solidFill>
              <a:schemeClr val="tx1"/>
            </a:solidFill>
          </a:ln>
        </p:spPr>
        <p:txBody>
          <a:bodyPr wrap="square">
            <a:spAutoFit/>
          </a:bodyPr>
          <a:lstStyle/>
          <a:p>
            <a:pPr algn="ctr"/>
            <a:r>
              <a:rPr lang="en-US" sz="1200" dirty="0" smtClean="0">
                <a:solidFill>
                  <a:srgbClr val="000000"/>
                </a:solidFill>
                <a:latin typeface="Calibri" panose="020F0502020204030204" pitchFamily="34" charset="0"/>
              </a:rPr>
              <a:t>JUDTIH 2 / </a:t>
            </a:r>
            <a:r>
              <a:rPr lang="en-US" sz="1200" dirty="0" smtClean="0">
                <a:solidFill>
                  <a:srgbClr val="0070C0"/>
                </a:solidFill>
                <a:latin typeface="Calibri" panose="020F0502020204030204" pitchFamily="34" charset="0"/>
              </a:rPr>
              <a:t>3</a:t>
            </a:r>
            <a:r>
              <a:rPr lang="en-US" sz="1200" dirty="0" smtClean="0">
                <a:solidFill>
                  <a:srgbClr val="000000"/>
                </a:solidFill>
                <a:latin typeface="Calibri" panose="020F0502020204030204" pitchFamily="34" charset="0"/>
              </a:rPr>
              <a:t> (</a:t>
            </a:r>
            <a:r>
              <a:rPr lang="en-US" sz="1200" dirty="0" smtClean="0">
                <a:solidFill>
                  <a:srgbClr val="0070C0"/>
                </a:solidFill>
                <a:latin typeface="Calibri" panose="020F0502020204030204" pitchFamily="34" charset="0"/>
              </a:rPr>
              <a:t>PEX: Be &amp; n</a:t>
            </a:r>
            <a:r>
              <a:rPr lang="en-US" sz="1200" dirty="0" smtClean="0">
                <a:solidFill>
                  <a:srgbClr val="000000"/>
                </a:solidFill>
                <a:latin typeface="Calibri" panose="020F0502020204030204" pitchFamily="34" charset="0"/>
              </a:rPr>
              <a:t>)</a:t>
            </a:r>
          </a:p>
          <a:p>
            <a:pPr algn="ctr"/>
            <a:r>
              <a:rPr lang="en-US" sz="1200" dirty="0" smtClean="0">
                <a:solidFill>
                  <a:srgbClr val="000000"/>
                </a:solidFill>
                <a:latin typeface="Calibri" panose="020F0502020204030204" pitchFamily="34" charset="0"/>
              </a:rPr>
              <a:t>E-beam:</a:t>
            </a:r>
          </a:p>
          <a:p>
            <a:pPr algn="ctr"/>
            <a:r>
              <a:rPr lang="en-US" sz="1200" dirty="0" smtClean="0">
                <a:solidFill>
                  <a:srgbClr val="000000"/>
                </a:solidFill>
                <a:latin typeface="Calibri" panose="020F0502020204030204" pitchFamily="34" charset="0"/>
              </a:rPr>
              <a:t>Steady-state and transient loads</a:t>
            </a:r>
            <a:endParaRPr lang="de-DE" sz="1200" dirty="0"/>
          </a:p>
        </p:txBody>
      </p:sp>
      <p:sp>
        <p:nvSpPr>
          <p:cNvPr id="17" name="Rechteck 16"/>
          <p:cNvSpPr/>
          <p:nvPr/>
        </p:nvSpPr>
        <p:spPr>
          <a:xfrm>
            <a:off x="7199973" y="555526"/>
            <a:ext cx="1260459" cy="646331"/>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sz="1200" dirty="0" smtClean="0">
                <a:solidFill>
                  <a:srgbClr val="000000"/>
                </a:solidFill>
                <a:latin typeface="Calibri" panose="020F0502020204030204" pitchFamily="34" charset="0"/>
              </a:rPr>
              <a:t>GLADIS </a:t>
            </a:r>
          </a:p>
          <a:p>
            <a:pPr algn="ctr"/>
            <a:r>
              <a:rPr lang="en-US" sz="1200" dirty="0" smtClean="0">
                <a:solidFill>
                  <a:srgbClr val="000000"/>
                </a:solidFill>
                <a:latin typeface="Calibri" panose="020F0502020204030204" pitchFamily="34" charset="0"/>
              </a:rPr>
              <a:t>(Neutral Beam):</a:t>
            </a:r>
          </a:p>
          <a:p>
            <a:pPr algn="ctr"/>
            <a:r>
              <a:rPr lang="en-US" sz="1200" dirty="0" smtClean="0">
                <a:solidFill>
                  <a:srgbClr val="000000"/>
                </a:solidFill>
                <a:latin typeface="Calibri" panose="020F0502020204030204" pitchFamily="34" charset="0"/>
              </a:rPr>
              <a:t>Steady-state load</a:t>
            </a:r>
            <a:endParaRPr lang="de-DE" sz="1200" dirty="0"/>
          </a:p>
        </p:txBody>
      </p:sp>
      <p:sp>
        <p:nvSpPr>
          <p:cNvPr id="18" name="Rechteck 17"/>
          <p:cNvSpPr/>
          <p:nvPr/>
        </p:nvSpPr>
        <p:spPr>
          <a:xfrm>
            <a:off x="7716602" y="2720418"/>
            <a:ext cx="1267429" cy="646331"/>
          </a:xfrm>
          <a:prstGeom prst="rect">
            <a:avLst/>
          </a:prstGeom>
          <a:solidFill>
            <a:schemeClr val="bg1">
              <a:lumMod val="95000"/>
            </a:schemeClr>
          </a:solidFill>
          <a:ln w="12700">
            <a:solidFill>
              <a:schemeClr val="tx1"/>
            </a:solidFill>
          </a:ln>
        </p:spPr>
        <p:txBody>
          <a:bodyPr wrap="square">
            <a:spAutoFit/>
          </a:bodyPr>
          <a:lstStyle/>
          <a:p>
            <a:pPr algn="ctr"/>
            <a:r>
              <a:rPr lang="en-US" sz="1200" dirty="0" smtClean="0">
                <a:solidFill>
                  <a:srgbClr val="000000"/>
                </a:solidFill>
                <a:latin typeface="Calibri" panose="020F0502020204030204" pitchFamily="34" charset="0"/>
              </a:rPr>
              <a:t>QSPA / QSPA-m</a:t>
            </a:r>
          </a:p>
          <a:p>
            <a:pPr algn="ctr"/>
            <a:r>
              <a:rPr lang="en-US" sz="1200" dirty="0" smtClean="0">
                <a:solidFill>
                  <a:srgbClr val="000000"/>
                </a:solidFill>
                <a:latin typeface="Calibri" panose="020F0502020204030204" pitchFamily="34" charset="0"/>
              </a:rPr>
              <a:t>Plasma Gun:</a:t>
            </a:r>
          </a:p>
          <a:p>
            <a:pPr algn="ctr"/>
            <a:r>
              <a:rPr lang="en-US" sz="1200" dirty="0" smtClean="0">
                <a:solidFill>
                  <a:srgbClr val="000000"/>
                </a:solidFill>
                <a:latin typeface="Calibri" panose="020F0502020204030204" pitchFamily="34" charset="0"/>
              </a:rPr>
              <a:t>Transient loads</a:t>
            </a:r>
            <a:endParaRPr lang="de-DE" sz="1200" dirty="0"/>
          </a:p>
        </p:txBody>
      </p:sp>
      <p:sp>
        <p:nvSpPr>
          <p:cNvPr id="19" name="Textfeld 18"/>
          <p:cNvSpPr txBox="1"/>
          <p:nvPr/>
        </p:nvSpPr>
        <p:spPr>
          <a:xfrm>
            <a:off x="2522759" y="2870105"/>
            <a:ext cx="1970668" cy="461665"/>
          </a:xfrm>
          <a:prstGeom prst="rect">
            <a:avLst/>
          </a:prstGeom>
          <a:solidFill>
            <a:schemeClr val="bg1">
              <a:lumMod val="95000"/>
            </a:schemeClr>
          </a:solidFill>
          <a:ln w="12700">
            <a:solidFill>
              <a:schemeClr val="tx1"/>
            </a:solidFill>
          </a:ln>
        </p:spPr>
        <p:txBody>
          <a:bodyPr wrap="none" rtlCol="0">
            <a:spAutoFit/>
          </a:bodyPr>
          <a:lstStyle/>
          <a:p>
            <a:r>
              <a:rPr lang="de-DE" sz="1200" dirty="0" smtClean="0"/>
              <a:t>MAGNUM </a:t>
            </a:r>
            <a:r>
              <a:rPr lang="de-DE" sz="1200" dirty="0" err="1" smtClean="0"/>
              <a:t>and</a:t>
            </a:r>
            <a:r>
              <a:rPr lang="de-DE" sz="1200" dirty="0" smtClean="0"/>
              <a:t> PSI-2:</a:t>
            </a:r>
          </a:p>
          <a:p>
            <a:r>
              <a:rPr lang="de-DE" sz="1200" dirty="0" err="1" smtClean="0"/>
              <a:t>pulsed</a:t>
            </a:r>
            <a:r>
              <a:rPr lang="de-DE" sz="1200" dirty="0" smtClean="0"/>
              <a:t> </a:t>
            </a:r>
            <a:r>
              <a:rPr lang="de-DE" sz="1200" dirty="0" err="1" smtClean="0"/>
              <a:t>or</a:t>
            </a:r>
            <a:r>
              <a:rPr lang="de-DE" sz="1200" dirty="0" smtClean="0"/>
              <a:t> </a:t>
            </a:r>
            <a:r>
              <a:rPr lang="de-DE" sz="1200" dirty="0" err="1" smtClean="0"/>
              <a:t>laser</a:t>
            </a:r>
            <a:r>
              <a:rPr lang="de-DE" sz="1200" dirty="0" smtClean="0"/>
              <a:t> </a:t>
            </a:r>
            <a:r>
              <a:rPr lang="de-DE" sz="1200" dirty="0" err="1" smtClean="0"/>
              <a:t>for</a:t>
            </a:r>
            <a:r>
              <a:rPr lang="de-DE" sz="1200" dirty="0" smtClean="0"/>
              <a:t> </a:t>
            </a:r>
            <a:r>
              <a:rPr lang="de-DE" sz="1200" dirty="0" err="1" smtClean="0"/>
              <a:t>transients</a:t>
            </a:r>
            <a:endParaRPr lang="de-DE" sz="1200" dirty="0" smtClean="0"/>
          </a:p>
        </p:txBody>
      </p:sp>
      <p:sp>
        <p:nvSpPr>
          <p:cNvPr id="20" name="Rechteck 19"/>
          <p:cNvSpPr/>
          <p:nvPr/>
        </p:nvSpPr>
        <p:spPr>
          <a:xfrm>
            <a:off x="3710291" y="4587974"/>
            <a:ext cx="1797813"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p:cNvPicPr>
            <a:picLocks noChangeAspect="1"/>
          </p:cNvPicPr>
          <p:nvPr/>
        </p:nvPicPr>
        <p:blipFill rotWithShape="1">
          <a:blip r:embed="rId5"/>
          <a:srcRect l="-534" t="-1" r="57507" b="6783"/>
          <a:stretch/>
        </p:blipFill>
        <p:spPr>
          <a:xfrm>
            <a:off x="191791" y="3111325"/>
            <a:ext cx="1760406" cy="1887478"/>
          </a:xfrm>
          <a:prstGeom prst="rect">
            <a:avLst/>
          </a:prstGeom>
        </p:spPr>
      </p:pic>
      <p:sp>
        <p:nvSpPr>
          <p:cNvPr id="22" name="Rechteck 21"/>
          <p:cNvSpPr/>
          <p:nvPr/>
        </p:nvSpPr>
        <p:spPr>
          <a:xfrm>
            <a:off x="2105621" y="3800343"/>
            <a:ext cx="1260459" cy="646331"/>
          </a:xfrm>
          <a:prstGeom prst="rect">
            <a:avLst/>
          </a:prstGeom>
          <a:solidFill>
            <a:schemeClr val="bg1">
              <a:lumMod val="95000"/>
            </a:schemeClr>
          </a:solidFill>
          <a:ln w="12700">
            <a:solidFill>
              <a:schemeClr val="tx1"/>
            </a:solidFill>
          </a:ln>
        </p:spPr>
        <p:txBody>
          <a:bodyPr wrap="square">
            <a:spAutoFit/>
          </a:bodyPr>
          <a:lstStyle/>
          <a:p>
            <a:pPr algn="ctr"/>
            <a:r>
              <a:rPr lang="en-US" sz="1200" dirty="0" smtClean="0">
                <a:solidFill>
                  <a:srgbClr val="000000"/>
                </a:solidFill>
                <a:latin typeface="Calibri" panose="020F0502020204030204" pitchFamily="34" charset="0"/>
              </a:rPr>
              <a:t>OLMAT (at TJ-II)</a:t>
            </a:r>
          </a:p>
          <a:p>
            <a:pPr algn="ctr"/>
            <a:r>
              <a:rPr lang="en-US" sz="1200" dirty="0" smtClean="0">
                <a:solidFill>
                  <a:srgbClr val="000000"/>
                </a:solidFill>
                <a:latin typeface="Calibri" panose="020F0502020204030204" pitchFamily="34" charset="0"/>
              </a:rPr>
              <a:t>(Neutral Beam):</a:t>
            </a:r>
          </a:p>
          <a:p>
            <a:pPr algn="ctr"/>
            <a:r>
              <a:rPr lang="en-US" sz="1200" dirty="0" smtClean="0">
                <a:solidFill>
                  <a:srgbClr val="000000"/>
                </a:solidFill>
                <a:latin typeface="Calibri" panose="020F0502020204030204" pitchFamily="34" charset="0"/>
              </a:rPr>
              <a:t>Transient loads</a:t>
            </a:r>
          </a:p>
        </p:txBody>
      </p:sp>
      <p:sp>
        <p:nvSpPr>
          <p:cNvPr id="14"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6</a:t>
            </a:fld>
            <a:endParaRPr lang="en-GB" dirty="0"/>
          </a:p>
        </p:txBody>
      </p:sp>
    </p:spTree>
    <p:extLst>
      <p:ext uri="{BB962C8B-B14F-4D97-AF65-F5344CB8AC3E}">
        <p14:creationId xmlns:p14="http://schemas.microsoft.com/office/powerpoint/2010/main" val="234473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666" y="82253"/>
            <a:ext cx="8712798" cy="342900"/>
          </a:xfrm>
        </p:spPr>
        <p:txBody>
          <a:bodyPr/>
          <a:lstStyle/>
          <a:p>
            <a:r>
              <a:rPr lang="de-DE" sz="2500" dirty="0" smtClean="0"/>
              <a:t>Basic </a:t>
            </a:r>
            <a:r>
              <a:rPr lang="de-DE" sz="2500" dirty="0" err="1" smtClean="0"/>
              <a:t>physics</a:t>
            </a:r>
            <a:r>
              <a:rPr lang="de-DE" sz="2500" dirty="0" smtClean="0"/>
              <a:t> </a:t>
            </a:r>
            <a:r>
              <a:rPr lang="de-DE" sz="2500" dirty="0" err="1" smtClean="0"/>
              <a:t>studies</a:t>
            </a:r>
            <a:endParaRPr lang="de-DE" sz="2500" dirty="0"/>
          </a:p>
        </p:txBody>
      </p:sp>
      <p:sp>
        <p:nvSpPr>
          <p:cNvPr id="6" name="Textfeld 5"/>
          <p:cNvSpPr txBox="1"/>
          <p:nvPr/>
        </p:nvSpPr>
        <p:spPr>
          <a:xfrm>
            <a:off x="107504" y="659959"/>
            <a:ext cx="5544616" cy="625941"/>
          </a:xfrm>
          <a:prstGeom prst="rect">
            <a:avLst/>
          </a:prstGeom>
          <a:solidFill>
            <a:srgbClr val="E3E3E3"/>
          </a:solidFill>
          <a:ln w="12700">
            <a:solidFill>
              <a:schemeClr val="tx1"/>
            </a:solidFill>
          </a:ln>
        </p:spPr>
        <p:txBody>
          <a:bodyPr wrap="square" rtlCol="0">
            <a:spAutoFit/>
          </a:bodyPr>
          <a:lstStyle/>
          <a:p>
            <a:pPr marL="214313" indent="-214313">
              <a:lnSpc>
                <a:spcPct val="113000"/>
              </a:lnSpc>
              <a:spcAft>
                <a:spcPts val="450"/>
              </a:spcAft>
              <a:buFont typeface="Wingdings" panose="05000000000000000000" pitchFamily="2" charset="2"/>
              <a:buChar char="§"/>
            </a:pPr>
            <a:r>
              <a:rPr lang="en-US" sz="1350" dirty="0" smtClean="0">
                <a:latin typeface="Arial" panose="020B0604020202020204" pitchFamily="34" charset="0"/>
                <a:cs typeface="Arial" panose="020B0604020202020204" pitchFamily="34" charset="0"/>
              </a:rPr>
              <a:t>Re-</a:t>
            </a:r>
            <a:r>
              <a:rPr lang="en-US" sz="1350" dirty="0" err="1" smtClean="0">
                <a:latin typeface="Arial" panose="020B0604020202020204" pitchFamily="34" charset="0"/>
                <a:cs typeface="Arial" panose="020B0604020202020204" pitchFamily="34" charset="0"/>
              </a:rPr>
              <a:t>crystallisation</a:t>
            </a:r>
            <a:r>
              <a:rPr lang="en-US" sz="1350" dirty="0" smtClean="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and morphology changes by plasma &amp;</a:t>
            </a:r>
            <a:r>
              <a:rPr lang="en-US" sz="1350" dirty="0" smtClean="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heat load</a:t>
            </a:r>
          </a:p>
          <a:p>
            <a:pPr marL="214313" indent="-214313">
              <a:lnSpc>
                <a:spcPct val="113000"/>
              </a:lnSpc>
              <a:spcAft>
                <a:spcPts val="450"/>
              </a:spcAft>
              <a:buFont typeface="Wingdings" panose="05000000000000000000" pitchFamily="2" charset="2"/>
              <a:buChar char="§"/>
            </a:pPr>
            <a:r>
              <a:rPr lang="en-US" sz="1350" dirty="0">
                <a:latin typeface="Arial" panose="020B0604020202020204" pitchFamily="34" charset="0"/>
                <a:cs typeface="Arial" panose="020B0604020202020204" pitchFamily="34" charset="0"/>
              </a:rPr>
              <a:t>Properties of re-deposited W and role of impurities</a:t>
            </a:r>
          </a:p>
        </p:txBody>
      </p:sp>
      <p:sp>
        <p:nvSpPr>
          <p:cNvPr id="7" name="Textfeld 6"/>
          <p:cNvSpPr txBox="1"/>
          <p:nvPr/>
        </p:nvSpPr>
        <p:spPr>
          <a:xfrm>
            <a:off x="107504" y="1441753"/>
            <a:ext cx="5544616" cy="625941"/>
          </a:xfrm>
          <a:prstGeom prst="rect">
            <a:avLst/>
          </a:prstGeom>
          <a:solidFill>
            <a:srgbClr val="E3E3E3"/>
          </a:solidFill>
          <a:ln w="12700">
            <a:solidFill>
              <a:schemeClr val="tx1"/>
            </a:solidFill>
          </a:ln>
        </p:spPr>
        <p:txBody>
          <a:bodyPr wrap="square" rtlCol="0">
            <a:spAutoFit/>
          </a:bodyPr>
          <a:lstStyle/>
          <a:p>
            <a:pPr marL="214313" indent="-214313">
              <a:lnSpc>
                <a:spcPct val="113000"/>
              </a:lnSpc>
              <a:spcAft>
                <a:spcPts val="450"/>
              </a:spcAft>
              <a:buFont typeface="Wingdings" panose="05000000000000000000" pitchFamily="2" charset="2"/>
              <a:buChar char="§"/>
            </a:pPr>
            <a:r>
              <a:rPr lang="en-US" sz="1350" dirty="0" smtClean="0">
                <a:latin typeface="Arial" panose="020B0604020202020204" pitchFamily="34" charset="0"/>
                <a:cs typeface="Arial" panose="020B0604020202020204" pitchFamily="34" charset="0"/>
              </a:rPr>
              <a:t>Effective sputtering </a:t>
            </a:r>
            <a:r>
              <a:rPr lang="en-US" sz="1350" dirty="0">
                <a:latin typeface="Arial" panose="020B0604020202020204" pitchFamily="34" charset="0"/>
                <a:cs typeface="Arial" panose="020B0604020202020204" pitchFamily="34" charset="0"/>
              </a:rPr>
              <a:t>yields and associated 3D effects </a:t>
            </a:r>
          </a:p>
          <a:p>
            <a:pPr marL="214313" indent="-214313">
              <a:lnSpc>
                <a:spcPct val="113000"/>
              </a:lnSpc>
              <a:spcAft>
                <a:spcPts val="450"/>
              </a:spcAft>
              <a:buFont typeface="Wingdings" panose="05000000000000000000" pitchFamily="2" charset="2"/>
              <a:buChar char="§"/>
            </a:pPr>
            <a:r>
              <a:rPr lang="en-US" sz="1350" dirty="0">
                <a:latin typeface="Arial" panose="020B0604020202020204" pitchFamily="34" charset="0"/>
                <a:cs typeface="Arial" panose="020B0604020202020204" pitchFamily="34" charset="0"/>
              </a:rPr>
              <a:t>General dust studies and dust release </a:t>
            </a:r>
            <a:r>
              <a:rPr lang="en-US" sz="1350" dirty="0" smtClean="0">
                <a:latin typeface="Arial" panose="020B0604020202020204" pitchFamily="34" charset="0"/>
                <a:cs typeface="Arial" panose="020B0604020202020204" pitchFamily="34" charset="0"/>
              </a:rPr>
              <a:t>mechanisms</a:t>
            </a:r>
            <a:endParaRPr lang="en-US" sz="1350" dirty="0">
              <a:latin typeface="Arial" panose="020B0604020202020204" pitchFamily="34" charset="0"/>
              <a:cs typeface="Arial" panose="020B0604020202020204" pitchFamily="34" charset="0"/>
            </a:endParaRPr>
          </a:p>
        </p:txBody>
      </p:sp>
      <p:sp>
        <p:nvSpPr>
          <p:cNvPr id="9" name="Textfeld 8"/>
          <p:cNvSpPr txBox="1"/>
          <p:nvPr/>
        </p:nvSpPr>
        <p:spPr>
          <a:xfrm>
            <a:off x="107504" y="2211710"/>
            <a:ext cx="5544616" cy="625941"/>
          </a:xfrm>
          <a:prstGeom prst="rect">
            <a:avLst/>
          </a:prstGeom>
          <a:solidFill>
            <a:srgbClr val="E3E3E3"/>
          </a:solidFill>
          <a:ln w="12700">
            <a:solidFill>
              <a:schemeClr val="tx1"/>
            </a:solidFill>
          </a:ln>
        </p:spPr>
        <p:txBody>
          <a:bodyPr wrap="square" rtlCol="0">
            <a:spAutoFit/>
          </a:bodyPr>
          <a:lstStyle/>
          <a:p>
            <a:pPr marL="214313" indent="-214313">
              <a:lnSpc>
                <a:spcPct val="113000"/>
              </a:lnSpc>
              <a:spcAft>
                <a:spcPts val="450"/>
              </a:spcAft>
              <a:buFont typeface="Wingdings" panose="05000000000000000000" pitchFamily="2" charset="2"/>
              <a:buChar char="§"/>
            </a:pPr>
            <a:r>
              <a:rPr lang="en-US" sz="1350" dirty="0">
                <a:latin typeface="Arial" panose="020B0604020202020204" pitchFamily="34" charset="0"/>
                <a:cs typeface="Arial" panose="020B0604020202020204" pitchFamily="34" charset="0"/>
              </a:rPr>
              <a:t>Hydrogen in metals: impact of He and neutron/ion damage</a:t>
            </a:r>
          </a:p>
          <a:p>
            <a:pPr marL="214313" indent="-214313">
              <a:lnSpc>
                <a:spcPct val="113000"/>
              </a:lnSpc>
              <a:spcAft>
                <a:spcPts val="450"/>
              </a:spcAft>
              <a:buFont typeface="Wingdings" panose="05000000000000000000" pitchFamily="2" charset="2"/>
              <a:buChar char="§"/>
            </a:pPr>
            <a:r>
              <a:rPr lang="en-US" sz="1350" dirty="0" err="1">
                <a:latin typeface="Arial" panose="020B0604020202020204" pitchFamily="34" charset="0"/>
                <a:cs typeface="Arial" panose="020B0604020202020204" pitchFamily="34" charset="0"/>
              </a:rPr>
              <a:t>Supersaturation</a:t>
            </a:r>
            <a:r>
              <a:rPr lang="en-US" sz="1350" dirty="0">
                <a:latin typeface="Arial" panose="020B0604020202020204" pitchFamily="34" charset="0"/>
                <a:cs typeface="Arial" panose="020B0604020202020204" pitchFamily="34" charset="0"/>
              </a:rPr>
              <a:t> and fuel exchange of hydrogen isotopes on metals</a:t>
            </a:r>
          </a:p>
        </p:txBody>
      </p:sp>
      <p:sp>
        <p:nvSpPr>
          <p:cNvPr id="10" name="Textfeld 9"/>
          <p:cNvSpPr txBox="1"/>
          <p:nvPr/>
        </p:nvSpPr>
        <p:spPr>
          <a:xfrm>
            <a:off x="107504" y="2981667"/>
            <a:ext cx="5544616" cy="625941"/>
          </a:xfrm>
          <a:prstGeom prst="rect">
            <a:avLst/>
          </a:prstGeom>
          <a:solidFill>
            <a:srgbClr val="E3E3E3"/>
          </a:solidFill>
          <a:ln w="12700">
            <a:solidFill>
              <a:schemeClr val="tx1"/>
            </a:solidFill>
          </a:ln>
        </p:spPr>
        <p:txBody>
          <a:bodyPr wrap="square" rtlCol="0">
            <a:spAutoFit/>
          </a:bodyPr>
          <a:lstStyle/>
          <a:p>
            <a:pPr marL="214313" indent="-214313">
              <a:lnSpc>
                <a:spcPct val="113000"/>
              </a:lnSpc>
              <a:spcAft>
                <a:spcPts val="450"/>
              </a:spcAft>
              <a:buFont typeface="Wingdings" panose="05000000000000000000" pitchFamily="2" charset="2"/>
              <a:buChar char="§"/>
            </a:pPr>
            <a:r>
              <a:rPr lang="en-US" sz="1350" dirty="0">
                <a:latin typeface="Arial" panose="020B0604020202020204" pitchFamily="34" charset="0"/>
                <a:cs typeface="Arial" panose="020B0604020202020204" pitchFamily="34" charset="0"/>
              </a:rPr>
              <a:t>Atomic, molecular &amp; surface processes relevant for/in detachment </a:t>
            </a:r>
          </a:p>
          <a:p>
            <a:pPr marL="214313" indent="-214313">
              <a:lnSpc>
                <a:spcPct val="113000"/>
              </a:lnSpc>
              <a:spcAft>
                <a:spcPts val="450"/>
              </a:spcAft>
              <a:buFont typeface="Wingdings" panose="05000000000000000000" pitchFamily="2" charset="2"/>
              <a:buChar char="§"/>
            </a:pPr>
            <a:r>
              <a:rPr lang="en-US" sz="1350" dirty="0" smtClean="0">
                <a:latin typeface="Arial" panose="020B0604020202020204" pitchFamily="34" charset="0"/>
                <a:cs typeface="Arial" panose="020B0604020202020204" pitchFamily="34" charset="0"/>
              </a:rPr>
              <a:t>Material mixing and segregation modelling</a:t>
            </a:r>
            <a:endParaRPr lang="en-US" sz="1350" dirty="0">
              <a:latin typeface="Arial" panose="020B0604020202020204" pitchFamily="34" charset="0"/>
              <a:cs typeface="Arial" panose="020B0604020202020204" pitchFamily="34" charset="0"/>
            </a:endParaRPr>
          </a:p>
        </p:txBody>
      </p:sp>
      <p:sp>
        <p:nvSpPr>
          <p:cNvPr id="11" name="Textfeld 10"/>
          <p:cNvSpPr txBox="1"/>
          <p:nvPr/>
        </p:nvSpPr>
        <p:spPr>
          <a:xfrm>
            <a:off x="107504" y="3746009"/>
            <a:ext cx="5544616" cy="625941"/>
          </a:xfrm>
          <a:prstGeom prst="rect">
            <a:avLst/>
          </a:prstGeom>
          <a:solidFill>
            <a:srgbClr val="E3E3E3"/>
          </a:solidFill>
          <a:ln w="12700">
            <a:solidFill>
              <a:schemeClr val="tx1"/>
            </a:solidFill>
          </a:ln>
        </p:spPr>
        <p:txBody>
          <a:bodyPr wrap="square" rtlCol="0">
            <a:spAutoFit/>
          </a:bodyPr>
          <a:lstStyle/>
          <a:p>
            <a:pPr marL="214313" indent="-214313">
              <a:lnSpc>
                <a:spcPct val="113000"/>
              </a:lnSpc>
              <a:spcAft>
                <a:spcPts val="450"/>
              </a:spcAft>
              <a:buFont typeface="Wingdings" panose="05000000000000000000" pitchFamily="2" charset="2"/>
              <a:buChar char="§"/>
            </a:pPr>
            <a:r>
              <a:rPr lang="en-US" sz="1350" dirty="0">
                <a:latin typeface="Arial" panose="020B0604020202020204" pitchFamily="34" charset="0"/>
                <a:cs typeface="Arial" panose="020B0604020202020204" pitchFamily="34" charset="0"/>
              </a:rPr>
              <a:t>In-situ </a:t>
            </a:r>
            <a:r>
              <a:rPr lang="en-US" sz="1350" dirty="0" smtClean="0">
                <a:latin typeface="Arial" panose="020B0604020202020204" pitchFamily="34" charset="0"/>
                <a:cs typeface="Arial" panose="020B0604020202020204" pitchFamily="34" charset="0"/>
              </a:rPr>
              <a:t>ion-beam / laser-based analysis techniques in linear devices  </a:t>
            </a:r>
            <a:endParaRPr lang="en-US" sz="1350" dirty="0">
              <a:latin typeface="Arial" panose="020B0604020202020204" pitchFamily="34" charset="0"/>
              <a:cs typeface="Arial" panose="020B0604020202020204" pitchFamily="34" charset="0"/>
            </a:endParaRPr>
          </a:p>
          <a:p>
            <a:pPr marL="214313" indent="-214313">
              <a:lnSpc>
                <a:spcPct val="113000"/>
              </a:lnSpc>
              <a:spcAft>
                <a:spcPts val="450"/>
              </a:spcAft>
              <a:buFont typeface="Wingdings" panose="05000000000000000000" pitchFamily="2" charset="2"/>
              <a:buChar char="§"/>
            </a:pPr>
            <a:r>
              <a:rPr lang="en-US" sz="1350" dirty="0">
                <a:latin typeface="Arial" panose="020B0604020202020204" pitchFamily="34" charset="0"/>
                <a:cs typeface="Arial" panose="020B0604020202020204" pitchFamily="34" charset="0"/>
              </a:rPr>
              <a:t>In-</a:t>
            </a:r>
            <a:r>
              <a:rPr lang="en-US" sz="1350" dirty="0" err="1">
                <a:latin typeface="Arial" panose="020B0604020202020204" pitchFamily="34" charset="0"/>
                <a:cs typeface="Arial" panose="020B0604020202020204" pitchFamily="34" charset="0"/>
              </a:rPr>
              <a:t>vacuo</a:t>
            </a:r>
            <a:r>
              <a:rPr lang="en-US" sz="1350" dirty="0">
                <a:latin typeface="Arial" panose="020B0604020202020204" pitchFamily="34" charset="0"/>
                <a:cs typeface="Arial" panose="020B0604020202020204" pitchFamily="34" charset="0"/>
              </a:rPr>
              <a:t> material characterization (retention / material composition)</a:t>
            </a:r>
          </a:p>
        </p:txBody>
      </p:sp>
      <p:pic>
        <p:nvPicPr>
          <p:cNvPr id="12" name="Grafik 11"/>
          <p:cNvPicPr>
            <a:picLocks noChangeAspect="1"/>
          </p:cNvPicPr>
          <p:nvPr/>
        </p:nvPicPr>
        <p:blipFill>
          <a:blip r:embed="rId2"/>
          <a:stretch>
            <a:fillRect/>
          </a:stretch>
        </p:blipFill>
        <p:spPr>
          <a:xfrm>
            <a:off x="5724128" y="1635646"/>
            <a:ext cx="3464108" cy="1974460"/>
          </a:xfrm>
          <a:prstGeom prst="rect">
            <a:avLst/>
          </a:prstGeom>
        </p:spPr>
      </p:pic>
      <p:sp>
        <p:nvSpPr>
          <p:cNvPr id="13" name="Textfeld 12"/>
          <p:cNvSpPr txBox="1"/>
          <p:nvPr/>
        </p:nvSpPr>
        <p:spPr>
          <a:xfrm>
            <a:off x="7918381" y="3585770"/>
            <a:ext cx="1269855" cy="230832"/>
          </a:xfrm>
          <a:prstGeom prst="rect">
            <a:avLst/>
          </a:prstGeom>
          <a:noFill/>
        </p:spPr>
        <p:txBody>
          <a:bodyPr wrap="square" rtlCol="0">
            <a:spAutoFit/>
          </a:bodyPr>
          <a:lstStyle/>
          <a:p>
            <a:r>
              <a:rPr lang="de-DE" sz="900" b="1" dirty="0" smtClean="0"/>
              <a:t>[T. Schwarz-</a:t>
            </a:r>
            <a:r>
              <a:rPr lang="de-DE" sz="900" b="1" dirty="0" err="1" smtClean="0"/>
              <a:t>Selinger</a:t>
            </a:r>
            <a:r>
              <a:rPr lang="de-DE" sz="900" b="1" dirty="0" smtClean="0"/>
              <a:t>]</a:t>
            </a:r>
            <a:endParaRPr lang="de-DE" sz="900" b="1" dirty="0"/>
          </a:p>
        </p:txBody>
      </p:sp>
      <p:sp>
        <p:nvSpPr>
          <p:cNvPr id="14" name="Textfeld 13"/>
          <p:cNvSpPr txBox="1"/>
          <p:nvPr/>
        </p:nvSpPr>
        <p:spPr>
          <a:xfrm>
            <a:off x="107504" y="4515966"/>
            <a:ext cx="5768963" cy="307777"/>
          </a:xfrm>
          <a:prstGeom prst="rect">
            <a:avLst/>
          </a:prstGeom>
          <a:noFill/>
        </p:spPr>
        <p:txBody>
          <a:bodyPr wrap="square" rtlCol="0">
            <a:spAutoFit/>
          </a:bodyPr>
          <a:lstStyle/>
          <a:p>
            <a:r>
              <a:rPr lang="en-GB" sz="1400" dirty="0" smtClean="0">
                <a:latin typeface="Arial" panose="020B0604020202020204" pitchFamily="34" charset="0"/>
                <a:cs typeface="Arial" panose="020B0604020202020204" pitchFamily="34" charset="0"/>
              </a:rPr>
              <a:t>Priority list </a:t>
            </a:r>
            <a:r>
              <a:rPr lang="en-GB" sz="1400" dirty="0" smtClean="0">
                <a:latin typeface="Arial" panose="020B0604020202020204" pitchFamily="34" charset="0"/>
                <a:cs typeface="Arial" panose="020B0604020202020204" pitchFamily="34" charset="0"/>
              </a:rPr>
              <a:t>regularly</a:t>
            </a:r>
            <a:r>
              <a:rPr lang="en-GB" sz="1400" dirty="0" smtClean="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adapted in annual work plans …</a:t>
            </a:r>
            <a:endParaRPr lang="en-GB" sz="1400" dirty="0">
              <a:latin typeface="Arial" panose="020B0604020202020204" pitchFamily="34" charset="0"/>
              <a:cs typeface="Arial" panose="020B0604020202020204" pitchFamily="34" charset="0"/>
            </a:endParaRPr>
          </a:p>
        </p:txBody>
      </p:sp>
      <p:sp>
        <p:nvSpPr>
          <p:cNvPr id="15" name="Textfeld 14"/>
          <p:cNvSpPr txBox="1"/>
          <p:nvPr/>
        </p:nvSpPr>
        <p:spPr>
          <a:xfrm>
            <a:off x="6444208" y="4016839"/>
            <a:ext cx="2421983" cy="584775"/>
          </a:xfrm>
          <a:prstGeom prst="rect">
            <a:avLst/>
          </a:prstGeom>
          <a:noFill/>
        </p:spPr>
        <p:txBody>
          <a:bodyPr wrap="square" rtlCol="0">
            <a:spAutoFit/>
          </a:bodyPr>
          <a:lstStyle/>
          <a:p>
            <a:pPr algn="ctr"/>
            <a:r>
              <a:rPr lang="de-DE" sz="1600" i="1" dirty="0" smtClean="0">
                <a:latin typeface="Arial" panose="020B0604020202020204" pitchFamily="34" charset="0"/>
                <a:cs typeface="Arial" panose="020B0604020202020204" pitchFamily="34" charset="0"/>
              </a:rPr>
              <a:t>Feeds </a:t>
            </a:r>
            <a:r>
              <a:rPr lang="de-DE" sz="1600" i="1" dirty="0" err="1" smtClean="0">
                <a:latin typeface="Arial" panose="020B0604020202020204" pitchFamily="34" charset="0"/>
                <a:cs typeface="Arial" panose="020B0604020202020204" pitchFamily="34" charset="0"/>
              </a:rPr>
              <a:t>into</a:t>
            </a:r>
            <a:r>
              <a:rPr lang="de-DE" sz="1600" i="1" dirty="0" smtClean="0">
                <a:latin typeface="Arial" panose="020B0604020202020204" pitchFamily="34" charset="0"/>
                <a:cs typeface="Arial" panose="020B0604020202020204" pitchFamily="34" charset="0"/>
              </a:rPr>
              <a:t> </a:t>
            </a:r>
            <a:r>
              <a:rPr lang="de-DE" sz="1600" i="1" dirty="0" err="1" smtClean="0">
                <a:latin typeface="Arial" panose="020B0604020202020204" pitchFamily="34" charset="0"/>
                <a:cs typeface="Arial" panose="020B0604020202020204" pitchFamily="34" charset="0"/>
              </a:rPr>
              <a:t>predicitions</a:t>
            </a:r>
            <a:r>
              <a:rPr lang="de-DE" sz="1600" i="1" dirty="0" smtClean="0">
                <a:latin typeface="Arial" panose="020B0604020202020204" pitchFamily="34" charset="0"/>
                <a:cs typeface="Arial" panose="020B0604020202020204" pitchFamily="34" charset="0"/>
              </a:rPr>
              <a:t> </a:t>
            </a:r>
            <a:r>
              <a:rPr lang="de-DE" sz="1600" i="1" dirty="0" err="1" smtClean="0">
                <a:latin typeface="Arial" panose="020B0604020202020204" pitchFamily="34" charset="0"/>
                <a:cs typeface="Arial" panose="020B0604020202020204" pitchFamily="34" charset="0"/>
              </a:rPr>
              <a:t>for</a:t>
            </a:r>
            <a:r>
              <a:rPr lang="de-DE" sz="1600" i="1" dirty="0" smtClean="0">
                <a:latin typeface="Arial" panose="020B0604020202020204" pitchFamily="34" charset="0"/>
                <a:cs typeface="Arial" panose="020B0604020202020204" pitchFamily="34" charset="0"/>
              </a:rPr>
              <a:t> ITER </a:t>
            </a:r>
            <a:r>
              <a:rPr lang="de-DE" sz="1600" i="1" dirty="0" err="1" smtClean="0">
                <a:latin typeface="Arial" panose="020B0604020202020204" pitchFamily="34" charset="0"/>
                <a:cs typeface="Arial" panose="020B0604020202020204" pitchFamily="34" charset="0"/>
              </a:rPr>
              <a:t>and</a:t>
            </a:r>
            <a:r>
              <a:rPr lang="de-DE" sz="1600" i="1" dirty="0" smtClean="0">
                <a:latin typeface="Arial" panose="020B0604020202020204" pitchFamily="34" charset="0"/>
                <a:cs typeface="Arial" panose="020B0604020202020204" pitchFamily="34" charset="0"/>
              </a:rPr>
              <a:t> DEMO! </a:t>
            </a:r>
            <a:endParaRPr lang="de-DE" sz="1600" i="1" dirty="0">
              <a:latin typeface="Arial" panose="020B0604020202020204" pitchFamily="34" charset="0"/>
              <a:cs typeface="Arial" panose="020B0604020202020204" pitchFamily="34" charset="0"/>
            </a:endParaRPr>
          </a:p>
        </p:txBody>
      </p:sp>
      <p:sp>
        <p:nvSpPr>
          <p:cNvPr id="17"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7</a:t>
            </a:fld>
            <a:endParaRPr lang="en-GB" dirty="0"/>
          </a:p>
        </p:txBody>
      </p:sp>
    </p:spTree>
    <p:extLst>
      <p:ext uri="{BB962C8B-B14F-4D97-AF65-F5344CB8AC3E}">
        <p14:creationId xmlns:p14="http://schemas.microsoft.com/office/powerpoint/2010/main" val="137997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6" y="82253"/>
            <a:ext cx="7543970" cy="342900"/>
          </a:xfrm>
        </p:spPr>
        <p:txBody>
          <a:bodyPr/>
          <a:lstStyle/>
          <a:p>
            <a:r>
              <a:rPr lang="de-DE" sz="2400" dirty="0" err="1" smtClean="0"/>
              <a:t>Contributions</a:t>
            </a:r>
            <a:r>
              <a:rPr lang="de-DE" sz="2400" dirty="0" smtClean="0"/>
              <a:t> </a:t>
            </a:r>
            <a:r>
              <a:rPr lang="de-DE" sz="2400" dirty="0" err="1" smtClean="0"/>
              <a:t>to</a:t>
            </a:r>
            <a:r>
              <a:rPr lang="de-DE" sz="2400" dirty="0" smtClean="0"/>
              <a:t> ITER</a:t>
            </a:r>
            <a:endParaRPr lang="de-DE" sz="2400" dirty="0"/>
          </a:p>
        </p:txBody>
      </p:sp>
      <p:sp>
        <p:nvSpPr>
          <p:cNvPr id="17" name="Rechteck 16"/>
          <p:cNvSpPr/>
          <p:nvPr/>
        </p:nvSpPr>
        <p:spPr>
          <a:xfrm>
            <a:off x="224572" y="681540"/>
            <a:ext cx="8433324" cy="924805"/>
          </a:xfrm>
          <a:prstGeom prst="rect">
            <a:avLst/>
          </a:prstGeom>
        </p:spPr>
        <p:txBody>
          <a:bodyPr wrap="square">
            <a:spAutoFit/>
          </a:bodyPr>
          <a:lstStyle/>
          <a:p>
            <a:pPr marL="214313" indent="-214313">
              <a:lnSpc>
                <a:spcPct val="113000"/>
              </a:lnSpc>
              <a:spcAft>
                <a:spcPts val="450"/>
              </a:spcAft>
              <a:buFont typeface="Wingdings" panose="05000000000000000000" pitchFamily="2" charset="2"/>
              <a:buChar char="§"/>
            </a:pPr>
            <a:r>
              <a:rPr lang="en-US" sz="1350" dirty="0"/>
              <a:t>WP PWIE supports ITER with experimental studies and modelling related to EUROfusion Mission 2</a:t>
            </a:r>
          </a:p>
          <a:p>
            <a:pPr marL="214313" indent="-214313">
              <a:lnSpc>
                <a:spcPct val="113000"/>
              </a:lnSpc>
              <a:spcAft>
                <a:spcPts val="450"/>
              </a:spcAft>
              <a:buFont typeface="Wingdings" panose="05000000000000000000" pitchFamily="2" charset="2"/>
              <a:buChar char="§"/>
            </a:pPr>
            <a:r>
              <a:rPr lang="en-US" sz="1350" dirty="0"/>
              <a:t>Identification of topics according to ITER Research Plan, ITPA </a:t>
            </a:r>
            <a:r>
              <a:rPr lang="en-US" sz="1350" dirty="0" err="1"/>
              <a:t>DivSOL</a:t>
            </a:r>
            <a:r>
              <a:rPr lang="en-US" sz="1350" dirty="0"/>
              <a:t>, and direct interaction with IO</a:t>
            </a:r>
          </a:p>
          <a:p>
            <a:pPr marL="214313" indent="-214313">
              <a:lnSpc>
                <a:spcPct val="113000"/>
              </a:lnSpc>
              <a:spcAft>
                <a:spcPts val="450"/>
              </a:spcAft>
              <a:buFont typeface="Wingdings" panose="05000000000000000000" pitchFamily="2" charset="2"/>
              <a:buChar char="§"/>
            </a:pPr>
            <a:r>
              <a:rPr lang="en-US" sz="1350" dirty="0"/>
              <a:t>Reference program in FP9 grant, but flexible to adapt urgent high priority items (e.g. limiter start-up )</a:t>
            </a:r>
          </a:p>
        </p:txBody>
      </p:sp>
      <p:sp>
        <p:nvSpPr>
          <p:cNvPr id="18" name="Textfeld 17"/>
          <p:cNvSpPr txBox="1"/>
          <p:nvPr/>
        </p:nvSpPr>
        <p:spPr>
          <a:xfrm>
            <a:off x="107504" y="659959"/>
            <a:ext cx="8784976" cy="924805"/>
          </a:xfrm>
          <a:prstGeom prst="rect">
            <a:avLst/>
          </a:prstGeom>
          <a:solidFill>
            <a:srgbClr val="E3E3E3"/>
          </a:solidFill>
          <a:ln w="12700">
            <a:solidFill>
              <a:schemeClr val="tx1"/>
            </a:solidFill>
          </a:ln>
        </p:spPr>
        <p:txBody>
          <a:bodyPr wrap="square" rtlCol="0">
            <a:spAutoFit/>
          </a:bodyPr>
          <a:lstStyle/>
          <a:p>
            <a:pPr marL="214313" indent="-214313">
              <a:lnSpc>
                <a:spcPct val="113000"/>
              </a:lnSpc>
              <a:spcAft>
                <a:spcPts val="450"/>
              </a:spcAft>
              <a:buFont typeface="Wingdings" panose="05000000000000000000" pitchFamily="2" charset="2"/>
              <a:buChar char="§"/>
            </a:pPr>
            <a:r>
              <a:rPr lang="en-US" sz="1350" dirty="0" smtClean="0">
                <a:latin typeface="Arial" panose="020B0604020202020204" pitchFamily="34" charset="0"/>
                <a:cs typeface="Arial" panose="020B0604020202020204" pitchFamily="34" charset="0"/>
              </a:rPr>
              <a:t>WP PWIE </a:t>
            </a:r>
            <a:r>
              <a:rPr lang="en-US" sz="1350" dirty="0">
                <a:latin typeface="Arial" panose="020B0604020202020204" pitchFamily="34" charset="0"/>
                <a:cs typeface="Arial" panose="020B0604020202020204" pitchFamily="34" charset="0"/>
              </a:rPr>
              <a:t>supports ITER with experimental studies and modelling related to </a:t>
            </a:r>
            <a:r>
              <a:rPr lang="en-US" sz="1350" dirty="0" smtClean="0">
                <a:latin typeface="Arial" panose="020B0604020202020204" pitchFamily="34" charset="0"/>
                <a:cs typeface="Arial" panose="020B0604020202020204" pitchFamily="34" charset="0"/>
              </a:rPr>
              <a:t>Roadmap Mission </a:t>
            </a:r>
            <a:r>
              <a:rPr lang="en-US" sz="1350" dirty="0">
                <a:latin typeface="Arial" panose="020B0604020202020204" pitchFamily="34" charset="0"/>
                <a:cs typeface="Arial" panose="020B0604020202020204" pitchFamily="34" charset="0"/>
              </a:rPr>
              <a:t>2</a:t>
            </a:r>
          </a:p>
          <a:p>
            <a:pPr marL="214313" indent="-214313">
              <a:lnSpc>
                <a:spcPct val="113000"/>
              </a:lnSpc>
              <a:spcAft>
                <a:spcPts val="450"/>
              </a:spcAft>
              <a:buFont typeface="Wingdings" panose="05000000000000000000" pitchFamily="2" charset="2"/>
              <a:buChar char="§"/>
            </a:pPr>
            <a:r>
              <a:rPr lang="en-US" sz="1350" dirty="0">
                <a:latin typeface="Arial" panose="020B0604020202020204" pitchFamily="34" charset="0"/>
                <a:cs typeface="Arial" panose="020B0604020202020204" pitchFamily="34" charset="0"/>
              </a:rPr>
              <a:t>Identification of topics according to ITER Research Plan, ITPA </a:t>
            </a:r>
            <a:r>
              <a:rPr lang="en-US" sz="1350" dirty="0" err="1">
                <a:latin typeface="Arial" panose="020B0604020202020204" pitchFamily="34" charset="0"/>
                <a:cs typeface="Arial" panose="020B0604020202020204" pitchFamily="34" charset="0"/>
              </a:rPr>
              <a:t>DivSOL</a:t>
            </a:r>
            <a:r>
              <a:rPr lang="en-US" sz="1350" dirty="0">
                <a:latin typeface="Arial" panose="020B0604020202020204" pitchFamily="34" charset="0"/>
                <a:cs typeface="Arial" panose="020B0604020202020204" pitchFamily="34" charset="0"/>
              </a:rPr>
              <a:t>, and direct interaction with IO</a:t>
            </a:r>
          </a:p>
          <a:p>
            <a:pPr marL="214313" indent="-214313">
              <a:lnSpc>
                <a:spcPct val="113000"/>
              </a:lnSpc>
              <a:spcAft>
                <a:spcPts val="450"/>
              </a:spcAft>
              <a:buFont typeface="Wingdings" panose="05000000000000000000" pitchFamily="2" charset="2"/>
              <a:buChar char="§"/>
            </a:pPr>
            <a:r>
              <a:rPr lang="en-US" sz="1350" dirty="0">
                <a:latin typeface="Arial" panose="020B0604020202020204" pitchFamily="34" charset="0"/>
                <a:cs typeface="Arial" panose="020B0604020202020204" pitchFamily="34" charset="0"/>
              </a:rPr>
              <a:t>Reference program in </a:t>
            </a:r>
            <a:r>
              <a:rPr lang="en-US" sz="1350" dirty="0" smtClean="0">
                <a:latin typeface="Arial" panose="020B0604020202020204" pitchFamily="34" charset="0"/>
                <a:cs typeface="Arial" panose="020B0604020202020204" pitchFamily="34" charset="0"/>
              </a:rPr>
              <a:t>grant application</a:t>
            </a:r>
            <a:r>
              <a:rPr lang="en-US" sz="1350" dirty="0" smtClean="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but flexible to adapt urgent high priority </a:t>
            </a:r>
            <a:r>
              <a:rPr lang="en-US" sz="1350" dirty="0" smtClean="0">
                <a:latin typeface="Arial" panose="020B0604020202020204" pitchFamily="34" charset="0"/>
                <a:cs typeface="Arial" panose="020B0604020202020204" pitchFamily="34" charset="0"/>
              </a:rPr>
              <a:t>items</a:t>
            </a:r>
            <a:endParaRPr lang="en-US" sz="1350" dirty="0">
              <a:latin typeface="Arial" panose="020B0604020202020204" pitchFamily="34" charset="0"/>
              <a:cs typeface="Arial" panose="020B0604020202020204" pitchFamily="34" charset="0"/>
            </a:endParaRPr>
          </a:p>
        </p:txBody>
      </p:sp>
      <p:sp>
        <p:nvSpPr>
          <p:cNvPr id="19" name="Textfeld 18"/>
          <p:cNvSpPr txBox="1"/>
          <p:nvPr/>
        </p:nvSpPr>
        <p:spPr>
          <a:xfrm>
            <a:off x="107504" y="1704470"/>
            <a:ext cx="8784976" cy="2587568"/>
          </a:xfrm>
          <a:prstGeom prst="rect">
            <a:avLst/>
          </a:prstGeom>
          <a:solidFill>
            <a:srgbClr val="E3E3E3"/>
          </a:solidFill>
          <a:ln w="12700">
            <a:solidFill>
              <a:schemeClr val="tx1"/>
            </a:solidFill>
          </a:ln>
        </p:spPr>
        <p:txBody>
          <a:bodyPr wrap="square" rtlCol="0">
            <a:spAutoFit/>
          </a:bodyPr>
          <a:lstStyle/>
          <a:p>
            <a:pPr>
              <a:lnSpc>
                <a:spcPct val="113000"/>
              </a:lnSpc>
              <a:spcAft>
                <a:spcPts val="450"/>
              </a:spcAft>
            </a:pPr>
            <a:r>
              <a:rPr lang="en-US" sz="1400" dirty="0">
                <a:solidFill>
                  <a:srgbClr val="FF0000"/>
                </a:solidFill>
                <a:latin typeface="Arial" panose="020B0604020202020204" pitchFamily="34" charset="0"/>
                <a:cs typeface="Arial" panose="020B0604020202020204" pitchFamily="34" charset="0"/>
              </a:rPr>
              <a:t>Support ITER in lifetime estimations for the W divertor and Be first wall </a:t>
            </a:r>
            <a:r>
              <a:rPr lang="en-US" sz="1400" dirty="0" smtClean="0">
                <a:solidFill>
                  <a:srgbClr val="FF0000"/>
                </a:solidFill>
                <a:latin typeface="Arial" panose="020B0604020202020204" pitchFamily="34" charset="0"/>
                <a:cs typeface="Arial" panose="020B0604020202020204" pitchFamily="34" charset="0"/>
              </a:rPr>
              <a:t>components [</a:t>
            </a:r>
            <a:r>
              <a:rPr lang="en-US" sz="1400" dirty="0">
                <a:solidFill>
                  <a:srgbClr val="FF0000"/>
                </a:solidFill>
                <a:latin typeface="Arial" panose="020B0604020202020204" pitchFamily="34" charset="0"/>
                <a:cs typeface="Arial" panose="020B0604020202020204" pitchFamily="34" charset="0"/>
              </a:rPr>
              <a:t>budget approach</a:t>
            </a:r>
            <a:r>
              <a:rPr lang="en-US" sz="1400" dirty="0" smtClean="0">
                <a:solidFill>
                  <a:srgbClr val="FF0000"/>
                </a:solidFill>
                <a:latin typeface="Arial" panose="020B0604020202020204" pitchFamily="34" charset="0"/>
                <a:cs typeface="Arial" panose="020B0604020202020204" pitchFamily="34" charset="0"/>
              </a:rPr>
              <a:t>]</a:t>
            </a:r>
            <a:endParaRPr lang="en-US" sz="1400" dirty="0">
              <a:solidFill>
                <a:srgbClr val="FF0000"/>
              </a:solidFill>
              <a:latin typeface="Arial" panose="020B0604020202020204" pitchFamily="34" charset="0"/>
              <a:cs typeface="Arial" panose="020B0604020202020204" pitchFamily="34" charset="0"/>
            </a:endParaRPr>
          </a:p>
          <a:p>
            <a:pPr marL="671513" lvl="1" indent="-214313">
              <a:lnSpc>
                <a:spcPct val="113000"/>
              </a:lnSpc>
              <a:spcAft>
                <a:spcPts val="45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Plasma (He, D) and high heat flux exposure of reference / pre-damaged / </a:t>
            </a:r>
            <a:r>
              <a:rPr lang="en-US" sz="1200" dirty="0" err="1" smtClean="0">
                <a:latin typeface="Arial" panose="020B0604020202020204" pitchFamily="34" charset="0"/>
                <a:cs typeface="Arial" panose="020B0604020202020204" pitchFamily="34" charset="0"/>
              </a:rPr>
              <a:t>recrystallised</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materials</a:t>
            </a:r>
          </a:p>
          <a:p>
            <a:pPr marL="671513" lvl="1" indent="-214313">
              <a:lnSpc>
                <a:spcPct val="113000"/>
              </a:lnSpc>
              <a:spcAft>
                <a:spcPts val="45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High fluence experiments (</a:t>
            </a:r>
            <a:r>
              <a:rPr lang="en-US" sz="1200" dirty="0" smtClean="0">
                <a:latin typeface="Arial" panose="020B0604020202020204" pitchFamily="34" charset="0"/>
                <a:cs typeface="Arial" panose="020B0604020202020204" pitchFamily="34" charset="0"/>
              </a:rPr>
              <a:t>MAGNUM-PSI, </a:t>
            </a:r>
            <a:r>
              <a:rPr lang="en-US" sz="1200" dirty="0">
                <a:latin typeface="Arial" panose="020B0604020202020204" pitchFamily="34" charset="0"/>
                <a:cs typeface="Arial" panose="020B0604020202020204" pitchFamily="34" charset="0"/>
              </a:rPr>
              <a:t>WEST) / repetitive loads / fatigue of W PFCs </a:t>
            </a:r>
            <a:endParaRPr lang="en-US" sz="1200" dirty="0" smtClean="0">
              <a:latin typeface="Arial" panose="020B0604020202020204" pitchFamily="34" charset="0"/>
              <a:cs typeface="Arial" panose="020B0604020202020204" pitchFamily="34" charset="0"/>
            </a:endParaRPr>
          </a:p>
          <a:p>
            <a:pPr>
              <a:lnSpc>
                <a:spcPct val="113000"/>
              </a:lnSpc>
              <a:spcAft>
                <a:spcPts val="450"/>
              </a:spcAft>
            </a:pPr>
            <a:r>
              <a:rPr lang="en-US" sz="1400" dirty="0" smtClean="0">
                <a:solidFill>
                  <a:srgbClr val="FF0000"/>
                </a:solidFill>
                <a:latin typeface="Arial" panose="020B0604020202020204" pitchFamily="34" charset="0"/>
                <a:cs typeface="Arial" panose="020B0604020202020204" pitchFamily="34" charset="0"/>
              </a:rPr>
              <a:t>Support </a:t>
            </a:r>
            <a:r>
              <a:rPr lang="en-US" sz="1400" dirty="0">
                <a:solidFill>
                  <a:srgbClr val="FF0000"/>
                </a:solidFill>
                <a:latin typeface="Arial" panose="020B0604020202020204" pitchFamily="34" charset="0"/>
                <a:cs typeface="Arial" panose="020B0604020202020204" pitchFamily="34" charset="0"/>
              </a:rPr>
              <a:t>ITER in </a:t>
            </a:r>
            <a:r>
              <a:rPr lang="en-US" sz="1400" dirty="0" smtClean="0">
                <a:solidFill>
                  <a:srgbClr val="FF0000"/>
                </a:solidFill>
                <a:latin typeface="Arial" panose="020B0604020202020204" pitchFamily="34" charset="0"/>
                <a:cs typeface="Arial" panose="020B0604020202020204" pitchFamily="34" charset="0"/>
              </a:rPr>
              <a:t>fuel </a:t>
            </a:r>
            <a:r>
              <a:rPr lang="en-US" sz="1400" dirty="0">
                <a:solidFill>
                  <a:srgbClr val="FF0000"/>
                </a:solidFill>
                <a:latin typeface="Arial" panose="020B0604020202020204" pitchFamily="34" charset="0"/>
                <a:cs typeface="Arial" panose="020B0604020202020204" pitchFamily="34" charset="0"/>
              </a:rPr>
              <a:t>retention estimations </a:t>
            </a:r>
            <a:r>
              <a:rPr lang="en-US" sz="1400" dirty="0" smtClean="0">
                <a:solidFill>
                  <a:srgbClr val="FF0000"/>
                </a:solidFill>
                <a:latin typeface="Arial" panose="020B0604020202020204" pitchFamily="34" charset="0"/>
                <a:cs typeface="Arial" panose="020B0604020202020204" pitchFamily="34" charset="0"/>
              </a:rPr>
              <a:t>and </a:t>
            </a:r>
            <a:r>
              <a:rPr lang="en-US" sz="1400" dirty="0">
                <a:solidFill>
                  <a:srgbClr val="FF0000"/>
                </a:solidFill>
                <a:latin typeface="Arial" panose="020B0604020202020204" pitchFamily="34" charset="0"/>
                <a:cs typeface="Arial" panose="020B0604020202020204" pitchFamily="34" charset="0"/>
              </a:rPr>
              <a:t>fuel recovery </a:t>
            </a:r>
            <a:r>
              <a:rPr lang="en-US" sz="1400" dirty="0" smtClean="0">
                <a:solidFill>
                  <a:srgbClr val="FF0000"/>
                </a:solidFill>
                <a:latin typeface="Arial" panose="020B0604020202020204" pitchFamily="34" charset="0"/>
                <a:cs typeface="Arial" panose="020B0604020202020204" pitchFamily="34" charset="0"/>
              </a:rPr>
              <a:t>schemes [</a:t>
            </a:r>
            <a:r>
              <a:rPr lang="en-US" sz="1400" dirty="0">
                <a:solidFill>
                  <a:srgbClr val="FF0000"/>
                </a:solidFill>
                <a:latin typeface="Arial" panose="020B0604020202020204" pitchFamily="34" charset="0"/>
                <a:cs typeface="Arial" panose="020B0604020202020204" pitchFamily="34" charset="0"/>
              </a:rPr>
              <a:t>housekeeping approach</a:t>
            </a:r>
            <a:r>
              <a:rPr lang="en-US" sz="1400" dirty="0" smtClean="0">
                <a:solidFill>
                  <a:srgbClr val="FF0000"/>
                </a:solidFill>
                <a:latin typeface="Arial" panose="020B0604020202020204" pitchFamily="34" charset="0"/>
                <a:cs typeface="Arial" panose="020B0604020202020204" pitchFamily="34" charset="0"/>
              </a:rPr>
              <a:t>]</a:t>
            </a:r>
            <a:endParaRPr lang="en-US" sz="1400" dirty="0">
              <a:solidFill>
                <a:srgbClr val="FF0000"/>
              </a:solidFill>
              <a:latin typeface="Arial" panose="020B0604020202020204" pitchFamily="34" charset="0"/>
              <a:cs typeface="Arial" panose="020B0604020202020204" pitchFamily="34" charset="0"/>
            </a:endParaRPr>
          </a:p>
          <a:p>
            <a:pPr marL="671513" lvl="1" indent="-214313">
              <a:lnSpc>
                <a:spcPct val="113000"/>
              </a:lnSpc>
              <a:spcAft>
                <a:spcPts val="45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Tritium monitor diagnostic: retention location identification and quantification (LID-QMS and LIBS)</a:t>
            </a:r>
          </a:p>
          <a:p>
            <a:pPr marL="671513" lvl="1" indent="-214313">
              <a:lnSpc>
                <a:spcPct val="113000"/>
              </a:lnSpc>
              <a:spcAft>
                <a:spcPts val="45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Assessment of ITER tool box: baking, ICWC and ECWC, GDC </a:t>
            </a:r>
            <a:r>
              <a:rPr lang="en-US" sz="1200" dirty="0" smtClean="0">
                <a:latin typeface="Arial" panose="020B0604020202020204" pitchFamily="34" charset="0"/>
                <a:cs typeface="Arial" panose="020B0604020202020204" pitchFamily="34" charset="0"/>
              </a:rPr>
              <a:t>including </a:t>
            </a:r>
            <a:r>
              <a:rPr lang="en-US" sz="1200" dirty="0">
                <a:latin typeface="Arial" panose="020B0604020202020204" pitchFamily="34" charset="0"/>
                <a:cs typeface="Arial" panose="020B0604020202020204" pitchFamily="34" charset="0"/>
              </a:rPr>
              <a:t>laboratory experiments (e.g. </a:t>
            </a:r>
            <a:r>
              <a:rPr lang="en-US" sz="1200" dirty="0" smtClean="0">
                <a:latin typeface="Arial" panose="020B0604020202020204" pitchFamily="34" charset="0"/>
                <a:cs typeface="Arial" panose="020B0604020202020204" pitchFamily="34" charset="0"/>
              </a:rPr>
              <a:t>TOMAS)</a:t>
            </a:r>
          </a:p>
          <a:p>
            <a:pPr>
              <a:lnSpc>
                <a:spcPct val="113000"/>
              </a:lnSpc>
              <a:spcAft>
                <a:spcPts val="450"/>
              </a:spcAft>
            </a:pPr>
            <a:r>
              <a:rPr lang="en-US" sz="1400" dirty="0" smtClean="0">
                <a:solidFill>
                  <a:srgbClr val="FF0000"/>
                </a:solidFill>
                <a:latin typeface="Arial" panose="020B0604020202020204" pitchFamily="34" charset="0"/>
                <a:cs typeface="Arial" panose="020B0604020202020204" pitchFamily="34" charset="0"/>
              </a:rPr>
              <a:t>Support </a:t>
            </a:r>
            <a:r>
              <a:rPr lang="en-US" sz="1400" dirty="0">
                <a:solidFill>
                  <a:srgbClr val="FF0000"/>
                </a:solidFill>
                <a:latin typeface="Arial" panose="020B0604020202020204" pitchFamily="34" charset="0"/>
                <a:cs typeface="Arial" panose="020B0604020202020204" pitchFamily="34" charset="0"/>
              </a:rPr>
              <a:t>ITER in </a:t>
            </a:r>
            <a:r>
              <a:rPr lang="en-US" sz="1400" dirty="0" smtClean="0">
                <a:solidFill>
                  <a:srgbClr val="FF0000"/>
                </a:solidFill>
                <a:latin typeface="Arial" panose="020B0604020202020204" pitchFamily="34" charset="0"/>
                <a:cs typeface="Arial" panose="020B0604020202020204" pitchFamily="34" charset="0"/>
              </a:rPr>
              <a:t>material migration and dust production estimations</a:t>
            </a:r>
          </a:p>
          <a:p>
            <a:pPr marL="628650" lvl="1" indent="-171450">
              <a:lnSpc>
                <a:spcPct val="113000"/>
              </a:lnSpc>
              <a:spcAft>
                <a:spcPts val="450"/>
              </a:spcAft>
              <a:buFont typeface="Arial" panose="020B0604020202020204" pitchFamily="34" charset="0"/>
              <a:buChar char="•"/>
            </a:pPr>
            <a:r>
              <a:rPr lang="en-US" sz="1200" dirty="0" smtClean="0">
                <a:latin typeface="Arial" panose="020B0604020202020204" pitchFamily="34" charset="0"/>
                <a:cs typeface="Arial" panose="020B0604020202020204" pitchFamily="34" charset="0"/>
              </a:rPr>
              <a:t>Modelling of global material migration and transport to remote areas and ducts </a:t>
            </a:r>
            <a:endParaRPr lang="en-US" sz="1200" dirty="0">
              <a:latin typeface="Arial" panose="020B0604020202020204" pitchFamily="34" charset="0"/>
              <a:cs typeface="Arial" panose="020B0604020202020204" pitchFamily="34" charset="0"/>
            </a:endParaRPr>
          </a:p>
          <a:p>
            <a:pPr marL="628650" lvl="1" indent="-171450">
              <a:lnSpc>
                <a:spcPct val="113000"/>
              </a:lnSpc>
              <a:spcAft>
                <a:spcPts val="450"/>
              </a:spcAft>
              <a:buFont typeface="Arial" panose="020B0604020202020204" pitchFamily="34" charset="0"/>
              <a:buChar char="•"/>
            </a:pPr>
            <a:r>
              <a:rPr lang="en-US" sz="1200" dirty="0" smtClean="0">
                <a:latin typeface="Arial" panose="020B0604020202020204" pitchFamily="34" charset="0"/>
                <a:cs typeface="Arial" panose="020B0604020202020204" pitchFamily="34" charset="0"/>
              </a:rPr>
              <a:t>Layer </a:t>
            </a:r>
            <a:r>
              <a:rPr lang="en-US" sz="1200" dirty="0" smtClean="0">
                <a:latin typeface="Arial" panose="020B0604020202020204" pitchFamily="34" charset="0"/>
                <a:cs typeface="Arial" panose="020B0604020202020204" pitchFamily="34" charset="0"/>
              </a:rPr>
              <a:t>stability assessment under consideration of intrinsic and extrinsic impurities</a:t>
            </a:r>
            <a:endParaRPr lang="en-US" sz="1200" dirty="0">
              <a:latin typeface="Arial" panose="020B0604020202020204" pitchFamily="34" charset="0"/>
              <a:cs typeface="Arial" panose="020B0604020202020204" pitchFamily="34" charset="0"/>
            </a:endParaRPr>
          </a:p>
        </p:txBody>
      </p:sp>
      <p:sp>
        <p:nvSpPr>
          <p:cNvPr id="8"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8</a:t>
            </a:fld>
            <a:endParaRPr lang="en-GB" dirty="0"/>
          </a:p>
        </p:txBody>
      </p:sp>
    </p:spTree>
    <p:extLst>
      <p:ext uri="{BB962C8B-B14F-4D97-AF65-F5344CB8AC3E}">
        <p14:creationId xmlns:p14="http://schemas.microsoft.com/office/powerpoint/2010/main" val="311943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666" y="82253"/>
            <a:ext cx="7543800" cy="342900"/>
          </a:xfrm>
        </p:spPr>
        <p:txBody>
          <a:bodyPr/>
          <a:lstStyle/>
          <a:p>
            <a:r>
              <a:rPr lang="de-DE" sz="2400" dirty="0" err="1" smtClean="0"/>
              <a:t>Contributions</a:t>
            </a:r>
            <a:r>
              <a:rPr lang="de-DE" sz="2400" dirty="0" smtClean="0"/>
              <a:t> </a:t>
            </a:r>
            <a:r>
              <a:rPr lang="de-DE" sz="2400" dirty="0" err="1" smtClean="0"/>
              <a:t>to</a:t>
            </a:r>
            <a:r>
              <a:rPr lang="de-DE" sz="2400" dirty="0" smtClean="0"/>
              <a:t> DEMO</a:t>
            </a:r>
            <a:endParaRPr lang="de-DE" sz="2400" dirty="0"/>
          </a:p>
        </p:txBody>
      </p:sp>
      <p:sp>
        <p:nvSpPr>
          <p:cNvPr id="12" name="Textfeld 11"/>
          <p:cNvSpPr txBox="1"/>
          <p:nvPr/>
        </p:nvSpPr>
        <p:spPr>
          <a:xfrm>
            <a:off x="119131" y="627534"/>
            <a:ext cx="8784976" cy="924805"/>
          </a:xfrm>
          <a:prstGeom prst="rect">
            <a:avLst/>
          </a:prstGeom>
          <a:solidFill>
            <a:srgbClr val="E3E3E3"/>
          </a:solidFill>
          <a:ln w="12700">
            <a:solidFill>
              <a:schemeClr val="tx1"/>
            </a:solidFill>
          </a:ln>
        </p:spPr>
        <p:txBody>
          <a:bodyPr wrap="square" rtlCol="0">
            <a:spAutoFit/>
          </a:bodyPr>
          <a:lstStyle/>
          <a:p>
            <a:pPr marL="214313" indent="-214313">
              <a:lnSpc>
                <a:spcPct val="113000"/>
              </a:lnSpc>
              <a:spcAft>
                <a:spcPts val="450"/>
              </a:spcAft>
              <a:buFont typeface="Wingdings" panose="05000000000000000000" pitchFamily="2" charset="2"/>
              <a:buChar char="§"/>
            </a:pPr>
            <a:r>
              <a:rPr lang="en-US" sz="1350" dirty="0" smtClean="0">
                <a:latin typeface="Arial" panose="020B0604020202020204" pitchFamily="34" charset="0"/>
                <a:cs typeface="Arial" panose="020B0604020202020204" pitchFamily="34" charset="0"/>
              </a:rPr>
              <a:t>WP PWIE </a:t>
            </a:r>
            <a:r>
              <a:rPr lang="en-US" sz="1350" dirty="0" smtClean="0">
                <a:latin typeface="Arial" panose="020B0604020202020204" pitchFamily="34" charset="0"/>
                <a:cs typeface="Arial" panose="020B0604020202020204" pitchFamily="34" charset="0"/>
              </a:rPr>
              <a:t>works </a:t>
            </a:r>
            <a:r>
              <a:rPr lang="en-US" sz="1350" dirty="0">
                <a:latin typeface="Arial" panose="020B0604020202020204" pitchFamily="34" charset="0"/>
                <a:cs typeface="Arial" panose="020B0604020202020204" pitchFamily="34" charset="0"/>
              </a:rPr>
              <a:t>hand in hand with the </a:t>
            </a:r>
            <a:r>
              <a:rPr lang="en-US" sz="1350" dirty="0">
                <a:latin typeface="Arial" panose="020B0604020202020204" pitchFamily="34" charset="0"/>
                <a:cs typeface="Arial" panose="020B0604020202020204" pitchFamily="34" charset="0"/>
              </a:rPr>
              <a:t> </a:t>
            </a:r>
            <a:r>
              <a:rPr lang="en-US" sz="1350" dirty="0" smtClean="0">
                <a:latin typeface="Arial" panose="020B0604020202020204" pitchFamily="34" charset="0"/>
                <a:cs typeface="Arial" panose="020B0604020202020204" pitchFamily="34" charset="0"/>
              </a:rPr>
              <a:t>DEMO Central Team</a:t>
            </a:r>
            <a:r>
              <a:rPr lang="en-US" sz="1350" dirty="0" smtClean="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in the area </a:t>
            </a:r>
            <a:r>
              <a:rPr lang="en-US" sz="1350" dirty="0" smtClean="0">
                <a:latin typeface="Arial" panose="020B0604020202020204" pitchFamily="34" charset="0"/>
                <a:cs typeface="Arial" panose="020B0604020202020204" pitchFamily="34" charset="0"/>
              </a:rPr>
              <a:t>of </a:t>
            </a:r>
            <a:r>
              <a:rPr lang="en-US" sz="1350" dirty="0">
                <a:latin typeface="Arial" panose="020B0604020202020204" pitchFamily="34" charset="0"/>
                <a:cs typeface="Arial" panose="020B0604020202020204" pitchFamily="34" charset="0"/>
              </a:rPr>
              <a:t>PWI and </a:t>
            </a:r>
            <a:r>
              <a:rPr lang="en-US" sz="1350" dirty="0" smtClean="0">
                <a:latin typeface="Arial" panose="020B0604020202020204" pitchFamily="34" charset="0"/>
                <a:cs typeface="Arial" panose="020B0604020202020204" pitchFamily="34" charset="0"/>
              </a:rPr>
              <a:t>Exhaust </a:t>
            </a:r>
          </a:p>
          <a:p>
            <a:pPr marL="214313" indent="-214313">
              <a:lnSpc>
                <a:spcPct val="113000"/>
              </a:lnSpc>
              <a:spcAft>
                <a:spcPts val="450"/>
              </a:spcAft>
              <a:buFont typeface="Wingdings" panose="05000000000000000000" pitchFamily="2" charset="2"/>
              <a:buChar char="§"/>
            </a:pPr>
            <a:r>
              <a:rPr lang="en-US" sz="1350" dirty="0" smtClean="0">
                <a:latin typeface="Arial" panose="020B0604020202020204" pitchFamily="34" charset="0"/>
                <a:cs typeface="Arial" panose="020B0604020202020204" pitchFamily="34" charset="0"/>
              </a:rPr>
              <a:t>WP </a:t>
            </a:r>
            <a:r>
              <a:rPr lang="en-US" sz="1350" dirty="0">
                <a:latin typeface="Arial" panose="020B0604020202020204" pitchFamily="34" charset="0"/>
                <a:cs typeface="Arial" panose="020B0604020202020204" pitchFamily="34" charset="0"/>
              </a:rPr>
              <a:t>MAT provides plasma-facing materials and WP DIV provides plasma-facing components </a:t>
            </a:r>
          </a:p>
          <a:p>
            <a:pPr marL="214313" indent="-214313">
              <a:lnSpc>
                <a:spcPct val="113000"/>
              </a:lnSpc>
              <a:spcAft>
                <a:spcPts val="450"/>
              </a:spcAft>
              <a:buFont typeface="Wingdings" panose="05000000000000000000" pitchFamily="2" charset="2"/>
              <a:buChar char="§"/>
            </a:pPr>
            <a:r>
              <a:rPr lang="en-US" sz="1350" dirty="0" smtClean="0">
                <a:latin typeface="Arial" panose="020B0604020202020204" pitchFamily="34" charset="0"/>
                <a:cs typeface="Arial" panose="020B0604020202020204" pitchFamily="34" charset="0"/>
              </a:rPr>
              <a:t>Joint </a:t>
            </a:r>
            <a:r>
              <a:rPr lang="en-US" sz="1350" dirty="0" smtClean="0">
                <a:latin typeface="Arial" panose="020B0604020202020204" pitchFamily="34" charset="0"/>
                <a:cs typeface="Arial" panose="020B0604020202020204" pitchFamily="34" charset="0"/>
              </a:rPr>
              <a:t>exploration and assessment of PEX solutions for DEMO with WP DES </a:t>
            </a:r>
            <a:endParaRPr lang="en-US" sz="1350" dirty="0">
              <a:latin typeface="Arial" panose="020B0604020202020204" pitchFamily="34" charset="0"/>
              <a:cs typeface="Arial" panose="020B0604020202020204" pitchFamily="34" charset="0"/>
            </a:endParaRPr>
          </a:p>
        </p:txBody>
      </p:sp>
      <p:sp>
        <p:nvSpPr>
          <p:cNvPr id="13" name="Textfeld 12"/>
          <p:cNvSpPr txBox="1"/>
          <p:nvPr/>
        </p:nvSpPr>
        <p:spPr>
          <a:xfrm>
            <a:off x="119131" y="2084805"/>
            <a:ext cx="8784976" cy="2279983"/>
          </a:xfrm>
          <a:prstGeom prst="rect">
            <a:avLst/>
          </a:prstGeom>
          <a:solidFill>
            <a:srgbClr val="E3E3E3"/>
          </a:solidFill>
          <a:ln w="12700">
            <a:solidFill>
              <a:schemeClr val="tx1"/>
            </a:solidFill>
          </a:ln>
        </p:spPr>
        <p:txBody>
          <a:bodyPr wrap="square" rtlCol="0">
            <a:spAutoFit/>
          </a:bodyPr>
          <a:lstStyle/>
          <a:p>
            <a:pPr>
              <a:lnSpc>
                <a:spcPct val="113000"/>
              </a:lnSpc>
              <a:spcAft>
                <a:spcPts val="450"/>
              </a:spcAft>
            </a:pPr>
            <a:r>
              <a:rPr lang="en-US" sz="1400" dirty="0">
                <a:solidFill>
                  <a:srgbClr val="FF0000"/>
                </a:solidFill>
                <a:latin typeface="Arial" panose="020B0604020202020204" pitchFamily="34" charset="0"/>
                <a:cs typeface="Arial" panose="020B0604020202020204" pitchFamily="34" charset="0"/>
              </a:rPr>
              <a:t>S</a:t>
            </a:r>
            <a:r>
              <a:rPr lang="en-US" sz="1400" dirty="0" smtClean="0">
                <a:solidFill>
                  <a:srgbClr val="FF0000"/>
                </a:solidFill>
                <a:latin typeface="Arial" panose="020B0604020202020204" pitchFamily="34" charset="0"/>
                <a:cs typeface="Arial" panose="020B0604020202020204" pitchFamily="34" charset="0"/>
              </a:rPr>
              <a:t>upports </a:t>
            </a:r>
            <a:r>
              <a:rPr lang="en-US" sz="1400" dirty="0">
                <a:solidFill>
                  <a:srgbClr val="FF0000"/>
                </a:solidFill>
                <a:latin typeface="Arial" panose="020B0604020202020204" pitchFamily="34" charset="0"/>
                <a:cs typeface="Arial" panose="020B0604020202020204" pitchFamily="34" charset="0"/>
              </a:rPr>
              <a:t>DEMO baseline scenario via WP DES: vital input to the conceptual design </a:t>
            </a:r>
            <a:endParaRPr lang="en-US" sz="1400" dirty="0" smtClean="0">
              <a:solidFill>
                <a:srgbClr val="FF0000"/>
              </a:solidFill>
              <a:latin typeface="Arial" panose="020B0604020202020204" pitchFamily="34" charset="0"/>
              <a:cs typeface="Arial" panose="020B0604020202020204" pitchFamily="34" charset="0"/>
            </a:endParaRPr>
          </a:p>
          <a:p>
            <a:pPr marL="628650" lvl="1" indent="-171450">
              <a:lnSpc>
                <a:spcPct val="113000"/>
              </a:lnSpc>
              <a:spcAft>
                <a:spcPts val="450"/>
              </a:spcAft>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PSI </a:t>
            </a:r>
            <a:r>
              <a:rPr lang="en-US" sz="1200" dirty="0">
                <a:latin typeface="Arial" panose="020B0604020202020204" pitchFamily="34" charset="0"/>
                <a:cs typeface="Arial" panose="020B0604020202020204" pitchFamily="34" charset="0"/>
              </a:rPr>
              <a:t>modelling regarding first wall erosion under steady-state conditions and transients</a:t>
            </a:r>
          </a:p>
          <a:p>
            <a:pPr marL="671513" lvl="1" indent="-214313">
              <a:lnSpc>
                <a:spcPct val="113000"/>
              </a:lnSpc>
              <a:spcAft>
                <a:spcPts val="450"/>
              </a:spcAft>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Re-deposited W layer stability and corresponding dust </a:t>
            </a:r>
            <a:r>
              <a:rPr lang="en-US" sz="1200" dirty="0">
                <a:latin typeface="Arial" panose="020B0604020202020204" pitchFamily="34" charset="0"/>
                <a:cs typeface="Arial" panose="020B0604020202020204" pitchFamily="34" charset="0"/>
              </a:rPr>
              <a:t>conversion </a:t>
            </a:r>
            <a:r>
              <a:rPr lang="en-US" sz="1200" dirty="0" smtClean="0">
                <a:latin typeface="Arial" panose="020B0604020202020204" pitchFamily="34" charset="0"/>
                <a:cs typeface="Arial" panose="020B0604020202020204" pitchFamily="34" charset="0"/>
              </a:rPr>
              <a:t>factors </a:t>
            </a:r>
            <a:endParaRPr lang="en-US" sz="1200" dirty="0">
              <a:latin typeface="Arial" panose="020B0604020202020204" pitchFamily="34" charset="0"/>
              <a:cs typeface="Arial" panose="020B0604020202020204" pitchFamily="34" charset="0"/>
            </a:endParaRPr>
          </a:p>
          <a:p>
            <a:pPr marL="671513" lvl="1" indent="-214313">
              <a:lnSpc>
                <a:spcPct val="113000"/>
              </a:lnSpc>
              <a:spcAft>
                <a:spcPts val="45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Fuel inventory predictions based on </a:t>
            </a:r>
            <a:r>
              <a:rPr lang="en-US" sz="1200" dirty="0" smtClean="0">
                <a:latin typeface="Arial" panose="020B0604020202020204" pitchFamily="34" charset="0"/>
                <a:cs typeface="Arial" panose="020B0604020202020204" pitchFamily="34" charset="0"/>
              </a:rPr>
              <a:t>implantation </a:t>
            </a:r>
            <a:r>
              <a:rPr lang="en-US" sz="1200" dirty="0">
                <a:latin typeface="Arial" panose="020B0604020202020204" pitchFamily="34" charset="0"/>
                <a:cs typeface="Arial" panose="020B0604020202020204" pitchFamily="34" charset="0"/>
              </a:rPr>
              <a:t>and neutron </a:t>
            </a:r>
            <a:r>
              <a:rPr lang="en-US" sz="1200" dirty="0" smtClean="0">
                <a:latin typeface="Arial" panose="020B0604020202020204" pitchFamily="34" charset="0"/>
                <a:cs typeface="Arial" panose="020B0604020202020204" pitchFamily="34" charset="0"/>
              </a:rPr>
              <a:t>damage </a:t>
            </a:r>
            <a:r>
              <a:rPr lang="en-US" sz="1200" dirty="0">
                <a:latin typeface="Arial" panose="020B0604020202020204" pitchFamily="34" charset="0"/>
                <a:cs typeface="Arial" panose="020B0604020202020204" pitchFamily="34" charset="0"/>
              </a:rPr>
              <a:t>in W-based PFCs</a:t>
            </a:r>
          </a:p>
          <a:p>
            <a:pPr>
              <a:lnSpc>
                <a:spcPct val="113000"/>
              </a:lnSpc>
              <a:spcAft>
                <a:spcPts val="450"/>
              </a:spcAft>
            </a:pPr>
            <a:r>
              <a:rPr lang="en-US" sz="1400" dirty="0" smtClean="0">
                <a:solidFill>
                  <a:srgbClr val="FF0000"/>
                </a:solidFill>
                <a:latin typeface="Arial" panose="020B0604020202020204" pitchFamily="34" charset="0"/>
                <a:cs typeface="Arial" panose="020B0604020202020204" pitchFamily="34" charset="0"/>
              </a:rPr>
              <a:t>Recommends alternative </a:t>
            </a:r>
            <a:r>
              <a:rPr lang="en-US" sz="1400" dirty="0">
                <a:solidFill>
                  <a:srgbClr val="FF0000"/>
                </a:solidFill>
                <a:latin typeface="Arial" panose="020B0604020202020204" pitchFamily="34" charset="0"/>
                <a:cs typeface="Arial" panose="020B0604020202020204" pitchFamily="34" charset="0"/>
              </a:rPr>
              <a:t>DEMO-compatible plasma exhaust </a:t>
            </a:r>
            <a:r>
              <a:rPr lang="en-US" sz="1400" dirty="0" smtClean="0">
                <a:solidFill>
                  <a:srgbClr val="FF0000"/>
                </a:solidFill>
                <a:latin typeface="Arial" panose="020B0604020202020204" pitchFamily="34" charset="0"/>
                <a:cs typeface="Arial" panose="020B0604020202020204" pitchFamily="34" charset="0"/>
              </a:rPr>
              <a:t>solutions: </a:t>
            </a:r>
            <a:endParaRPr lang="en-US" sz="1400" dirty="0" smtClean="0">
              <a:solidFill>
                <a:srgbClr val="FF0000"/>
              </a:solidFill>
              <a:latin typeface="Arial" panose="020B0604020202020204" pitchFamily="34" charset="0"/>
              <a:cs typeface="Arial" panose="020B0604020202020204" pitchFamily="34" charset="0"/>
            </a:endParaRPr>
          </a:p>
          <a:p>
            <a:pPr marL="628650" lvl="1" indent="-171450">
              <a:lnSpc>
                <a:spcPct val="113000"/>
              </a:lnSpc>
              <a:spcAft>
                <a:spcPts val="450"/>
              </a:spcAft>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Physics </a:t>
            </a:r>
            <a:r>
              <a:rPr lang="en-US" sz="1200" dirty="0">
                <a:latin typeface="Arial" panose="020B0604020202020204" pitchFamily="34" charset="0"/>
                <a:cs typeface="Arial" panose="020B0604020202020204" pitchFamily="34" charset="0"/>
              </a:rPr>
              <a:t>basis for alternative power exhaust solutions (highly radiative LSN divertor as </a:t>
            </a:r>
            <a:r>
              <a:rPr lang="en-US" sz="1200" dirty="0" smtClean="0">
                <a:latin typeface="Arial" panose="020B0604020202020204" pitchFamily="34" charset="0"/>
                <a:cs typeface="Arial" panose="020B0604020202020204" pitchFamily="34" charset="0"/>
              </a:rPr>
              <a:t>reference / WP DES)</a:t>
            </a:r>
            <a:endParaRPr lang="en-US" sz="1200" dirty="0">
              <a:latin typeface="Arial" panose="020B0604020202020204" pitchFamily="34" charset="0"/>
              <a:cs typeface="Arial" panose="020B0604020202020204" pitchFamily="34" charset="0"/>
            </a:endParaRPr>
          </a:p>
          <a:p>
            <a:pPr marL="671513" lvl="1" indent="-214313">
              <a:lnSpc>
                <a:spcPct val="113000"/>
              </a:lnSpc>
              <a:spcAft>
                <a:spcPts val="45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Predictive plasma edge modelling for alternative divertor solutions and their exploitation (PEX) </a:t>
            </a:r>
          </a:p>
          <a:p>
            <a:pPr marL="671513" lvl="1" indent="-214313">
              <a:lnSpc>
                <a:spcPct val="113000"/>
              </a:lnSpc>
              <a:spcAft>
                <a:spcPts val="45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Technical </a:t>
            </a:r>
            <a:r>
              <a:rPr lang="en-US" sz="1200" dirty="0" err="1">
                <a:latin typeface="Arial" panose="020B0604020202020204" pitchFamily="34" charset="0"/>
                <a:cs typeface="Arial" panose="020B0604020202020204" pitchFamily="34" charset="0"/>
              </a:rPr>
              <a:t>realisation</a:t>
            </a:r>
            <a:r>
              <a:rPr lang="en-US" sz="1200" dirty="0">
                <a:latin typeface="Arial" panose="020B0604020202020204" pitchFamily="34" charset="0"/>
                <a:cs typeface="Arial" panose="020B0604020202020204" pitchFamily="34" charset="0"/>
              </a:rPr>
              <a:t> within the DEMO boundary conditions (together with </a:t>
            </a:r>
            <a:r>
              <a:rPr lang="en-US" sz="1200" dirty="0" smtClean="0">
                <a:latin typeface="Arial" panose="020B0604020202020204" pitchFamily="34" charset="0"/>
                <a:cs typeface="Arial" panose="020B0604020202020204" pitchFamily="34" charset="0"/>
              </a:rPr>
              <a:t>WP </a:t>
            </a:r>
            <a:r>
              <a:rPr lang="en-US" sz="1200" dirty="0">
                <a:latin typeface="Arial" panose="020B0604020202020204" pitchFamily="34" charset="0"/>
                <a:cs typeface="Arial" panose="020B0604020202020204" pitchFamily="34" charset="0"/>
              </a:rPr>
              <a:t>DES)</a:t>
            </a:r>
          </a:p>
        </p:txBody>
      </p:sp>
      <p:sp>
        <p:nvSpPr>
          <p:cNvPr id="7" name="Fußzeilenplatzhalter 3"/>
          <p:cNvSpPr>
            <a:spLocks noGrp="1"/>
          </p:cNvSpPr>
          <p:nvPr>
            <p:ph type="ftr" sz="quarter" idx="11"/>
          </p:nvPr>
        </p:nvSpPr>
        <p:spPr>
          <a:xfrm>
            <a:off x="467544" y="4908928"/>
            <a:ext cx="8240228" cy="201104"/>
          </a:xfrm>
        </p:spPr>
        <p:txBody>
          <a:bodyPr/>
          <a:lstStyle/>
          <a:p>
            <a:pPr algn="r"/>
            <a:r>
              <a:rPr lang="en-GB" dirty="0" smtClean="0"/>
              <a:t>Sebastijan Brezinsek | </a:t>
            </a:r>
            <a:r>
              <a:rPr lang="en-US" dirty="0"/>
              <a:t>FSD science coordination meeting in preparation </a:t>
            </a:r>
            <a:r>
              <a:rPr lang="en-US" dirty="0" smtClean="0"/>
              <a:t>for 2022 – WP PWIE</a:t>
            </a:r>
            <a:r>
              <a:rPr lang="en-GB" dirty="0" smtClean="0"/>
              <a:t> | 09.09.2021 | Page </a:t>
            </a:r>
            <a:fld id="{6A6D9FA1-99C7-4910-8E32-B85D378B0060}" type="slidenum">
              <a:rPr lang="en-GB" smtClean="0"/>
              <a:pPr algn="r"/>
              <a:t>9</a:t>
            </a:fld>
            <a:endParaRPr lang="en-GB" dirty="0"/>
          </a:p>
        </p:txBody>
      </p:sp>
    </p:spTree>
    <p:extLst>
      <p:ext uri="{BB962C8B-B14F-4D97-AF65-F5344CB8AC3E}">
        <p14:creationId xmlns:p14="http://schemas.microsoft.com/office/powerpoint/2010/main" val="233222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EUROfusion6x9_5_3_2019</Template>
  <TotalTime>0</TotalTime>
  <Words>10457</Words>
  <Application>Microsoft Office PowerPoint</Application>
  <PresentationFormat>Bildschirmpräsentation (16:9)</PresentationFormat>
  <Paragraphs>1069</Paragraphs>
  <Slides>47</Slides>
  <Notes>27</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47</vt:i4>
      </vt:variant>
    </vt:vector>
  </HeadingPairs>
  <TitlesOfParts>
    <vt:vector size="56" baseType="lpstr">
      <vt:lpstr>Arial</vt:lpstr>
      <vt:lpstr>Calibri</vt:lpstr>
      <vt:lpstr>Cambria Math</vt:lpstr>
      <vt:lpstr>Symbol</vt:lpstr>
      <vt:lpstr>Times New Roman</vt:lpstr>
      <vt:lpstr>Trebuchet MS</vt:lpstr>
      <vt:lpstr>Wingdings</vt:lpstr>
      <vt:lpstr>Office</vt:lpstr>
      <vt:lpstr>Bitmap Image</vt:lpstr>
      <vt:lpstr>WP Plasma-Wall Interactions and Exhaust Status 2021 / Plans 2022</vt:lpstr>
      <vt:lpstr>Boundary conditions</vt:lpstr>
      <vt:lpstr>Plasma-Wall Interactions and Exhaust</vt:lpstr>
      <vt:lpstr>Role of WP PWIE in EUROfusion</vt:lpstr>
      <vt:lpstr>Plasma facilities within WP PWIE</vt:lpstr>
      <vt:lpstr>High heat flux facilities</vt:lpstr>
      <vt:lpstr>Basic physics studies</vt:lpstr>
      <vt:lpstr>Contributions to ITER</vt:lpstr>
      <vt:lpstr>Contributions to DEMO</vt:lpstr>
      <vt:lpstr>WP PWIE Structure 2021/2022</vt:lpstr>
      <vt:lpstr>SP A.1: Synergistic particle and power load studies</vt:lpstr>
      <vt:lpstr>SP A.2: High particle fluence exposures </vt:lpstr>
      <vt:lpstr>SP A.3: Qualification of advanced W materials</vt:lpstr>
      <vt:lpstr>SP A.4: Performance of PFCs under high temperature</vt:lpstr>
      <vt:lpstr>SP B.1: Physics of erosion and deposition</vt:lpstr>
      <vt:lpstr>SP B.2: Material migration in toroidal devices</vt:lpstr>
      <vt:lpstr>SP B.3: Characterization of plasma-exposed materials</vt:lpstr>
      <vt:lpstr>SP B.4: Reference layers (to mimic ITER and DEMO) </vt:lpstr>
      <vt:lpstr>SP C.1: Transport of Hydrogen through the first wall of fusion devices</vt:lpstr>
      <vt:lpstr>SP C.2: Modelling of Hydrogen Transport properties in the first wall</vt:lpstr>
      <vt:lpstr>SP C.3: Influence of He, high-flux D and impurities               on H retention &amp; transport</vt:lpstr>
      <vt:lpstr>SP D.1: Plasma boundary modelling</vt:lpstr>
      <vt:lpstr>SP D.2: Production of atomic/molecular &amp; surface data</vt:lpstr>
      <vt:lpstr>SP D.3: Impurity migration modelling</vt:lpstr>
      <vt:lpstr>SP D.4: Neutral particles modelling</vt:lpstr>
      <vt:lpstr>SP X.1: Atomic and molecular processes in attached/detached              plasmas and sheath effects</vt:lpstr>
      <vt:lpstr>SP X.2: Optimization of laser-based surface analysis diagnostics</vt:lpstr>
      <vt:lpstr>SP X.3: Characterization and  optimization of TOMAS                wall conditioning plasmas</vt:lpstr>
      <vt:lpstr>SP-ADC.F: Modelling of ADCs</vt:lpstr>
      <vt:lpstr>SP-ADC.G: Experimental assessment of PEX solutions and                      modelling interpretation</vt:lpstr>
      <vt:lpstr>SP-ADC.H: Engineering boundary conditions                      related to DTT as ADC test-bed </vt:lpstr>
      <vt:lpstr>SP-ADC.J: Modelling in support of DTT divertor solution selection</vt:lpstr>
      <vt:lpstr>SP ADC.I: Engineering boundary conditions                    related to DEMO ADC solutions</vt:lpstr>
      <vt:lpstr>SP E.1: Coordination activity, sample distribution, sample preparation,                contact for JET DTE2 samples</vt:lpstr>
      <vt:lpstr>SP E.2: Comparison of hydrogenic retention quantification by                different techniques and fuel removal assessment</vt:lpstr>
      <vt:lpstr>SP E.3: Post-mortem analysis of PFC and other objects in JET</vt:lpstr>
      <vt:lpstr>Grant Deliverables 2021 and 2022</vt:lpstr>
      <vt:lpstr>Example: SP B which feeds into PWIE.D.01 / PWIE.M.01</vt:lpstr>
      <vt:lpstr>Grant Milestones</vt:lpstr>
      <vt:lpstr>Summary</vt:lpstr>
      <vt:lpstr>ANNEX</vt:lpstr>
      <vt:lpstr>Team</vt:lpstr>
      <vt:lpstr>Risks and counter actions (I)</vt:lpstr>
      <vt:lpstr>Risks and counter actions (II)</vt:lpstr>
      <vt:lpstr>SP C.4: Influence of n-damage on H retention &amp; transport</vt:lpstr>
      <vt:lpstr>Work Package Milestones in 2021 (part I)</vt:lpstr>
      <vt:lpstr>Work Package Milestones in 2021 (part II)</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Brezinse</dc:creator>
  <cp:lastModifiedBy>Brezinsek</cp:lastModifiedBy>
  <cp:revision>219</cp:revision>
  <cp:lastPrinted>2014-10-16T14:51:28Z</cp:lastPrinted>
  <dcterms:created xsi:type="dcterms:W3CDTF">2020-10-16T13:52:18Z</dcterms:created>
  <dcterms:modified xsi:type="dcterms:W3CDTF">2021-09-09T08:45:42Z</dcterms:modified>
</cp:coreProperties>
</file>