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122" r:id="rId2"/>
    <p:sldId id="1186" r:id="rId3"/>
    <p:sldId id="1163" r:id="rId4"/>
    <p:sldId id="1164" r:id="rId5"/>
    <p:sldId id="1184" r:id="rId6"/>
    <p:sldId id="1191" r:id="rId7"/>
    <p:sldId id="1177" r:id="rId8"/>
    <p:sldId id="1174" r:id="rId9"/>
    <p:sldId id="1179" r:id="rId10"/>
    <p:sldId id="1180" r:id="rId11"/>
    <p:sldId id="1181" r:id="rId12"/>
    <p:sldId id="1178" r:id="rId13"/>
    <p:sldId id="1182" r:id="rId14"/>
    <p:sldId id="1192" r:id="rId15"/>
    <p:sldId id="1194" r:id="rId16"/>
    <p:sldId id="1195" r:id="rId17"/>
    <p:sldId id="1196" r:id="rId18"/>
    <p:sldId id="1198" r:id="rId19"/>
    <p:sldId id="1199" r:id="rId20"/>
    <p:sldId id="1200" r:id="rId21"/>
    <p:sldId id="1201" r:id="rId22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6DCFD4-21B7-4A14-A26D-5C40D1A99FCE}">
          <p14:sldIdLst>
            <p14:sldId id="1122"/>
            <p14:sldId id="1186"/>
            <p14:sldId id="1163"/>
            <p14:sldId id="1164"/>
            <p14:sldId id="1184"/>
            <p14:sldId id="1191"/>
            <p14:sldId id="1177"/>
            <p14:sldId id="1174"/>
            <p14:sldId id="1179"/>
            <p14:sldId id="1180"/>
            <p14:sldId id="1181"/>
            <p14:sldId id="1178"/>
            <p14:sldId id="1182"/>
            <p14:sldId id="1192"/>
            <p14:sldId id="1194"/>
            <p14:sldId id="1195"/>
            <p14:sldId id="1196"/>
            <p14:sldId id="1198"/>
            <p14:sldId id="1199"/>
            <p14:sldId id="1200"/>
            <p14:sldId id="12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3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0"/>
    <a:srgbClr val="0000FF"/>
    <a:srgbClr val="009900"/>
    <a:srgbClr val="0033CC"/>
    <a:srgbClr val="EDB333"/>
    <a:srgbClr val="008000"/>
    <a:srgbClr val="FF0000"/>
    <a:srgbClr val="333399"/>
    <a:srgbClr val="33CC33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6265" autoAdjust="0"/>
  </p:normalViewPr>
  <p:slideViewPr>
    <p:cSldViewPr>
      <p:cViewPr varScale="1">
        <p:scale>
          <a:sx n="141" d="100"/>
          <a:sy n="141" d="100"/>
        </p:scale>
        <p:origin x="660" y="126"/>
      </p:cViewPr>
      <p:guideLst>
        <p:guide orient="horz" pos="283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33F0A-3E44-3542-9B52-C69BBF913347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B4BCF-068A-D248-8F84-0E47315EB0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952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8797E-98FF-A441-8777-B69104237D7E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CCBFF-A990-6E41-BF2C-15CF0EC144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930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252" y="4715153"/>
            <a:ext cx="4985174" cy="4466987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39875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7CBB4-A569-4951-8833-CA0B3B29CDDD}" type="slidenum">
              <a:rPr lang="en-GB" altLang="ja-JP" smtClean="0"/>
              <a:pPr>
                <a:defRPr/>
              </a:pPr>
              <a:t>2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04950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1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1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34" b="99106" l="8700" r="94500">
                        <a14:foregroundMark x1="90900" y1="26230" x2="91500" y2="26826"/>
                        <a14:foregroundMark x1="90300" y1="26230" x2="90300" y2="26230"/>
                        <a14:foregroundMark x1="90400" y1="33383" x2="89800" y2="35469"/>
                        <a14:backgroundMark x1="50100" y1="39195" x2="53600" y2="17139"/>
                        <a14:backgroundMark x1="55600" y1="52012" x2="55600" y2="52012"/>
                        <a14:backgroundMark x1="55800" y1="52459" x2="55800" y2="52459"/>
                        <a14:backgroundMark x1="42200" y1="58122" x2="42200" y2="58122"/>
                        <a14:backgroundMark x1="46000" y1="63487" x2="46000" y2="63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9" t="3868" r="7301" b="1652"/>
          <a:stretch/>
        </p:blipFill>
        <p:spPr bwMode="auto">
          <a:xfrm>
            <a:off x="25466" y="456515"/>
            <a:ext cx="5543184" cy="418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 bwMode="auto">
          <a:xfrm>
            <a:off x="0" y="1779"/>
            <a:ext cx="9143999" cy="4697805"/>
          </a:xfrm>
          <a:prstGeom prst="rect">
            <a:avLst/>
          </a:prstGeom>
          <a:solidFill>
            <a:srgbClr val="FFFF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 userDrawn="1"/>
        </p:nvSpPr>
        <p:spPr bwMode="auto">
          <a:xfrm>
            <a:off x="8458200" y="4800603"/>
            <a:ext cx="6858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GB" sz="1000" b="0" dirty="0" smtClean="0">
                <a:solidFill>
                  <a:srgbClr val="000000"/>
                </a:solidFill>
              </a:rPr>
              <a:t> </a:t>
            </a:r>
            <a:fld id="{84FB0314-7E4F-4822-A87F-AC5A7D63323F}" type="slidenum">
              <a:rPr kumimoji="0" lang="en-GB" sz="1000" b="0" smtClean="0">
                <a:solidFill>
                  <a:srgbClr val="333399"/>
                </a:solidFill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kumimoji="0" lang="en-GB" sz="1000" b="0" dirty="0" smtClean="0">
              <a:solidFill>
                <a:srgbClr val="333399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0" y="4731514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8388424" y="4731514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 userDrawn="1"/>
        </p:nvCxnSpPr>
        <p:spPr bwMode="auto">
          <a:xfrm>
            <a:off x="7308304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 userDrawn="1"/>
        </p:nvCxnSpPr>
        <p:spPr bwMode="auto">
          <a:xfrm>
            <a:off x="2699792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52000"/>
            <a:ext cx="592767" cy="2934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4953600"/>
            <a:ext cx="2016224" cy="97106"/>
          </a:xfrm>
          <a:prstGeom prst="rect">
            <a:avLst/>
          </a:prstGeom>
        </p:spPr>
      </p:pic>
      <p:sp>
        <p:nvSpPr>
          <p:cNvPr id="16" name="Text Box 15"/>
          <p:cNvSpPr txBox="1">
            <a:spLocks noChangeArrowheads="1"/>
          </p:cNvSpPr>
          <p:nvPr userDrawn="1"/>
        </p:nvSpPr>
        <p:spPr bwMode="auto">
          <a:xfrm>
            <a:off x="7308304" y="4730362"/>
            <a:ext cx="10801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1100" baseline="0" dirty="0" smtClean="0">
                <a:solidFill>
                  <a:srgbClr val="333399"/>
                </a:solidFill>
                <a:latin typeface="Arial" pitchFamily="34" charset="0"/>
              </a:rPr>
              <a:t>IDM UID: 5XA357</a:t>
            </a:r>
            <a:endParaRPr kumimoji="0" lang="en-GB" altLang="ja-JP" sz="110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r="6754"/>
          <a:stretch/>
        </p:blipFill>
        <p:spPr>
          <a:xfrm>
            <a:off x="5382090" y="255458"/>
            <a:ext cx="3600400" cy="4413349"/>
          </a:xfrm>
          <a:prstGeom prst="rect">
            <a:avLst/>
          </a:prstGeom>
        </p:spPr>
      </p:pic>
      <p:sp>
        <p:nvSpPr>
          <p:cNvPr id="19" name="Text Box 15"/>
          <p:cNvSpPr txBox="1">
            <a:spLocks noChangeArrowheads="1"/>
          </p:cNvSpPr>
          <p:nvPr userDrawn="1"/>
        </p:nvSpPr>
        <p:spPr bwMode="auto">
          <a:xfrm>
            <a:off x="2591780" y="4730362"/>
            <a:ext cx="4815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dirty="0" err="1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EUROfusion</a:t>
            </a:r>
            <a:r>
              <a:rPr kumimoji="0" lang="en-US" sz="1000" b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FSD Science Coordination Meeting: WP</a:t>
            </a:r>
            <a:r>
              <a:rPr kumimoji="0" lang="en-US" sz="10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PWIE</a:t>
            </a:r>
            <a:r>
              <a:rPr kumimoji="0" lang="en-US" sz="1000" b="0" baseline="3000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,</a:t>
            </a:r>
            <a:r>
              <a:rPr kumimoji="0" lang="en-US" sz="10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9/9/2021 (remote)</a:t>
            </a:r>
            <a:br>
              <a:rPr kumimoji="0" lang="en-US" sz="10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kumimoji="0" lang="en-US" sz="1000" b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©2021,</a:t>
            </a:r>
            <a:r>
              <a:rPr kumimoji="0" lang="en-US" sz="10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ITER Organization </a:t>
            </a:r>
            <a:endParaRPr kumimoji="0" lang="en-GB" altLang="ja-JP" sz="1000" b="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13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Major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372031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b="1" smtClean="0"/>
              <a:t>MAJOR FOOTNOTE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0" y="4731514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 userDrawn="1"/>
        </p:nvCxnSpPr>
        <p:spPr bwMode="auto">
          <a:xfrm>
            <a:off x="8388424" y="4731514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 userDrawn="1"/>
        </p:nvCxnSpPr>
        <p:spPr bwMode="auto">
          <a:xfrm>
            <a:off x="7308304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2699792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52000"/>
            <a:ext cx="592767" cy="2934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4953600"/>
            <a:ext cx="2016224" cy="9710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-1"/>
            <a:ext cx="9144000" cy="546525"/>
          </a:xfrm>
          <a:prstGeom prst="rect">
            <a:avLst/>
          </a:prstGeom>
          <a:solidFill>
            <a:srgbClr val="00009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 Box 4"/>
          <p:cNvSpPr txBox="1">
            <a:spLocks noChangeArrowheads="1"/>
          </p:cNvSpPr>
          <p:nvPr userDrawn="1"/>
        </p:nvSpPr>
        <p:spPr bwMode="auto">
          <a:xfrm>
            <a:off x="8458200" y="4800603"/>
            <a:ext cx="6858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GB" sz="1000" b="0" dirty="0" smtClean="0">
                <a:solidFill>
                  <a:srgbClr val="000000"/>
                </a:solidFill>
              </a:rPr>
              <a:t> </a:t>
            </a:r>
            <a:fld id="{84FB0314-7E4F-4822-A87F-AC5A7D63323F}" type="slidenum">
              <a:rPr kumimoji="0" lang="en-GB" sz="1000" b="0" smtClean="0">
                <a:solidFill>
                  <a:srgbClr val="333399"/>
                </a:solidFill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kumimoji="0" lang="en-GB" sz="1000" b="0" dirty="0" smtClean="0">
              <a:solidFill>
                <a:srgbClr val="333399"/>
              </a:solidFill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 userDrawn="1"/>
        </p:nvSpPr>
        <p:spPr bwMode="auto">
          <a:xfrm>
            <a:off x="7308304" y="4730362"/>
            <a:ext cx="10801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1100" baseline="0" dirty="0" smtClean="0">
                <a:solidFill>
                  <a:srgbClr val="333399"/>
                </a:solidFill>
                <a:latin typeface="Arial" pitchFamily="34" charset="0"/>
              </a:rPr>
              <a:t>IDM UID: 5XA357</a:t>
            </a:r>
            <a:endParaRPr kumimoji="0" lang="en-GB" altLang="ja-JP" sz="110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 userDrawn="1"/>
        </p:nvSpPr>
        <p:spPr bwMode="auto">
          <a:xfrm>
            <a:off x="2591780" y="4730362"/>
            <a:ext cx="4815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dirty="0" err="1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EUROfusion</a:t>
            </a:r>
            <a:r>
              <a:rPr kumimoji="0" lang="en-US" sz="1000" b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FSD Science Coordination Meeting: WP</a:t>
            </a:r>
            <a:r>
              <a:rPr kumimoji="0" lang="en-US" sz="10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PWIE</a:t>
            </a:r>
            <a:r>
              <a:rPr kumimoji="0" lang="en-US" sz="1000" b="0" baseline="3000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,</a:t>
            </a:r>
            <a:r>
              <a:rPr kumimoji="0" lang="en-US" sz="10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9/9/2021 (remote)</a:t>
            </a:r>
            <a:br>
              <a:rPr kumimoji="0" lang="en-US" sz="10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kumimoji="0" lang="en-US" sz="1000" b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©2021,</a:t>
            </a:r>
            <a:r>
              <a:rPr kumimoji="0" lang="en-US" sz="10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ITER Organization </a:t>
            </a:r>
            <a:endParaRPr kumimoji="0" lang="en-GB" altLang="ja-JP" sz="1000" b="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3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ter.org/technical-reports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1356616"/>
            <a:ext cx="9144000" cy="3375375"/>
          </a:xfrm>
          <a:prstGeom prst="rect">
            <a:avLst/>
          </a:prstGeom>
          <a:solidFill>
            <a:srgbClr val="EDB333">
              <a:alpha val="60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R. A. Pitts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 behalf of the Science Division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Science, Controls and Operation Department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Organization, Route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Vinon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-sur-Verdon, CS 90 046, 13067 St. Paul Lez Durance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Cedex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-7602"/>
            <a:ext cx="9144000" cy="1364218"/>
          </a:xfrm>
          <a:prstGeom prst="rect">
            <a:avLst/>
          </a:prstGeom>
          <a:solidFill>
            <a:srgbClr val="000090">
              <a:alpha val="60000"/>
            </a:srgbClr>
          </a:solidFill>
          <a:ex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00"/>
              </a:lnSpc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Research Plan priorities for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 PWIE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2022</a:t>
            </a:r>
            <a:endParaRPr lang="en-US" b="1" dirty="0" smtClean="0">
              <a:solidFill>
                <a:schemeClr val="bg1"/>
              </a:solidFill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4383368"/>
            <a:ext cx="9144000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en-GB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views and opinions expressed herein do not necessarily reflect those of the ITER Organization.</a:t>
            </a:r>
            <a:endParaRPr kumimoji="1" lang="en-US" sz="1200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753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60759"/>
            <a:ext cx="9144000" cy="416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B.4: </a:t>
            </a:r>
            <a:r>
              <a:rPr lang="en-GB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Plasma-material/component </a:t>
            </a:r>
            <a:r>
              <a:rPr lang="en-GB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interactions </a:t>
            </a:r>
            <a:r>
              <a:rPr lang="en-GB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consequences </a:t>
            </a:r>
            <a:r>
              <a:rPr lang="en-GB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ITER </a:t>
            </a:r>
            <a:r>
              <a:rPr lang="en-GB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operation (1 of 2)</a:t>
            </a:r>
            <a:endParaRPr lang="en-US" sz="22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B.4.1: </a:t>
            </a:r>
            <a:r>
              <a:rPr lang="en-GB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wall erosion in He </a:t>
            </a:r>
            <a:r>
              <a:rPr lang="en-GB" sz="1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plasmas: </a:t>
            </a:r>
            <a:r>
              <a:rPr lang="en-US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B.4.2: </a:t>
            </a:r>
            <a:r>
              <a:rPr lang="en-GB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GB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modification of W mechanical properties at high </a:t>
            </a:r>
            <a:r>
              <a:rPr lang="en-GB" sz="17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fluences</a:t>
            </a:r>
            <a:r>
              <a:rPr lang="en-GB" sz="1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B.4.3: </a:t>
            </a:r>
            <a:r>
              <a:rPr lang="en-GB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of fuzz by He/W interaction and critical fuzz thickness:</a:t>
            </a:r>
            <a:r>
              <a:rPr lang="en-GB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B.4.4: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fluxes to castellated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PFCs: </a:t>
            </a:r>
            <a:r>
              <a:rPr lang="en-GB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B.4.5: Tolerable </a:t>
            </a:r>
            <a:r>
              <a:rPr lang="en-GB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damage on surface and </a:t>
            </a:r>
            <a:r>
              <a:rPr lang="en-GB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macro-brush </a:t>
            </a:r>
            <a:r>
              <a:rPr lang="en-GB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edges for tokamak </a:t>
            </a:r>
            <a:r>
              <a:rPr lang="en-GB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operation: 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B.4.6: </a:t>
            </a:r>
            <a:r>
              <a:rPr lang="en-GB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operation above recrystallization and implications for tokamak </a:t>
            </a:r>
            <a:r>
              <a:rPr lang="en-GB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operation: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C2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B.4.7: </a:t>
            </a:r>
            <a:r>
              <a:rPr lang="en-GB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surface modification by high plasma </a:t>
            </a:r>
            <a:r>
              <a:rPr lang="en-GB" sz="1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  <a:r>
              <a:rPr lang="en-GB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exposure and implications for tokamak </a:t>
            </a:r>
            <a:r>
              <a:rPr lang="en-GB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GB" sz="17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GB" dirty="0" smtClean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GB" sz="17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US" sz="1700" dirty="0" smtClean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areas with WP PWIE contributions (4)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60759"/>
            <a:ext cx="9144000" cy="416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B.4: </a:t>
            </a:r>
            <a:r>
              <a:rPr lang="en-GB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Plasma-material/component </a:t>
            </a:r>
            <a:r>
              <a:rPr lang="en-GB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interactions </a:t>
            </a:r>
            <a:r>
              <a:rPr lang="en-GB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consequences </a:t>
            </a:r>
            <a:r>
              <a:rPr lang="en-GB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ITER </a:t>
            </a:r>
            <a:r>
              <a:rPr lang="en-GB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operation (2 of 2)</a:t>
            </a:r>
            <a:endParaRPr lang="en-US" sz="22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B.4.8: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Splashing of Be and W under transients: </a:t>
            </a:r>
            <a:r>
              <a:rPr lang="en-US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B.4.9: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Melt damage and impact on operation: 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B.4.10: 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Dust production: 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B.4.11: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Impact of vapour shielding on power flux in ITER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transients: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B.4.12: W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erosion under controlled ELMs:</a:t>
            </a:r>
            <a:r>
              <a:rPr lang="en-GB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B.4.13: 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Be wall erosion under controlled ELMs: 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 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GB" dirty="0" smtClean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GB" sz="17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US" sz="1700" dirty="0" smtClean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areas with WP PWIE contributions (5)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546511"/>
            <a:ext cx="9144000" cy="288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B.6: </a:t>
            </a:r>
            <a:r>
              <a:rPr lang="en-US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Conditioning, fuel inventory </a:t>
            </a: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control*</a:t>
            </a:r>
            <a:endParaRPr lang="en-US" sz="22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B.6.1: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ECWC conditioning: </a:t>
            </a:r>
            <a:r>
              <a:rPr lang="en-US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  <a:endParaRPr lang="en-US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B.6.2: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Operation at low wall temperatures and ITER-like baking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cycles: </a:t>
            </a:r>
            <a:r>
              <a:rPr lang="en-GB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  <a:endParaRPr lang="en-GB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B.6.3: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Removal of hydrogen by baking and 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GDC: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C3</a:t>
            </a:r>
            <a:endParaRPr lang="en-GB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B.6.4: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Efficiency of T removal by plasma operation from Be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co-deposits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routinely unexposed areas: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</a:t>
            </a:r>
            <a:endParaRPr lang="en-GB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B.6.5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ICWC fuel removal from Be 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co-deposits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</a:t>
            </a:r>
            <a:endParaRPr lang="en-GB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B.6.6: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Start of operation by baking without GDC: </a:t>
            </a:r>
            <a:r>
              <a:rPr lang="en-GB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</a:t>
            </a:r>
            <a:endParaRPr lang="en-GB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areas with WP PWIE contributions (6)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18" y="4011959"/>
            <a:ext cx="9144000" cy="43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*</a:t>
            </a:r>
            <a:r>
              <a:rPr lang="en-US" sz="16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Probably mostly done in WPTE (?), but strong WP PWIE interaction?</a:t>
            </a:r>
          </a:p>
        </p:txBody>
      </p:sp>
    </p:spTree>
    <p:extLst>
      <p:ext uri="{BB962C8B-B14F-4D97-AF65-F5344CB8AC3E}">
        <p14:creationId xmlns:p14="http://schemas.microsoft.com/office/powerpoint/2010/main" val="13832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ITPA </a:t>
            </a:r>
            <a:r>
              <a:rPr lang="en-GB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DivSOL</a:t>
            </a:r>
            <a:r>
              <a:rPr lang="en-GB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r>
              <a:rPr lang="en-GB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contributions: VII</a:t>
            </a:r>
            <a:endParaRPr lang="en-GB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546511"/>
            <a:ext cx="9144000" cy="121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B.7: </a:t>
            </a:r>
            <a:r>
              <a:rPr lang="en-GB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Basic </a:t>
            </a:r>
            <a:r>
              <a:rPr lang="en-GB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scenario control and commissioning of control systems</a:t>
            </a:r>
            <a:endParaRPr lang="en-US" sz="22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B.7.6: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Develop real time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power flux measurement and control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loop: </a:t>
            </a:r>
            <a:r>
              <a:rPr lang="en-US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C3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851670"/>
            <a:ext cx="9144000" cy="121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B.9: </a:t>
            </a:r>
            <a:r>
              <a:rPr lang="en-GB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Complex scenario control during stationary phases</a:t>
            </a:r>
            <a:endParaRPr lang="en-US" sz="22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B.9.2: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Integrated control of radiative Ne/N H-mode in ITER-like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conditions: </a:t>
            </a:r>
            <a:r>
              <a:rPr lang="en-US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C3</a:t>
            </a:r>
          </a:p>
        </p:txBody>
      </p:sp>
    </p:spTree>
    <p:extLst>
      <p:ext uri="{BB962C8B-B14F-4D97-AF65-F5344CB8AC3E}">
        <p14:creationId xmlns:p14="http://schemas.microsoft.com/office/powerpoint/2010/main" val="10733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66605"/>
            <a:ext cx="9144000" cy="49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9875" indent="-269875" eaLnBrk="0" hangingPunct="0">
              <a:spcAft>
                <a:spcPts val="1200"/>
              </a:spcAft>
              <a:buSzPct val="125000"/>
              <a:buFontTx/>
              <a:buChar char="•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details on specific points for 2022</a:t>
            </a:r>
            <a:endParaRPr lang="en-GB" sz="2400" kern="0" dirty="0">
              <a:solidFill>
                <a:srgbClr val="003399"/>
              </a:solidFill>
              <a:latin typeface="Arial"/>
              <a:ea typeface="ＭＳ Ｐゴシック" pitchFamily="-11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17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172" y="556059"/>
            <a:ext cx="9144000" cy="242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LID-QMS</a:t>
            </a:r>
            <a:endParaRPr lang="en-US" sz="2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receiving a lot of attention at IO following a period of reduced effort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Preliminary Design Review (PDR) for the ITER system in early 2022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focus on space/services in port plugs/Diagnostic Building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Second PDR in 2023 for more detailed technical aspects of the system </a:t>
            </a:r>
            <a:endParaRPr lang="en-GB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Highest IO priority remains a tokamak scale test (JET)  obviously depends on extension of JET beyond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2021/funding.</a:t>
            </a:r>
            <a:endParaRPr lang="en-US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LID-QMS/LIBS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" y="2976795"/>
            <a:ext cx="9144000" cy="201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LIBS</a:t>
            </a:r>
            <a:endParaRPr lang="en-US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 important possible long term option for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ITER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However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key potential issue is use of LIBS in air  need more R&amp;D   but cannot at this stage state that this is an urgent priority. </a:t>
            </a:r>
          </a:p>
        </p:txBody>
      </p:sp>
    </p:spTree>
    <p:extLst>
      <p:ext uri="{BB962C8B-B14F-4D97-AF65-F5344CB8AC3E}">
        <p14:creationId xmlns:p14="http://schemas.microsoft.com/office/powerpoint/2010/main" val="36545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Runaway electron load characterization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62241" y="686685"/>
            <a:ext cx="3239772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ingle RE event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 JET (#86801 ) </a:t>
            </a:r>
          </a:p>
        </p:txBody>
      </p:sp>
      <p:sp>
        <p:nvSpPr>
          <p:cNvPr id="7" name="ZoneTexte 5"/>
          <p:cNvSpPr txBox="1"/>
          <p:nvPr/>
        </p:nvSpPr>
        <p:spPr>
          <a:xfrm>
            <a:off x="6835586" y="4309299"/>
            <a:ext cx="2308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F. Matthews et al., PFMC 2015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23877" y="1201747"/>
            <a:ext cx="4778136" cy="3056630"/>
            <a:chOff x="5519936" y="980728"/>
            <a:chExt cx="6558218" cy="4195368"/>
          </a:xfrm>
        </p:grpSpPr>
        <p:grpSp>
          <p:nvGrpSpPr>
            <p:cNvPr id="10" name="Group 9"/>
            <p:cNvGrpSpPr/>
            <p:nvPr/>
          </p:nvGrpSpPr>
          <p:grpSpPr>
            <a:xfrm>
              <a:off x="5519936" y="980728"/>
              <a:ext cx="6558218" cy="4195368"/>
              <a:chOff x="1487488" y="765175"/>
              <a:chExt cx="9224745" cy="6005690"/>
            </a:xfrm>
          </p:grpSpPr>
          <p:sp>
            <p:nvSpPr>
              <p:cNvPr id="15" name="TextBox 8"/>
              <p:cNvSpPr txBox="1">
                <a:spLocks noChangeArrowheads="1"/>
              </p:cNvSpPr>
              <p:nvPr/>
            </p:nvSpPr>
            <p:spPr bwMode="auto">
              <a:xfrm>
                <a:off x="1644652" y="3138488"/>
                <a:ext cx="2211389" cy="725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Octant 1</a:t>
                </a:r>
              </a:p>
            </p:txBody>
          </p:sp>
          <p:sp>
            <p:nvSpPr>
              <p:cNvPr id="16" name="TextBox 39"/>
              <p:cNvSpPr txBox="1">
                <a:spLocks noChangeArrowheads="1"/>
              </p:cNvSpPr>
              <p:nvPr/>
            </p:nvSpPr>
            <p:spPr bwMode="auto">
              <a:xfrm>
                <a:off x="3900487" y="3141663"/>
                <a:ext cx="2209582" cy="725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Octant 2</a:t>
                </a:r>
              </a:p>
            </p:txBody>
          </p:sp>
          <p:sp>
            <p:nvSpPr>
              <p:cNvPr id="17" name="TextBox 40"/>
              <p:cNvSpPr txBox="1">
                <a:spLocks noChangeArrowheads="1"/>
              </p:cNvSpPr>
              <p:nvPr/>
            </p:nvSpPr>
            <p:spPr bwMode="auto">
              <a:xfrm>
                <a:off x="6281738" y="3141663"/>
                <a:ext cx="2211387" cy="725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Octant 3</a:t>
                </a:r>
              </a:p>
            </p:txBody>
          </p:sp>
          <p:sp>
            <p:nvSpPr>
              <p:cNvPr id="18" name="TextBox 41"/>
              <p:cNvSpPr txBox="1">
                <a:spLocks noChangeArrowheads="1"/>
              </p:cNvSpPr>
              <p:nvPr/>
            </p:nvSpPr>
            <p:spPr bwMode="auto">
              <a:xfrm>
                <a:off x="8502651" y="3138488"/>
                <a:ext cx="2209582" cy="725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Octant 4</a:t>
                </a:r>
              </a:p>
            </p:txBody>
          </p:sp>
          <p:sp>
            <p:nvSpPr>
              <p:cNvPr id="19" name="TextBox 42"/>
              <p:cNvSpPr txBox="1">
                <a:spLocks noChangeArrowheads="1"/>
              </p:cNvSpPr>
              <p:nvPr/>
            </p:nvSpPr>
            <p:spPr bwMode="auto">
              <a:xfrm>
                <a:off x="1754187" y="6021389"/>
                <a:ext cx="2209582" cy="725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Octant 5</a:t>
                </a:r>
              </a:p>
            </p:txBody>
          </p:sp>
          <p:sp>
            <p:nvSpPr>
              <p:cNvPr id="20" name="TextBox 43"/>
              <p:cNvSpPr txBox="1">
                <a:spLocks noChangeArrowheads="1"/>
              </p:cNvSpPr>
              <p:nvPr/>
            </p:nvSpPr>
            <p:spPr bwMode="auto">
              <a:xfrm>
                <a:off x="4151313" y="6021389"/>
                <a:ext cx="2211387" cy="725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Octant 6</a:t>
                </a:r>
              </a:p>
            </p:txBody>
          </p:sp>
          <p:sp>
            <p:nvSpPr>
              <p:cNvPr id="21" name="TextBox 44"/>
              <p:cNvSpPr txBox="1">
                <a:spLocks noChangeArrowheads="1"/>
              </p:cNvSpPr>
              <p:nvPr/>
            </p:nvSpPr>
            <p:spPr bwMode="auto">
              <a:xfrm>
                <a:off x="6348414" y="6045199"/>
                <a:ext cx="2209582" cy="725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>
                    <a:latin typeface="Arial" panose="020B0604020202020204" pitchFamily="34" charset="0"/>
                    <a:cs typeface="Arial" panose="020B0604020202020204" pitchFamily="34" charset="0"/>
                  </a:rPr>
                  <a:t>Octant 7</a:t>
                </a:r>
              </a:p>
            </p:txBody>
          </p:sp>
          <p:sp>
            <p:nvSpPr>
              <p:cNvPr id="22" name="TextBox 45"/>
              <p:cNvSpPr txBox="1">
                <a:spLocks noChangeArrowheads="1"/>
              </p:cNvSpPr>
              <p:nvPr/>
            </p:nvSpPr>
            <p:spPr bwMode="auto">
              <a:xfrm>
                <a:off x="8493125" y="6042026"/>
                <a:ext cx="2211389" cy="725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Octant 8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487488" y="765175"/>
                <a:ext cx="9217026" cy="5280026"/>
                <a:chOff x="1487488" y="765175"/>
                <a:chExt cx="9217026" cy="5280026"/>
              </a:xfrm>
            </p:grpSpPr>
            <p:grpSp>
              <p:nvGrpSpPr>
                <p:cNvPr id="24" name="Group 7"/>
                <p:cNvGrpSpPr>
                  <a:grpSpLocks/>
                </p:cNvGrpSpPr>
                <p:nvPr/>
              </p:nvGrpSpPr>
              <p:grpSpPr bwMode="auto">
                <a:xfrm>
                  <a:off x="1549401" y="3573464"/>
                  <a:ext cx="9155113" cy="2471737"/>
                  <a:chOff x="25825" y="3501008"/>
                  <a:chExt cx="9154687" cy="2472261"/>
                </a:xfrm>
              </p:grpSpPr>
              <p:pic>
                <p:nvPicPr>
                  <p:cNvPr id="34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 t="3336"/>
                  <a:stretch>
                    <a:fillRect/>
                  </a:stretch>
                </p:blipFill>
                <p:spPr bwMode="auto">
                  <a:xfrm>
                    <a:off x="4667234" y="3501008"/>
                    <a:ext cx="1128902" cy="2472261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5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 t="2483" b="5075"/>
                  <a:stretch>
                    <a:fillRect/>
                  </a:stretch>
                </p:blipFill>
                <p:spPr bwMode="auto">
                  <a:xfrm>
                    <a:off x="5729969" y="3638861"/>
                    <a:ext cx="1088823" cy="2238411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6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 b="29922"/>
                  <a:stretch>
                    <a:fillRect/>
                  </a:stretch>
                </p:blipFill>
                <p:spPr bwMode="auto">
                  <a:xfrm>
                    <a:off x="6840485" y="3638861"/>
                    <a:ext cx="1119494" cy="2238411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7" name="Picture 18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 t="2519"/>
                  <a:stretch>
                    <a:fillRect/>
                  </a:stretch>
                </p:blipFill>
                <p:spPr bwMode="auto">
                  <a:xfrm>
                    <a:off x="7950042" y="3562900"/>
                    <a:ext cx="1230470" cy="2394746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8" name="Picture 19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3497600" y="3562900"/>
                    <a:ext cx="1201279" cy="2386379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9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2327434" y="3577115"/>
                    <a:ext cx="1196186" cy="2372165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40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 bwMode="auto">
                  <a:xfrm>
                    <a:off x="1201971" y="3640032"/>
                    <a:ext cx="1229599" cy="2309248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41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 bwMode="auto">
                  <a:xfrm>
                    <a:off x="25825" y="3663950"/>
                    <a:ext cx="1226823" cy="2285330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25" name="Group 6"/>
                <p:cNvGrpSpPr>
                  <a:grpSpLocks/>
                </p:cNvGrpSpPr>
                <p:nvPr/>
              </p:nvGrpSpPr>
              <p:grpSpPr bwMode="auto">
                <a:xfrm>
                  <a:off x="1487488" y="765175"/>
                  <a:ext cx="9180513" cy="2376488"/>
                  <a:chOff x="-36512" y="908720"/>
                  <a:chExt cx="9180513" cy="2376264"/>
                </a:xfrm>
              </p:grpSpPr>
              <p:pic>
                <p:nvPicPr>
                  <p:cNvPr id="26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0"/>
                  <a:srcRect b="3793"/>
                  <a:stretch>
                    <a:fillRect/>
                  </a:stretch>
                </p:blipFill>
                <p:spPr bwMode="auto">
                  <a:xfrm>
                    <a:off x="-36512" y="955435"/>
                    <a:ext cx="1116252" cy="2257541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27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11"/>
                  <a:srcRect/>
                  <a:stretch>
                    <a:fillRect/>
                  </a:stretch>
                </p:blipFill>
                <p:spPr bwMode="auto">
                  <a:xfrm>
                    <a:off x="1093248" y="908720"/>
                    <a:ext cx="1198573" cy="2376264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28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12"/>
                  <a:srcRect/>
                  <a:stretch>
                    <a:fillRect/>
                  </a:stretch>
                </p:blipFill>
                <p:spPr bwMode="auto">
                  <a:xfrm>
                    <a:off x="2195736" y="977503"/>
                    <a:ext cx="1152128" cy="2235473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29" name="Picture 26"/>
                  <p:cNvPicPr>
                    <a:picLocks noChangeAspect="1" noChangeArrowheads="1"/>
                  </p:cNvPicPr>
                  <p:nvPr/>
                </p:nvPicPr>
                <p:blipFill>
                  <a:blip r:embed="rId13"/>
                  <a:srcRect/>
                  <a:stretch>
                    <a:fillRect/>
                  </a:stretch>
                </p:blipFill>
                <p:spPr bwMode="auto">
                  <a:xfrm>
                    <a:off x="3347864" y="1012607"/>
                    <a:ext cx="1164928" cy="2272377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0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4"/>
                  <a:srcRect/>
                  <a:stretch>
                    <a:fillRect/>
                  </a:stretch>
                </p:blipFill>
                <p:spPr bwMode="auto">
                  <a:xfrm>
                    <a:off x="4499992" y="1003065"/>
                    <a:ext cx="1218313" cy="2281919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1" name="Picture 28"/>
                  <p:cNvPicPr>
                    <a:picLocks noChangeAspect="1" noChangeArrowheads="1"/>
                  </p:cNvPicPr>
                  <p:nvPr/>
                </p:nvPicPr>
                <p:blipFill>
                  <a:blip r:embed="rId15"/>
                  <a:srcRect/>
                  <a:stretch>
                    <a:fillRect/>
                  </a:stretch>
                </p:blipFill>
                <p:spPr bwMode="auto">
                  <a:xfrm>
                    <a:off x="5718084" y="999350"/>
                    <a:ext cx="1163804" cy="2285634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2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16"/>
                  <a:srcRect/>
                  <a:stretch>
                    <a:fillRect/>
                  </a:stretch>
                </p:blipFill>
                <p:spPr bwMode="auto">
                  <a:xfrm>
                    <a:off x="6804248" y="989452"/>
                    <a:ext cx="1225345" cy="2295532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3" name="Picture 30"/>
                  <p:cNvPicPr>
                    <a:picLocks noChangeAspect="1" noChangeArrowheads="1"/>
                  </p:cNvPicPr>
                  <p:nvPr/>
                </p:nvPicPr>
                <p:blipFill>
                  <a:blip r:embed="rId17"/>
                  <a:srcRect/>
                  <a:stretch>
                    <a:fillRect/>
                  </a:stretch>
                </p:blipFill>
                <p:spPr bwMode="auto">
                  <a:xfrm>
                    <a:off x="7914737" y="963042"/>
                    <a:ext cx="1229264" cy="2321942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</p:pic>
            </p:grpSp>
          </p:grpSp>
        </p:grpSp>
        <p:grpSp>
          <p:nvGrpSpPr>
            <p:cNvPr id="11" name="Group 10"/>
            <p:cNvGrpSpPr/>
            <p:nvPr/>
          </p:nvGrpSpPr>
          <p:grpSpPr>
            <a:xfrm>
              <a:off x="9265166" y="3131153"/>
              <a:ext cx="2781542" cy="1296146"/>
              <a:chOff x="9265166" y="3131153"/>
              <a:chExt cx="2781542" cy="1296146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11204902" y="3645024"/>
                <a:ext cx="841806" cy="648072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pic>
            <p:nvPicPr>
              <p:cNvPr id="13" name="Picture 18"/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t="43215" b="20586"/>
              <a:stretch/>
            </p:blipFill>
            <p:spPr bwMode="auto">
              <a:xfrm>
                <a:off x="9265166" y="3131153"/>
                <a:ext cx="1793903" cy="1296146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cxnSp>
            <p:nvCxnSpPr>
              <p:cNvPr id="14" name="Straight Arrow Connector 13"/>
              <p:cNvCxnSpPr>
                <a:stCxn id="12" idx="1"/>
              </p:cNvCxnSpPr>
              <p:nvPr/>
            </p:nvCxnSpPr>
            <p:spPr bwMode="auto">
              <a:xfrm flipH="1" flipV="1">
                <a:off x="11013873" y="3767587"/>
                <a:ext cx="191029" cy="20147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15172" y="556060"/>
            <a:ext cx="4461785" cy="381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At IO we have been carefully studying the RE deposition event seen on the JET Be FW</a:t>
            </a:r>
            <a:endParaRPr lang="en-US" sz="2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SMITER-GEANT4-MEMOS-U workflow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benchmark the simulations to improve confidence in ITER predictions</a:t>
            </a:r>
          </a:p>
        </p:txBody>
      </p:sp>
    </p:spTree>
    <p:extLst>
      <p:ext uri="{BB962C8B-B14F-4D97-AF65-F5344CB8AC3E}">
        <p14:creationId xmlns:p14="http://schemas.microsoft.com/office/powerpoint/2010/main" val="57799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172" y="556060"/>
            <a:ext cx="4461785" cy="381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At IO we have been carefully studying the RE deposition event seen on the JET Be FW</a:t>
            </a:r>
            <a:endParaRPr lang="en-US" sz="2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SMITER-GEANT4-MEMOS-U workflow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benchmark the simulations to improve confidence in ITER predictions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match quite well the observed surface melt regions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Runaway electron load characterization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43"/>
          <p:cNvSpPr txBox="1">
            <a:spLocks noChangeArrowheads="1"/>
          </p:cNvSpPr>
          <p:nvPr/>
        </p:nvSpPr>
        <p:spPr bwMode="auto">
          <a:xfrm>
            <a:off x="5472100" y="3343995"/>
            <a:ext cx="35368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 beam width = 1.5 mm</a:t>
            </a:r>
            <a:b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 beam energy = 80 kJ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4507132" y="525048"/>
            <a:ext cx="4591862" cy="2901032"/>
            <a:chOff x="5879976" y="1980060"/>
            <a:chExt cx="6400800" cy="4043878"/>
          </a:xfrm>
        </p:grpSpPr>
        <p:grpSp>
          <p:nvGrpSpPr>
            <p:cNvPr id="54" name="Group 53"/>
            <p:cNvGrpSpPr/>
            <p:nvPr/>
          </p:nvGrpSpPr>
          <p:grpSpPr>
            <a:xfrm>
              <a:off x="5879976" y="1980060"/>
              <a:ext cx="6400800" cy="4043878"/>
              <a:chOff x="5879976" y="1980060"/>
              <a:chExt cx="6400800" cy="404387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5879976" y="1980060"/>
                <a:ext cx="6400800" cy="4043878"/>
                <a:chOff x="5879976" y="1980060"/>
                <a:chExt cx="6400800" cy="4043878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79976" y="1980060"/>
                  <a:ext cx="6400800" cy="4043878"/>
                </a:xfrm>
                <a:prstGeom prst="rect">
                  <a:avLst/>
                </a:prstGeom>
              </p:spPr>
            </p:pic>
            <p:cxnSp>
              <p:nvCxnSpPr>
                <p:cNvPr id="61" name="Straight Connector 60"/>
                <p:cNvCxnSpPr/>
                <p:nvPr/>
              </p:nvCxnSpPr>
              <p:spPr bwMode="auto">
                <a:xfrm flipH="1">
                  <a:off x="8915443" y="3696600"/>
                  <a:ext cx="538021" cy="1460592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58" name="Rectangle 57"/>
              <p:cNvSpPr/>
              <p:nvPr/>
            </p:nvSpPr>
            <p:spPr>
              <a:xfrm rot="4528995">
                <a:off x="10369997" y="4127022"/>
                <a:ext cx="8370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 smtClean="0"/>
                  <a:t>melt</a:t>
                </a:r>
                <a:endParaRPr lang="en-GB" dirty="0"/>
              </a:p>
            </p:txBody>
          </p:sp>
          <p:sp>
            <p:nvSpPr>
              <p:cNvPr id="59" name="Rectangle 58"/>
              <p:cNvSpPr/>
              <p:nvPr/>
            </p:nvSpPr>
            <p:spPr>
              <a:xfrm rot="734760">
                <a:off x="8982771" y="4384260"/>
                <a:ext cx="10246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b="1" dirty="0" smtClean="0"/>
                  <a:t>boiling</a:t>
                </a:r>
                <a:endParaRPr lang="en-GB" sz="2000" dirty="0"/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 bwMode="auto">
            <a:xfrm>
              <a:off x="5969996" y="5088932"/>
              <a:ext cx="6082844" cy="63598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TextBox 55"/>
            <p:cNvSpPr txBox="1"/>
            <p:nvPr/>
          </p:nvSpPr>
          <p:spPr>
            <a:xfrm rot="395473">
              <a:off x="8103843" y="5310512"/>
              <a:ext cx="1133337" cy="471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60 mm</a:t>
              </a:r>
              <a:endParaRPr lang="en-GB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TextBox 43"/>
          <p:cNvSpPr txBox="1">
            <a:spLocks noChangeArrowheads="1"/>
          </p:cNvSpPr>
          <p:nvPr/>
        </p:nvSpPr>
        <p:spPr bwMode="auto">
          <a:xfrm>
            <a:off x="5721744" y="4437290"/>
            <a:ext cx="35368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L. Chen, JET T17-13 meeting, 30/6/2021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81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172" y="556059"/>
            <a:ext cx="4743176" cy="395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 inner wall tile with RE damage similar to the one we have been modelling has been removed from JET</a:t>
            </a:r>
            <a:endParaRPr lang="en-US" sz="2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 would be very interested to have this tile sectioned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the only way to decide if our estimations of volumetric boiling are correct  last step in the benchmark with JET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could be performed inside WP PWIE (e.g. in SP E) would be much appreciated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Runaway electron load characterization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48" y="681540"/>
            <a:ext cx="4284095" cy="3213071"/>
          </a:xfrm>
          <a:prstGeom prst="rect">
            <a:avLst/>
          </a:prstGeom>
        </p:spPr>
      </p:pic>
      <p:sp>
        <p:nvSpPr>
          <p:cNvPr id="16" name="TextBox 43"/>
          <p:cNvSpPr txBox="1">
            <a:spLocks noChangeArrowheads="1"/>
          </p:cNvSpPr>
          <p:nvPr/>
        </p:nvSpPr>
        <p:spPr bwMode="auto">
          <a:xfrm>
            <a:off x="6372200" y="3866203"/>
            <a:ext cx="27717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Courtesy A. Widdowson, UKAEA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8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172" y="556058"/>
            <a:ext cx="9144000" cy="327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From </a:t>
            </a:r>
            <a:r>
              <a:rPr lang="en-US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 point of view important to </a:t>
            </a: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establish if He </a:t>
            </a:r>
            <a:r>
              <a:rPr lang="en-US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H-mode </a:t>
            </a: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operation is an appropriate </a:t>
            </a:r>
            <a:r>
              <a:rPr lang="en-US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option for the ITER Research </a:t>
            </a: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Plan with regard to scenario development and from the point of view of PWI</a:t>
            </a:r>
            <a:endParaRPr lang="en-US" sz="2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If not, gives important additional input to strengthen the case for ECRH power upgrade for PFPO-1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From WP PWIE point of view the key issue is to properly characterize impact of increased FW erosion (cf. H, D) – B.4.1 - and subsequent migration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JET not best suited to other PWI aspects of He operation (e.g. long term effects on W mechanical properties)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at JET beyond 2021 (1)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0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3200" b="1" dirty="0">
                <a:solidFill>
                  <a:schemeClr val="bg1"/>
                </a:solidFill>
              </a:rPr>
              <a:t>S</a:t>
            </a:r>
            <a:r>
              <a:rPr kumimoji="0" lang="en-US" altLang="en-US" sz="3200" b="1" dirty="0" smtClean="0">
                <a:solidFill>
                  <a:schemeClr val="bg1"/>
                </a:solidFill>
              </a:rPr>
              <a:t>upporting R&amp;D for the ITER Research Plan</a:t>
            </a:r>
            <a:endParaRPr kumimoji="0" lang="en-GB" altLang="en-US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658865"/>
            <a:ext cx="2835671" cy="366808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607115" y="4371951"/>
            <a:ext cx="3518348" cy="27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0" lvl="1" algn="ctr">
              <a:spcAft>
                <a:spcPts val="300"/>
              </a:spcAft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  <a:hlinkClick r:id="rId4"/>
              </a:rPr>
              <a:t>https</a:t>
            </a:r>
            <a:r>
              <a:rPr lang="en-US" sz="1600" kern="0" dirty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  <a:hlinkClick r:id="rId4"/>
              </a:rPr>
              <a:t>://www.iter.org/technical-reports </a:t>
            </a:r>
            <a:endParaRPr lang="en-US" sz="1600" kern="0" dirty="0" smtClean="0">
              <a:solidFill>
                <a:srgbClr val="FF0000"/>
              </a:solidFill>
              <a:latin typeface="Arial"/>
              <a:ea typeface="ＭＳ Ｐゴシック" pitchFamily="-110" charset="-128"/>
              <a:cs typeface="Arial"/>
              <a:sym typeface="Wingdings" panose="05000000000000000000" pitchFamily="2" charset="2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732240" y="3606865"/>
            <a:ext cx="15457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ITR-20-008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546525"/>
            <a:ext cx="5831515" cy="414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9875" indent="-269875" eaLnBrk="0" hangingPunct="0">
              <a:spcAft>
                <a:spcPts val="600"/>
              </a:spcAft>
              <a:buSzPct val="125000"/>
              <a:buFontTx/>
              <a:buChar char="•"/>
              <a:defRPr/>
            </a:pP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Presented in draft form to all ITPA Topical Groups in 2019 and released as ITER Technical Report in 2020</a:t>
            </a:r>
          </a:p>
          <a:p>
            <a:pPr marL="269875" indent="-269875" eaLnBrk="0" hangingPunct="0">
              <a:spcAft>
                <a:spcPts val="600"/>
              </a:spcAft>
              <a:buSzPct val="125000"/>
              <a:buFontTx/>
              <a:buChar char="•"/>
              <a:defRPr/>
            </a:pPr>
            <a:r>
              <a:rPr lang="en-US" sz="2000" kern="0" dirty="0" smtClean="0">
                <a:solidFill>
                  <a:srgbClr val="003399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  <a:sym typeface="Wingdings" panose="05000000000000000000" pitchFamily="2" charset="2"/>
              </a:rPr>
              <a:t>3 priority categories identified:</a:t>
            </a:r>
            <a:endParaRPr lang="en-US" sz="2000" kern="0" dirty="0" smtClean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  <a:p>
            <a:pPr marL="612775" lvl="1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R&amp;D can have major impact on system design or on the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IRP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 modifying overall experimental strategy in each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the objectives of the phases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themselves)</a:t>
            </a:r>
          </a:p>
          <a:p>
            <a:pPr marL="612775" lvl="1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Outcome </a:t>
            </a:r>
            <a:r>
              <a:rPr lang="en-US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R&amp;D expected to have medium impact on system design or </a:t>
            </a:r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 </a:t>
            </a:r>
            <a:r>
              <a:rPr lang="en-US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</a:t>
            </a:r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IRP (e.g</a:t>
            </a:r>
            <a:r>
              <a:rPr lang="en-US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modifying significant details of </a:t>
            </a:r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experimental </a:t>
            </a:r>
            <a:r>
              <a:rPr lang="en-US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strategy to achieve objectives in each </a:t>
            </a:r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phase)</a:t>
            </a:r>
          </a:p>
          <a:p>
            <a:pPr marL="612775" lvl="1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Outcome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R&amp;D expected to optimize details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IRP experimental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strategy to achieve objectives in each phase by providing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relevant experience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696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172" y="556058"/>
            <a:ext cx="9144000" cy="372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Hugely important experiment is the fuel removal exercise to be performed after DTE2 (M21-18)</a:t>
            </a:r>
            <a:endParaRPr lang="en-US" sz="2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Possibly one of the most important outcomes of the JET DT experiments for ITER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Important follow-up to the recent hydrogen isotope removal experiment – M18-30 (T. Wauters et al., PFMC 2021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Strongly support efforts to ensure longer term extraction of samples after DT.</a:t>
            </a:r>
            <a:endParaRPr lang="en-US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 will make T. Wauters (co-SC of M21-18) fully available for participation/analysis if required by WP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TE/PWIE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Would like to emphasize also the importance of the systematic investigation of TDS spectra already existing JET samples from Be co-deposition  trap distributions and testing against new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scalings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which are now emerging, as well as input to migration modelling</a:t>
            </a:r>
            <a:endParaRPr lang="en-US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US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at JET beyond 2021 (2)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97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172" y="556059"/>
            <a:ext cx="9144000" cy="174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 strongly supports award of EEG21-19 if possible </a:t>
            </a:r>
            <a:endParaRPr lang="en-US" sz="2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Initial proposal was from IO and we thank WP PWIE/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EUROfusion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for the effort to include this option in the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programme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priority for 2022 given the importance of TOKES to ITER (DEMO also) and the potential imminent loss of code knowledge base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TOKES refactoring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1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265" y="546525"/>
            <a:ext cx="6615735" cy="408079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" y="13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Workbook example: R&amp;D for design completion</a:t>
            </a:r>
            <a:endParaRPr lang="en-GB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46524"/>
            <a:ext cx="268179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indent="-266700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for design completion: </a:t>
            </a:r>
            <a:b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A</a:t>
            </a:r>
          </a:p>
          <a:p>
            <a:pPr marL="266700" lvl="1" indent="-266700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IRP implementation: </a:t>
            </a:r>
            <a:r>
              <a:rPr 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B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56785" y="2790115"/>
            <a:ext cx="8725664" cy="1837206"/>
            <a:chOff x="356785" y="2790115"/>
            <a:chExt cx="8725664" cy="1837206"/>
          </a:xfrm>
        </p:grpSpPr>
        <p:sp>
          <p:nvSpPr>
            <p:cNvPr id="9" name="Rectangle 8"/>
            <p:cNvSpPr/>
            <p:nvPr/>
          </p:nvSpPr>
          <p:spPr>
            <a:xfrm>
              <a:off x="2601729" y="2790115"/>
              <a:ext cx="6480720" cy="225025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99102" y="3246825"/>
              <a:ext cx="6480720" cy="225025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6785" y="3143875"/>
              <a:ext cx="1804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buSzPct val="120000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Examples of Class 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95772" y="4028686"/>
              <a:ext cx="6480720" cy="13248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95772" y="4402296"/>
              <a:ext cx="6480720" cy="225025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V="1">
              <a:off x="2025597" y="2916678"/>
              <a:ext cx="570029" cy="6552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2029072" y="3377712"/>
              <a:ext cx="566555" cy="1800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13" idx="1"/>
            </p:cNvCxnSpPr>
            <p:nvPr/>
          </p:nvCxnSpPr>
          <p:spPr>
            <a:xfrm>
              <a:off x="2035490" y="3561015"/>
              <a:ext cx="560282" cy="5339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035490" y="3543671"/>
              <a:ext cx="492768" cy="92495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205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" y="13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R&amp;D topics</a:t>
            </a:r>
            <a:endParaRPr lang="en-GB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6524"/>
            <a:ext cx="912169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for design completion (DMS, Diagnostics, etc.)</a:t>
            </a:r>
          </a:p>
          <a:p>
            <a:pPr marL="271463" lvl="1" indent="-271463" algn="just">
              <a:buClr>
                <a:srgbClr val="00009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 characterization, prediction and avoidance</a:t>
            </a:r>
          </a:p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 H-mode plasmas, ELMs, ELM control and impact on H-mode and power fluxes</a:t>
            </a:r>
          </a:p>
          <a:p>
            <a:pPr marL="271463" lvl="1" indent="-271463" algn="just">
              <a:buClr>
                <a:srgbClr val="00009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 and control of stationary power fluxes</a:t>
            </a:r>
          </a:p>
          <a:p>
            <a:pPr marL="271463" lvl="1" indent="-271463" algn="just"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material/component interactions and consequences for ITER operation</a:t>
            </a:r>
          </a:p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Start-up, </a:t>
            </a:r>
            <a:r>
              <a:rPr lang="en-US" sz="19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</a:t>
            </a: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L-mode scenario development</a:t>
            </a:r>
          </a:p>
          <a:p>
            <a:pPr marL="271463" lvl="1" indent="-271463" algn="just">
              <a:buClr>
                <a:srgbClr val="00009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Conditioning, fuel inventory control</a:t>
            </a:r>
          </a:p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scenario control and commissioning of control systems</a:t>
            </a:r>
          </a:p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 phases of scenarios and control</a:t>
            </a:r>
          </a:p>
          <a:p>
            <a:pPr marL="271463" lvl="1" indent="-271463" algn="just">
              <a:buClr>
                <a:srgbClr val="00009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scenario control during stationary phases</a:t>
            </a:r>
          </a:p>
          <a:p>
            <a:pPr marL="271463" lvl="1" indent="-271463" algn="just">
              <a:buClr>
                <a:srgbClr val="00009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of scenario modelling and analysis tools</a:t>
            </a:r>
          </a:p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 and Current Drive and fast particle physics</a:t>
            </a:r>
          </a:p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pulse/enhanced confinement scenario issues</a:t>
            </a:r>
            <a:endParaRPr lang="en-US" sz="19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421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" y="13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R&amp;D topics</a:t>
            </a:r>
            <a:endParaRPr lang="en-GB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6524"/>
            <a:ext cx="912169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for design completion (DMS, </a:t>
            </a:r>
            <a:r>
              <a:rPr lang="en-US" sz="1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etc.)</a:t>
            </a:r>
          </a:p>
          <a:p>
            <a:pPr marL="271463" lvl="1" indent="-271463" algn="just">
              <a:buClr>
                <a:srgbClr val="00009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 characterization</a:t>
            </a:r>
            <a: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prediction and avoidance</a:t>
            </a:r>
          </a:p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 H-mode plasmas, ELMs, </a:t>
            </a:r>
            <a:r>
              <a:rPr lang="en-US" sz="1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 control and impact on H-mode and power fluxes</a:t>
            </a:r>
          </a:p>
          <a:p>
            <a:pPr marL="271463" lvl="1" indent="-271463" algn="just">
              <a:buClr>
                <a:srgbClr val="00009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 and control of stationary power fluxes</a:t>
            </a:r>
          </a:p>
          <a:p>
            <a:pPr marL="271463" lvl="1" indent="-271463" algn="just"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material/component interactions and consequences for ITER operation</a:t>
            </a:r>
          </a:p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Start-up, </a:t>
            </a:r>
            <a:r>
              <a:rPr lang="en-US" sz="19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</a:t>
            </a:r>
            <a: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L-mode scenario development</a:t>
            </a:r>
          </a:p>
          <a:p>
            <a:pPr marL="271463" lvl="1" indent="-271463" algn="just">
              <a:buClr>
                <a:srgbClr val="00009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Conditioning, fuel inventory control</a:t>
            </a:r>
          </a:p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scenario control and commissioning of control systems</a:t>
            </a:r>
          </a:p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 phases of scenarios and control</a:t>
            </a:r>
          </a:p>
          <a:p>
            <a:pPr marL="271463" lvl="1" indent="-271463" algn="just">
              <a:buClr>
                <a:srgbClr val="00009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scenario control during stationary phases</a:t>
            </a:r>
          </a:p>
          <a:p>
            <a:pPr marL="271463" lvl="1" indent="-271463" algn="just">
              <a:buClr>
                <a:srgbClr val="00009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of scenario modelling and analysis tools</a:t>
            </a:r>
          </a:p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 and Current Drive and fast particle physics</a:t>
            </a:r>
          </a:p>
          <a:p>
            <a:pPr marL="271463" lvl="1" indent="-271463" algn="just">
              <a:buSzPct val="120000"/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pulse/enhanced confinement scenario issues</a:t>
            </a:r>
            <a:endParaRPr lang="en-US" sz="190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7195" y="3312473"/>
            <a:ext cx="2593349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lvl="1" algn="ctr">
              <a:buSzPct val="120000"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where WPPWIE should be involved</a:t>
            </a:r>
          </a:p>
        </p:txBody>
      </p:sp>
    </p:spTree>
    <p:extLst>
      <p:ext uri="{BB962C8B-B14F-4D97-AF65-F5344CB8AC3E}">
        <p14:creationId xmlns:p14="http://schemas.microsoft.com/office/powerpoint/2010/main" val="406480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" y="13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R&amp;D topics</a:t>
            </a:r>
            <a:endParaRPr lang="en-GB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76595"/>
            <a:ext cx="91216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1" indent="-271463">
              <a:spcBef>
                <a:spcPts val="18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Following slides give full list of IRP workbook topics in which WP PWIE may contribute either directly (as lead) or in association with other WP’s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(mostly WP TE)</a:t>
            </a:r>
          </a:p>
          <a:p>
            <a:pPr marL="271463" lvl="1" indent="-271463">
              <a:spcBef>
                <a:spcPts val="18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list is for the record and will not be discussed in detail  most important for ~2022 period highlighted</a:t>
            </a:r>
          </a:p>
        </p:txBody>
      </p:sp>
    </p:spTree>
    <p:extLst>
      <p:ext uri="{BB962C8B-B14F-4D97-AF65-F5344CB8AC3E}">
        <p14:creationId xmlns:p14="http://schemas.microsoft.com/office/powerpoint/2010/main" val="114222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172" y="556059"/>
            <a:ext cx="9144000" cy="201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A. Design completion</a:t>
            </a:r>
            <a:endParaRPr lang="en-US" sz="2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A.7:</a:t>
            </a:r>
            <a:r>
              <a:rPr lang="en-GB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Induced Desorption for in-situ T retention 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measurement:</a:t>
            </a:r>
            <a:r>
              <a:rPr lang="en-GB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C1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A.9: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Laser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nduced Breakdown: </a:t>
            </a:r>
            <a:r>
              <a:rPr lang="en-US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C1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A.12: Ammonia formation: for Tokamak Exhaust Processing design: </a:t>
            </a:r>
            <a:r>
              <a:rPr lang="en-US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C1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A.14: IR measurement with reflections in a metallic environment: </a:t>
            </a:r>
            <a:r>
              <a:rPr lang="en-US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C1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areas with WP PWIE contributions (1)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172" y="2581298"/>
            <a:ext cx="9144000" cy="12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B.1: Disruption characterization, prediction and avoidance</a:t>
            </a:r>
            <a:endParaRPr lang="en-US" sz="22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B.1.1: Disruption/VDE thermal load characterization: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B.1.3: Runaway electron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load characterization: </a:t>
            </a:r>
            <a:r>
              <a:rPr lang="en-US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  <a:endParaRPr lang="en-US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400" y="4124448"/>
            <a:ext cx="9148772" cy="58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Red:</a:t>
            </a:r>
            <a:r>
              <a:rPr lang="en-US" sz="16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IRP priority areas	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Red (bold): </a:t>
            </a:r>
            <a:r>
              <a:rPr lang="en-US" sz="16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specific WP PWIE areas for 2022 (see dedicated slides later)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C1,2,3:</a:t>
            </a:r>
            <a:r>
              <a:rPr lang="en-US" sz="16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Category in IRP Workbook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</a:pPr>
            <a:endParaRPr lang="en-US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2157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57771"/>
            <a:ext cx="9144000" cy="196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B.2. </a:t>
            </a:r>
            <a:r>
              <a:rPr lang="en-GB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Stationary </a:t>
            </a:r>
            <a:r>
              <a:rPr lang="en-GB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H-mode plasmas, ELMs, ELM control and impact on H-mode and power fluxes</a:t>
            </a:r>
            <a:endParaRPr lang="en-US" sz="2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B.2.1:</a:t>
            </a:r>
            <a:r>
              <a:rPr lang="en-GB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H-mode operation with W PFCs and ELM control:</a:t>
            </a:r>
            <a:r>
              <a:rPr lang="en-GB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C1/2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B.2.13: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Control of ELM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divertor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power flux by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mitigation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en-US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B.2.20: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First wall ELM  power fluxes by mitigation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</a:p>
          <a:p>
            <a:pPr marL="541338" lvl="1" indent="-271463" algn="just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US" dirty="0" smtClean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areas with WP PWIE contributions (2)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31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68896"/>
            <a:ext cx="9144000" cy="335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prstTxWarp prst="textNoShape">
              <a:avLst/>
            </a:prstTxWarp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B.3: Characterization and control of stationary power fluxes</a:t>
            </a:r>
            <a:endParaRPr lang="en-US" sz="22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B.3.1: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power flux deposition width in ITER H-mode 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plasmas: </a:t>
            </a:r>
            <a:r>
              <a:rPr lang="en-US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tabLst>
                <a:tab pos="1255713" algn="l"/>
              </a:tabLst>
              <a:defRPr/>
            </a:pP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B.3.2: Effect of plasma response on </a:t>
            </a:r>
            <a:r>
              <a:rPr lang="en-GB" sz="17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divertor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power fluxes with 3-D fields for ELM control and 3-D field optimization: 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B.3.3: Radiative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H-modes with Ne and N and mixed impurities and impact on H-mode 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performance: 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B.3.5:</a:t>
            </a:r>
            <a:r>
              <a:rPr lang="en-GB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Effect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3-D fields for ELM control on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divertor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power fluxes in radiative 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H-modes:</a:t>
            </a:r>
            <a:r>
              <a:rPr lang="en-GB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C2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B.3.6: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Wall power/particle fluxes in ITER H-mode </a:t>
            </a:r>
            <a:r>
              <a:rPr lang="en-GB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plasmas: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C3</a:t>
            </a: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B.3.7: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Radiative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divertor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operation in He H-modes:</a:t>
            </a:r>
            <a:r>
              <a:rPr lang="en-GB" sz="17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C3</a:t>
            </a:r>
            <a:endParaRPr lang="en-GB" sz="17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1338" lvl="1" indent="-271463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US" sz="1700" dirty="0" smtClean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areas with WP PWIE contributions (3)</a:t>
            </a:r>
            <a:endParaRPr lang="en-GB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0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288613</TotalTime>
  <Words>1733</Words>
  <Application>Microsoft Office PowerPoint</Application>
  <PresentationFormat>On-screen Show (16:9)</PresentationFormat>
  <Paragraphs>165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MS PGothic</vt:lpstr>
      <vt:lpstr>Arial</vt:lpstr>
      <vt:lpstr>Calibri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aurelie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Rene Raffray</dc:creator>
  <cp:lastModifiedBy>Pitts Richard</cp:lastModifiedBy>
  <cp:revision>3321</cp:revision>
  <cp:lastPrinted>2013-06-19T07:10:57Z</cp:lastPrinted>
  <dcterms:created xsi:type="dcterms:W3CDTF">2011-10-25T12:29:48Z</dcterms:created>
  <dcterms:modified xsi:type="dcterms:W3CDTF">2021-09-09T09:34:37Z</dcterms:modified>
</cp:coreProperties>
</file>