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3" r:id="rId4"/>
    <p:sldId id="264" r:id="rId5"/>
    <p:sldId id="266" r:id="rId6"/>
    <p:sldId id="267" r:id="rId7"/>
    <p:sldId id="268" r:id="rId8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99"/>
    <a:srgbClr val="008000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766" autoAdjust="0"/>
  </p:normalViewPr>
  <p:slideViewPr>
    <p:cSldViewPr showGuides="1">
      <p:cViewPr>
        <p:scale>
          <a:sx n="118" d="100"/>
          <a:sy n="118" d="100"/>
        </p:scale>
        <p:origin x="3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08/09/2021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latin typeface="+mn-lt"/>
                <a:cs typeface="Arial" panose="020B0604020202020204" pitchFamily="34" charset="0"/>
              </a:rPr>
              <a:t>V.</a:t>
            </a:r>
            <a:r>
              <a:rPr lang="en-US" sz="1100" b="0" baseline="0" dirty="0" smtClean="0">
                <a:latin typeface="+mn-lt"/>
                <a:cs typeface="Arial" panose="020B0604020202020204" pitchFamily="34" charset="0"/>
              </a:rPr>
              <a:t> Naulin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| 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General Meeting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MART_criteria#cite_note-Ryals-11" TargetMode="External"/><Relationship Id="rId13" Type="http://schemas.openxmlformats.org/officeDocument/2006/relationships/hyperlink" Target="https://en.wikipedia.org/wiki/SMART_criteria#cite_note-ONeilConzemius-16" TargetMode="External"/><Relationship Id="rId18" Type="http://schemas.openxmlformats.org/officeDocument/2006/relationships/hyperlink" Target="https://en.wikipedia.org/wiki/SMART_criteria#cite_note-Lawler2-20" TargetMode="External"/><Relationship Id="rId3" Type="http://schemas.openxmlformats.org/officeDocument/2006/relationships/hyperlink" Target="https://en.wikipedia.org/wiki/SMART_criteria#cite_note-Piskurich-6" TargetMode="External"/><Relationship Id="rId7" Type="http://schemas.openxmlformats.org/officeDocument/2006/relationships/hyperlink" Target="https://en.wikipedia.org/wiki/SMART_criteria#cite_note-Poister-10" TargetMode="External"/><Relationship Id="rId12" Type="http://schemas.openxmlformats.org/officeDocument/2006/relationships/hyperlink" Target="https://en.wikipedia.org/wiki/SMART_criteria#cite_note-IIP-15" TargetMode="External"/><Relationship Id="rId17" Type="http://schemas.openxmlformats.org/officeDocument/2006/relationships/hyperlink" Target="https://en.wikipedia.org/wiki/SMART_criteria#cite_note-Piskurich2-19" TargetMode="External"/><Relationship Id="rId2" Type="http://schemas.openxmlformats.org/officeDocument/2006/relationships/hyperlink" Target="https://en.wikipedia.org/wiki/SMART_criteria#cite_note-Yemm-5" TargetMode="External"/><Relationship Id="rId16" Type="http://schemas.openxmlformats.org/officeDocument/2006/relationships/hyperlink" Target="https://en.wikipedia.org/wiki/SMART_criteria#cite_note-Yemm2-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MART_criteria#cite_note-Lawler-9" TargetMode="External"/><Relationship Id="rId11" Type="http://schemas.openxmlformats.org/officeDocument/2006/relationships/hyperlink" Target="https://en.wikipedia.org/wiki/SMART_criteria#cite_note-DwyerHopwood-14" TargetMode="External"/><Relationship Id="rId5" Type="http://schemas.openxmlformats.org/officeDocument/2006/relationships/hyperlink" Target="https://en.wikipedia.org/wiki/SMART_criteria#cite_note-Frey-8" TargetMode="External"/><Relationship Id="rId15" Type="http://schemas.openxmlformats.org/officeDocument/2006/relationships/hyperlink" Target="https://en.wikipedia.org/wiki/SMART_criteria#cite_note-Doran-1981-1" TargetMode="External"/><Relationship Id="rId10" Type="http://schemas.openxmlformats.org/officeDocument/2006/relationships/hyperlink" Target="https://en.wikipedia.org/wiki/SMART_criteria#cite_note-Siegert-13" TargetMode="External"/><Relationship Id="rId19" Type="http://schemas.openxmlformats.org/officeDocument/2006/relationships/hyperlink" Target="https://en.wikipedia.org/wiki/SMART_criteria#cite_note-21" TargetMode="External"/><Relationship Id="rId4" Type="http://schemas.openxmlformats.org/officeDocument/2006/relationships/hyperlink" Target="https://en.wikipedia.org/wiki/SMART_criteria#cite_note-Richman-7" TargetMode="External"/><Relationship Id="rId9" Type="http://schemas.openxmlformats.org/officeDocument/2006/relationships/hyperlink" Target="https://en.wikipedia.org/wiki/SMART_criteria#cite_note-Shahin-12" TargetMode="External"/><Relationship Id="rId14" Type="http://schemas.openxmlformats.org/officeDocument/2006/relationships/hyperlink" Target="https://en.wikipedia.org/wiki/SMART_criteria#cite_note-Blanchard-1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78" y="2132856"/>
            <a:ext cx="8941466" cy="1512168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FSD: AWPs 2022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496944" cy="6480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Volker Naulin</a:t>
            </a:r>
            <a:endParaRPr lang="en-US" sz="2400" dirty="0">
              <a:latin typeface="+mn-lt"/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08</a:t>
            </a:r>
            <a:r>
              <a:rPr lang="en-US" dirty="0" smtClean="0"/>
              <a:t>/09/2021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Goal: </a:t>
            </a:r>
            <a:r>
              <a:rPr lang="en-US" sz="2000" dirty="0"/>
              <a:t>E</a:t>
            </a:r>
            <a:r>
              <a:rPr lang="en-US" sz="2000" dirty="0" smtClean="0"/>
              <a:t>xchange between WPs, status and perspective for </a:t>
            </a:r>
            <a:r>
              <a:rPr lang="en-US" sz="2000" dirty="0" smtClean="0"/>
              <a:t>2022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ITER IO participates with short presentations on ITER </a:t>
            </a:r>
            <a:r>
              <a:rPr lang="en-US" sz="2000" dirty="0" smtClean="0"/>
              <a:t>goals with a focus on 2022 milestones</a:t>
            </a:r>
            <a:endParaRPr lang="en-US" sz="2000" dirty="0" smtClean="0"/>
          </a:p>
          <a:p>
            <a:r>
              <a:rPr lang="en-US" sz="2000" dirty="0" smtClean="0"/>
              <a:t>DEMO DCT has its own </a:t>
            </a:r>
            <a:r>
              <a:rPr lang="en-US" sz="2000" dirty="0" smtClean="0"/>
              <a:t>day, present urgent DEMO questions to be adopted by the WPs</a:t>
            </a:r>
            <a:endParaRPr lang="en-US" sz="2000" dirty="0" smtClean="0"/>
          </a:p>
          <a:p>
            <a:r>
              <a:rPr lang="en-US" sz="2000" dirty="0" smtClean="0"/>
              <a:t>Outcome: </a:t>
            </a:r>
          </a:p>
          <a:p>
            <a:pPr lvl="1"/>
            <a:r>
              <a:rPr lang="en-US" sz="1800" dirty="0" smtClean="0"/>
              <a:t>Adjustments of AWP 2022 towards integration</a:t>
            </a:r>
          </a:p>
          <a:p>
            <a:pPr lvl="1"/>
            <a:r>
              <a:rPr lang="en-US" sz="1800" dirty="0" smtClean="0"/>
              <a:t>Identification of gaps and </a:t>
            </a:r>
            <a:r>
              <a:rPr lang="en-US" sz="1800" dirty="0" smtClean="0"/>
              <a:t>synergies, between WPs</a:t>
            </a:r>
            <a:endParaRPr lang="en-US" sz="1800" dirty="0" smtClean="0"/>
          </a:p>
          <a:p>
            <a:pPr lvl="1"/>
            <a:r>
              <a:rPr lang="en-US" sz="1800" dirty="0" smtClean="0"/>
              <a:t>Clear identification of expected and needed outcomes</a:t>
            </a:r>
          </a:p>
          <a:p>
            <a:pPr lvl="1"/>
            <a:r>
              <a:rPr lang="en-GB" sz="1800" dirty="0" smtClean="0"/>
              <a:t>Connect to grant deliverables </a:t>
            </a:r>
          </a:p>
          <a:p>
            <a:pPr lvl="1"/>
            <a:r>
              <a:rPr lang="en-GB" sz="1800" dirty="0" smtClean="0"/>
              <a:t>SMART milestones</a:t>
            </a:r>
          </a:p>
          <a:p>
            <a:pPr marL="457200" lvl="1" indent="0">
              <a:buNone/>
            </a:pPr>
            <a:endParaRPr lang="en-GB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Meetings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5229200"/>
            <a:ext cx="626469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      Criterion:</a:t>
            </a:r>
          </a:p>
          <a:p>
            <a:r>
              <a:rPr lang="en-GB" dirty="0"/>
              <a:t>	</a:t>
            </a:r>
            <a:r>
              <a:rPr lang="en-GB" dirty="0" smtClean="0"/>
              <a:t> Relevance </a:t>
            </a:r>
            <a:r>
              <a:rPr lang="en-GB" dirty="0"/>
              <a:t>for ITER </a:t>
            </a:r>
            <a:r>
              <a:rPr lang="en-GB" dirty="0" smtClean="0"/>
              <a:t>operation, DEMO or HELIAS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Reflect on what has been started/achieved in 2021 so far</a:t>
            </a:r>
          </a:p>
          <a:p>
            <a:r>
              <a:rPr lang="en-GB" dirty="0" smtClean="0"/>
              <a:t>How does this reflect on 2022 milestones and programme? </a:t>
            </a:r>
          </a:p>
          <a:p>
            <a:r>
              <a:rPr lang="en-GB" dirty="0" smtClean="0"/>
              <a:t>Elements we will not finish in 2021?</a:t>
            </a:r>
          </a:p>
          <a:p>
            <a:r>
              <a:rPr lang="en-GB" dirty="0" smtClean="0"/>
              <a:t>New elements in 2022?</a:t>
            </a:r>
          </a:p>
          <a:p>
            <a:r>
              <a:rPr lang="en-GB" dirty="0" smtClean="0"/>
              <a:t>Any changes from the foreseen </a:t>
            </a:r>
            <a:r>
              <a:rPr lang="en-GB" dirty="0" err="1" smtClean="0"/>
              <a:t>workplans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Measure is ITER, DEMO (HELIAS), fusion power: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Does the work we plan have an impact?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ITER participation: Input on concrete 2022 milestones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AWP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COs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keep</a:t>
            </a:r>
            <a:r>
              <a:rPr lang="da-DK" dirty="0" smtClean="0"/>
              <a:t> a </a:t>
            </a:r>
            <a:r>
              <a:rPr lang="da-DK" dirty="0" err="1" smtClean="0"/>
              <a:t>record</a:t>
            </a:r>
            <a:r>
              <a:rPr lang="da-DK" dirty="0" smtClean="0"/>
              <a:t> of </a:t>
            </a:r>
            <a:r>
              <a:rPr lang="da-DK" dirty="0" err="1" smtClean="0"/>
              <a:t>issues</a:t>
            </a:r>
            <a:r>
              <a:rPr lang="da-DK" dirty="0" smtClean="0"/>
              <a:t>/</a:t>
            </a:r>
            <a:r>
              <a:rPr lang="da-DK" dirty="0" err="1" smtClean="0"/>
              <a:t>discussed</a:t>
            </a:r>
            <a:r>
              <a:rPr lang="da-DK" dirty="0" smtClean="0"/>
              <a:t> items</a:t>
            </a:r>
          </a:p>
          <a:p>
            <a:r>
              <a:rPr lang="da-DK" dirty="0" err="1" smtClean="0"/>
              <a:t>Expectation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PLs</a:t>
            </a:r>
            <a:r>
              <a:rPr lang="da-DK" dirty="0" smtClean="0"/>
              <a:t>/</a:t>
            </a:r>
            <a:r>
              <a:rPr lang="da-DK" dirty="0" err="1" smtClean="0"/>
              <a:t>TFLs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adopt</a:t>
            </a:r>
            <a:r>
              <a:rPr lang="da-DK" dirty="0" smtClean="0"/>
              <a:t> </a:t>
            </a:r>
            <a:r>
              <a:rPr lang="da-DK" dirty="0" err="1" smtClean="0"/>
              <a:t>their</a:t>
            </a:r>
            <a:r>
              <a:rPr lang="da-DK" dirty="0" smtClean="0"/>
              <a:t> programme </a:t>
            </a:r>
            <a:r>
              <a:rPr lang="da-DK" dirty="0" err="1" smtClean="0"/>
              <a:t>according</a:t>
            </a:r>
            <a:r>
              <a:rPr lang="da-DK" dirty="0" smtClean="0"/>
              <a:t> to </a:t>
            </a:r>
            <a:r>
              <a:rPr lang="da-DK" dirty="0" err="1" smtClean="0"/>
              <a:t>discussions</a:t>
            </a:r>
            <a:endParaRPr lang="da-DK" dirty="0" smtClean="0"/>
          </a:p>
          <a:p>
            <a:r>
              <a:rPr lang="da-DK" dirty="0" err="1" smtClean="0"/>
              <a:t>Concrete</a:t>
            </a:r>
            <a:r>
              <a:rPr lang="da-DK" dirty="0" smtClean="0"/>
              <a:t> </a:t>
            </a:r>
            <a:r>
              <a:rPr lang="da-DK" dirty="0" err="1"/>
              <a:t>results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delivered</a:t>
            </a:r>
            <a:r>
              <a:rPr lang="da-DK" dirty="0"/>
              <a:t>! </a:t>
            </a:r>
            <a:r>
              <a:rPr lang="da-DK" dirty="0" err="1"/>
              <a:t>Failure</a:t>
            </a:r>
            <a:r>
              <a:rPr lang="da-DK" dirty="0"/>
              <a:t> is an option!  </a:t>
            </a:r>
            <a:endParaRPr lang="en-US" dirty="0"/>
          </a:p>
          <a:p>
            <a:endParaRPr lang="da-DK" dirty="0" smtClean="0"/>
          </a:p>
          <a:p>
            <a:r>
              <a:rPr lang="da-DK" dirty="0" err="1" smtClean="0"/>
              <a:t>Outcome</a:t>
            </a:r>
            <a:r>
              <a:rPr lang="da-DK" dirty="0" smtClean="0"/>
              <a:t>: A more </a:t>
            </a:r>
            <a:r>
              <a:rPr lang="da-DK" dirty="0" err="1" smtClean="0"/>
              <a:t>integrated</a:t>
            </a:r>
            <a:r>
              <a:rPr lang="da-DK" dirty="0" smtClean="0"/>
              <a:t> FSD AWP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taken</a:t>
            </a:r>
            <a:r>
              <a:rPr lang="da-DK" dirty="0" smtClean="0"/>
              <a:t> with </a:t>
            </a:r>
            <a:r>
              <a:rPr lang="da-DK" dirty="0" err="1" smtClean="0"/>
              <a:t>high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 ressource </a:t>
            </a:r>
            <a:r>
              <a:rPr lang="da-DK" dirty="0" err="1" smtClean="0"/>
              <a:t>allocation</a:t>
            </a:r>
            <a:r>
              <a:rPr lang="da-DK" dirty="0" smtClean="0"/>
              <a:t> to the </a:t>
            </a:r>
            <a:r>
              <a:rPr lang="da-DK" dirty="0" err="1" smtClean="0"/>
              <a:t>PBs</a:t>
            </a:r>
            <a:r>
              <a:rPr lang="da-DK" dirty="0" smtClean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223354"/>
              </p:ext>
            </p:extLst>
          </p:nvPr>
        </p:nvGraphicFramePr>
        <p:xfrm>
          <a:off x="455294" y="914400"/>
          <a:ext cx="7545705" cy="5598213"/>
        </p:xfrm>
        <a:graphic>
          <a:graphicData uri="http://schemas.openxmlformats.org/drawingml/2006/table">
            <a:tbl>
              <a:tblPr/>
              <a:tblGrid>
                <a:gridCol w="2515235">
                  <a:extLst>
                    <a:ext uri="{9D8B030D-6E8A-4147-A177-3AD203B41FA5}">
                      <a16:colId xmlns:a16="http://schemas.microsoft.com/office/drawing/2014/main" val="3597429245"/>
                    </a:ext>
                  </a:extLst>
                </a:gridCol>
                <a:gridCol w="2515235">
                  <a:extLst>
                    <a:ext uri="{9D8B030D-6E8A-4147-A177-3AD203B41FA5}">
                      <a16:colId xmlns:a16="http://schemas.microsoft.com/office/drawing/2014/main" val="506581600"/>
                    </a:ext>
                  </a:extLst>
                </a:gridCol>
                <a:gridCol w="2515235">
                  <a:extLst>
                    <a:ext uri="{9D8B030D-6E8A-4147-A177-3AD203B41FA5}">
                      <a16:colId xmlns:a16="http://schemas.microsoft.com/office/drawing/2014/main" val="4010631127"/>
                    </a:ext>
                  </a:extLst>
                </a:gridCol>
              </a:tblGrid>
              <a:tr h="52694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S.</a:t>
                      </a: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Specific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2"/>
                        </a:rPr>
                        <a:t>[5]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3"/>
                        </a:rPr>
                        <a:t>[6]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4"/>
                        </a:rPr>
                        <a:t>[7]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5"/>
                        </a:rPr>
                        <a:t>[8]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6"/>
                        </a:rPr>
                        <a:t>[9]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7"/>
                        </a:rPr>
                        <a:t>[10]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8"/>
                        </a:rPr>
                        <a:t>[11]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9"/>
                        </a:rPr>
                        <a:t>[12]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0"/>
                        </a:rPr>
                        <a:t>[13]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1"/>
                        </a:rPr>
                        <a:t>[14]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2"/>
                        </a:rPr>
                        <a:t>[15]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(Strategic and specific)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3"/>
                        </a:rPr>
                        <a:t>[16]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60930"/>
                  </a:ext>
                </a:extLst>
              </a:tr>
              <a:tr h="52694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M.</a:t>
                      </a: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Measurable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2"/>
                        </a:rPr>
                        <a:t>[5]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3"/>
                        </a:rPr>
                        <a:t>[6]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4"/>
                        </a:rPr>
                        <a:t>[7]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5"/>
                        </a:rPr>
                        <a:t>[8]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6"/>
                        </a:rPr>
                        <a:t>[9]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7"/>
                        </a:rPr>
                        <a:t>[10]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8"/>
                        </a:rPr>
                        <a:t>[11]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9"/>
                        </a:rPr>
                        <a:t>[12]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0"/>
                        </a:rPr>
                        <a:t>[13]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1"/>
                        </a:rPr>
                        <a:t>[14]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2"/>
                        </a:rPr>
                        <a:t>[15]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3"/>
                        </a:rPr>
                        <a:t>[16]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Motivating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4"/>
                        </a:rPr>
                        <a:t>[17]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79799"/>
                  </a:ext>
                </a:extLst>
              </a:tr>
              <a:tr h="1881938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A.</a:t>
                      </a: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Achievable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2"/>
                        </a:rPr>
                        <a:t>[5]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5"/>
                        </a:rPr>
                        <a:t>[8]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6"/>
                        </a:rPr>
                        <a:t>[9]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8"/>
                        </a:rPr>
                        <a:t>[11]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0"/>
                        </a:rPr>
                        <a:t>[13]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1"/>
                        </a:rPr>
                        <a:t>[14]</a:t>
                      </a:r>
                      <a:r>
                        <a:rPr lang="en-US" sz="1500">
                          <a:effectLst/>
                        </a:rPr>
                        <a:t> or attainable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9"/>
                        </a:rPr>
                        <a:t>[12]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3"/>
                        </a:rPr>
                        <a:t>[16]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Assignable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5"/>
                        </a:rPr>
                        <a:t>[1]</a:t>
                      </a:r>
                      <a:r>
                        <a:rPr lang="en-US" sz="1500">
                          <a:effectLst/>
                        </a:rPr>
                        <a:t> (original definition), Agreed,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4"/>
                        </a:rPr>
                        <a:t>[7]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6"/>
                        </a:rPr>
                        <a:t>[18]</a:t>
                      </a:r>
                      <a:r>
                        <a:rPr lang="en-US" sz="1500">
                          <a:effectLst/>
                        </a:rPr>
                        <a:t> action-oriented,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3"/>
                        </a:rPr>
                        <a:t>[6]</a:t>
                      </a:r>
                      <a:r>
                        <a:rPr lang="en-US" sz="1500">
                          <a:effectLst/>
                        </a:rPr>
                        <a:t> ambitious,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7"/>
                        </a:rPr>
                        <a:t>[10]</a:t>
                      </a:r>
                      <a:r>
                        <a:rPr lang="en-US" sz="1500">
                          <a:effectLst/>
                        </a:rPr>
                        <a:t> aligned with corporate goals,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7"/>
                        </a:rPr>
                        <a:t>[19]</a:t>
                      </a:r>
                      <a:r>
                        <a:rPr lang="en-US" sz="1500">
                          <a:effectLst/>
                        </a:rPr>
                        <a:t> (agreed, attainable and achievable)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2"/>
                        </a:rPr>
                        <a:t>[15]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408331"/>
                  </a:ext>
                </a:extLst>
              </a:tr>
              <a:tr h="120444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R.</a:t>
                      </a: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Relevant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2"/>
                        </a:rPr>
                        <a:t>[5]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5"/>
                        </a:rPr>
                        <a:t>[8]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8"/>
                        </a:rPr>
                        <a:t>[11]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0"/>
                        </a:rPr>
                        <a:t>[13]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8"/>
                        </a:rPr>
                        <a:t>[20]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Realistic,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4"/>
                        </a:rPr>
                        <a:t>[7]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6"/>
                        </a:rPr>
                        <a:t>[9]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7"/>
                        </a:rPr>
                        <a:t>[10]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9"/>
                        </a:rPr>
                        <a:t>[12]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1"/>
                        </a:rPr>
                        <a:t>[14]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6"/>
                        </a:rPr>
                        <a:t>[18]</a:t>
                      </a:r>
                      <a:r>
                        <a:rPr lang="en-US" sz="1500">
                          <a:effectLst/>
                        </a:rPr>
                        <a:t> resourced,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8"/>
                        </a:rPr>
                        <a:t>[20]</a:t>
                      </a:r>
                      <a:r>
                        <a:rPr lang="en-US" sz="1500">
                          <a:effectLst/>
                        </a:rPr>
                        <a:t> reasonable,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3"/>
                        </a:rPr>
                        <a:t>[6]</a:t>
                      </a:r>
                      <a:r>
                        <a:rPr lang="en-US" sz="1500">
                          <a:effectLst/>
                        </a:rPr>
                        <a:t> (realistic and resourced),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2"/>
                        </a:rPr>
                        <a:t>[15]</a:t>
                      </a:r>
                      <a:r>
                        <a:rPr lang="en-US" sz="1500">
                          <a:effectLst/>
                        </a:rPr>
                        <a:t> results-based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3"/>
                        </a:rPr>
                        <a:t>[16]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79773"/>
                  </a:ext>
                </a:extLst>
              </a:tr>
              <a:tr h="1430273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T.</a:t>
                      </a: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Time-bound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2"/>
                        </a:rPr>
                        <a:t>[5]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5"/>
                        </a:rPr>
                        <a:t>[8]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6"/>
                        </a:rPr>
                        <a:t>[9]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7"/>
                        </a:rPr>
                        <a:t>[10]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2"/>
                        </a:rPr>
                        <a:t>[15]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3"/>
                        </a:rPr>
                        <a:t>[16]</a:t>
                      </a:r>
                      <a:r>
                        <a:rPr lang="en-US" sz="1500">
                          <a:effectLst/>
                        </a:rPr>
                        <a:t> or time-limited</a:t>
                      </a:r>
                      <a:r>
                        <a:rPr lang="en-US" sz="1500" b="0" i="0" u="none" strike="noStrike" baseline="30000">
                          <a:solidFill>
                            <a:srgbClr val="0645AD"/>
                          </a:solidFill>
                          <a:effectLst/>
                          <a:hlinkClick r:id="rId10"/>
                        </a:rPr>
                        <a:t>[13]</a:t>
                      </a:r>
                      <a:endParaRPr lang="en-US" sz="150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Trackable,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14"/>
                        </a:rPr>
                        <a:t>[17]</a:t>
                      </a:r>
                      <a:r>
                        <a:rPr lang="en-US" sz="1500" dirty="0">
                          <a:effectLst/>
                        </a:rPr>
                        <a:t> time-based,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8"/>
                        </a:rPr>
                        <a:t>[11]</a:t>
                      </a:r>
                      <a:r>
                        <a:rPr lang="en-US" sz="1500" dirty="0">
                          <a:effectLst/>
                        </a:rPr>
                        <a:t> time-oriented, time/cost limited,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4"/>
                        </a:rPr>
                        <a:t>[7]</a:t>
                      </a:r>
                      <a:r>
                        <a:rPr lang="en-US" sz="1500" dirty="0">
                          <a:effectLst/>
                        </a:rPr>
                        <a:t> timely,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3"/>
                        </a:rPr>
                        <a:t>[6]</a:t>
                      </a:r>
                      <a:r>
                        <a:rPr lang="en-US" sz="1500" dirty="0">
                          <a:effectLst/>
                        </a:rPr>
                        <a:t> time-sensitive,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9"/>
                        </a:rPr>
                        <a:t>[12]</a:t>
                      </a:r>
                      <a:r>
                        <a:rPr lang="en-US" sz="1500" dirty="0">
                          <a:effectLst/>
                        </a:rPr>
                        <a:t> timeframe,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11"/>
                        </a:rPr>
                        <a:t>[14]</a:t>
                      </a:r>
                      <a:r>
                        <a:rPr lang="en-US" sz="1500" dirty="0">
                          <a:effectLst/>
                        </a:rPr>
                        <a:t> testable</a:t>
                      </a:r>
                      <a:r>
                        <a:rPr lang="en-US" sz="1500" b="0" i="0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19"/>
                        </a:rPr>
                        <a:t>[21]</a:t>
                      </a:r>
                      <a:endParaRPr lang="en-US" sz="1500" dirty="0">
                        <a:effectLst/>
                      </a:endParaRPr>
                    </a:p>
                  </a:txBody>
                  <a:tcPr marL="75278" marR="75278" marT="37639" marB="3763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76095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 test matrix completed</a:t>
            </a:r>
          </a:p>
          <a:p>
            <a:r>
              <a:rPr lang="en-GB" dirty="0" smtClean="0"/>
              <a:t>Complete DIVGAS update regarding DEMO</a:t>
            </a:r>
          </a:p>
          <a:p>
            <a:r>
              <a:rPr lang="en-GB" dirty="0" smtClean="0"/>
              <a:t>ADC modelling missing configurations.</a:t>
            </a:r>
          </a:p>
          <a:p>
            <a:r>
              <a:rPr lang="en-GB" dirty="0" smtClean="0"/>
              <a:t>Modelling for </a:t>
            </a:r>
            <a:r>
              <a:rPr lang="en-GB" dirty="0" err="1" smtClean="0"/>
              <a:t>iDDT</a:t>
            </a:r>
            <a:r>
              <a:rPr lang="en-GB" dirty="0" smtClean="0"/>
              <a:t> in APRIL 2022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Funding LIBS on JET/Priorities</a:t>
            </a:r>
          </a:p>
          <a:p>
            <a:r>
              <a:rPr lang="en-GB" dirty="0" smtClean="0"/>
              <a:t>Runaway electron heat load characterisation/tile analysis</a:t>
            </a:r>
          </a:p>
          <a:p>
            <a:pPr lvl="1"/>
            <a:r>
              <a:rPr lang="en-GB" dirty="0" smtClean="0"/>
              <a:t>Regulator input in 2023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PWIE AWP 2022 points to be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3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migration in He </a:t>
            </a:r>
            <a:r>
              <a:rPr lang="en-GB" dirty="0" err="1" smtClean="0"/>
              <a:t>plasmas?modelling</a:t>
            </a:r>
            <a:r>
              <a:rPr lang="en-GB" dirty="0" smtClean="0"/>
              <a:t> of He damage/sputtering on JET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2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28716</TotalTime>
  <Words>487</Words>
  <Application>Microsoft Office PowerPoint</Application>
  <PresentationFormat>On-screen Show (4:3)</PresentationFormat>
  <Paragraphs>61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FSD: AWPs 2022 </vt:lpstr>
      <vt:lpstr>September Meetings</vt:lpstr>
      <vt:lpstr>AWP 2022</vt:lpstr>
      <vt:lpstr>Outcome</vt:lpstr>
      <vt:lpstr>PowerPoint Presentation</vt:lpstr>
      <vt:lpstr>PWIE AWP 2022 points to be added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Volker Naulin</cp:lastModifiedBy>
  <cp:revision>1539</cp:revision>
  <cp:lastPrinted>2018-01-15T17:58:35Z</cp:lastPrinted>
  <dcterms:created xsi:type="dcterms:W3CDTF">2014-10-27T16:40:37Z</dcterms:created>
  <dcterms:modified xsi:type="dcterms:W3CDTF">2021-09-09T09:48:44Z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