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474" r:id="rId3"/>
    <p:sldId id="475" r:id="rId4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747"/>
    <a:srgbClr val="FE02BC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4628" autoAdjust="0"/>
  </p:normalViewPr>
  <p:slideViewPr>
    <p:cSldViewPr showGuides="1">
      <p:cViewPr varScale="1">
        <p:scale>
          <a:sx n="89" d="100"/>
          <a:sy n="89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-3348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27.09.21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27.09.21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49" tIns="47625" rIns="95249" bIns="4762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5249" tIns="47625" rIns="95249" bIns="47625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Test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TEST 1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4330824" cy="891216"/>
          </a:xfrm>
        </p:spPr>
        <p:txBody>
          <a:bodyPr>
            <a:noAutofit/>
          </a:bodyPr>
          <a:lstStyle>
            <a:lvl1pPr algn="l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J. Figueiredo | 36</a:t>
            </a:r>
            <a:r>
              <a:rPr lang="en-GB" baseline="30000" dirty="0" smtClean="0"/>
              <a:t>th</a:t>
            </a:r>
            <a:r>
              <a:rPr lang="en-GB" dirty="0" smtClean="0"/>
              <a:t> ITPA Diagnostics TG Meeting | 8-11 Apr 2019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99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27.09.21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WPSA 2022 </a:t>
            </a:r>
            <a:r>
              <a:rPr lang="en-GB" sz="3600" dirty="0" smtClean="0"/>
              <a:t>Planning </a:t>
            </a:r>
            <a:r>
              <a:rPr lang="en-GB" sz="3600" dirty="0" smtClean="0"/>
              <a:t>meeting</a:t>
            </a:r>
            <a:br>
              <a:rPr lang="en-GB" sz="3600" dirty="0" smtClean="0"/>
            </a:br>
            <a:r>
              <a:rPr lang="en-GB" sz="3600" dirty="0"/>
              <a:t>Discussions Summary 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8748464" cy="936104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+mj-lt"/>
              </a:rPr>
              <a:t>João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Figueiredo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EUROFusion</a:t>
            </a:r>
            <a:r>
              <a:rPr lang="en-US" dirty="0" smtClean="0">
                <a:latin typeface="+mj-lt"/>
              </a:rPr>
              <a:t> – Program Management Unit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692696"/>
          </a:xfrm>
        </p:spPr>
        <p:txBody>
          <a:bodyPr/>
          <a:lstStyle/>
          <a:p>
            <a:r>
              <a:rPr lang="de-DE" dirty="0" smtClean="0"/>
              <a:t>WPSA – </a:t>
            </a:r>
            <a:r>
              <a:rPr lang="en-GB" dirty="0"/>
              <a:t>Progress summary and status for 2021</a:t>
            </a:r>
          </a:p>
        </p:txBody>
      </p:sp>
      <p:sp>
        <p:nvSpPr>
          <p:cNvPr id="5" name="Inhaltsplatzhalter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 fontScale="47500" lnSpcReduction="20000"/>
          </a:bodyPr>
          <a:lstStyle/>
          <a:p>
            <a:pPr lvl="1">
              <a:lnSpc>
                <a:spcPct val="160000"/>
              </a:lnSpc>
              <a:buFontTx/>
              <a:buChar char="-"/>
            </a:pPr>
            <a:r>
              <a:rPr lang="en-GB" sz="2900" dirty="0" smtClean="0"/>
              <a:t>Importance </a:t>
            </a:r>
            <a:r>
              <a:rPr lang="en-GB" sz="2900" dirty="0"/>
              <a:t>of coordinating and finding the synergies on runaways research across different WPs working on this area within the </a:t>
            </a:r>
            <a:r>
              <a:rPr lang="en-GB" sz="2900" dirty="0" err="1"/>
              <a:t>EUROfusion</a:t>
            </a:r>
            <a:r>
              <a:rPr lang="en-GB" sz="2900" dirty="0"/>
              <a:t> </a:t>
            </a:r>
            <a:r>
              <a:rPr lang="en-GB" sz="2900" dirty="0" smtClean="0"/>
              <a:t>programme was stressed.</a:t>
            </a:r>
            <a:endParaRPr lang="en-GB" sz="2900" dirty="0"/>
          </a:p>
          <a:p>
            <a:pPr lvl="1">
              <a:lnSpc>
                <a:spcPct val="160000"/>
              </a:lnSpc>
              <a:buFontTx/>
              <a:buChar char="-"/>
            </a:pPr>
            <a:r>
              <a:rPr lang="en-GB" sz="2900" dirty="0" smtClean="0"/>
              <a:t>Regarding the participation </a:t>
            </a:r>
            <a:r>
              <a:rPr lang="en-GB" sz="2900" dirty="0"/>
              <a:t>on the integrated commissioning until the incident earlier in the </a:t>
            </a:r>
            <a:r>
              <a:rPr lang="en-GB" sz="2900" dirty="0" smtClean="0"/>
              <a:t>year although </a:t>
            </a:r>
            <a:r>
              <a:rPr lang="en-GB" sz="2900" dirty="0"/>
              <a:t>much was left to do all the effort was put into it and everything that could be done was done. </a:t>
            </a:r>
            <a:r>
              <a:rPr lang="en-GB" sz="2900" dirty="0" smtClean="0"/>
              <a:t>Reciprocal </a:t>
            </a:r>
            <a:r>
              <a:rPr lang="en-GB" sz="2900" dirty="0"/>
              <a:t>trust improved in past few years specially in the last one</a:t>
            </a:r>
            <a:r>
              <a:rPr lang="en-GB" sz="2900" dirty="0" smtClean="0"/>
              <a:t>.</a:t>
            </a:r>
            <a:endParaRPr lang="en-GB" sz="2900" dirty="0"/>
          </a:p>
          <a:p>
            <a:pPr lvl="1">
              <a:lnSpc>
                <a:spcPct val="160000"/>
              </a:lnSpc>
              <a:buFontTx/>
              <a:buChar char="-"/>
            </a:pPr>
            <a:r>
              <a:rPr lang="en-GB" sz="2900" dirty="0" smtClean="0"/>
              <a:t>Work </a:t>
            </a:r>
            <a:r>
              <a:rPr lang="en-GB" sz="2900" dirty="0"/>
              <a:t>on EC stray sensors has been discussed for many years and the installation of these is not yet fully approved. In comparison the implementation of Hall probes is a relatively newer topic. The important fact </a:t>
            </a:r>
            <a:r>
              <a:rPr lang="en-GB" sz="2900" dirty="0" smtClean="0"/>
              <a:t>is that the </a:t>
            </a:r>
            <a:r>
              <a:rPr lang="en-GB" sz="2900" dirty="0"/>
              <a:t>latter </a:t>
            </a:r>
            <a:r>
              <a:rPr lang="en-GB" sz="2900" dirty="0" smtClean="0"/>
              <a:t>will be easier to pursue if </a:t>
            </a:r>
            <a:r>
              <a:rPr lang="en-GB" sz="2900" dirty="0"/>
              <a:t>it’s confirmed that there’s no significant impact on other QST activities. The same can’t be said of the installation of an SPI system which will certainly have impact probably too </a:t>
            </a:r>
            <a:r>
              <a:rPr lang="en-GB" sz="2900" dirty="0" smtClean="0"/>
              <a:t>large </a:t>
            </a:r>
            <a:r>
              <a:rPr lang="en-GB" sz="2900" dirty="0"/>
              <a:t>for it to be implemented in the near future. Given that is unlikely that such system </a:t>
            </a:r>
            <a:r>
              <a:rPr lang="en-GB" sz="2900" dirty="0" smtClean="0"/>
              <a:t>would </a:t>
            </a:r>
            <a:r>
              <a:rPr lang="en-GB" sz="2900" dirty="0"/>
              <a:t>be operational before the late 2020’s what it would provide to ITER by then would be operational knowhow</a:t>
            </a:r>
            <a:r>
              <a:rPr lang="en-GB" sz="2900" dirty="0" smtClean="0"/>
              <a:t>.</a:t>
            </a:r>
            <a:endParaRPr lang="en-GB" sz="2900" dirty="0"/>
          </a:p>
          <a:p>
            <a:pPr lvl="1">
              <a:lnSpc>
                <a:spcPct val="160000"/>
              </a:lnSpc>
              <a:buFontTx/>
              <a:buChar char="-"/>
            </a:pPr>
            <a:r>
              <a:rPr lang="en-GB" sz="2900" dirty="0" smtClean="0"/>
              <a:t>Relevance of work </a:t>
            </a:r>
            <a:r>
              <a:rPr lang="en-GB" sz="2900" dirty="0"/>
              <a:t>on ECWC wall conditioning and plasmas </a:t>
            </a:r>
            <a:r>
              <a:rPr lang="en-GB" sz="2900" dirty="0" err="1"/>
              <a:t>startup</a:t>
            </a:r>
            <a:r>
              <a:rPr lang="en-GB" sz="2900" dirty="0"/>
              <a:t> </a:t>
            </a:r>
            <a:r>
              <a:rPr lang="en-GB" sz="2900" dirty="0" smtClean="0"/>
              <a:t>was highlighted with ITER keen </a:t>
            </a:r>
            <a:r>
              <a:rPr lang="en-GB" sz="2900" dirty="0"/>
              <a:t>on keeping T. </a:t>
            </a:r>
            <a:r>
              <a:rPr lang="en-GB" sz="2900" dirty="0" err="1"/>
              <a:t>Wauters</a:t>
            </a:r>
            <a:r>
              <a:rPr lang="en-GB" sz="2900" dirty="0"/>
              <a:t> involved and supporting the work in this area</a:t>
            </a:r>
            <a:r>
              <a:rPr lang="en-GB" sz="2900" dirty="0" smtClean="0"/>
              <a:t>.</a:t>
            </a:r>
          </a:p>
          <a:p>
            <a:pPr lvl="1">
              <a:lnSpc>
                <a:spcPct val="160000"/>
              </a:lnSpc>
              <a:buFontTx/>
              <a:buChar char="-"/>
            </a:pPr>
            <a:endParaRPr lang="en-US" dirty="0"/>
          </a:p>
          <a:p>
            <a:pPr lvl="1">
              <a:lnSpc>
                <a:spcPct val="160000"/>
              </a:lnSpc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869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692696"/>
          </a:xfrm>
        </p:spPr>
        <p:txBody>
          <a:bodyPr/>
          <a:lstStyle/>
          <a:p>
            <a:r>
              <a:rPr lang="de-DE" dirty="0" smtClean="0"/>
              <a:t>WPSA – </a:t>
            </a:r>
            <a:r>
              <a:rPr lang="en-GB" dirty="0"/>
              <a:t>2022 program goals &amp; strategy</a:t>
            </a:r>
            <a:endParaRPr lang="de-DE" dirty="0"/>
          </a:p>
        </p:txBody>
      </p:sp>
      <p:sp>
        <p:nvSpPr>
          <p:cNvPr id="5" name="Inhaltsplatzhalter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/>
          </a:bodyPr>
          <a:lstStyle/>
          <a:p>
            <a:pPr lvl="1">
              <a:lnSpc>
                <a:spcPct val="160000"/>
              </a:lnSpc>
              <a:buFontTx/>
              <a:buChar char="-"/>
            </a:pPr>
            <a:r>
              <a:rPr lang="en-GB" sz="2100" dirty="0" smtClean="0"/>
              <a:t>Regarding </a:t>
            </a:r>
            <a:r>
              <a:rPr lang="en-GB" sz="2100" dirty="0"/>
              <a:t>the experiment team </a:t>
            </a:r>
            <a:r>
              <a:rPr lang="en-GB" sz="2100" dirty="0" smtClean="0"/>
              <a:t>it was clarified that there </a:t>
            </a:r>
            <a:r>
              <a:rPr lang="en-GB" sz="2100" dirty="0"/>
              <a:t>will be a call for the Topical Group Leaders. </a:t>
            </a:r>
            <a:r>
              <a:rPr lang="en-GB" sz="2100" dirty="0" smtClean="0"/>
              <a:t>This will be followed by a preselection which will  then be </a:t>
            </a:r>
            <a:r>
              <a:rPr lang="en-GB" sz="2100" dirty="0"/>
              <a:t>proposed to the team leadership</a:t>
            </a:r>
            <a:r>
              <a:rPr lang="en-GB" sz="2100" dirty="0" smtClean="0"/>
              <a:t>.</a:t>
            </a:r>
            <a:endParaRPr lang="en-GB" sz="2100" dirty="0"/>
          </a:p>
          <a:p>
            <a:pPr lvl="1">
              <a:lnSpc>
                <a:spcPct val="160000"/>
              </a:lnSpc>
              <a:buFontTx/>
              <a:buChar char="-"/>
            </a:pPr>
            <a:r>
              <a:rPr lang="en-GB" sz="2100" dirty="0" smtClean="0"/>
              <a:t>On the issue of availability </a:t>
            </a:r>
            <a:r>
              <a:rPr lang="en-GB" sz="2100" dirty="0"/>
              <a:t>of power for impurity seeding experiments </a:t>
            </a:r>
            <a:r>
              <a:rPr lang="en-GB" sz="2100" dirty="0" smtClean="0"/>
              <a:t>it was stated </a:t>
            </a:r>
            <a:r>
              <a:rPr lang="en-GB" sz="2100" dirty="0"/>
              <a:t>that this would be initially 3 MW which will then be gradually increased to 20 MW</a:t>
            </a:r>
            <a:r>
              <a:rPr lang="en-GB" sz="2100" dirty="0" smtClean="0"/>
              <a:t>.</a:t>
            </a:r>
            <a:endParaRPr lang="en-GB" sz="2100" dirty="0"/>
          </a:p>
          <a:p>
            <a:pPr lvl="1">
              <a:lnSpc>
                <a:spcPct val="160000"/>
              </a:lnSpc>
              <a:buFontTx/>
              <a:buChar char="-"/>
            </a:pPr>
            <a:r>
              <a:rPr lang="en-GB" sz="2100" dirty="0" smtClean="0"/>
              <a:t>It was suggested that when </a:t>
            </a:r>
            <a:r>
              <a:rPr lang="en-GB" sz="2100" dirty="0"/>
              <a:t>closer to plasma operations C. Sozzi should participate in the </a:t>
            </a:r>
            <a:r>
              <a:rPr lang="en-GB" sz="2100" dirty="0" err="1"/>
              <a:t>CoTEC</a:t>
            </a:r>
            <a:r>
              <a:rPr lang="en-GB" sz="2100" dirty="0"/>
              <a:t>.</a:t>
            </a:r>
          </a:p>
          <a:p>
            <a:pPr lvl="1">
              <a:lnSpc>
                <a:spcPct val="160000"/>
              </a:lnSpc>
              <a:buFontTx/>
              <a:buChar char="-"/>
            </a:pPr>
            <a:r>
              <a:rPr lang="en-GB" sz="2100" dirty="0" smtClean="0"/>
              <a:t>It </a:t>
            </a:r>
            <a:r>
              <a:rPr lang="en-GB" sz="2100" dirty="0"/>
              <a:t>was stated that in order to define priorities a discussion on the joint IO-QST-F4E program will be required.</a:t>
            </a:r>
          </a:p>
          <a:p>
            <a:pPr lvl="1">
              <a:lnSpc>
                <a:spcPct val="160000"/>
              </a:lnSpc>
              <a:buFontTx/>
              <a:buChar char="-"/>
            </a:pPr>
            <a:endParaRPr lang="en-US" dirty="0" smtClean="0"/>
          </a:p>
          <a:p>
            <a:pPr lvl="1">
              <a:lnSpc>
                <a:spcPct val="160000"/>
              </a:lnSpc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775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10027</TotalTime>
  <Words>357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WPSA 2022 Planning meeting Discussions Summary </vt:lpstr>
      <vt:lpstr>WPSA – Progress summary and status for 2021</vt:lpstr>
      <vt:lpstr>WPSA – 2022 program goals &amp; strategy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Figueiredo Joao</cp:lastModifiedBy>
  <cp:revision>392</cp:revision>
  <cp:lastPrinted>2016-11-02T15:50:23Z</cp:lastPrinted>
  <dcterms:created xsi:type="dcterms:W3CDTF">2014-10-17T14:45:18Z</dcterms:created>
  <dcterms:modified xsi:type="dcterms:W3CDTF">2021-09-27T07:45:32Z</dcterms:modified>
</cp:coreProperties>
</file>