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40" r:id="rId2"/>
    <p:sldId id="1124" r:id="rId3"/>
    <p:sldId id="1339" r:id="rId4"/>
    <p:sldId id="1340" r:id="rId5"/>
    <p:sldId id="1341" r:id="rId6"/>
    <p:sldId id="1342" r:id="rId7"/>
    <p:sldId id="1331" r:id="rId8"/>
    <p:sldId id="1332" r:id="rId9"/>
    <p:sldId id="1333" r:id="rId10"/>
    <p:sldId id="1335" r:id="rId11"/>
    <p:sldId id="1338" r:id="rId12"/>
    <p:sldId id="1334" r:id="rId13"/>
    <p:sldId id="1233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6DCFD4-21B7-4A14-A26D-5C40D1A99FCE}">
          <p14:sldIdLst>
            <p14:sldId id="440"/>
            <p14:sldId id="1124"/>
            <p14:sldId id="1339"/>
            <p14:sldId id="1340"/>
            <p14:sldId id="1341"/>
            <p14:sldId id="1342"/>
            <p14:sldId id="1331"/>
            <p14:sldId id="1332"/>
            <p14:sldId id="1333"/>
            <p14:sldId id="1335"/>
            <p14:sldId id="1338"/>
            <p14:sldId id="1334"/>
            <p14:sldId id="12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ECFF"/>
    <a:srgbClr val="66CCFF"/>
    <a:srgbClr val="66FFFF"/>
    <a:srgbClr val="0099FF"/>
    <a:srgbClr val="3366FF"/>
    <a:srgbClr val="00CCFF"/>
    <a:srgbClr val="33CCCC"/>
    <a:srgbClr val="33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68348" autoAdjust="0"/>
  </p:normalViewPr>
  <p:slideViewPr>
    <p:cSldViewPr>
      <p:cViewPr varScale="1">
        <p:scale>
          <a:sx n="147" d="100"/>
          <a:sy n="147" d="100"/>
        </p:scale>
        <p:origin x="504" y="126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40" y="72"/>
      </p:cViewPr>
      <p:guideLst>
        <p:guide orient="horz" pos="3126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33F0A-3E44-3542-9B52-C69BBF913347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B4BCF-068A-D248-8F84-0E47315EB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95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797E-98FF-A441-8777-B69104237D7E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CBFF-A990-6E41-BF2C-15CF0EC14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93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252" y="4715153"/>
            <a:ext cx="4985174" cy="44669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_Graphi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488"/>
            <a:ext cx="9144000" cy="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 bwMode="gray">
          <a:xfrm>
            <a:off x="7576456" y="4697805"/>
            <a:ext cx="0" cy="30775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8" t="9154" r="33031" b="27682"/>
          <a:stretch>
            <a:fillRect/>
          </a:stretch>
        </p:blipFill>
        <p:spPr bwMode="auto">
          <a:xfrm>
            <a:off x="0" y="-42863"/>
            <a:ext cx="9144000" cy="4705350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-32549"/>
            <a:ext cx="9144000" cy="473035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724719" y="4713181"/>
            <a:ext cx="127101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kumimoji="0" lang="en-GB" sz="1200" b="0" baseline="0" dirty="0" smtClean="0">
                <a:solidFill>
                  <a:srgbClr val="333399"/>
                </a:solidFill>
              </a:rPr>
              <a:t>Page </a:t>
            </a:r>
            <a:fld id="{84FB0314-7E4F-4822-A87F-AC5A7D63323F}" type="slidenum">
              <a:rPr kumimoji="0" lang="en-GB" sz="1200" b="0" baseline="0" smtClean="0">
                <a:solidFill>
                  <a:srgbClr val="333399"/>
                </a:solidFill>
              </a:rPr>
              <a:pPr algn="ctr" defTabSz="914400" eaLnBrk="0" fontAlgn="base" hangingPunct="0">
                <a:spcBef>
                  <a:spcPts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0" lang="en-GB" sz="1200" b="0" baseline="0" smtClean="0">
                <a:solidFill>
                  <a:srgbClr val="333399"/>
                </a:solidFill>
              </a:rPr>
              <a:t>/13</a:t>
            </a:r>
            <a:endParaRPr kumimoji="0" lang="en-GB" sz="1200" b="0" baseline="0" dirty="0" smtClean="0">
              <a:solidFill>
                <a:srgbClr val="333399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2501770" y="4730699"/>
            <a:ext cx="51616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en-US" sz="1100" b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@2021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ITER Organization </a:t>
            </a:r>
            <a:b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WPSA </a:t>
            </a:r>
            <a:r>
              <a:rPr kumimoji="0" lang="en-US" sz="1100" b="0" baseline="0" dirty="0" err="1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EUROfusion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planning meeting -  9</a:t>
            </a:r>
            <a:r>
              <a:rPr kumimoji="0" lang="en-US" sz="1100" b="0" baseline="300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th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September 2021</a:t>
            </a:r>
            <a:endParaRPr kumimoji="0" lang="en-GB" altLang="ja-JP" sz="1100" b="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13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7807569" y="4800602"/>
            <a:ext cx="6330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defRPr/>
            </a:pPr>
            <a:r>
              <a:rPr kumimoji="0" lang="en-GB" altLang="en-US" sz="1000" smtClean="0">
                <a:solidFill>
                  <a:srgbClr val="000000"/>
                </a:solidFill>
              </a:rPr>
              <a:t> </a:t>
            </a:r>
            <a:fld id="{2E04CF28-9691-4C0D-B0FB-47079D7E1671}" type="slidenum">
              <a:rPr kumimoji="0" lang="en-GB" altLang="en-US" sz="1000" smtClean="0">
                <a:solidFill>
                  <a:srgbClr val="333399"/>
                </a:solidFill>
              </a:rPr>
              <a:pPr algn="l" eaLnBrk="1" hangingPunct="1">
                <a:lnSpc>
                  <a:spcPct val="100000"/>
                </a:lnSpc>
                <a:spcBef>
                  <a:spcPct val="50000"/>
                </a:spcBef>
                <a:buClrTx/>
                <a:defRPr/>
              </a:pPr>
              <a:t>‹#›</a:t>
            </a:fld>
            <a:endParaRPr kumimoji="0" lang="en-GB" altLang="en-US" sz="1000" smtClean="0">
              <a:solidFill>
                <a:srgbClr val="333399"/>
              </a:solidFill>
            </a:endParaRPr>
          </a:p>
        </p:txBody>
      </p:sp>
      <p:grpSp>
        <p:nvGrpSpPr>
          <p:cNvPr id="3" name="Group 17"/>
          <p:cNvGrpSpPr>
            <a:grpSpLocks/>
          </p:cNvGrpSpPr>
          <p:nvPr userDrawn="1"/>
        </p:nvGrpSpPr>
        <p:grpSpPr bwMode="auto">
          <a:xfrm>
            <a:off x="0" y="4637487"/>
            <a:ext cx="9144000" cy="506015"/>
            <a:chOff x="0" y="6183329"/>
            <a:chExt cx="9144000" cy="674687"/>
          </a:xfrm>
        </p:grpSpPr>
        <p:pic>
          <p:nvPicPr>
            <p:cNvPr id="4" name="Picture 2" descr="PowerPoint_Graphic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83329"/>
              <a:ext cx="9144000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19"/>
            <p:cNvCxnSpPr>
              <a:cxnSpLocks noChangeShapeType="1"/>
            </p:cNvCxnSpPr>
            <p:nvPr userDrawn="1"/>
          </p:nvCxnSpPr>
          <p:spPr bwMode="gray">
            <a:xfrm>
              <a:off x="7576456" y="6263740"/>
              <a:ext cx="0" cy="410336"/>
            </a:xfrm>
            <a:prstGeom prst="line">
              <a:avLst/>
            </a:prstGeom>
            <a:noFill/>
            <a:ln w="63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8440615" y="4783933"/>
            <a:ext cx="6330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defRPr/>
            </a:pPr>
            <a:r>
              <a:rPr kumimoji="0" lang="en-GB" altLang="en-US" sz="1000" smtClean="0">
                <a:solidFill>
                  <a:srgbClr val="000000"/>
                </a:solidFill>
              </a:rPr>
              <a:t> </a:t>
            </a:r>
            <a:fld id="{CD48DF83-AC06-4592-9EF4-2DDEDD88EDB5}" type="slidenum">
              <a:rPr kumimoji="0" lang="en-GB" altLang="en-US" sz="1200" smtClean="0">
                <a:solidFill>
                  <a:srgbClr val="333399"/>
                </a:solidFill>
              </a:rPr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defRPr/>
              </a:pPr>
              <a:t>‹#›</a:t>
            </a:fld>
            <a:endParaRPr kumimoji="0" lang="en-GB" altLang="en-US" sz="1200" smtClean="0">
              <a:solidFill>
                <a:srgbClr val="333399"/>
              </a:solidFill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 userDrawn="1"/>
        </p:nvSpPr>
        <p:spPr bwMode="auto">
          <a:xfrm>
            <a:off x="2615713" y="4711304"/>
            <a:ext cx="49603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defRPr/>
            </a:pPr>
            <a:r>
              <a:rPr kumimoji="0" lang="en-US" sz="12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@2017, ITER Organization </a:t>
            </a:r>
            <a:br>
              <a:rPr kumimoji="0" lang="en-US" sz="12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kumimoji="0" lang="en-US" altLang="ja-JP" sz="1200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French Fusion Masters, INSTN, 17 February 2017</a:t>
            </a:r>
            <a:endParaRPr kumimoji="0" lang="en-GB" altLang="ja-JP" sz="1200" dirty="0" smtClean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7618434" y="4730697"/>
            <a:ext cx="80657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aseline="0" dirty="0" smtClean="0">
                <a:solidFill>
                  <a:srgbClr val="333399"/>
                </a:solidFill>
                <a:latin typeface="Arial" pitchFamily="34" charset="0"/>
              </a:rPr>
              <a:t>IDM UID: WEF6PCv1.1</a:t>
            </a:r>
            <a:endParaRPr kumimoji="0" lang="en-GB" altLang="ja-JP" sz="110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289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8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Major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372031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b="1" smtClean="0"/>
              <a:t>MAJOR FOOTNOTE</a:t>
            </a:r>
            <a:endParaRPr lang="en-US" dirty="0"/>
          </a:p>
        </p:txBody>
      </p:sp>
      <p:sp>
        <p:nvSpPr>
          <p:cNvPr id="13" name="Line 4"/>
          <p:cNvSpPr>
            <a:spLocks noChangeShapeType="1"/>
          </p:cNvSpPr>
          <p:nvPr userDrawn="1"/>
        </p:nvSpPr>
        <p:spPr bwMode="auto">
          <a:xfrm>
            <a:off x="0" y="565724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" name="Picture 2" descr="PowerPoint_Graphic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488"/>
            <a:ext cx="9144000" cy="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7679111" y="4725021"/>
            <a:ext cx="127101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kumimoji="0" lang="en-GB" sz="1200" b="0" baseline="0" dirty="0" smtClean="0">
                <a:solidFill>
                  <a:srgbClr val="333399"/>
                </a:solidFill>
              </a:rPr>
              <a:t>Page </a:t>
            </a:r>
            <a:fld id="{84FB0314-7E4F-4822-A87F-AC5A7D63323F}" type="slidenum">
              <a:rPr kumimoji="0" lang="en-GB" sz="1200" b="0" baseline="0" smtClean="0">
                <a:solidFill>
                  <a:srgbClr val="333399"/>
                </a:solidFill>
              </a:rPr>
              <a:pPr algn="ctr" defTabSz="914400" eaLnBrk="0" fontAlgn="base" hangingPunct="0">
                <a:spcBef>
                  <a:spcPts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0" lang="en-GB" sz="1200" b="0" baseline="0" dirty="0" smtClean="0">
                <a:solidFill>
                  <a:srgbClr val="333399"/>
                </a:solidFill>
              </a:rPr>
              <a:t>/13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7576456" y="4697805"/>
            <a:ext cx="0" cy="30775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2501770" y="4730699"/>
            <a:ext cx="51616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en-US" sz="1100" b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@2021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ITER Organization </a:t>
            </a:r>
            <a:b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WPSA </a:t>
            </a:r>
            <a:r>
              <a:rPr kumimoji="0" lang="en-US" sz="1100" b="0" baseline="0" dirty="0" err="1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EUROfusion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planning meeting -  9</a:t>
            </a:r>
            <a:r>
              <a:rPr kumimoji="0" lang="en-US" sz="1100" b="0" baseline="300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th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September 2021</a:t>
            </a:r>
            <a:endParaRPr kumimoji="0" lang="en-GB" altLang="ja-JP" sz="1100" b="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3" r:id="rId12"/>
    <p:sldLayoutId id="2147483752" r:id="rId13"/>
    <p:sldLayoutId id="2147483756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56515"/>
            <a:ext cx="9144000" cy="15057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en-GB" sz="4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Priorities for JT-60SA</a:t>
            </a:r>
            <a:endParaRPr lang="en-US" sz="4800" b="1" dirty="0" smtClean="0">
              <a:solidFill>
                <a:srgbClr val="000090"/>
              </a:solidFill>
              <a:latin typeface="Arial" panose="020B0604020202020204" pitchFamily="34" charset="0"/>
              <a:ea typeface="ＭＳ Ｐゴシック" pitchFamily="-65" charset="-128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809" y="2222961"/>
            <a:ext cx="9144000" cy="9788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Alberto Loarte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behalf of the Science Division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Science, Controls and Operation Department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80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1530"/>
            <a:ext cx="91216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Modelling and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NB Heating System Capability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alternative magnetic diagnostics (Hall probes) developed by ITER for long pulse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technique of plasma diagnostics developed in ITER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implementation of plasma operation with Tungsten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JT-60SA topics of collaboration  (ITER </a:t>
            </a:r>
            <a:r>
              <a:rPr kumimoji="0" lang="en-GB" altLang="en-US" b="1" dirty="0" smtClean="0">
                <a:solidFill>
                  <a:srgbClr val="000090"/>
                </a:solidFill>
                <a:sym typeface="Wingdings" panose="05000000000000000000" pitchFamily="2" charset="2"/>
              </a:rPr>
              <a:t> JT-60SA)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Previously proposed work programme 2020/2021 - I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58" y="484188"/>
            <a:ext cx="912169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learnt by the assembly in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JT-60SA (complete)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Commissioning Planning/Execution and sharing of experience (on-going)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conditioning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ECWC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gas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demonstration of First Plasma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disruption mitigation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of disruptions forces, particularly during asymmetric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VDEs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of JT-60SA to ITER disruption mitigation R&amp;D based on the present 2-MGI system and of a potential 2-SPI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of Hall sensor possible location and installation feasibility</a:t>
            </a:r>
          </a:p>
        </p:txBody>
      </p:sp>
    </p:spTree>
    <p:extLst>
      <p:ext uri="{BB962C8B-B14F-4D97-AF65-F5344CB8AC3E}">
        <p14:creationId xmlns:p14="http://schemas.microsoft.com/office/powerpoint/2010/main" val="389930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Proposed work programme 2020/2021 - II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1530"/>
            <a:ext cx="91216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of ITER ECH stray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detectors: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study of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 for possible further topics 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and application of IMAS in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JT-60SA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 calibration of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02" y="2841780"/>
            <a:ext cx="9121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and topics remain the same for 2022/2023 assuming 5 months operation as for the original 2020/2021</a:t>
            </a:r>
          </a:p>
        </p:txBody>
      </p:sp>
    </p:spTree>
    <p:extLst>
      <p:ext uri="{BB962C8B-B14F-4D97-AF65-F5344CB8AC3E}">
        <p14:creationId xmlns:p14="http://schemas.microsoft.com/office/powerpoint/2010/main" val="17964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" y="13"/>
            <a:ext cx="9143999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  <a:latin typeface="Arial"/>
                <a:cs typeface="Arial"/>
              </a:rPr>
              <a:t>Conclusions</a:t>
            </a:r>
            <a:endParaRPr lang="en-GB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32" y="564369"/>
            <a:ext cx="9144000" cy="413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algn="just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Well established cooperation among IO-F4E (</a:t>
            </a:r>
            <a:r>
              <a:rPr lang="en-US" sz="2000" b="1" kern="0" dirty="0" err="1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EUROfusion</a:t>
            </a: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)/QST for JT-60SA</a:t>
            </a:r>
          </a:p>
          <a:p>
            <a:pPr marL="457200" indent="-457200" algn="just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Information interchanged effectively between teams (assembly + integrated commissioning)</a:t>
            </a:r>
          </a:p>
          <a:p>
            <a:pPr marL="457200" indent="-457200" algn="just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Most foreseen activities have not made much progress given issues in JT-60SA integrated commissioning </a:t>
            </a: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  <a:sym typeface="Wingdings" panose="05000000000000000000" pitchFamily="2" charset="2"/>
              </a:rPr>
              <a:t> No major changes for plans for 2022/2023 proposed from IO side</a:t>
            </a:r>
            <a:endParaRPr lang="en-US" sz="2000" b="1" kern="0" dirty="0" smtClean="0">
              <a:solidFill>
                <a:srgbClr val="000090"/>
              </a:solidFill>
              <a:latin typeface="Arial"/>
              <a:ea typeface="ＭＳ Ｐゴシック" pitchFamily="-11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Outline of talk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81540"/>
            <a:ext cx="912169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priorities to support ITER Research Plan</a:t>
            </a:r>
          </a:p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information on IO-QST-F4E(</a:t>
            </a:r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EUROfusion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collaboration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JT-60SA IO-QST-F4E(</a:t>
            </a:r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Eurofusion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collaboration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JT-60SA priorities for 2021/2022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501770" y="4730699"/>
            <a:ext cx="51616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en-US" sz="1100" b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@2021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ITER Organization </a:t>
            </a:r>
            <a:b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WPSA </a:t>
            </a:r>
            <a:r>
              <a:rPr kumimoji="0" lang="en-US" sz="1100" b="0" baseline="0" dirty="0" err="1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EUROfusion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planning meeting -  8</a:t>
            </a:r>
            <a:r>
              <a:rPr kumimoji="0" lang="en-US" sz="1100" b="0" baseline="300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th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September 2021</a:t>
            </a:r>
            <a:endParaRPr kumimoji="0" lang="en-GB" altLang="ja-JP" sz="1100" b="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sz="2600" b="1" dirty="0" smtClean="0">
                <a:solidFill>
                  <a:srgbClr val="000090"/>
                </a:solidFill>
              </a:rPr>
              <a:t>ITER </a:t>
            </a:r>
            <a:r>
              <a:rPr kumimoji="0" lang="en-GB" altLang="en-US" sz="2600" b="1" dirty="0">
                <a:solidFill>
                  <a:srgbClr val="000090"/>
                </a:solidFill>
              </a:rPr>
              <a:t>Research Plan </a:t>
            </a:r>
            <a:r>
              <a:rPr kumimoji="0" lang="en-GB" altLang="en-US" sz="2600" b="1" dirty="0" smtClean="0">
                <a:solidFill>
                  <a:srgbClr val="000090"/>
                </a:solidFill>
              </a:rPr>
              <a:t>and Supporting  R&amp;D</a:t>
            </a:r>
            <a:endParaRPr kumimoji="0" lang="en-GB" altLang="en-US" sz="2600" b="1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6525"/>
            <a:ext cx="9144000" cy="252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628650" indent="-271463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lvl="0" algn="just"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333399"/>
                </a:solidFill>
                <a:latin typeface="Arial"/>
              </a:rPr>
              <a:t>Elaboration of IRP was supported by experts from ITER Members’ fusion R&amp;D institutions and Domestic Agencies  (</a:t>
            </a:r>
            <a:r>
              <a:rPr lang="en-GB" sz="2000" b="1" dirty="0" smtClean="0">
                <a:solidFill>
                  <a:srgbClr val="333399"/>
                </a:solidFill>
                <a:latin typeface="Arial"/>
              </a:rPr>
              <a:t>available </a:t>
            </a:r>
            <a:r>
              <a:rPr lang="en-GB" sz="2000" b="1" dirty="0">
                <a:solidFill>
                  <a:srgbClr val="333399"/>
                </a:solidFill>
                <a:latin typeface="Arial"/>
              </a:rPr>
              <a:t>as ITER Technical </a:t>
            </a:r>
            <a:r>
              <a:rPr lang="en-GB" sz="2000" b="1" dirty="0" smtClean="0">
                <a:solidFill>
                  <a:srgbClr val="333399"/>
                </a:solidFill>
                <a:latin typeface="Arial"/>
              </a:rPr>
              <a:t>Report (ITR-18-003)</a:t>
            </a:r>
            <a:endParaRPr lang="en-US" sz="2000" b="1" dirty="0" smtClean="0">
              <a:solidFill>
                <a:srgbClr val="333399"/>
              </a:solidFill>
              <a:latin typeface="Arial"/>
            </a:endParaRPr>
          </a:p>
          <a:p>
            <a:pPr lvl="0" algn="just">
              <a:spcAft>
                <a:spcPts val="8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333399"/>
                </a:solidFill>
                <a:latin typeface="Arial"/>
                <a:sym typeface="Wingdings" panose="05000000000000000000" pitchFamily="2" charset="2"/>
              </a:rPr>
              <a:t>IRP informs fusion community on details of experimental plans to achieve project’s goals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and defines supporting R&amp;D (ITR-20-008)</a:t>
            </a:r>
            <a:endParaRPr lang="en-US" sz="2000" b="1" dirty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  <a:p>
            <a:pPr lvl="0" algn="just">
              <a:spcAft>
                <a:spcPts val="8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endParaRPr lang="en-US" sz="2000" b="1" dirty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  <a:p>
            <a:pPr lvl="0" algn="just">
              <a:spcAft>
                <a:spcPts val="8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endParaRPr lang="en-GB" sz="20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2258105"/>
            <a:ext cx="1908578" cy="240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65" y="2258105"/>
            <a:ext cx="1750434" cy="245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02" y="553773"/>
            <a:ext cx="91216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for design completion (DMS, Diagnostics, etc.)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 characterization, prediction and avoidance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 H-mode plasmas, ELMs, ELM control and impact on H-mode and power fluxes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and control of stationary power fluxes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material/component interactions and consequences for ITER operation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Start-up, </a:t>
            </a:r>
            <a:r>
              <a:rPr lang="en-US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L-mode scenario development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Conditioning, fuel inventory control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scenario control and commissioning of control systems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 phases of scenarios and control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scenario control during stationary phases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scenario modelling and analysis tools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and Current Drive and fast particle physics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pulse/enhanced confinement scenario issues</a:t>
            </a:r>
            <a:endPara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-9418" y="20472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sz="3200" b="1" dirty="0" smtClean="0">
                <a:solidFill>
                  <a:srgbClr val="003399"/>
                </a:solidFill>
              </a:rPr>
              <a:t>R&amp;D Topics for IRP</a:t>
            </a:r>
            <a:endParaRPr kumimoji="0" lang="en-GB" alt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02" y="553773"/>
            <a:ext cx="9121698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</a:p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of R&amp;D can have major impact on system design or on the ITER 	Research Plan (e.g. modifying overall experimental strategy in each 	phase or the objectives of the phases themselves)</a:t>
            </a:r>
          </a:p>
          <a:p>
            <a:pPr lvl="1" algn="just">
              <a:spcAft>
                <a:spcPts val="300"/>
              </a:spcAft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Outcome of R&amp;D expected to have medium impact on system design or 	on the ITER Research Plan (e.g. modifying significant details of 	experimental strategy to achieve objectives in each phase)</a:t>
            </a:r>
          </a:p>
          <a:p>
            <a:pPr lvl="1" algn="just">
              <a:spcAft>
                <a:spcPts val="300"/>
              </a:spcAft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  Outcome of R&amp;D expected to optimize details of ITER Research Plan 	experimental strategy to achieve objectives in each phase by providing 	relevant experience</a:t>
            </a:r>
            <a:endParaRPr lang="en-US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endPara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sz="3200" b="1" dirty="0" smtClean="0">
                <a:solidFill>
                  <a:srgbClr val="003399"/>
                </a:solidFill>
              </a:rPr>
              <a:t>Categories for IRP R&amp;D issues</a:t>
            </a:r>
            <a:endParaRPr kumimoji="0" lang="en-GB" alt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-9418" y="20472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sz="2500" b="1" dirty="0" smtClean="0">
                <a:solidFill>
                  <a:srgbClr val="003399"/>
                </a:solidFill>
              </a:rPr>
              <a:t>High Priority Cat. 1 and Cat. 2 R&amp;D Topics (next ~3 years)</a:t>
            </a:r>
            <a:endParaRPr kumimoji="0" lang="en-GB" altLang="en-US" sz="2500" b="1" dirty="0">
              <a:solidFill>
                <a:srgbClr val="003399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46525"/>
            <a:ext cx="91440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628650" indent="-271463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Support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of DMS baseline design (Shattered Pellet Injection, SPI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)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Resolution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of diagnostic design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issues</a:t>
            </a: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He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H-mode operation and/or H+10% He operation for Pre-Fusion Power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Operation</a:t>
            </a: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3</a:t>
            </a:r>
            <a:r>
              <a:rPr lang="en-GB" sz="1700" b="1" baseline="30000" dirty="0" smtClean="0">
                <a:solidFill>
                  <a:srgbClr val="000099"/>
                </a:solidFill>
                <a:latin typeface="Arial"/>
              </a:rPr>
              <a:t>rd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 harmonic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ECH heating validation for 1.8 T operation in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PFPO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Low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&lt;n</a:t>
            </a:r>
            <a:r>
              <a:rPr lang="en-GB" sz="1700" b="1" baseline="-25000" dirty="0">
                <a:solidFill>
                  <a:srgbClr val="000099"/>
                </a:solidFill>
                <a:latin typeface="Arial"/>
              </a:rPr>
              <a:t>e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&gt; ECH heated H-modes for operation in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PFPO-1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Electron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Cyclotron Wall Conditioning (ECWC) for use in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PFPO-1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ECH-assisted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and ohmic start-up for First Plasma (FP) and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PFPO-1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Disruption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loads characterization in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PFPO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Strategy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for ELM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control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n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= 1 and n = 2 error fields and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correction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Divertor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lifetime appropriateness to allow operation until well into the Fusion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Power Operation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(FPO) phase with the first tungsten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divertor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3-D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field ELM suppressed H-mode as integrated scenario for ITER high Q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scenarios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Specific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issues for Q = 5 steady-state scenarios in ITER with NBI +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ECH</a:t>
            </a:r>
          </a:p>
        </p:txBody>
      </p:sp>
    </p:spTree>
    <p:extLst>
      <p:ext uri="{BB962C8B-B14F-4D97-AF65-F5344CB8AC3E}">
        <p14:creationId xmlns:p14="http://schemas.microsoft.com/office/powerpoint/2010/main" val="734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IO-QST-F4E collaboration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1530"/>
            <a:ext cx="91216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signed a cooperation arrangement with QST and F4E to collaborate </a:t>
            </a:r>
            <a:r>
              <a:rPr lang="en-US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Broader Approach </a:t>
            </a: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of joint interest in November 2019</a:t>
            </a:r>
          </a:p>
          <a:p>
            <a:pPr algn="just">
              <a:spcAft>
                <a:spcPts val="600"/>
              </a:spcAft>
            </a:pPr>
            <a:endParaRPr lang="en-US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specific implementing arrangements signed to formalize cooperation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JT-60SA – November 2020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IFERC (REC – CSC – DEMO R&amp;D)  -  June 2021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 specify overall topics of cooperation with detailed activities formulated in yearly </a:t>
            </a:r>
            <a:r>
              <a:rPr lang="en-US" sz="2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JT-60SA topics of collaboration  (JT-60SA </a:t>
            </a:r>
            <a:r>
              <a:rPr kumimoji="0" lang="en-GB" altLang="en-US" b="1" dirty="0" smtClean="0">
                <a:solidFill>
                  <a:srgbClr val="000090"/>
                </a:solidFill>
                <a:sym typeface="Wingdings" panose="05000000000000000000" pitchFamily="2" charset="2"/>
              </a:rPr>
              <a:t> ITER) - I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6525"/>
            <a:ext cx="912169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start-up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low loop voltage with and without EC assistance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first wall with the magnetic field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conditioning (ECWC) and gas analysis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mode, ELM control, 10% He to reduce H-mode threshold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control and equilibrium reconstruction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validation and MHD analysis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NB shine-through calculations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third harmonic ECH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Adopting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adapting to IMAS (Integrated Modelling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Suite)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error field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 analysis mitigation with SPI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design and development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1530"/>
            <a:ext cx="9121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 and operation of the magnets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-plant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vacuum vessel/Vacuum preparation practice/initial Wall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conditioning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topics: Camera (EDICAM) and image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JT-60SA topics of collaboration  (JT-60SA </a:t>
            </a:r>
            <a:r>
              <a:rPr kumimoji="0" lang="en-GB" altLang="en-US" b="1" dirty="0" smtClean="0">
                <a:solidFill>
                  <a:srgbClr val="000090"/>
                </a:solidFill>
                <a:sym typeface="Wingdings" panose="05000000000000000000" pitchFamily="2" charset="2"/>
              </a:rPr>
              <a:t> ITER) - II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220060</TotalTime>
  <Words>920</Words>
  <Application>Microsoft Office PowerPoint</Application>
  <PresentationFormat>On-screen Show (16:9)</PresentationFormat>
  <Paragraphs>102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aurelie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Rene Raffray</dc:creator>
  <cp:lastModifiedBy>Loarte Alberto</cp:lastModifiedBy>
  <cp:revision>3589</cp:revision>
  <cp:lastPrinted>2013-06-19T07:10:57Z</cp:lastPrinted>
  <dcterms:created xsi:type="dcterms:W3CDTF">2011-10-25T12:29:48Z</dcterms:created>
  <dcterms:modified xsi:type="dcterms:W3CDTF">2021-09-13T07:51:17Z</dcterms:modified>
</cp:coreProperties>
</file>