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58" r:id="rId3"/>
    <p:sldId id="259" r:id="rId4"/>
    <p:sldId id="260" r:id="rId5"/>
    <p:sldId id="261" r:id="rId6"/>
    <p:sldId id="262" r:id="rId7"/>
    <p:sldId id="272" r:id="rId8"/>
    <p:sldId id="270" r:id="rId9"/>
    <p:sldId id="271" r:id="rId10"/>
    <p:sldId id="263" r:id="rId11"/>
    <p:sldId id="273" r:id="rId12"/>
    <p:sldId id="274" r:id="rId13"/>
    <p:sldId id="275" r:id="rId14"/>
    <p:sldId id="264" r:id="rId15"/>
    <p:sldId id="276" r:id="rId16"/>
    <p:sldId id="282" r:id="rId17"/>
    <p:sldId id="278" r:id="rId18"/>
    <p:sldId id="277" r:id="rId19"/>
    <p:sldId id="268" r:id="rId20"/>
    <p:sldId id="266" r:id="rId21"/>
    <p:sldId id="280" r:id="rId22"/>
    <p:sldId id="267" r:id="rId23"/>
    <p:sldId id="269" r:id="rId24"/>
    <p:sldId id="281" r:id="rId25"/>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AA4"/>
    <a:srgbClr val="E3E3E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75" autoAdjust="0"/>
  </p:normalViewPr>
  <p:slideViewPr>
    <p:cSldViewPr showGuides="1">
      <p:cViewPr varScale="1">
        <p:scale>
          <a:sx n="144" d="100"/>
          <a:sy n="144" d="100"/>
        </p:scale>
        <p:origin x="660" y="1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85" d="100"/>
          <a:sy n="85" d="100"/>
        </p:scale>
        <p:origin x="-3834" y="-96"/>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5B2C45A-E869-45FE-B529-AF49C0F3C669}" type="datetimeFigureOut">
              <a:rPr lang="en-GB" smtClean="0">
                <a:latin typeface="Arial" panose="020B0604020202020204" pitchFamily="34" charset="0"/>
              </a:rPr>
              <a:pPr/>
              <a:t>13/09/2021</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A1166760-0E69-430F-A97F-08802152DB5E}" type="slidenum">
              <a:rPr lang="en-GB" smtClean="0">
                <a:latin typeface="Arial" panose="020B0604020202020204" pitchFamily="34" charset="0"/>
              </a:rPr>
              <a:pPr/>
              <a:t>‹Nº›</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Arial" panose="020B0604020202020204" pitchFamily="34" charset="0"/>
              </a:defRPr>
            </a:lvl1pPr>
          </a:lstStyle>
          <a:p>
            <a:fld id="{F93E6C17-F35F-4654-8DE9-B693AC206066}" type="datetimeFigureOut">
              <a:rPr lang="en-GB" smtClean="0"/>
              <a:pPr/>
              <a:t>13/09/2021</a:t>
            </a:fld>
            <a:endParaRPr lang="en-GB"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Arial" panose="020B0604020202020204" pitchFamily="34" charset="0"/>
              </a:defRPr>
            </a:lvl1pPr>
          </a:lstStyle>
          <a:p>
            <a:fld id="{49027E0A-1465-4A40-B1D5-9126D49509FC}" type="slidenum">
              <a:rPr lang="en-GB" smtClean="0"/>
              <a:pPr/>
              <a:t>‹Nº›</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9027E0A-1465-4A40-B1D5-9126D49509FC}" type="slidenum">
              <a:rPr lang="en-GB" smtClean="0"/>
              <a:pPr/>
              <a:t>7</a:t>
            </a:fld>
            <a:endParaRPr lang="en-GB" dirty="0"/>
          </a:p>
        </p:txBody>
      </p:sp>
    </p:spTree>
    <p:extLst>
      <p:ext uri="{BB962C8B-B14F-4D97-AF65-F5344CB8AC3E}">
        <p14:creationId xmlns:p14="http://schemas.microsoft.com/office/powerpoint/2010/main" val="3579023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3500" b="1" baseline="0">
                <a:latin typeface="Arial" panose="020B0604020202020204" pitchFamily="34" charset="0"/>
                <a:cs typeface="Arial" panose="020B0604020202020204" pitchFamily="34" charset="0"/>
              </a:defRPr>
            </a:lvl1pPr>
          </a:lstStyle>
          <a:p>
            <a:r>
              <a:rPr lang="en-GB" dirty="0" smtClean="0"/>
              <a:t>Presentation title</a:t>
            </a:r>
            <a:endParaRPr lang="en-GB" dirty="0"/>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t>
            </a:r>
            <a:r>
              <a:rPr lang="en-US" smtClean="0"/>
              <a:t>of presenter</a:t>
            </a:r>
            <a:endParaRPr lang="en-US" dirty="0" smtClean="0"/>
          </a:p>
        </p:txBody>
      </p:sp>
      <p:sp>
        <p:nvSpPr>
          <p:cNvPr id="5" name="AutoShape 2" descr="https://idw-online.de/pages/de/institutionlogo921"/>
          <p:cNvSpPr>
            <a:spLocks noChangeAspect="1" noChangeArrowheads="1"/>
          </p:cNvSpPr>
          <p:nvPr userDrawn="1"/>
        </p:nvSpPr>
        <p:spPr bwMode="auto">
          <a:xfrm>
            <a:off x="155576"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Picture Placeholder 10"/>
          <p:cNvSpPr>
            <a:spLocks noGrp="1"/>
          </p:cNvSpPr>
          <p:nvPr>
            <p:ph type="pic" sz="quarter" idx="10" hasCustomPrompt="1"/>
          </p:nvPr>
        </p:nvSpPr>
        <p:spPr>
          <a:xfrm>
            <a:off x="395537" y="4268763"/>
            <a:ext cx="1295375" cy="679252"/>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smtClean="0"/>
              <a:t>Logo of presenter</a:t>
            </a:r>
            <a:endParaRPr lang="en-GB" dirty="0"/>
          </a:p>
        </p:txBody>
      </p:sp>
      <p:sp>
        <p:nvSpPr>
          <p:cNvPr id="11" name="Rectangle 10"/>
          <p:cNvSpPr/>
          <p:nvPr userDrawn="1"/>
        </p:nvSpPr>
        <p:spPr>
          <a:xfrm>
            <a:off x="5724129"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9" name="Group 8"/>
          <p:cNvGrpSpPr/>
          <p:nvPr userDrawn="1"/>
        </p:nvGrpSpPr>
        <p:grpSpPr>
          <a:xfrm>
            <a:off x="18230283" y="30189672"/>
            <a:ext cx="9924896" cy="133623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18382683" y="30303972"/>
            <a:ext cx="9924896" cy="133623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18535083" y="30418272"/>
            <a:ext cx="9924896" cy="133623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18687483" y="30532572"/>
            <a:ext cx="9924896" cy="133623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1950"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25" name="Bild 13"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36096" y="4320000"/>
            <a:ext cx="3456384" cy="649203"/>
          </a:xfrm>
          <a:prstGeom prst="rect">
            <a:avLst/>
          </a:prstGeom>
        </p:spPr>
      </p:pic>
    </p:spTree>
    <p:extLst>
      <p:ext uri="{BB962C8B-B14F-4D97-AF65-F5344CB8AC3E}">
        <p14:creationId xmlns:p14="http://schemas.microsoft.com/office/powerpoint/2010/main" val="16942950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5" name="Rectangle 4"/>
          <p:cNvSpPr/>
          <p:nvPr userDrawn="1"/>
        </p:nvSpPr>
        <p:spPr>
          <a:xfrm>
            <a:off x="0" y="0"/>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2" name="Title 1"/>
          <p:cNvSpPr>
            <a:spLocks noGrp="1"/>
          </p:cNvSpPr>
          <p:nvPr>
            <p:ph type="title" hasCustomPrompt="1"/>
          </p:nvPr>
        </p:nvSpPr>
        <p:spPr>
          <a:xfrm>
            <a:off x="457200" y="95250"/>
            <a:ext cx="7543800" cy="342900"/>
          </a:xfrm>
        </p:spPr>
        <p:txBody>
          <a:bodyPr>
            <a:noAutofit/>
          </a:bodyPr>
          <a:lstStyle>
            <a:lvl1pPr algn="l">
              <a:lnSpc>
                <a:spcPts val="3200"/>
              </a:lnSpc>
              <a:defRPr sz="3200" b="1">
                <a:latin typeface="Arial" panose="020B0604020202020204" pitchFamily="34" charset="0"/>
                <a:cs typeface="Arial" panose="020B0604020202020204" pitchFamily="34" charset="0"/>
              </a:defRPr>
            </a:lvl1pPr>
          </a:lstStyle>
          <a:p>
            <a:r>
              <a:rPr lang="es-ES" dirty="0" smtClean="0"/>
              <a:t>Título</a:t>
            </a:r>
            <a:endParaRPr lang="en-GB" dirty="0"/>
          </a:p>
        </p:txBody>
      </p:sp>
      <p:sp>
        <p:nvSpPr>
          <p:cNvPr id="3" name="Content Placeholder 2"/>
          <p:cNvSpPr>
            <a:spLocks noGrp="1"/>
          </p:cNvSpPr>
          <p:nvPr>
            <p:ph idx="1"/>
          </p:nvPr>
        </p:nvSpPr>
        <p:spPr>
          <a:xfrm>
            <a:off x="457200" y="1059582"/>
            <a:ext cx="8229600" cy="3672408"/>
          </a:xfrm>
        </p:spPr>
        <p:txBody>
          <a:bodyPr/>
          <a:lstStyle>
            <a:lvl1pPr marL="342900" indent="-342900">
              <a:buFont typeface="Wingdings" panose="05000000000000000000" pitchFamily="2" charset="2"/>
              <a:buChar char="§"/>
              <a:defRPr sz="2400">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sz="2000">
                <a:solidFill>
                  <a:srgbClr val="254AA4"/>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a:defRPr/>
            </a:lvl4pPr>
            <a:lvl5pPr>
              <a:defRPr/>
            </a:lvl5pPr>
          </a:lstStyle>
          <a:p>
            <a:pPr lvl="0"/>
            <a:r>
              <a:rPr lang="es-ES" dirty="0" smtClean="0"/>
              <a:t>Editar el estilo de texto del patrón</a:t>
            </a:r>
          </a:p>
          <a:p>
            <a:pPr lvl="1"/>
            <a:r>
              <a:rPr lang="es-ES" dirty="0" smtClean="0"/>
              <a:t>Segundo nivel</a:t>
            </a:r>
          </a:p>
          <a:p>
            <a:pPr lvl="2"/>
            <a:r>
              <a:rPr lang="es-ES" dirty="0" smtClean="0"/>
              <a:t>Tercer nivel</a:t>
            </a:r>
          </a:p>
        </p:txBody>
      </p:sp>
      <p:sp>
        <p:nvSpPr>
          <p:cNvPr id="8" name="Footer Placeholder 4"/>
          <p:cNvSpPr>
            <a:spLocks noGrp="1"/>
          </p:cNvSpPr>
          <p:nvPr>
            <p:ph type="ftr" sz="quarter" idx="11"/>
          </p:nvPr>
        </p:nvSpPr>
        <p:spPr>
          <a:xfrm>
            <a:off x="467544" y="4908928"/>
            <a:ext cx="8240228" cy="201104"/>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smtClean="0"/>
              <a:t>A. Alonso, A. Dinklage and I. </a:t>
            </a:r>
            <a:r>
              <a:rPr lang="en-GB" dirty="0" err="1" smtClean="0"/>
              <a:t>Calvo</a:t>
            </a:r>
            <a:r>
              <a:rPr lang="en-GB" dirty="0" smtClean="0"/>
              <a:t> | 2021 AWP Meeting | 13-09-2021 | Page </a:t>
            </a:r>
            <a:fld id="{6A6D9FA1-99C7-4910-8E32-B85D378B0060}" type="slidenum">
              <a:rPr lang="en-GB" smtClean="0"/>
              <a:pPr algn="r"/>
              <a:t>‹Nº›</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10764" y="-210"/>
            <a:ext cx="498040" cy="506205"/>
          </a:xfrm>
          <a:prstGeom prst="rect">
            <a:avLst/>
          </a:prstGeom>
        </p:spPr>
      </p:pic>
      <p:sp>
        <p:nvSpPr>
          <p:cNvPr id="9" name="Content Placeholder 2"/>
          <p:cNvSpPr>
            <a:spLocks noGrp="1"/>
          </p:cNvSpPr>
          <p:nvPr>
            <p:ph idx="12" hasCustomPrompt="1"/>
          </p:nvPr>
        </p:nvSpPr>
        <p:spPr>
          <a:xfrm>
            <a:off x="459583" y="505995"/>
            <a:ext cx="8229600" cy="376649"/>
          </a:xfrm>
        </p:spPr>
        <p:txBody>
          <a:bodyPr>
            <a:normAutofit/>
          </a:bodyPr>
          <a:lstStyle>
            <a:lvl1pPr marL="0" indent="0">
              <a:buFont typeface="Wingdings" panose="05000000000000000000" pitchFamily="2" charset="2"/>
              <a:buNone/>
              <a:defRPr sz="2000">
                <a:latin typeface="Arial" panose="020B0604020202020204" pitchFamily="34" charset="0"/>
                <a:cs typeface="Arial" panose="020B0604020202020204" pitchFamily="34" charset="0"/>
              </a:defRPr>
            </a:lvl1pPr>
            <a:lvl2pPr marL="742950" indent="-285750">
              <a:buFont typeface="Wingdings" panose="05000000000000000000" pitchFamily="2" charset="2"/>
              <a:buChar char="§"/>
              <a:defRPr sz="2000">
                <a:solidFill>
                  <a:srgbClr val="254AA4"/>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a:defRPr/>
            </a:lvl4pPr>
            <a:lvl5pPr>
              <a:defRPr/>
            </a:lvl5pPr>
          </a:lstStyle>
          <a:p>
            <a:pPr lvl="0"/>
            <a:r>
              <a:rPr lang="es-ES" dirty="0" smtClean="0"/>
              <a:t>Subtítulo</a:t>
            </a:r>
          </a:p>
        </p:txBody>
      </p:sp>
    </p:spTree>
    <p:extLst>
      <p:ext uri="{BB962C8B-B14F-4D97-AF65-F5344CB8AC3E}">
        <p14:creationId xmlns:p14="http://schemas.microsoft.com/office/powerpoint/2010/main" val="1996975160"/>
      </p:ext>
    </p:extLst>
  </p:cSld>
  <p:clrMapOvr>
    <a:masterClrMapping/>
  </p:clrMapOvr>
  <p:timing>
    <p:tnLst>
      <p:par>
        <p:cTn id="1" dur="indefinite" restart="never" nodeType="tmRoot"/>
      </p:par>
    </p:tnLst>
  </p:timing>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smtClean="0"/>
              <a:t>Haga clic para modificar el estilo de título del patrón</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EB1851A-CFBC-47C7-80F8-04FF84B1759D}" type="datetimeFigureOut">
              <a:rPr lang="en-GB" smtClean="0"/>
              <a:pPr/>
              <a:t>13/09/2021</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‹Nº›</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s://users.euro-fusion.org/repository/pinboard/EFDA-JET/conference/91473_4p_paper.pdf"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hyperlink" Target="https://users.euro-fusion.org/repository/pinboard/EFDA-JET/journal/89016_detachment_feng_v3.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iopscience.iop.org/article/10.1088/1741-4326/ac112f/pdf" TargetMode="External"/><Relationship Id="rId7" Type="http://schemas.openxmlformats.org/officeDocument/2006/relationships/image" Target="../media/image29.emf"/><Relationship Id="rId2" Type="http://schemas.openxmlformats.org/officeDocument/2006/relationships/hyperlink" Target="https://www.nature.com/articles/s41586-021-03687-w" TargetMode="Externa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hyperlink" Target="https://users.euro-fusion.org/repository/pinboard/EFDA-JET/conference/92160_eps2020-static.pdf" TargetMode="External"/><Relationship Id="rId4" Type="http://schemas.openxmlformats.org/officeDocument/2006/relationships/hyperlink" Target="https://iopscience.iop.org/article/10.1088/1741-4326/ac1653/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iopscience.iop.org/article/10.1088/1741-4326/ac1d84" TargetMode="External"/><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WPW7X 2021 Progress Report</a:t>
            </a:r>
            <a:endParaRPr lang="en-US" dirty="0"/>
          </a:p>
        </p:txBody>
      </p:sp>
      <p:sp>
        <p:nvSpPr>
          <p:cNvPr id="3" name="Subtitle 2"/>
          <p:cNvSpPr>
            <a:spLocks noGrp="1"/>
          </p:cNvSpPr>
          <p:nvPr>
            <p:ph type="subTitle" idx="1"/>
          </p:nvPr>
        </p:nvSpPr>
        <p:spPr>
          <a:xfrm>
            <a:off x="395536" y="3219822"/>
            <a:ext cx="8291264" cy="799728"/>
          </a:xfrm>
        </p:spPr>
        <p:txBody>
          <a:bodyPr>
            <a:normAutofit/>
          </a:bodyPr>
          <a:lstStyle/>
          <a:p>
            <a:r>
              <a:rPr lang="en-US" dirty="0" smtClean="0"/>
              <a:t>A. Alonso, A. Dinklage and I. </a:t>
            </a:r>
            <a:r>
              <a:rPr lang="en-US" dirty="0" err="1" smtClean="0"/>
              <a:t>Calvo</a:t>
            </a:r>
            <a:r>
              <a:rPr lang="en-US" dirty="0" smtClean="0"/>
              <a:t>.</a:t>
            </a:r>
          </a:p>
        </p:txBody>
      </p:sp>
    </p:spTree>
    <p:extLst>
      <p:ext uri="{BB962C8B-B14F-4D97-AF65-F5344CB8AC3E}">
        <p14:creationId xmlns:p14="http://schemas.microsoft.com/office/powerpoint/2010/main" val="697402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Safe</a:t>
            </a:r>
            <a:r>
              <a:rPr lang="es-ES" dirty="0"/>
              <a:t> </a:t>
            </a:r>
            <a:r>
              <a:rPr lang="es-ES" dirty="0" err="1" smtClean="0"/>
              <a:t>long</a:t>
            </a:r>
            <a:r>
              <a:rPr lang="es-ES" dirty="0" smtClean="0"/>
              <a:t>-pulse </a:t>
            </a:r>
            <a:r>
              <a:rPr lang="es-ES" dirty="0" err="1"/>
              <a:t>operation</a:t>
            </a:r>
            <a:r>
              <a:rPr lang="es-ES" dirty="0" smtClean="0"/>
              <a:t>.</a:t>
            </a:r>
            <a:endParaRPr lang="es-ES"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707984116"/>
              </p:ext>
            </p:extLst>
          </p:nvPr>
        </p:nvGraphicFramePr>
        <p:xfrm>
          <a:off x="457200" y="590550"/>
          <a:ext cx="8424938" cy="45656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255304931"/>
                    </a:ext>
                  </a:extLst>
                </a:gridCol>
                <a:gridCol w="6696743">
                  <a:extLst>
                    <a:ext uri="{9D8B030D-6E8A-4147-A177-3AD203B41FA5}">
                      <a16:colId xmlns:a16="http://schemas.microsoft.com/office/drawing/2014/main" val="3956649622"/>
                    </a:ext>
                  </a:extLst>
                </a:gridCol>
              </a:tblGrid>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WPW7X-2021.O4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Prepare safe long-pulse, high-power operation by implementing safety interlocks and developing strategies for wall conditioning.</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9951314"/>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10</a:t>
            </a:fld>
            <a:endParaRPr lang="en-GB" dirty="0"/>
          </a:p>
        </p:txBody>
      </p:sp>
      <p:sp>
        <p:nvSpPr>
          <p:cNvPr id="5" name="Marcador de contenido 4"/>
          <p:cNvSpPr>
            <a:spLocks noGrp="1"/>
          </p:cNvSpPr>
          <p:nvPr>
            <p:ph idx="12"/>
          </p:nvPr>
        </p:nvSpPr>
        <p:spPr/>
        <p:txBody>
          <a:bodyPr>
            <a:normAutofit lnSpcReduction="10000"/>
          </a:bodyPr>
          <a:lstStyle/>
          <a:p>
            <a:endParaRPr lang="es-ES"/>
          </a:p>
        </p:txBody>
      </p:sp>
      <p:sp>
        <p:nvSpPr>
          <p:cNvPr id="7" name="CuadroTexto 6"/>
          <p:cNvSpPr txBox="1"/>
          <p:nvPr/>
        </p:nvSpPr>
        <p:spPr>
          <a:xfrm>
            <a:off x="2787080" y="1787426"/>
            <a:ext cx="4680520" cy="30469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
            </a:pPr>
            <a:r>
              <a:rPr lang="es-ES" sz="1600" dirty="0" smtClean="0">
                <a:solidFill>
                  <a:schemeClr val="tx1"/>
                </a:solidFill>
                <a:latin typeface="Arial" panose="020B0604020202020204" pitchFamily="34" charset="0"/>
                <a:cs typeface="Arial" panose="020B0604020202020204" pitchFamily="34" charset="0"/>
              </a:rPr>
              <a:t>W7-X </a:t>
            </a:r>
            <a:r>
              <a:rPr lang="es-ES" sz="1600" dirty="0" err="1" smtClean="0">
                <a:solidFill>
                  <a:schemeClr val="tx1"/>
                </a:solidFill>
                <a:latin typeface="Arial" panose="020B0604020202020204" pitchFamily="34" charset="0"/>
                <a:cs typeface="Arial" panose="020B0604020202020204" pitchFamily="34" charset="0"/>
              </a:rPr>
              <a:t>high-heat</a:t>
            </a:r>
            <a:r>
              <a:rPr lang="es-ES" sz="1600" dirty="0" smtClean="0">
                <a:solidFill>
                  <a:schemeClr val="tx1"/>
                </a:solidFill>
                <a:latin typeface="Arial" panose="020B0604020202020204" pitchFamily="34" charset="0"/>
                <a:cs typeface="Arial" panose="020B0604020202020204" pitchFamily="34" charset="0"/>
              </a:rPr>
              <a:t> flux (HHF) </a:t>
            </a:r>
            <a:r>
              <a:rPr lang="es-ES" sz="1600" dirty="0" err="1" smtClean="0">
                <a:solidFill>
                  <a:schemeClr val="tx1"/>
                </a:solidFill>
                <a:latin typeface="Arial" panose="020B0604020202020204" pitchFamily="34" charset="0"/>
                <a:cs typeface="Arial" panose="020B0604020202020204" pitchFamily="34" charset="0"/>
              </a:rPr>
              <a:t>divertor</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is</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being</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installed</a:t>
            </a:r>
            <a:r>
              <a:rPr lang="es-ES" sz="1600" dirty="0">
                <a:solidFill>
                  <a:schemeClr val="tx1"/>
                </a:solidFill>
                <a:latin typeface="Arial" panose="020B0604020202020204" pitchFamily="34" charset="0"/>
                <a:cs typeface="Arial" panose="020B0604020202020204" pitchFamily="34" charset="0"/>
              </a:rPr>
              <a:t> </a:t>
            </a:r>
            <a:r>
              <a:rPr lang="es-ES" sz="1600" dirty="0" smtClean="0">
                <a:solidFill>
                  <a:schemeClr val="tx1"/>
                </a:solidFill>
                <a:latin typeface="Arial" panose="020B0604020202020204" pitchFamily="34" charset="0"/>
                <a:cs typeface="Arial" panose="020B0604020202020204" pitchFamily="34" charset="0"/>
              </a:rPr>
              <a:t>(</a:t>
            </a:r>
            <a:r>
              <a:rPr lang="es-ES" sz="1600" dirty="0" err="1" smtClean="0">
                <a:solidFill>
                  <a:schemeClr val="tx1"/>
                </a:solidFill>
                <a:latin typeface="Arial" panose="020B0604020202020204" pitchFamily="34" charset="0"/>
                <a:cs typeface="Arial" panose="020B0604020202020204" pitchFamily="34" charset="0"/>
              </a:rPr>
              <a:t>water-cooled</a:t>
            </a:r>
            <a:r>
              <a:rPr lang="es-ES" sz="1600" dirty="0" smtClean="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s-ES" sz="1600" dirty="0" err="1" smtClean="0">
                <a:solidFill>
                  <a:schemeClr val="tx1"/>
                </a:solidFill>
                <a:latin typeface="Arial" panose="020B0604020202020204" pitchFamily="34" charset="0"/>
                <a:cs typeface="Arial" panose="020B0604020202020204" pitchFamily="34" charset="0"/>
              </a:rPr>
              <a:t>The</a:t>
            </a:r>
            <a:r>
              <a:rPr lang="es-ES" sz="1600" dirty="0" smtClean="0">
                <a:solidFill>
                  <a:schemeClr val="tx1"/>
                </a:solidFill>
                <a:latin typeface="Arial" panose="020B0604020202020204" pitchFamily="34" charset="0"/>
                <a:cs typeface="Arial" panose="020B0604020202020204" pitchFamily="34" charset="0"/>
              </a:rPr>
              <a:t> W7-X (</a:t>
            </a:r>
            <a:r>
              <a:rPr lang="es-ES" sz="1600" dirty="0" err="1" smtClean="0">
                <a:solidFill>
                  <a:schemeClr val="tx1"/>
                </a:solidFill>
                <a:latin typeface="Arial" panose="020B0604020202020204" pitchFamily="34" charset="0"/>
                <a:cs typeface="Arial" panose="020B0604020202020204" pitchFamily="34" charset="0"/>
              </a:rPr>
              <a:t>mid-term</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project</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goal</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is</a:t>
            </a:r>
            <a:r>
              <a:rPr lang="es-ES" sz="1600" dirty="0" smtClean="0">
                <a:solidFill>
                  <a:schemeClr val="tx1"/>
                </a:solidFill>
                <a:latin typeface="Arial" panose="020B0604020202020204" pitchFamily="34" charset="0"/>
                <a:cs typeface="Arial" panose="020B0604020202020204" pitchFamily="34" charset="0"/>
              </a:rPr>
              <a:t> to </a:t>
            </a:r>
            <a:r>
              <a:rPr lang="es-ES" sz="1600" dirty="0" err="1" smtClean="0">
                <a:solidFill>
                  <a:schemeClr val="tx1"/>
                </a:solidFill>
                <a:latin typeface="Arial" panose="020B0604020202020204" pitchFamily="34" charset="0"/>
                <a:cs typeface="Arial" panose="020B0604020202020204" pitchFamily="34" charset="0"/>
              </a:rPr>
              <a:t>reach</a:t>
            </a:r>
            <a:r>
              <a:rPr lang="es-ES" sz="1600" dirty="0" smtClean="0">
                <a:solidFill>
                  <a:schemeClr val="tx1"/>
                </a:solidFill>
                <a:latin typeface="Arial" panose="020B0604020202020204" pitchFamily="34" charset="0"/>
                <a:cs typeface="Arial" panose="020B0604020202020204" pitchFamily="34" charset="0"/>
              </a:rPr>
              <a:t> </a:t>
            </a:r>
            <a:r>
              <a:rPr lang="es-ES" sz="1600" dirty="0" smtClean="0">
                <a:solidFill>
                  <a:schemeClr val="tx1"/>
                </a:solidFill>
                <a:latin typeface="Arial" panose="020B0604020202020204" pitchFamily="34" charset="0"/>
                <a:cs typeface="Arial" panose="020B0604020202020204" pitchFamily="34" charset="0"/>
              </a:rPr>
              <a:t>18 GJ </a:t>
            </a:r>
            <a:r>
              <a:rPr lang="es-ES" sz="1600" dirty="0" err="1" smtClean="0">
                <a:solidFill>
                  <a:schemeClr val="tx1"/>
                </a:solidFill>
                <a:latin typeface="Arial" panose="020B0604020202020204" pitchFamily="34" charset="0"/>
                <a:cs typeface="Arial" panose="020B0604020202020204" pitchFamily="34" charset="0"/>
              </a:rPr>
              <a:t>energy</a:t>
            </a:r>
            <a:r>
              <a:rPr lang="es-ES" sz="1600" dirty="0" smtClean="0">
                <a:solidFill>
                  <a:schemeClr val="tx1"/>
                </a:solidFill>
                <a:latin typeface="Arial" panose="020B0604020202020204" pitchFamily="34" charset="0"/>
                <a:cs typeface="Arial" panose="020B0604020202020204" pitchFamily="34" charset="0"/>
              </a:rPr>
              <a:t> input (30 min, 10 MW).</a:t>
            </a:r>
          </a:p>
          <a:p>
            <a:pPr marL="285750" indent="-285750">
              <a:buFont typeface="Wingdings" panose="05000000000000000000" pitchFamily="2" charset="2"/>
              <a:buChar char="§"/>
            </a:pPr>
            <a:r>
              <a:rPr lang="es-ES" sz="1600" dirty="0" smtClean="0">
                <a:solidFill>
                  <a:schemeClr val="tx1"/>
                </a:solidFill>
                <a:latin typeface="Arial" panose="020B0604020202020204" pitchFamily="34" charset="0"/>
                <a:cs typeface="Arial" panose="020B0604020202020204" pitchFamily="34" charset="0"/>
              </a:rPr>
              <a:t>In OP2.1 (2022) and OP2.2 </a:t>
            </a:r>
            <a:r>
              <a:rPr lang="es-ES" sz="1600" dirty="0" err="1" smtClean="0">
                <a:solidFill>
                  <a:schemeClr val="tx1"/>
                </a:solidFill>
                <a:latin typeface="Arial" panose="020B0604020202020204" pitchFamily="34" charset="0"/>
                <a:cs typeface="Arial" panose="020B0604020202020204" pitchFamily="34" charset="0"/>
              </a:rPr>
              <a:t>we</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aim</a:t>
            </a:r>
            <a:r>
              <a:rPr lang="es-ES" sz="1600" dirty="0" smtClean="0">
                <a:solidFill>
                  <a:schemeClr val="tx1"/>
                </a:solidFill>
                <a:latin typeface="Arial" panose="020B0604020202020204" pitchFamily="34" charset="0"/>
                <a:cs typeface="Arial" panose="020B0604020202020204" pitchFamily="34" charset="0"/>
              </a:rPr>
              <a:t> at 1 and 2 GJ </a:t>
            </a:r>
            <a:r>
              <a:rPr lang="es-ES" sz="1600" dirty="0" err="1" smtClean="0">
                <a:solidFill>
                  <a:schemeClr val="tx1"/>
                </a:solidFill>
                <a:latin typeface="Arial" panose="020B0604020202020204" pitchFamily="34" charset="0"/>
                <a:cs typeface="Arial" panose="020B0604020202020204" pitchFamily="34" charset="0"/>
              </a:rPr>
              <a:t>respect</a:t>
            </a:r>
            <a:r>
              <a:rPr lang="es-ES" sz="1600" dirty="0" smtClean="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s-ES" sz="1600" dirty="0" err="1" smtClean="0">
                <a:solidFill>
                  <a:schemeClr val="tx1"/>
                </a:solidFill>
                <a:latin typeface="Arial" panose="020B0604020202020204" pitchFamily="34" charset="0"/>
                <a:cs typeface="Arial" panose="020B0604020202020204" pitchFamily="34" charset="0"/>
              </a:rPr>
              <a:t>This</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makes</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hardening</a:t>
            </a:r>
            <a:r>
              <a:rPr lang="es-ES" sz="1600" dirty="0" smtClean="0">
                <a:solidFill>
                  <a:schemeClr val="tx1"/>
                </a:solidFill>
                <a:latin typeface="Arial" panose="020B0604020202020204" pitchFamily="34" charset="0"/>
                <a:cs typeface="Arial" panose="020B0604020202020204" pitchFamily="34" charset="0"/>
              </a:rPr>
              <a:t> and active </a:t>
            </a:r>
            <a:r>
              <a:rPr lang="es-ES" sz="1600" dirty="0" err="1" smtClean="0">
                <a:solidFill>
                  <a:schemeClr val="tx1"/>
                </a:solidFill>
                <a:latin typeface="Arial" panose="020B0604020202020204" pitchFamily="34" charset="0"/>
                <a:cs typeface="Arial" panose="020B0604020202020204" pitchFamily="34" charset="0"/>
              </a:rPr>
              <a:t>cooling</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necessary</a:t>
            </a:r>
            <a:r>
              <a:rPr lang="es-ES" sz="1600" dirty="0" smtClean="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s-ES" sz="1600" dirty="0">
                <a:solidFill>
                  <a:schemeClr val="tx1"/>
                </a:solidFill>
                <a:latin typeface="Arial" panose="020B0604020202020204" pitchFamily="34" charset="0"/>
                <a:cs typeface="Arial" panose="020B0604020202020204" pitchFamily="34" charset="0"/>
              </a:rPr>
              <a:t>a</a:t>
            </a:r>
            <a:r>
              <a:rPr lang="es-ES" sz="1600" dirty="0" smtClean="0">
                <a:solidFill>
                  <a:schemeClr val="tx1"/>
                </a:solidFill>
                <a:latin typeface="Arial" panose="020B0604020202020204" pitchFamily="34" charset="0"/>
                <a:cs typeface="Arial" panose="020B0604020202020204" pitchFamily="34" charset="0"/>
              </a:rPr>
              <a:t>nd </a:t>
            </a:r>
            <a:r>
              <a:rPr lang="es-ES" sz="1600" dirty="0" err="1" smtClean="0">
                <a:solidFill>
                  <a:schemeClr val="tx1"/>
                </a:solidFill>
                <a:latin typeface="Arial" panose="020B0604020202020204" pitchFamily="34" charset="0"/>
                <a:cs typeface="Arial" panose="020B0604020202020204" pitchFamily="34" charset="0"/>
              </a:rPr>
              <a:t>increases</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the</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importance</a:t>
            </a:r>
            <a:r>
              <a:rPr lang="es-ES" sz="1600" dirty="0" smtClean="0">
                <a:solidFill>
                  <a:schemeClr val="tx1"/>
                </a:solidFill>
                <a:latin typeface="Arial" panose="020B0604020202020204" pitchFamily="34" charset="0"/>
                <a:cs typeface="Arial" panose="020B0604020202020204" pitchFamily="34" charset="0"/>
              </a:rPr>
              <a:t> of </a:t>
            </a:r>
            <a:r>
              <a:rPr lang="es-ES" sz="1600" dirty="0" err="1" smtClean="0">
                <a:solidFill>
                  <a:schemeClr val="tx1"/>
                </a:solidFill>
                <a:latin typeface="Arial" panose="020B0604020202020204" pitchFamily="34" charset="0"/>
                <a:cs typeface="Arial" panose="020B0604020202020204" pitchFamily="34" charset="0"/>
              </a:rPr>
              <a:t>wall</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conditioning</a:t>
            </a:r>
            <a:r>
              <a:rPr lang="es-ES" sz="1600" dirty="0" smtClean="0">
                <a:solidFill>
                  <a:schemeClr val="tx1"/>
                </a:solidFill>
                <a:latin typeface="Arial" panose="020B0604020202020204" pitchFamily="34" charset="0"/>
                <a:cs typeface="Arial" panose="020B0604020202020204" pitchFamily="34" charset="0"/>
              </a:rPr>
              <a:t>, in particular </a:t>
            </a:r>
            <a:r>
              <a:rPr lang="es-ES" sz="1600" dirty="0" err="1" smtClean="0">
                <a:solidFill>
                  <a:schemeClr val="tx1"/>
                </a:solidFill>
                <a:latin typeface="Arial" panose="020B0604020202020204" pitchFamily="34" charset="0"/>
                <a:cs typeface="Arial" panose="020B0604020202020204" pitchFamily="34" charset="0"/>
              </a:rPr>
              <a:t>with</a:t>
            </a:r>
            <a:r>
              <a:rPr lang="es-ES" sz="1600" dirty="0" smtClean="0">
                <a:solidFill>
                  <a:schemeClr val="tx1"/>
                </a:solidFill>
                <a:latin typeface="Arial" panose="020B0604020202020204" pitchFamily="34" charset="0"/>
                <a:cs typeface="Arial" panose="020B0604020202020204" pitchFamily="34" charset="0"/>
              </a:rPr>
              <a:t> </a:t>
            </a:r>
            <a:r>
              <a:rPr lang="es-ES" sz="1600" i="1" dirty="0" smtClean="0">
                <a:solidFill>
                  <a:schemeClr val="tx1"/>
                </a:solidFill>
                <a:latin typeface="Arial" panose="020B0604020202020204" pitchFamily="34" charset="0"/>
                <a:cs typeface="Arial" panose="020B0604020202020204" pitchFamily="34" charset="0"/>
              </a:rPr>
              <a:t>B</a:t>
            </a:r>
            <a:r>
              <a:rPr lang="es-ES" sz="1600" dirty="0" smtClean="0">
                <a:solidFill>
                  <a:schemeClr val="tx1"/>
                </a:solidFill>
                <a:latin typeface="Arial" panose="020B0604020202020204" pitchFamily="34" charset="0"/>
                <a:cs typeface="Arial" panose="020B0604020202020204" pitchFamily="34" charset="0"/>
              </a:rPr>
              <a:t>-</a:t>
            </a:r>
            <a:r>
              <a:rPr lang="es-ES" sz="1600" dirty="0" err="1" smtClean="0">
                <a:solidFill>
                  <a:schemeClr val="tx1"/>
                </a:solidFill>
                <a:latin typeface="Arial" panose="020B0604020202020204" pitchFamily="34" charset="0"/>
                <a:cs typeface="Arial" panose="020B0604020202020204" pitchFamily="34" charset="0"/>
              </a:rPr>
              <a:t>field</a:t>
            </a:r>
            <a:r>
              <a:rPr lang="es-ES" sz="1600" dirty="0" smtClean="0">
                <a:solidFill>
                  <a:schemeClr val="tx1"/>
                </a:solidFill>
                <a:latin typeface="Arial" panose="020B0604020202020204" pitchFamily="34" charset="0"/>
                <a:cs typeface="Arial" panose="020B0604020202020204" pitchFamily="34" charset="0"/>
              </a:rPr>
              <a:t> (SC </a:t>
            </a:r>
            <a:r>
              <a:rPr lang="es-ES" sz="1600" dirty="0" err="1" smtClean="0">
                <a:solidFill>
                  <a:schemeClr val="tx1"/>
                </a:solidFill>
                <a:latin typeface="Arial" panose="020B0604020202020204" pitchFamily="34" charset="0"/>
                <a:cs typeface="Arial" panose="020B0604020202020204" pitchFamily="34" charset="0"/>
              </a:rPr>
              <a:t>device</a:t>
            </a:r>
            <a:r>
              <a:rPr lang="es-ES" sz="1600" dirty="0" smtClean="0">
                <a:solidFill>
                  <a:schemeClr val="tx1"/>
                </a:solidFill>
                <a:latin typeface="Arial" panose="020B0604020202020204" pitchFamily="34" charset="0"/>
                <a:cs typeface="Arial" panose="020B0604020202020204" pitchFamily="34" charset="0"/>
              </a:rPr>
              <a:t>).</a:t>
            </a:r>
          </a:p>
          <a:p>
            <a:endParaRPr lang="es-ES" sz="1600" dirty="0" smtClean="0">
              <a:solidFill>
                <a:schemeClr val="tx1"/>
              </a:solidFill>
              <a:latin typeface="Arial" panose="020B0604020202020204" pitchFamily="34" charset="0"/>
              <a:cs typeface="Arial" panose="020B0604020202020204" pitchFamily="34" charset="0"/>
            </a:endParaRPr>
          </a:p>
        </p:txBody>
      </p:sp>
      <p:sp>
        <p:nvSpPr>
          <p:cNvPr id="8" name="CuadroTexto 7"/>
          <p:cNvSpPr txBox="1"/>
          <p:nvPr/>
        </p:nvSpPr>
        <p:spPr>
          <a:xfrm>
            <a:off x="2177480" y="1277105"/>
            <a:ext cx="5290120"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sz="1600" b="1" dirty="0" smtClean="0">
                <a:solidFill>
                  <a:schemeClr val="bg1"/>
                </a:solidFill>
                <a:latin typeface="Arial" panose="020B0604020202020204" pitchFamily="34" charset="0"/>
                <a:cs typeface="Arial" panose="020B0604020202020204" pitchFamily="34" charset="0"/>
              </a:rPr>
              <a:t> </a:t>
            </a:r>
            <a:r>
              <a:rPr lang="es-ES" sz="1600" b="1" dirty="0" err="1" smtClean="0">
                <a:solidFill>
                  <a:schemeClr val="bg1"/>
                </a:solidFill>
                <a:latin typeface="Arial" panose="020B0604020202020204" pitchFamily="34" charset="0"/>
                <a:cs typeface="Arial" panose="020B0604020202020204" pitchFamily="34" charset="0"/>
              </a:rPr>
              <a:t>Background</a:t>
            </a:r>
            <a:r>
              <a:rPr lang="es-ES" sz="1600" b="1" dirty="0" smtClean="0">
                <a:solidFill>
                  <a:schemeClr val="bg1"/>
                </a:solidFill>
                <a:latin typeface="Arial" panose="020B0604020202020204" pitchFamily="34" charset="0"/>
                <a:cs typeface="Arial" panose="020B0604020202020204" pitchFamily="34" charset="0"/>
              </a:rPr>
              <a:t> </a:t>
            </a:r>
            <a:r>
              <a:rPr lang="es-ES" sz="1600" b="1" dirty="0" err="1" smtClean="0">
                <a:solidFill>
                  <a:schemeClr val="bg1"/>
                </a:solidFill>
                <a:latin typeface="Arial" panose="020B0604020202020204" pitchFamily="34" charset="0"/>
                <a:cs typeface="Arial" panose="020B0604020202020204" pitchFamily="34" charset="0"/>
              </a:rPr>
              <a:t>information</a:t>
            </a:r>
            <a:r>
              <a:rPr lang="es-ES" sz="1600" b="1" dirty="0" smtClean="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55211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Safe</a:t>
            </a:r>
            <a:r>
              <a:rPr lang="es-ES" dirty="0"/>
              <a:t> </a:t>
            </a:r>
            <a:r>
              <a:rPr lang="es-ES" dirty="0" err="1" smtClean="0"/>
              <a:t>long</a:t>
            </a:r>
            <a:r>
              <a:rPr lang="es-ES" dirty="0" smtClean="0"/>
              <a:t>-pulse </a:t>
            </a:r>
            <a:r>
              <a:rPr lang="es-ES" dirty="0" err="1"/>
              <a:t>operation</a:t>
            </a:r>
            <a:r>
              <a:rPr lang="es-ES" dirty="0" smtClean="0"/>
              <a:t>.</a:t>
            </a:r>
            <a:endParaRPr lang="es-ES"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707984116"/>
              </p:ext>
            </p:extLst>
          </p:nvPr>
        </p:nvGraphicFramePr>
        <p:xfrm>
          <a:off x="457200" y="590550"/>
          <a:ext cx="8424938" cy="45656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255304931"/>
                    </a:ext>
                  </a:extLst>
                </a:gridCol>
                <a:gridCol w="6696743">
                  <a:extLst>
                    <a:ext uri="{9D8B030D-6E8A-4147-A177-3AD203B41FA5}">
                      <a16:colId xmlns:a16="http://schemas.microsoft.com/office/drawing/2014/main" val="3956649622"/>
                    </a:ext>
                  </a:extLst>
                </a:gridCol>
              </a:tblGrid>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WPW7X-2021.O4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Prepare safe long-pulse, high-power operation by implementing safety interlocks and developing strategies for wall conditioning.</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9951314"/>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11</a:t>
            </a:fld>
            <a:endParaRPr lang="en-GB" dirty="0"/>
          </a:p>
        </p:txBody>
      </p:sp>
      <p:sp>
        <p:nvSpPr>
          <p:cNvPr id="5" name="Marcador de contenido 4"/>
          <p:cNvSpPr>
            <a:spLocks noGrp="1"/>
          </p:cNvSpPr>
          <p:nvPr>
            <p:ph idx="12"/>
          </p:nvPr>
        </p:nvSpPr>
        <p:spPr/>
        <p:txBody>
          <a:bodyPr>
            <a:normAutofit lnSpcReduction="10000"/>
          </a:bodyPr>
          <a:lstStyle/>
          <a:p>
            <a:endParaRPr lang="es-ES"/>
          </a:p>
        </p:txBody>
      </p:sp>
      <p:pic>
        <p:nvPicPr>
          <p:cNvPr id="10" name="Picture 2" descr="For each frame of a pulse &#10;Delay time &lt; 110 ms &#10;Scene &#10;Each process &lt; 10 ms &#10;Thermal Overload Detection &#10;(IOOHz) &#10;Apply &#10;rame &#10;Update NUC &#10;(once per WAY) &#10;model &#10;emissivities : &#10;Temperature &#10;calculation &#10;Calibration &#10;Emissivity &#10;Emissivitv correction &#10;(once per week) &#10;I temperature limits &#10;pre- &#10;prpgessing &#10;Estimate &#10;heat flux &#10;Petegt &#10;events &#10;Track &#10;events &#10;Cle &#10;events &#10;Compute &#10;heat flux &#10;P etect &#10;overloads &#10;Compute &#10;risk &#10;Delamination &#10;WEdeIs•.ein &#10;Trigger &#10;(Fast Interlock &#10;Trigger warning &#10;(Feedback Control) &#10;Thermal Event Detection I &#10;Surface &#10;'aver map &#10;Pelamination and Surface layer.detection &#10;(once per "/>
          <p:cNvPicPr>
            <a:picLocks noChangeAspect="1" noChangeArrowheads="1"/>
          </p:cNvPicPr>
          <p:nvPr/>
        </p:nvPicPr>
        <p:blipFill rotWithShape="1">
          <a:blip r:embed="rId2">
            <a:extLst>
              <a:ext uri="{28A0092B-C50C-407E-A947-70E740481C1C}">
                <a14:useLocalDpi xmlns:a14="http://schemas.microsoft.com/office/drawing/2010/main" val="0"/>
              </a:ext>
            </a:extLst>
          </a:blip>
          <a:srcRect l="3026" t="13967" r="-3026" b="609"/>
          <a:stretch/>
        </p:blipFill>
        <p:spPr bwMode="auto">
          <a:xfrm>
            <a:off x="3048000" y="1797352"/>
            <a:ext cx="6047771" cy="2903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5120246" y="4496324"/>
            <a:ext cx="190327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dirty="0" err="1" smtClean="0"/>
              <a:t>Scheme</a:t>
            </a:r>
            <a:r>
              <a:rPr lang="es-ES" dirty="0" smtClean="0"/>
              <a:t> </a:t>
            </a:r>
            <a:r>
              <a:rPr lang="es-ES" dirty="0" err="1" smtClean="0"/>
              <a:t>by</a:t>
            </a:r>
            <a:r>
              <a:rPr lang="es-ES" dirty="0" smtClean="0"/>
              <a:t> A. Puig</a:t>
            </a:r>
            <a:endParaRPr lang="es-ES" dirty="0"/>
          </a:p>
        </p:txBody>
      </p:sp>
      <p:sp>
        <p:nvSpPr>
          <p:cNvPr id="12" name="CuadroTexto 11"/>
          <p:cNvSpPr txBox="1"/>
          <p:nvPr/>
        </p:nvSpPr>
        <p:spPr>
          <a:xfrm>
            <a:off x="452044" y="1797352"/>
            <a:ext cx="2495407" cy="2246769"/>
          </a:xfrm>
          <a:prstGeom prst="rect">
            <a:avLst/>
          </a:prstGeom>
          <a:noFill/>
        </p:spPr>
        <p:txBody>
          <a:bodyPr wrap="square" rtlCol="0">
            <a:spAutoFit/>
          </a:bodyPr>
          <a:lstStyle/>
          <a:p>
            <a:pPr marL="285750" indent="-285750">
              <a:buFont typeface="Wingdings" panose="05000000000000000000" pitchFamily="2" charset="2"/>
              <a:buChar char="§"/>
            </a:pPr>
            <a:r>
              <a:rPr lang="es-ES" sz="1400" dirty="0" err="1" smtClean="0">
                <a:solidFill>
                  <a:schemeClr val="accent1"/>
                </a:solidFill>
                <a:latin typeface="Arial" panose="020B0604020202020204" pitchFamily="34" charset="0"/>
                <a:cs typeface="Arial" panose="020B0604020202020204" pitchFamily="34" charset="0"/>
              </a:rPr>
              <a:t>Adaptation</a:t>
            </a:r>
            <a:r>
              <a:rPr lang="es-ES" sz="1400" dirty="0" smtClean="0">
                <a:solidFill>
                  <a:schemeClr val="accent1"/>
                </a:solidFill>
                <a:latin typeface="Arial" panose="020B0604020202020204" pitchFamily="34" charset="0"/>
                <a:cs typeface="Arial" panose="020B0604020202020204" pitchFamily="34" charset="0"/>
              </a:rPr>
              <a:t> of </a:t>
            </a:r>
            <a:r>
              <a:rPr lang="es-ES" sz="1400" dirty="0" err="1" smtClean="0">
                <a:solidFill>
                  <a:schemeClr val="accent1"/>
                </a:solidFill>
                <a:latin typeface="Arial" panose="020B0604020202020204" pitchFamily="34" charset="0"/>
                <a:cs typeface="Arial" panose="020B0604020202020204" pitchFamily="34" charset="0"/>
              </a:rPr>
              <a:t>computer</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vision</a:t>
            </a:r>
            <a:r>
              <a:rPr lang="es-ES" sz="1400" dirty="0" smtClean="0">
                <a:solidFill>
                  <a:schemeClr val="accent1"/>
                </a:solidFill>
                <a:latin typeface="Arial" panose="020B0604020202020204" pitchFamily="34" charset="0"/>
                <a:cs typeface="Arial" panose="020B0604020202020204" pitchFamily="34" charset="0"/>
              </a:rPr>
              <a:t>, NN, </a:t>
            </a:r>
            <a:r>
              <a:rPr lang="es-ES" sz="1400" dirty="0" err="1" smtClean="0">
                <a:solidFill>
                  <a:schemeClr val="accent1"/>
                </a:solidFill>
                <a:latin typeface="Arial" panose="020B0604020202020204" pitchFamily="34" charset="0"/>
                <a:cs typeface="Arial" panose="020B0604020202020204" pitchFamily="34" charset="0"/>
              </a:rPr>
              <a:t>deep</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learning</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techniques</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for</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several</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tasks</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e.g</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estimation</a:t>
            </a:r>
            <a:r>
              <a:rPr lang="es-ES" sz="1400" dirty="0" smtClean="0">
                <a:solidFill>
                  <a:schemeClr val="accent1"/>
                </a:solidFill>
                <a:latin typeface="Arial" panose="020B0604020202020204" pitchFamily="34" charset="0"/>
                <a:cs typeface="Arial" panose="020B0604020202020204" pitchFamily="34" charset="0"/>
              </a:rPr>
              <a:t> of </a:t>
            </a:r>
            <a:r>
              <a:rPr lang="es-ES" sz="1400" dirty="0" err="1" smtClean="0">
                <a:solidFill>
                  <a:schemeClr val="accent1"/>
                </a:solidFill>
                <a:latin typeface="Arial" panose="020B0604020202020204" pitchFamily="34" charset="0"/>
                <a:cs typeface="Arial" panose="020B0604020202020204" pitchFamily="34" charset="0"/>
              </a:rPr>
              <a:t>heat</a:t>
            </a:r>
            <a:r>
              <a:rPr lang="es-ES" sz="1400" dirty="0" smtClean="0">
                <a:solidFill>
                  <a:schemeClr val="accent1"/>
                </a:solidFill>
                <a:latin typeface="Arial" panose="020B0604020202020204" pitchFamily="34" charset="0"/>
                <a:cs typeface="Arial" panose="020B0604020202020204" pitchFamily="34" charset="0"/>
              </a:rPr>
              <a:t> flux, Surface </a:t>
            </a:r>
            <a:r>
              <a:rPr lang="es-ES" sz="1400" dirty="0" err="1" smtClean="0">
                <a:solidFill>
                  <a:schemeClr val="accent1"/>
                </a:solidFill>
                <a:latin typeface="Arial" panose="020B0604020202020204" pitchFamily="34" charset="0"/>
                <a:cs typeface="Arial" panose="020B0604020202020204" pitchFamily="34" charset="0"/>
              </a:rPr>
              <a:t>layer</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detection</a:t>
            </a:r>
            <a:r>
              <a:rPr lang="es-ES" sz="1400" dirty="0" smtClean="0">
                <a:solidFill>
                  <a:schemeClr val="accent1"/>
                </a:solidFill>
                <a:latin typeface="Arial" panose="020B0604020202020204" pitchFamily="34" charset="0"/>
                <a:cs typeface="Arial" panose="020B0604020202020204" pitchFamily="34" charset="0"/>
              </a:rPr>
              <a:t>, strike-line </a:t>
            </a:r>
            <a:r>
              <a:rPr lang="es-ES" sz="1400" dirty="0" err="1" smtClean="0">
                <a:solidFill>
                  <a:schemeClr val="accent1"/>
                </a:solidFill>
                <a:latin typeface="Arial" panose="020B0604020202020204" pitchFamily="34" charset="0"/>
                <a:cs typeface="Arial" panose="020B0604020202020204" pitchFamily="34" charset="0"/>
              </a:rPr>
              <a:t>characterization</a:t>
            </a:r>
            <a:r>
              <a:rPr lang="es-ES" sz="1400" dirty="0" smtClean="0">
                <a:solidFill>
                  <a:schemeClr val="accent1"/>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r>
              <a:rPr lang="es-ES" sz="1400" dirty="0" err="1" smtClean="0">
                <a:solidFill>
                  <a:schemeClr val="accent1"/>
                </a:solidFill>
                <a:latin typeface="Arial" panose="020B0604020202020204" pitchFamily="34" charset="0"/>
                <a:cs typeface="Arial" panose="020B0604020202020204" pitchFamily="34" charset="0"/>
              </a:rPr>
              <a:t>Entry</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point</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for</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University</a:t>
            </a:r>
            <a:r>
              <a:rPr lang="es-ES" sz="1400" dirty="0" smtClean="0">
                <a:solidFill>
                  <a:schemeClr val="accent1"/>
                </a:solidFill>
                <a:latin typeface="Arial" panose="020B0604020202020204" pitchFamily="34" charset="0"/>
                <a:cs typeface="Arial" panose="020B0604020202020204" pitchFamily="34" charset="0"/>
              </a:rPr>
              <a:t> </a:t>
            </a:r>
            <a:r>
              <a:rPr lang="es-ES" sz="1400" dirty="0" err="1" smtClean="0">
                <a:solidFill>
                  <a:schemeClr val="accent1"/>
                </a:solidFill>
                <a:latin typeface="Arial" panose="020B0604020202020204" pitchFamily="34" charset="0"/>
                <a:cs typeface="Arial" panose="020B0604020202020204" pitchFamily="34" charset="0"/>
              </a:rPr>
              <a:t>groups</a:t>
            </a:r>
            <a:r>
              <a:rPr lang="es-ES" sz="1400" dirty="0" smtClean="0">
                <a:solidFill>
                  <a:schemeClr val="accent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es-ES" sz="1400" dirty="0">
              <a:solidFill>
                <a:schemeClr val="accent1"/>
              </a:solidFill>
              <a:latin typeface="Arial" panose="020B0604020202020204" pitchFamily="34" charset="0"/>
              <a:cs typeface="Arial" panose="020B0604020202020204" pitchFamily="34" charset="0"/>
            </a:endParaRPr>
          </a:p>
        </p:txBody>
      </p:sp>
      <p:sp>
        <p:nvSpPr>
          <p:cNvPr id="13" name="Textfeld 1"/>
          <p:cNvSpPr txBox="1"/>
          <p:nvPr/>
        </p:nvSpPr>
        <p:spPr>
          <a:xfrm>
            <a:off x="427695" y="4164600"/>
            <a:ext cx="2514600"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smtClean="0">
                <a:latin typeface="Arial" panose="020B0604020202020204" pitchFamily="34" charset="0"/>
                <a:cs typeface="Arial" panose="020B0604020202020204" pitchFamily="34" charset="0"/>
              </a:rPr>
              <a:t>Vision: an EU imaging </a:t>
            </a:r>
            <a:r>
              <a:rPr lang="de-DE" dirty="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software suite </a:t>
            </a:r>
          </a:p>
        </p:txBody>
      </p:sp>
      <p:sp>
        <p:nvSpPr>
          <p:cNvPr id="14" name="CuadroTexto 13"/>
          <p:cNvSpPr txBox="1"/>
          <p:nvPr/>
        </p:nvSpPr>
        <p:spPr>
          <a:xfrm>
            <a:off x="457200" y="1114970"/>
            <a:ext cx="8424938" cy="923330"/>
          </a:xfrm>
          <a:prstGeom prst="rect">
            <a:avLst/>
          </a:prstGeom>
          <a:noFill/>
        </p:spPr>
        <p:txBody>
          <a:bodyPr wrap="square" rtlCol="0">
            <a:spAutoFit/>
          </a:bodyPr>
          <a:lstStyle/>
          <a:p>
            <a:r>
              <a:rPr lang="es-ES" b="1" dirty="0" smtClean="0">
                <a:latin typeface="Arial" panose="020B0604020202020204" pitchFamily="34" charset="0"/>
                <a:cs typeface="Arial" panose="020B0604020202020204" pitchFamily="34" charset="0"/>
              </a:rPr>
              <a:t>IR </a:t>
            </a:r>
            <a:r>
              <a:rPr lang="en-GB" b="1" dirty="0" smtClean="0">
                <a:latin typeface="Arial" panose="020B0604020202020204" pitchFamily="34" charset="0"/>
                <a:cs typeface="Arial" panose="020B0604020202020204" pitchFamily="34" charset="0"/>
              </a:rPr>
              <a:t>surveillance</a:t>
            </a:r>
            <a:r>
              <a:rPr lang="en-U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thermal</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overload</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fast</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interlock</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essential</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for</a:t>
            </a:r>
            <a:r>
              <a:rPr lang="es-ES" dirty="0" smtClean="0">
                <a:latin typeface="Arial" panose="020B0604020202020204" pitchFamily="34" charset="0"/>
                <a:cs typeface="Arial" panose="020B0604020202020204" pitchFamily="34" charset="0"/>
              </a:rPr>
              <a:t> OP2.1) and </a:t>
            </a:r>
            <a:r>
              <a:rPr lang="es-ES" dirty="0" err="1" smtClean="0">
                <a:latin typeface="Arial" panose="020B0604020202020204" pitchFamily="34" charset="0"/>
                <a:cs typeface="Arial" panose="020B0604020202020204" pitchFamily="34" charset="0"/>
              </a:rPr>
              <a:t>thermal</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event</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feedback</a:t>
            </a:r>
            <a:r>
              <a:rPr lang="es-ES" dirty="0" smtClean="0">
                <a:latin typeface="Arial" panose="020B0604020202020204" pitchFamily="34" charset="0"/>
                <a:cs typeface="Arial" panose="020B0604020202020204" pitchFamily="34" charset="0"/>
              </a:rPr>
              <a:t> control) </a:t>
            </a:r>
            <a:r>
              <a:rPr lang="es-ES" dirty="0" err="1" smtClean="0">
                <a:latin typeface="Arial" panose="020B0604020202020204" pitchFamily="34" charset="0"/>
                <a:cs typeface="Arial" panose="020B0604020202020204" pitchFamily="34" charset="0"/>
              </a:rPr>
              <a:t>detection</a:t>
            </a:r>
            <a:r>
              <a:rPr lang="es-ES" dirty="0" smtClean="0">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428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12</a:t>
            </a:fld>
            <a:endParaRPr lang="en-GB" dirty="0"/>
          </a:p>
        </p:txBody>
      </p:sp>
      <p:sp>
        <p:nvSpPr>
          <p:cNvPr id="5" name="Marcador de contenido 4"/>
          <p:cNvSpPr>
            <a:spLocks noGrp="1"/>
          </p:cNvSpPr>
          <p:nvPr>
            <p:ph idx="12"/>
          </p:nvPr>
        </p:nvSpPr>
        <p:spPr/>
        <p:txBody>
          <a:bodyPr>
            <a:normAutofit lnSpcReduction="10000"/>
          </a:bodyPr>
          <a:lstStyle/>
          <a:p>
            <a:endParaRPr lang="es-ES"/>
          </a:p>
        </p:txBody>
      </p:sp>
      <p:pic>
        <p:nvPicPr>
          <p:cNvPr id="6" name="20180823.037_AEF31_ris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87877" y="1659690"/>
            <a:ext cx="4162480" cy="3121860"/>
          </a:xfrm>
          <a:prstGeom prst="rect">
            <a:avLst/>
          </a:prstGeom>
        </p:spPr>
      </p:pic>
      <p:sp>
        <p:nvSpPr>
          <p:cNvPr id="7" name="Título 1"/>
          <p:cNvSpPr>
            <a:spLocks noGrp="1"/>
          </p:cNvSpPr>
          <p:nvPr>
            <p:ph type="title"/>
          </p:nvPr>
        </p:nvSpPr>
        <p:spPr/>
        <p:txBody>
          <a:bodyPr/>
          <a:lstStyle/>
          <a:p>
            <a:r>
              <a:rPr lang="es-ES" dirty="0" err="1"/>
              <a:t>Safe</a:t>
            </a:r>
            <a:r>
              <a:rPr lang="es-ES" dirty="0"/>
              <a:t> </a:t>
            </a:r>
            <a:r>
              <a:rPr lang="es-ES" dirty="0" err="1" smtClean="0"/>
              <a:t>long</a:t>
            </a:r>
            <a:r>
              <a:rPr lang="es-ES" dirty="0" smtClean="0"/>
              <a:t>-pulse </a:t>
            </a:r>
            <a:r>
              <a:rPr lang="es-ES" dirty="0" err="1"/>
              <a:t>operation</a:t>
            </a:r>
            <a:r>
              <a:rPr lang="es-ES" dirty="0" smtClean="0"/>
              <a:t>.</a:t>
            </a:r>
            <a:endParaRPr lang="es-ES" dirty="0"/>
          </a:p>
        </p:txBody>
      </p:sp>
      <p:pic>
        <p:nvPicPr>
          <p:cNvPr id="8" name="20181017.041_AEF40_risk">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33400" y="1672114"/>
            <a:ext cx="4145915" cy="3109436"/>
          </a:xfrm>
          <a:prstGeom prst="rect">
            <a:avLst/>
          </a:prstGeom>
        </p:spPr>
      </p:pic>
      <p:sp>
        <p:nvSpPr>
          <p:cNvPr id="9" name="CuadroTexto 8"/>
          <p:cNvSpPr txBox="1"/>
          <p:nvPr/>
        </p:nvSpPr>
        <p:spPr>
          <a:xfrm>
            <a:off x="304800" y="1619040"/>
            <a:ext cx="194155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dirty="0" err="1" smtClean="0">
                <a:latin typeface="Arial" panose="020B0604020202020204" pitchFamily="34" charset="0"/>
                <a:cs typeface="Arial" panose="020B0604020202020204" pitchFamily="34" charset="0"/>
              </a:rPr>
              <a:t>Divertor</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overload</a:t>
            </a:r>
            <a:endParaRPr lang="es-ES" dirty="0">
              <a:latin typeface="Arial" panose="020B0604020202020204" pitchFamily="34" charset="0"/>
              <a:cs typeface="Arial" panose="020B0604020202020204" pitchFamily="34" charset="0"/>
            </a:endParaRPr>
          </a:p>
        </p:txBody>
      </p:sp>
      <p:sp>
        <p:nvSpPr>
          <p:cNvPr id="10" name="CuadroTexto 9"/>
          <p:cNvSpPr txBox="1"/>
          <p:nvPr/>
        </p:nvSpPr>
        <p:spPr>
          <a:xfrm>
            <a:off x="4487877" y="1619040"/>
            <a:ext cx="171938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dirty="0" err="1" smtClean="0">
                <a:latin typeface="Arial" panose="020B0604020202020204" pitchFamily="34" charset="0"/>
                <a:cs typeface="Arial" panose="020B0604020202020204" pitchFamily="34" charset="0"/>
              </a:rPr>
              <a:t>Baffle</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overload</a:t>
            </a:r>
            <a:endParaRPr lang="es-ES" dirty="0">
              <a:latin typeface="Arial" panose="020B0604020202020204" pitchFamily="34" charset="0"/>
              <a:cs typeface="Arial" panose="020B0604020202020204" pitchFamily="34" charset="0"/>
            </a:endParaRPr>
          </a:p>
        </p:txBody>
      </p:sp>
      <p:graphicFrame>
        <p:nvGraphicFramePr>
          <p:cNvPr id="12" name="Marcador de contenido 5"/>
          <p:cNvGraphicFramePr>
            <a:graphicFrameLocks/>
          </p:cNvGraphicFramePr>
          <p:nvPr>
            <p:extLst>
              <p:ext uri="{D42A27DB-BD31-4B8C-83A1-F6EECF244321}">
                <p14:modId xmlns:p14="http://schemas.microsoft.com/office/powerpoint/2010/main" val="1340089283"/>
              </p:ext>
            </p:extLst>
          </p:nvPr>
        </p:nvGraphicFramePr>
        <p:xfrm>
          <a:off x="457200" y="590550"/>
          <a:ext cx="8424938" cy="45656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255304931"/>
                    </a:ext>
                  </a:extLst>
                </a:gridCol>
                <a:gridCol w="6696743">
                  <a:extLst>
                    <a:ext uri="{9D8B030D-6E8A-4147-A177-3AD203B41FA5}">
                      <a16:colId xmlns:a16="http://schemas.microsoft.com/office/drawing/2014/main" val="3956649622"/>
                    </a:ext>
                  </a:extLst>
                </a:gridCol>
              </a:tblGrid>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WPW7X-2021.O4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Prepare safe long-pulse, high-power operation by implementing safety interlocks and developing strategies for wall conditioning.</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9951314"/>
                  </a:ext>
                </a:extLst>
              </a:tr>
            </a:tbl>
          </a:graphicData>
        </a:graphic>
      </p:graphicFrame>
    </p:spTree>
    <p:extLst>
      <p:ext uri="{BB962C8B-B14F-4D97-AF65-F5344CB8AC3E}">
        <p14:creationId xmlns:p14="http://schemas.microsoft.com/office/powerpoint/2010/main" val="175833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13</a:t>
            </a:fld>
            <a:endParaRPr lang="en-GB" dirty="0"/>
          </a:p>
        </p:txBody>
      </p:sp>
      <p:sp>
        <p:nvSpPr>
          <p:cNvPr id="6" name="Rectángulo 5"/>
          <p:cNvSpPr/>
          <p:nvPr/>
        </p:nvSpPr>
        <p:spPr>
          <a:xfrm>
            <a:off x="359754" y="1046023"/>
            <a:ext cx="8820472" cy="369332"/>
          </a:xfrm>
          <a:prstGeom prst="rect">
            <a:avLst/>
          </a:prstGeom>
        </p:spPr>
        <p:txBody>
          <a:bodyPr wrap="square">
            <a:spAutoFit/>
          </a:bodyPr>
          <a:lstStyle/>
          <a:p>
            <a:r>
              <a:rPr lang="en-US" b="1" dirty="0" smtClean="0">
                <a:latin typeface="Arial" panose="020B0604020202020204" pitchFamily="34" charset="0"/>
              </a:rPr>
              <a:t>Plasma-beta </a:t>
            </a:r>
            <a:r>
              <a:rPr lang="en-US" b="1" dirty="0">
                <a:latin typeface="Arial" panose="020B0604020202020204" pitchFamily="34" charset="0"/>
              </a:rPr>
              <a:t>effects on the island </a:t>
            </a:r>
            <a:r>
              <a:rPr lang="en-US" b="1" dirty="0" err="1" smtClean="0">
                <a:latin typeface="Arial" panose="020B0604020202020204" pitchFamily="34" charset="0"/>
              </a:rPr>
              <a:t>divertor</a:t>
            </a:r>
            <a:r>
              <a:rPr lang="en-US" b="1" dirty="0">
                <a:latin typeface="Arial" panose="020B0604020202020204" pitchFamily="34" charset="0"/>
              </a:rPr>
              <a:t> </a:t>
            </a:r>
            <a:r>
              <a:rPr lang="en-US" b="1" dirty="0" smtClean="0">
                <a:latin typeface="Arial" panose="020B0604020202020204" pitchFamily="34" charset="0"/>
              </a:rPr>
              <a:t>of </a:t>
            </a:r>
            <a:r>
              <a:rPr lang="en-US" b="1" dirty="0" err="1" smtClean="0">
                <a:latin typeface="Arial" panose="020B0604020202020204" pitchFamily="34" charset="0"/>
              </a:rPr>
              <a:t>Wendelstein</a:t>
            </a:r>
            <a:r>
              <a:rPr lang="en-US" b="1" dirty="0" smtClean="0">
                <a:latin typeface="Arial" panose="020B0604020202020204" pitchFamily="34" charset="0"/>
              </a:rPr>
              <a:t> </a:t>
            </a:r>
            <a:r>
              <a:rPr lang="en-US" b="1" dirty="0">
                <a:latin typeface="Arial" panose="020B0604020202020204" pitchFamily="34" charset="0"/>
              </a:rPr>
              <a:t>7-X</a:t>
            </a:r>
            <a:r>
              <a:rPr lang="en-US" dirty="0">
                <a:latin typeface="Arial" panose="020B0604020202020204" pitchFamily="34" charset="0"/>
              </a:rPr>
              <a:t>.</a:t>
            </a:r>
            <a:endParaRPr lang="es-ES" dirty="0"/>
          </a:p>
        </p:txBody>
      </p:sp>
      <p:sp>
        <p:nvSpPr>
          <p:cNvPr id="7" name="Rectángulo 6"/>
          <p:cNvSpPr/>
          <p:nvPr/>
        </p:nvSpPr>
        <p:spPr>
          <a:xfrm>
            <a:off x="359754" y="1415355"/>
            <a:ext cx="8280920" cy="1384995"/>
          </a:xfrm>
          <a:prstGeom prst="rect">
            <a:avLst/>
          </a:prstGeom>
        </p:spPr>
        <p:txBody>
          <a:bodyPr wrap="square">
            <a:spAutoFit/>
          </a:bodyPr>
          <a:lstStyle/>
          <a:p>
            <a:pPr marL="342900" indent="-342900">
              <a:buFont typeface="Wingdings" panose="05000000000000000000" pitchFamily="2" charset="2"/>
              <a:buChar char="§"/>
            </a:pPr>
            <a:r>
              <a:rPr lang="en-US" dirty="0" smtClean="0">
                <a:latin typeface="Arial" panose="020B0604020202020204" pitchFamily="34" charset="0"/>
                <a:cs typeface="Arial" panose="020B0604020202020204" pitchFamily="34" charset="0"/>
              </a:rPr>
              <a:t>Equilibrium </a:t>
            </a:r>
            <a:r>
              <a:rPr lang="en-US" dirty="0">
                <a:latin typeface="Arial" panose="020B0604020202020204" pitchFamily="34" charset="0"/>
                <a:cs typeface="Arial" panose="020B0604020202020204" pitchFamily="34" charset="0"/>
              </a:rPr>
              <a:t>magnetic fields were </a:t>
            </a:r>
            <a:r>
              <a:rPr lang="en-US" dirty="0" smtClean="0">
                <a:latin typeface="Arial" panose="020B0604020202020204" pitchFamily="34" charset="0"/>
                <a:cs typeface="Arial" panose="020B0604020202020204" pitchFamily="34" charset="0"/>
              </a:rPr>
              <a:t>calculated with HINT.</a:t>
            </a:r>
          </a:p>
          <a:p>
            <a:pPr marL="342900" indent="-342900">
              <a:buFont typeface="Wingdings" panose="05000000000000000000" pitchFamily="2" charset="2"/>
              <a:buChar char="§"/>
            </a:pPr>
            <a:r>
              <a:rPr lang="en-US" dirty="0">
                <a:latin typeface="Arial" panose="020B0604020202020204" pitchFamily="34" charset="0"/>
                <a:cs typeface="Arial" panose="020B0604020202020204" pitchFamily="34" charset="0"/>
              </a:rPr>
              <a:t>H</a:t>
            </a:r>
            <a:r>
              <a:rPr lang="en-US" dirty="0" smtClean="0">
                <a:latin typeface="Arial" panose="020B0604020202020204" pitchFamily="34" charset="0"/>
                <a:cs typeface="Arial" panose="020B0604020202020204" pitchFamily="34" charset="0"/>
              </a:rPr>
              <a:t>eat-loads </a:t>
            </a:r>
            <a:r>
              <a:rPr lang="en-US" dirty="0">
                <a:latin typeface="Arial" panose="020B0604020202020204" pitchFamily="34" charset="0"/>
                <a:cs typeface="Arial" panose="020B0604020202020204" pitchFamily="34" charset="0"/>
              </a:rPr>
              <a:t>estimated with anisotropic diffusion </a:t>
            </a:r>
            <a:r>
              <a:rPr lang="en-US" dirty="0" smtClean="0">
                <a:latin typeface="Arial" panose="020B0604020202020204" pitchFamily="34" charset="0"/>
                <a:cs typeface="Arial" panose="020B0604020202020204" pitchFamily="34" charset="0"/>
              </a:rPr>
              <a:t>method.</a:t>
            </a:r>
            <a:endParaRPr lang="en-US"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1600" dirty="0">
                <a:solidFill>
                  <a:schemeClr val="accent1"/>
                </a:solidFill>
                <a:latin typeface="Arial" panose="020B0604020202020204" pitchFamily="34" charset="0"/>
                <a:cs typeface="Arial" panose="020B0604020202020204" pitchFamily="34" charset="0"/>
              </a:rPr>
              <a:t>Standard configuration mostly stable (some edge </a:t>
            </a:r>
            <a:r>
              <a:rPr lang="en-US" sz="1600" dirty="0" err="1">
                <a:solidFill>
                  <a:schemeClr val="accent1"/>
                </a:solidFill>
                <a:latin typeface="Arial" panose="020B0604020202020204" pitchFamily="34" charset="0"/>
                <a:cs typeface="Arial" panose="020B0604020202020204" pitchFamily="34" charset="0"/>
              </a:rPr>
              <a:t>stochastization</a:t>
            </a:r>
            <a:r>
              <a:rPr lang="en-US" sz="1600" dirty="0">
                <a:solidFill>
                  <a:schemeClr val="accent1"/>
                </a:solidFill>
                <a:latin typeface="Arial" panose="020B0604020202020204" pitchFamily="34" charset="0"/>
                <a:cs typeface="Arial" panose="020B0604020202020204" pitchFamily="34" charset="0"/>
              </a:rPr>
              <a:t>)</a:t>
            </a:r>
          </a:p>
          <a:p>
            <a:pPr marL="800100" lvl="1" indent="-342900">
              <a:buFont typeface="Wingdings" panose="05000000000000000000" pitchFamily="2" charset="2"/>
              <a:buChar char="§"/>
            </a:pPr>
            <a:r>
              <a:rPr lang="en-US" sz="1600" dirty="0">
                <a:solidFill>
                  <a:schemeClr val="accent1"/>
                </a:solidFill>
                <a:latin typeface="Arial" panose="020B0604020202020204" pitchFamily="34" charset="0"/>
                <a:cs typeface="Arial" panose="020B0604020202020204" pitchFamily="34" charset="0"/>
              </a:rPr>
              <a:t>High-iota configuration shows full </a:t>
            </a:r>
            <a:r>
              <a:rPr lang="en-US" sz="1600" dirty="0" err="1">
                <a:solidFill>
                  <a:schemeClr val="accent1"/>
                </a:solidFill>
                <a:latin typeface="Arial" panose="020B0604020202020204" pitchFamily="34" charset="0"/>
                <a:cs typeface="Arial" panose="020B0604020202020204" pitchFamily="34" charset="0"/>
              </a:rPr>
              <a:t>stochastization</a:t>
            </a:r>
            <a:r>
              <a:rPr lang="en-US" sz="1600" dirty="0">
                <a:solidFill>
                  <a:schemeClr val="accent1"/>
                </a:solidFill>
                <a:latin typeface="Arial" panose="020B0604020202020204" pitchFamily="34" charset="0"/>
                <a:cs typeface="Arial" panose="020B0604020202020204" pitchFamily="34" charset="0"/>
              </a:rPr>
              <a:t> of the edge islands</a:t>
            </a:r>
          </a:p>
          <a:p>
            <a:pPr marL="800100" lvl="1" indent="-342900">
              <a:buFont typeface="Wingdings" panose="05000000000000000000" pitchFamily="2" charset="2"/>
              <a:buChar char="§"/>
            </a:pPr>
            <a:r>
              <a:rPr lang="en-US" sz="1600" dirty="0" smtClean="0">
                <a:solidFill>
                  <a:schemeClr val="accent1"/>
                </a:solidFill>
                <a:latin typeface="Arial" panose="020B0604020202020204" pitchFamily="34" charset="0"/>
                <a:cs typeface="Arial" panose="020B0604020202020204" pitchFamily="34" charset="0"/>
              </a:rPr>
              <a:t>Low-iota </a:t>
            </a:r>
            <a:r>
              <a:rPr lang="en-US" sz="1600" dirty="0">
                <a:solidFill>
                  <a:schemeClr val="accent1"/>
                </a:solidFill>
                <a:latin typeface="Arial" panose="020B0604020202020204" pitchFamily="34" charset="0"/>
                <a:cs typeface="Arial" panose="020B0604020202020204" pitchFamily="34" charset="0"/>
              </a:rPr>
              <a:t>configuration shows vanishing magnetic islands in </a:t>
            </a:r>
            <a:r>
              <a:rPr lang="en-US" sz="1600" dirty="0" smtClean="0">
                <a:solidFill>
                  <a:schemeClr val="accent1"/>
                </a:solidFill>
                <a:latin typeface="Arial" panose="020B0604020202020204" pitchFamily="34" charset="0"/>
                <a:cs typeface="Arial" panose="020B0604020202020204" pitchFamily="34" charset="0"/>
              </a:rPr>
              <a:t>equilibrium.</a:t>
            </a:r>
            <a:endParaRPr lang="en-US" sz="1600" dirty="0">
              <a:solidFill>
                <a:schemeClr val="accent1"/>
              </a:solidFill>
              <a:latin typeface="Arial" panose="020B0604020202020204" pitchFamily="34" charset="0"/>
              <a:cs typeface="Arial" panose="020B0604020202020204" pitchFamily="34" charset="0"/>
            </a:endParaRPr>
          </a:p>
        </p:txBody>
      </p:sp>
      <p:pic>
        <p:nvPicPr>
          <p:cNvPr id="8" name="Grafik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608" y="2757988"/>
            <a:ext cx="3372604" cy="2023562"/>
          </a:xfrm>
          <a:prstGeom prst="rect">
            <a:avLst/>
          </a:prstGeom>
        </p:spPr>
      </p:pic>
      <p:pic>
        <p:nvPicPr>
          <p:cNvPr id="9" name="Grafik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19876" y="2757988"/>
            <a:ext cx="3372604" cy="2023562"/>
          </a:xfrm>
          <a:prstGeom prst="rect">
            <a:avLst/>
          </a:prstGeom>
        </p:spPr>
      </p:pic>
      <p:pic>
        <p:nvPicPr>
          <p:cNvPr id="10" name="Grafik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3912" y="2757988"/>
            <a:ext cx="3372604" cy="2023562"/>
          </a:xfrm>
          <a:prstGeom prst="rect">
            <a:avLst/>
          </a:prstGeom>
        </p:spPr>
      </p:pic>
      <p:sp>
        <p:nvSpPr>
          <p:cNvPr id="11" name="CuadroTexto 10"/>
          <p:cNvSpPr txBox="1"/>
          <p:nvPr/>
        </p:nvSpPr>
        <p:spPr>
          <a:xfrm>
            <a:off x="6992888" y="4299563"/>
            <a:ext cx="2016224"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600" dirty="0" err="1" smtClean="0">
                <a:latin typeface="Arial" panose="020B0604020202020204" pitchFamily="34" charset="0"/>
                <a:cs typeface="Arial" panose="020B0604020202020204" pitchFamily="34" charset="0"/>
              </a:rPr>
              <a:t>Secondary</a:t>
            </a:r>
            <a:r>
              <a:rPr lang="es-ES" sz="1600" dirty="0" smtClean="0">
                <a:latin typeface="Arial" panose="020B0604020202020204" pitchFamily="34" charset="0"/>
                <a:cs typeface="Arial" panose="020B0604020202020204" pitchFamily="34" charset="0"/>
              </a:rPr>
              <a:t> strike line at </a:t>
            </a:r>
            <a:r>
              <a:rPr lang="es-ES" sz="1600" dirty="0" err="1" smtClean="0">
                <a:latin typeface="Arial" panose="020B0604020202020204" pitchFamily="34" charset="0"/>
                <a:cs typeface="Arial" panose="020B0604020202020204" pitchFamily="34" charset="0"/>
              </a:rPr>
              <a:t>high</a:t>
            </a:r>
            <a:r>
              <a:rPr lang="es-ES" sz="1600" dirty="0" smtClean="0">
                <a:latin typeface="Arial" panose="020B0604020202020204" pitchFamily="34" charset="0"/>
                <a:cs typeface="Arial" panose="020B0604020202020204" pitchFamily="34" charset="0"/>
              </a:rPr>
              <a:t> beta</a:t>
            </a:r>
            <a:endParaRPr lang="es-ES" sz="1600" dirty="0">
              <a:latin typeface="Arial" panose="020B0604020202020204" pitchFamily="34" charset="0"/>
              <a:cs typeface="Arial" panose="020B0604020202020204" pitchFamily="34" charset="0"/>
            </a:endParaRPr>
          </a:p>
        </p:txBody>
      </p:sp>
      <p:cxnSp>
        <p:nvCxnSpPr>
          <p:cNvPr id="12" name="Conector recto de flecha 11"/>
          <p:cNvCxnSpPr>
            <a:stCxn id="11" idx="0"/>
          </p:cNvCxnSpPr>
          <p:nvPr/>
        </p:nvCxnSpPr>
        <p:spPr>
          <a:xfrm flipH="1" flipV="1">
            <a:off x="6934200" y="4142983"/>
            <a:ext cx="1066800" cy="1565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CuadroTexto 12"/>
          <p:cNvSpPr txBox="1"/>
          <p:nvPr/>
        </p:nvSpPr>
        <p:spPr>
          <a:xfrm>
            <a:off x="221064" y="4436808"/>
            <a:ext cx="255711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dirty="0" err="1" smtClean="0">
                <a:latin typeface="Arial" panose="020B0604020202020204" pitchFamily="34" charset="0"/>
                <a:cs typeface="Arial" panose="020B0604020202020204" pitchFamily="34" charset="0"/>
              </a:rPr>
              <a:t>Knieps</a:t>
            </a:r>
            <a:r>
              <a:rPr lang="es-ES" dirty="0" smtClean="0">
                <a:latin typeface="Arial" panose="020B0604020202020204" pitchFamily="34" charset="0"/>
                <a:cs typeface="Arial" panose="020B0604020202020204" pitchFamily="34" charset="0"/>
              </a:rPr>
              <a:t> et al, </a:t>
            </a:r>
            <a:r>
              <a:rPr lang="es-ES" dirty="0" smtClean="0">
                <a:latin typeface="Arial" panose="020B0604020202020204" pitchFamily="34" charset="0"/>
                <a:cs typeface="Arial" panose="020B0604020202020204" pitchFamily="34" charset="0"/>
                <a:hlinkClick r:id="rId5"/>
              </a:rPr>
              <a:t>EPS 2021</a:t>
            </a:r>
            <a:endParaRPr lang="es-ES" dirty="0">
              <a:latin typeface="Arial" panose="020B0604020202020204" pitchFamily="34" charset="0"/>
              <a:cs typeface="Arial" panose="020B0604020202020204" pitchFamily="34" charset="0"/>
            </a:endParaRPr>
          </a:p>
        </p:txBody>
      </p:sp>
      <p:sp>
        <p:nvSpPr>
          <p:cNvPr id="14" name="Título 1"/>
          <p:cNvSpPr>
            <a:spLocks noGrp="1"/>
          </p:cNvSpPr>
          <p:nvPr>
            <p:ph type="title"/>
          </p:nvPr>
        </p:nvSpPr>
        <p:spPr/>
        <p:txBody>
          <a:bodyPr/>
          <a:lstStyle/>
          <a:p>
            <a:r>
              <a:rPr lang="es-ES" dirty="0" err="1"/>
              <a:t>Safe</a:t>
            </a:r>
            <a:r>
              <a:rPr lang="es-ES" dirty="0"/>
              <a:t> </a:t>
            </a:r>
            <a:r>
              <a:rPr lang="es-ES" dirty="0" err="1" smtClean="0"/>
              <a:t>long</a:t>
            </a:r>
            <a:r>
              <a:rPr lang="es-ES" dirty="0" smtClean="0"/>
              <a:t>-pulse </a:t>
            </a:r>
            <a:r>
              <a:rPr lang="es-ES" dirty="0" err="1"/>
              <a:t>operation</a:t>
            </a:r>
            <a:r>
              <a:rPr lang="es-ES" dirty="0" smtClean="0"/>
              <a:t>.</a:t>
            </a:r>
            <a:endParaRPr lang="es-ES" dirty="0"/>
          </a:p>
        </p:txBody>
      </p:sp>
      <p:graphicFrame>
        <p:nvGraphicFramePr>
          <p:cNvPr id="15" name="Marcador de contenido 5"/>
          <p:cNvGraphicFramePr>
            <a:graphicFrameLocks noGrp="1"/>
          </p:cNvGraphicFramePr>
          <p:nvPr>
            <p:ph idx="1"/>
            <p:extLst>
              <p:ext uri="{D42A27DB-BD31-4B8C-83A1-F6EECF244321}">
                <p14:modId xmlns:p14="http://schemas.microsoft.com/office/powerpoint/2010/main" val="1819672704"/>
              </p:ext>
            </p:extLst>
          </p:nvPr>
        </p:nvGraphicFramePr>
        <p:xfrm>
          <a:off x="457200" y="590550"/>
          <a:ext cx="8424938" cy="45656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255304931"/>
                    </a:ext>
                  </a:extLst>
                </a:gridCol>
                <a:gridCol w="6696743">
                  <a:extLst>
                    <a:ext uri="{9D8B030D-6E8A-4147-A177-3AD203B41FA5}">
                      <a16:colId xmlns:a16="http://schemas.microsoft.com/office/drawing/2014/main" val="3956649622"/>
                    </a:ext>
                  </a:extLst>
                </a:gridCol>
              </a:tblGrid>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WPW7X-2021.O4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Prepare safe long-pulse, high-power operation by implementing safety interlocks and developing strategies for wall conditioning.</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9951314"/>
                  </a:ext>
                </a:extLst>
              </a:tr>
            </a:tbl>
          </a:graphicData>
        </a:graphic>
      </p:graphicFrame>
    </p:spTree>
    <p:extLst>
      <p:ext uri="{BB962C8B-B14F-4D97-AF65-F5344CB8AC3E}">
        <p14:creationId xmlns:p14="http://schemas.microsoft.com/office/powerpoint/2010/main" val="4103203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800" dirty="0" err="1"/>
              <a:t>Diagnostic</a:t>
            </a:r>
            <a:r>
              <a:rPr lang="es-ES" sz="2800" dirty="0"/>
              <a:t> </a:t>
            </a:r>
            <a:r>
              <a:rPr lang="es-ES" sz="2800" dirty="0" err="1"/>
              <a:t>systems</a:t>
            </a:r>
            <a:r>
              <a:rPr lang="es-ES" sz="2800" dirty="0"/>
              <a:t> and </a:t>
            </a:r>
            <a:r>
              <a:rPr lang="es-ES" sz="2800" dirty="0" err="1"/>
              <a:t>enhancements</a:t>
            </a:r>
            <a:r>
              <a:rPr lang="es-ES" sz="2800" dirty="0" smtClean="0"/>
              <a:t>.</a:t>
            </a:r>
            <a:endParaRPr lang="es-ES" sz="28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067447046"/>
              </p:ext>
            </p:extLst>
          </p:nvPr>
        </p:nvGraphicFramePr>
        <p:xfrm>
          <a:off x="457200" y="667385"/>
          <a:ext cx="8424938" cy="45656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102298921"/>
                    </a:ext>
                  </a:extLst>
                </a:gridCol>
                <a:gridCol w="6696743">
                  <a:extLst>
                    <a:ext uri="{9D8B030D-6E8A-4147-A177-3AD203B41FA5}">
                      <a16:colId xmlns:a16="http://schemas.microsoft.com/office/drawing/2014/main" val="2508851754"/>
                    </a:ext>
                  </a:extLst>
                </a:gridCol>
              </a:tblGrid>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WPW7X-2021.O5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Continue to develop and implement diagnostic systems and upgrades in support of the scientific objectives of Mission 8 in OP2.</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0980558"/>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14</a:t>
            </a:fld>
            <a:endParaRPr lang="en-GB" dirty="0"/>
          </a:p>
        </p:txBody>
      </p:sp>
      <p:sp>
        <p:nvSpPr>
          <p:cNvPr id="10" name="CuadroTexto 9"/>
          <p:cNvSpPr txBox="1"/>
          <p:nvPr/>
        </p:nvSpPr>
        <p:spPr>
          <a:xfrm>
            <a:off x="459344" y="1353185"/>
            <a:ext cx="4953000" cy="38164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anose="05000000000000000000" pitchFamily="2" charset="2"/>
              <a:buChar char="§"/>
            </a:pPr>
            <a:r>
              <a:rPr lang="es-ES" sz="2000" dirty="0" smtClean="0">
                <a:latin typeface="Arial" panose="020B0604020202020204" pitchFamily="34" charset="0"/>
                <a:cs typeface="Arial" panose="020B0604020202020204" pitchFamily="34" charset="0"/>
              </a:rPr>
              <a:t>E-band </a:t>
            </a:r>
            <a:r>
              <a:rPr lang="es-ES" sz="2000" dirty="0" err="1" smtClean="0">
                <a:latin typeface="Arial" panose="020B0604020202020204" pitchFamily="34" charset="0"/>
                <a:cs typeface="Arial" panose="020B0604020202020204" pitchFamily="34" charset="0"/>
              </a:rPr>
              <a:t>Doppler</a:t>
            </a:r>
            <a:r>
              <a:rPr lang="es-ES" sz="2000" dirty="0" smtClean="0">
                <a:latin typeface="Arial" panose="020B0604020202020204" pitchFamily="34" charset="0"/>
                <a:cs typeface="Arial" panose="020B0604020202020204" pitchFamily="34" charset="0"/>
              </a:rPr>
              <a:t> </a:t>
            </a:r>
            <a:r>
              <a:rPr lang="es-ES" sz="2000" dirty="0" err="1" smtClean="0">
                <a:latin typeface="Arial" panose="020B0604020202020204" pitchFamily="34" charset="0"/>
                <a:cs typeface="Arial" panose="020B0604020202020204" pitchFamily="34" charset="0"/>
              </a:rPr>
              <a:t>reflectometer</a:t>
            </a:r>
            <a:endParaRPr lang="es-ES" sz="2000" dirty="0" smtClean="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s-ES" dirty="0" smtClean="0">
                <a:solidFill>
                  <a:schemeClr val="accent1"/>
                </a:solidFill>
                <a:latin typeface="Arial" panose="020B0604020202020204" pitchFamily="34" charset="0"/>
                <a:cs typeface="Arial" panose="020B0604020202020204" pitchFamily="34" charset="0"/>
              </a:rPr>
              <a:t>Comercial hardware </a:t>
            </a:r>
            <a:r>
              <a:rPr lang="es-ES" dirty="0" err="1" smtClean="0">
                <a:solidFill>
                  <a:schemeClr val="accent1"/>
                </a:solidFill>
                <a:latin typeface="Arial" panose="020B0604020202020204" pitchFamily="34" charset="0"/>
                <a:cs typeface="Arial" panose="020B0604020202020204" pitchFamily="34" charset="0"/>
              </a:rPr>
              <a:t>procured</a:t>
            </a:r>
            <a:r>
              <a:rPr lang="es-ES" dirty="0" smtClean="0">
                <a:solidFill>
                  <a:schemeClr val="accent1"/>
                </a:solidFill>
                <a:latin typeface="Arial" panose="020B0604020202020204" pitchFamily="34" charset="0"/>
                <a:cs typeface="Arial" panose="020B0604020202020204" pitchFamily="34" charset="0"/>
              </a:rPr>
              <a:t> (</a:t>
            </a:r>
            <a:r>
              <a:rPr lang="es-ES" dirty="0" err="1" smtClean="0">
                <a:solidFill>
                  <a:schemeClr val="accent1"/>
                </a:solidFill>
                <a:latin typeface="Arial" panose="020B0604020202020204" pitchFamily="34" charset="0"/>
                <a:cs typeface="Arial" panose="020B0604020202020204" pitchFamily="34" charset="0"/>
              </a:rPr>
              <a:t>reflectometer</a:t>
            </a:r>
            <a:r>
              <a:rPr lang="es-ES" dirty="0" smtClean="0">
                <a:solidFill>
                  <a:schemeClr val="accent1"/>
                </a:solidFill>
                <a:latin typeface="Arial" panose="020B0604020202020204" pitchFamily="34" charset="0"/>
                <a:cs typeface="Arial" panose="020B0604020202020204" pitchFamily="34" charset="0"/>
              </a:rPr>
              <a:t> and E-band </a:t>
            </a:r>
            <a:r>
              <a:rPr lang="es-ES" dirty="0" err="1" smtClean="0">
                <a:solidFill>
                  <a:schemeClr val="accent1"/>
                </a:solidFill>
                <a:latin typeface="Arial" panose="020B0604020202020204" pitchFamily="34" charset="0"/>
                <a:cs typeface="Arial" panose="020B0604020202020204" pitchFamily="34" charset="0"/>
              </a:rPr>
              <a:t>waveguide</a:t>
            </a:r>
            <a:r>
              <a:rPr lang="es-ES" dirty="0" smtClean="0">
                <a:solidFill>
                  <a:schemeClr val="accent1"/>
                </a:solidFill>
                <a:latin typeface="Arial" panose="020B0604020202020204" pitchFamily="34" charset="0"/>
                <a:cs typeface="Arial" panose="020B0604020202020204" pitchFamily="34" charset="0"/>
              </a:rPr>
              <a:t> </a:t>
            </a:r>
            <a:r>
              <a:rPr lang="es-ES" dirty="0" err="1" smtClean="0">
                <a:solidFill>
                  <a:schemeClr val="accent1"/>
                </a:solidFill>
                <a:latin typeface="Arial" panose="020B0604020202020204" pitchFamily="34" charset="0"/>
                <a:cs typeface="Arial" panose="020B0604020202020204" pitchFamily="34" charset="0"/>
              </a:rPr>
              <a:t>components</a:t>
            </a:r>
            <a:r>
              <a:rPr lang="es-ES" dirty="0" smtClean="0">
                <a:solidFill>
                  <a:schemeClr val="accent1"/>
                </a:solidFill>
                <a:latin typeface="Arial" panose="020B0604020202020204" pitchFamily="34" charset="0"/>
                <a:cs typeface="Arial" panose="020B0604020202020204" pitchFamily="34" charset="0"/>
              </a:rPr>
              <a:t>).</a:t>
            </a:r>
          </a:p>
          <a:p>
            <a:pPr marL="742950" lvl="1" indent="-285750">
              <a:buFont typeface="Wingdings" panose="05000000000000000000" pitchFamily="2" charset="2"/>
              <a:buChar char="§"/>
            </a:pPr>
            <a:r>
              <a:rPr lang="es-ES" dirty="0" err="1" smtClean="0">
                <a:solidFill>
                  <a:schemeClr val="accent1"/>
                </a:solidFill>
                <a:latin typeface="Arial" panose="020B0604020202020204" pitchFamily="34" charset="0"/>
                <a:cs typeface="Arial" panose="020B0604020202020204" pitchFamily="34" charset="0"/>
              </a:rPr>
              <a:t>Testing</a:t>
            </a:r>
            <a:r>
              <a:rPr lang="es-ES" dirty="0" smtClean="0">
                <a:solidFill>
                  <a:schemeClr val="accent1"/>
                </a:solidFill>
                <a:latin typeface="Arial" panose="020B0604020202020204" pitchFamily="34" charset="0"/>
                <a:cs typeface="Arial" panose="020B0604020202020204" pitchFamily="34" charset="0"/>
              </a:rPr>
              <a:t> at TJ-II in Oct-Nov 2021</a:t>
            </a:r>
          </a:p>
          <a:p>
            <a:pPr marL="285750" indent="-285750">
              <a:buFont typeface="Wingdings" panose="05000000000000000000" pitchFamily="2" charset="2"/>
              <a:buChar char="§"/>
            </a:pPr>
            <a:r>
              <a:rPr lang="es-ES" sz="2000" dirty="0" err="1" smtClean="0">
                <a:latin typeface="Arial" panose="020B0604020202020204" pitchFamily="34" charset="0"/>
                <a:cs typeface="Arial" panose="020B0604020202020204" pitchFamily="34" charset="0"/>
              </a:rPr>
              <a:t>Divertor</a:t>
            </a:r>
            <a:r>
              <a:rPr lang="es-ES" sz="2000" dirty="0" smtClean="0">
                <a:latin typeface="Arial" panose="020B0604020202020204" pitchFamily="34" charset="0"/>
                <a:cs typeface="Arial" panose="020B0604020202020204" pitchFamily="34" charset="0"/>
              </a:rPr>
              <a:t> </a:t>
            </a:r>
            <a:r>
              <a:rPr lang="es-ES" sz="2000" dirty="0" err="1" smtClean="0">
                <a:latin typeface="Arial" panose="020B0604020202020204" pitchFamily="34" charset="0"/>
                <a:cs typeface="Arial" panose="020B0604020202020204" pitchFamily="34" charset="0"/>
              </a:rPr>
              <a:t>endoscopes</a:t>
            </a:r>
            <a:r>
              <a:rPr lang="es-ES" sz="2000" dirty="0" smtClean="0">
                <a:latin typeface="Arial" panose="020B0604020202020204" pitchFamily="34" charset="0"/>
                <a:cs typeface="Arial" panose="020B0604020202020204" pitchFamily="34" charset="0"/>
              </a:rPr>
              <a:t> (4 </a:t>
            </a:r>
            <a:r>
              <a:rPr lang="es-ES" sz="2000" dirty="0" err="1" smtClean="0">
                <a:latin typeface="Arial" panose="020B0604020202020204" pitchFamily="34" charset="0"/>
                <a:cs typeface="Arial" panose="020B0604020202020204" pitchFamily="34" charset="0"/>
              </a:rPr>
              <a:t>units</a:t>
            </a:r>
            <a:r>
              <a:rPr lang="es-ES" sz="2000" dirty="0" smtClean="0">
                <a:latin typeface="Arial" panose="020B0604020202020204" pitchFamily="34" charset="0"/>
                <a:cs typeface="Arial" panose="020B0604020202020204" pitchFamily="34" charset="0"/>
              </a:rPr>
              <a:t> w</a:t>
            </a:r>
            <a:r>
              <a:rPr lang="en-US" sz="2000" dirty="0" smtClean="0">
                <a:latin typeface="Arial" panose="020B0604020202020204" pitchFamily="34" charset="0"/>
                <a:cs typeface="Arial" panose="020B0604020202020204" pitchFamily="34" charset="0"/>
              </a:rPr>
              <a:t>/ </a:t>
            </a:r>
            <a:r>
              <a:rPr lang="es-ES" sz="2000" dirty="0" err="1" smtClean="0">
                <a:latin typeface="Arial" panose="020B0604020202020204" pitchFamily="34" charset="0"/>
                <a:cs typeface="Arial" panose="020B0604020202020204" pitchFamily="34" charset="0"/>
              </a:rPr>
              <a:t>spectroscopy</a:t>
            </a:r>
            <a:r>
              <a:rPr lang="es-ES" sz="2000" dirty="0" smtClean="0">
                <a:latin typeface="Arial" panose="020B0604020202020204" pitchFamily="34" charset="0"/>
                <a:cs typeface="Arial" panose="020B0604020202020204" pitchFamily="34" charset="0"/>
              </a:rPr>
              <a:t>, IR camera, </a:t>
            </a:r>
            <a:r>
              <a:rPr lang="es-ES" sz="2000" dirty="0" err="1" smtClean="0">
                <a:latin typeface="Arial" panose="020B0604020202020204" pitchFamily="34" charset="0"/>
                <a:cs typeface="Arial" panose="020B0604020202020204" pitchFamily="34" charset="0"/>
              </a:rPr>
              <a:t>bolometers</a:t>
            </a:r>
            <a:r>
              <a:rPr lang="es-ES" sz="2000" dirty="0" smtClean="0">
                <a:latin typeface="Arial" panose="020B0604020202020204" pitchFamily="34" charset="0"/>
                <a:cs typeface="Arial" panose="020B0604020202020204" pitchFamily="34" charset="0"/>
              </a:rPr>
              <a:t>)</a:t>
            </a:r>
          </a:p>
          <a:p>
            <a:pPr marL="742950" lvl="1" indent="-285750">
              <a:buFont typeface="Wingdings" panose="05000000000000000000" pitchFamily="2" charset="2"/>
              <a:buChar char="§"/>
            </a:pPr>
            <a:r>
              <a:rPr lang="es-ES" dirty="0" smtClean="0">
                <a:solidFill>
                  <a:schemeClr val="accent1"/>
                </a:solidFill>
                <a:latin typeface="Arial" panose="020B0604020202020204" pitchFamily="34" charset="0"/>
                <a:cs typeface="Arial" panose="020B0604020202020204" pitchFamily="34" charset="0"/>
              </a:rPr>
              <a:t>Control and DAQ</a:t>
            </a:r>
          </a:p>
          <a:p>
            <a:pPr marL="285750" indent="-285750">
              <a:buFont typeface="Wingdings" panose="05000000000000000000" pitchFamily="2" charset="2"/>
              <a:buChar char="§"/>
            </a:pPr>
            <a:r>
              <a:rPr lang="es-ES" sz="2000" dirty="0" smtClean="0">
                <a:latin typeface="Arial" panose="020B0604020202020204" pitchFamily="34" charset="0"/>
                <a:cs typeface="Arial" panose="020B0604020202020204" pitchFamily="34" charset="0"/>
              </a:rPr>
              <a:t>CO monitor</a:t>
            </a:r>
          </a:p>
          <a:p>
            <a:pPr marL="742950" lvl="1" indent="-285750">
              <a:buFont typeface="Wingdings" panose="05000000000000000000" pitchFamily="2" charset="2"/>
              <a:buChar char="§"/>
            </a:pPr>
            <a:r>
              <a:rPr lang="es-ES" dirty="0" err="1" smtClean="0">
                <a:solidFill>
                  <a:schemeClr val="accent1"/>
                </a:solidFill>
                <a:latin typeface="Arial" panose="020B0604020202020204" pitchFamily="34" charset="0"/>
                <a:cs typeface="Arial" panose="020B0604020202020204" pitchFamily="34" charset="0"/>
              </a:rPr>
              <a:t>Integration</a:t>
            </a:r>
            <a:r>
              <a:rPr lang="es-ES" dirty="0" smtClean="0">
                <a:solidFill>
                  <a:schemeClr val="accent1"/>
                </a:solidFill>
                <a:latin typeface="Arial" panose="020B0604020202020204" pitchFamily="34" charset="0"/>
                <a:cs typeface="Arial" panose="020B0604020202020204" pitchFamily="34" charset="0"/>
              </a:rPr>
              <a:t> in W7-X light-</a:t>
            </a:r>
            <a:r>
              <a:rPr lang="es-ES" dirty="0" err="1" smtClean="0">
                <a:solidFill>
                  <a:schemeClr val="accent1"/>
                </a:solidFill>
                <a:latin typeface="Arial" panose="020B0604020202020204" pitchFamily="34" charset="0"/>
                <a:cs typeface="Arial" panose="020B0604020202020204" pitchFamily="34" charset="0"/>
              </a:rPr>
              <a:t>impurity</a:t>
            </a:r>
            <a:r>
              <a:rPr lang="es-ES" dirty="0" smtClean="0">
                <a:solidFill>
                  <a:schemeClr val="accent1"/>
                </a:solidFill>
                <a:latin typeface="Arial" panose="020B0604020202020204" pitchFamily="34" charset="0"/>
                <a:cs typeface="Arial" panose="020B0604020202020204" pitchFamily="34" charset="0"/>
              </a:rPr>
              <a:t> monitor (C,O, B, N</a:t>
            </a:r>
            <a:r>
              <a:rPr lang="en-US" dirty="0" smtClean="0">
                <a:solidFill>
                  <a:schemeClr val="accent1"/>
                </a:solidFill>
                <a:latin typeface="Arial" panose="020B0604020202020204" pitchFamily="34" charset="0"/>
                <a:cs typeface="Arial" panose="020B0604020202020204" pitchFamily="34" charset="0"/>
              </a:rPr>
              <a:t>) </a:t>
            </a:r>
            <a:r>
              <a:rPr lang="es-ES" dirty="0" smtClean="0">
                <a:solidFill>
                  <a:schemeClr val="accent1"/>
                </a:solidFill>
                <a:latin typeface="Arial" panose="020B0604020202020204" pitchFamily="34" charset="0"/>
                <a:cs typeface="Arial" panose="020B0604020202020204" pitchFamily="34" charset="0"/>
              </a:rPr>
              <a:t>and </a:t>
            </a:r>
            <a:r>
              <a:rPr lang="es-ES" dirty="0" err="1" smtClean="0">
                <a:solidFill>
                  <a:schemeClr val="accent1"/>
                </a:solidFill>
                <a:latin typeface="Arial" panose="020B0604020202020204" pitchFamily="34" charset="0"/>
                <a:cs typeface="Arial" panose="020B0604020202020204" pitchFamily="34" charset="0"/>
              </a:rPr>
              <a:t>adjustment</a:t>
            </a:r>
            <a:r>
              <a:rPr lang="es-ES" dirty="0" smtClean="0">
                <a:solidFill>
                  <a:schemeClr val="accent1"/>
                </a:solidFill>
                <a:latin typeface="Arial" panose="020B0604020202020204" pitchFamily="34" charset="0"/>
                <a:cs typeface="Arial" panose="020B0604020202020204" pitchFamily="34" charset="0"/>
              </a:rPr>
              <a:t> of </a:t>
            </a:r>
            <a:r>
              <a:rPr lang="es-ES" dirty="0" err="1" smtClean="0">
                <a:solidFill>
                  <a:schemeClr val="accent1"/>
                </a:solidFill>
                <a:latin typeface="Arial" panose="020B0604020202020204" pitchFamily="34" charset="0"/>
                <a:cs typeface="Arial" panose="020B0604020202020204" pitchFamily="34" charset="0"/>
              </a:rPr>
              <a:t>the</a:t>
            </a:r>
            <a:r>
              <a:rPr lang="es-ES" dirty="0" smtClean="0">
                <a:solidFill>
                  <a:schemeClr val="accent1"/>
                </a:solidFill>
                <a:latin typeface="Arial" panose="020B0604020202020204" pitchFamily="34" charset="0"/>
                <a:cs typeface="Arial" panose="020B0604020202020204" pitchFamily="34" charset="0"/>
              </a:rPr>
              <a:t> </a:t>
            </a:r>
            <a:r>
              <a:rPr lang="es-ES" dirty="0" err="1" smtClean="0">
                <a:solidFill>
                  <a:schemeClr val="accent1"/>
                </a:solidFill>
                <a:latin typeface="Arial" panose="020B0604020202020204" pitchFamily="34" charset="0"/>
                <a:cs typeface="Arial" panose="020B0604020202020204" pitchFamily="34" charset="0"/>
              </a:rPr>
              <a:t>optical</a:t>
            </a:r>
            <a:r>
              <a:rPr lang="es-ES" dirty="0" smtClean="0">
                <a:solidFill>
                  <a:schemeClr val="accent1"/>
                </a:solidFill>
                <a:latin typeface="Arial" panose="020B0604020202020204" pitchFamily="34" charset="0"/>
                <a:cs typeface="Arial" panose="020B0604020202020204" pitchFamily="34" charset="0"/>
              </a:rPr>
              <a:t> axis</a:t>
            </a:r>
          </a:p>
          <a:p>
            <a:endParaRPr lang="es-ES" sz="2000" dirty="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2"/>
          <a:stretch>
            <a:fillRect/>
          </a:stretch>
        </p:blipFill>
        <p:spPr>
          <a:xfrm>
            <a:off x="5638800" y="2679122"/>
            <a:ext cx="3220399" cy="2117839"/>
          </a:xfrm>
          <a:prstGeom prst="rect">
            <a:avLst/>
          </a:prstGeom>
        </p:spPr>
      </p:pic>
      <p:pic>
        <p:nvPicPr>
          <p:cNvPr id="14" name="Imagen 13" descr="IMG_568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634" y="1253989"/>
            <a:ext cx="2454878" cy="1841159"/>
          </a:xfrm>
          <a:prstGeom prst="rect">
            <a:avLst/>
          </a:prstGeom>
        </p:spPr>
      </p:pic>
      <p:pic>
        <p:nvPicPr>
          <p:cNvPr id="13" name="Imagen 12"/>
          <p:cNvPicPr>
            <a:picLocks noChangeAspect="1"/>
          </p:cNvPicPr>
          <p:nvPr/>
        </p:nvPicPr>
        <p:blipFill>
          <a:blip r:embed="rId4"/>
          <a:stretch>
            <a:fillRect/>
          </a:stretch>
        </p:blipFill>
        <p:spPr>
          <a:xfrm>
            <a:off x="5140993" y="2042128"/>
            <a:ext cx="1851977" cy="1060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descr="Captura de pantalla 2021-07-30 a las 10.51.4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8100" y="2689033"/>
            <a:ext cx="1454038" cy="1096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0510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800" dirty="0" err="1"/>
              <a:t>Diagnostic</a:t>
            </a:r>
            <a:r>
              <a:rPr lang="es-ES" sz="2800" dirty="0"/>
              <a:t> </a:t>
            </a:r>
            <a:r>
              <a:rPr lang="es-ES" sz="2800" dirty="0" err="1"/>
              <a:t>systems</a:t>
            </a:r>
            <a:r>
              <a:rPr lang="es-ES" sz="2800" dirty="0"/>
              <a:t> and </a:t>
            </a:r>
            <a:r>
              <a:rPr lang="es-ES" sz="2800" dirty="0" err="1"/>
              <a:t>enhancements</a:t>
            </a:r>
            <a:r>
              <a:rPr lang="es-ES" sz="2800" dirty="0" smtClean="0"/>
              <a:t>.</a:t>
            </a:r>
            <a:endParaRPr lang="es-ES" sz="28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067447046"/>
              </p:ext>
            </p:extLst>
          </p:nvPr>
        </p:nvGraphicFramePr>
        <p:xfrm>
          <a:off x="457200" y="667385"/>
          <a:ext cx="8424938" cy="45656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102298921"/>
                    </a:ext>
                  </a:extLst>
                </a:gridCol>
                <a:gridCol w="6696743">
                  <a:extLst>
                    <a:ext uri="{9D8B030D-6E8A-4147-A177-3AD203B41FA5}">
                      <a16:colId xmlns:a16="http://schemas.microsoft.com/office/drawing/2014/main" val="2508851754"/>
                    </a:ext>
                  </a:extLst>
                </a:gridCol>
              </a:tblGrid>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WPW7X-2021.O5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Continue to develop and implement diagnostic systems and upgrades in support of the scientific objectives of Mission 8 in OP2.</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0980558"/>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15</a:t>
            </a:fld>
            <a:endParaRPr lang="en-GB" dirty="0"/>
          </a:p>
        </p:txBody>
      </p:sp>
      <p:sp>
        <p:nvSpPr>
          <p:cNvPr id="7" name="CuadroTexto 6"/>
          <p:cNvSpPr txBox="1"/>
          <p:nvPr/>
        </p:nvSpPr>
        <p:spPr>
          <a:xfrm>
            <a:off x="440452" y="1132877"/>
            <a:ext cx="5655548" cy="36009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ES" dirty="0" err="1">
                <a:latin typeface="Arial" panose="020B0604020202020204" pitchFamily="34" charset="0"/>
                <a:cs typeface="Arial" panose="020B0604020202020204" pitchFamily="34" charset="0"/>
              </a:rPr>
              <a:t>P</a:t>
            </a:r>
            <a:r>
              <a:rPr lang="es-ES" dirty="0" err="1" smtClean="0">
                <a:latin typeface="Arial" panose="020B0604020202020204" pitchFamily="34" charset="0"/>
                <a:cs typeface="Arial" panose="020B0604020202020204" pitchFamily="34" charset="0"/>
              </a:rPr>
              <a:t>reparations</a:t>
            </a:r>
            <a:r>
              <a:rPr lang="es-ES" dirty="0" smtClean="0">
                <a:latin typeface="Arial" panose="020B0604020202020204" pitchFamily="34" charset="0"/>
                <a:cs typeface="Arial" panose="020B0604020202020204" pitchFamily="34" charset="0"/>
              </a:rPr>
              <a:t> and </a:t>
            </a:r>
            <a:r>
              <a:rPr lang="es-ES" dirty="0" err="1" smtClean="0">
                <a:latin typeface="Arial" panose="020B0604020202020204" pitchFamily="34" charset="0"/>
                <a:cs typeface="Arial" panose="020B0604020202020204" pitchFamily="34" charset="0"/>
              </a:rPr>
              <a:t>improvements</a:t>
            </a:r>
            <a:r>
              <a:rPr lang="es-ES" dirty="0" smtClean="0">
                <a:latin typeface="Arial" panose="020B0604020202020204" pitchFamily="34" charset="0"/>
                <a:cs typeface="Arial" panose="020B0604020202020204" pitchFamily="34" charset="0"/>
              </a:rPr>
              <a:t> in …</a:t>
            </a:r>
          </a:p>
          <a:p>
            <a:pPr marL="285750" indent="-285750">
              <a:buFont typeface="Wingdings" panose="05000000000000000000" pitchFamily="2" charset="2"/>
              <a:buChar char="§"/>
            </a:pPr>
            <a:r>
              <a:rPr lang="es-ES" dirty="0" smtClean="0">
                <a:latin typeface="Arial" panose="020B0604020202020204" pitchFamily="34" charset="0"/>
                <a:cs typeface="Arial" panose="020B0604020202020204" pitchFamily="34" charset="0"/>
              </a:rPr>
              <a:t>TESPEL </a:t>
            </a:r>
            <a:r>
              <a:rPr lang="es-ES" dirty="0" err="1">
                <a:latin typeface="Arial" panose="020B0604020202020204" pitchFamily="34" charset="0"/>
                <a:cs typeface="Arial" panose="020B0604020202020204" pitchFamily="34" charset="0"/>
              </a:rPr>
              <a:t>lab</a:t>
            </a:r>
            <a:endParaRPr lang="es-E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s-ES" dirty="0" smtClean="0">
                <a:latin typeface="Arial" panose="020B0604020202020204" pitchFamily="34" charset="0"/>
                <a:cs typeface="Arial" panose="020B0604020202020204" pitchFamily="34" charset="0"/>
              </a:rPr>
              <a:t>Pulse </a:t>
            </a:r>
            <a:r>
              <a:rPr lang="es-ES" dirty="0" err="1" smtClean="0">
                <a:latin typeface="Arial" panose="020B0604020202020204" pitchFamily="34" charset="0"/>
                <a:cs typeface="Arial" panose="020B0604020202020204" pitchFamily="34" charset="0"/>
              </a:rPr>
              <a:t>Height</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Analyser</a:t>
            </a:r>
            <a:endParaRPr lang="es-ES" dirty="0" smtClean="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s-ES" sz="1600" dirty="0" err="1" smtClean="0">
                <a:solidFill>
                  <a:schemeClr val="accent1"/>
                </a:solidFill>
                <a:latin typeface="Arial" panose="020B0604020202020204" pitchFamily="34" charset="0"/>
                <a:cs typeface="Arial" panose="020B0604020202020204" pitchFamily="34" charset="0"/>
              </a:rPr>
              <a:t>Protect</a:t>
            </a:r>
            <a:r>
              <a:rPr lang="es-ES" sz="1600" dirty="0" smtClean="0">
                <a:solidFill>
                  <a:schemeClr val="accent1"/>
                </a:solidFill>
                <a:latin typeface="Arial" panose="020B0604020202020204" pitchFamily="34" charset="0"/>
                <a:cs typeface="Arial" panose="020B0604020202020204" pitchFamily="34" charset="0"/>
              </a:rPr>
              <a:t> </a:t>
            </a:r>
            <a:r>
              <a:rPr lang="es-ES" sz="1600" dirty="0" err="1" smtClean="0">
                <a:solidFill>
                  <a:schemeClr val="accent1"/>
                </a:solidFill>
                <a:latin typeface="Arial" panose="020B0604020202020204" pitchFamily="34" charset="0"/>
                <a:cs typeface="Arial" panose="020B0604020202020204" pitchFamily="34" charset="0"/>
              </a:rPr>
              <a:t>against</a:t>
            </a:r>
            <a:r>
              <a:rPr lang="es-ES" sz="1600" dirty="0" smtClean="0">
                <a:solidFill>
                  <a:schemeClr val="accent1"/>
                </a:solidFill>
                <a:latin typeface="Arial" panose="020B0604020202020204" pitchFamily="34" charset="0"/>
                <a:cs typeface="Arial" panose="020B0604020202020204" pitchFamily="34" charset="0"/>
              </a:rPr>
              <a:t> ICRH </a:t>
            </a:r>
            <a:r>
              <a:rPr lang="es-ES" sz="1600" dirty="0" err="1" smtClean="0">
                <a:solidFill>
                  <a:schemeClr val="accent1"/>
                </a:solidFill>
                <a:latin typeface="Arial" panose="020B0604020202020204" pitchFamily="34" charset="0"/>
                <a:cs typeface="Arial" panose="020B0604020202020204" pitchFamily="34" charset="0"/>
              </a:rPr>
              <a:t>radiation</a:t>
            </a:r>
            <a:endParaRPr lang="es-ES" sz="1600" dirty="0" smtClean="0">
              <a:solidFill>
                <a:schemeClr val="accent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s-ES" dirty="0" err="1" smtClean="0">
                <a:latin typeface="Arial" panose="020B0604020202020204" pitchFamily="34" charset="0"/>
                <a:cs typeface="Arial" panose="020B0604020202020204" pitchFamily="34" charset="0"/>
              </a:rPr>
              <a:t>Colletive</a:t>
            </a:r>
            <a:r>
              <a:rPr lang="es-ES" dirty="0" smtClean="0">
                <a:latin typeface="Arial" panose="020B0604020202020204" pitchFamily="34" charset="0"/>
                <a:cs typeface="Arial" panose="020B0604020202020204" pitchFamily="34" charset="0"/>
              </a:rPr>
              <a:t> Thomson </a:t>
            </a:r>
            <a:r>
              <a:rPr lang="es-ES" dirty="0" err="1" smtClean="0">
                <a:latin typeface="Arial" panose="020B0604020202020204" pitchFamily="34" charset="0"/>
                <a:cs typeface="Arial" panose="020B0604020202020204" pitchFamily="34" charset="0"/>
              </a:rPr>
              <a:t>Scattering</a:t>
            </a:r>
            <a:endParaRPr lang="es-ES" dirty="0" smtClean="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s-ES" sz="1600" dirty="0" err="1" smtClean="0">
                <a:solidFill>
                  <a:schemeClr val="accent1"/>
                </a:solidFill>
                <a:latin typeface="Arial" panose="020B0604020202020204" pitchFamily="34" charset="0"/>
                <a:cs typeface="Arial" panose="020B0604020202020204" pitchFamily="34" charset="0"/>
              </a:rPr>
              <a:t>Upgrade</a:t>
            </a:r>
            <a:r>
              <a:rPr lang="es-ES" sz="1600" dirty="0" smtClean="0">
                <a:solidFill>
                  <a:schemeClr val="accent1"/>
                </a:solidFill>
                <a:latin typeface="Arial" panose="020B0604020202020204" pitchFamily="34" charset="0"/>
                <a:cs typeface="Arial" panose="020B0604020202020204" pitchFamily="34" charset="0"/>
              </a:rPr>
              <a:t> to 174 GHz, </a:t>
            </a:r>
            <a:r>
              <a:rPr lang="es-ES" sz="1600" dirty="0" err="1" smtClean="0">
                <a:solidFill>
                  <a:schemeClr val="accent1"/>
                </a:solidFill>
                <a:latin typeface="Arial" panose="020B0604020202020204" pitchFamily="34" charset="0"/>
                <a:cs typeface="Arial" panose="020B0604020202020204" pitchFamily="34" charset="0"/>
              </a:rPr>
              <a:t>notch</a:t>
            </a:r>
            <a:r>
              <a:rPr lang="es-ES" sz="1600" dirty="0" smtClean="0">
                <a:solidFill>
                  <a:schemeClr val="accent1"/>
                </a:solidFill>
                <a:latin typeface="Arial" panose="020B0604020202020204" pitchFamily="34" charset="0"/>
                <a:cs typeface="Arial" panose="020B0604020202020204" pitchFamily="34" charset="0"/>
              </a:rPr>
              <a:t> </a:t>
            </a:r>
            <a:r>
              <a:rPr lang="es-ES" sz="1600" dirty="0" err="1" smtClean="0">
                <a:solidFill>
                  <a:schemeClr val="accent1"/>
                </a:solidFill>
                <a:latin typeface="Arial" panose="020B0604020202020204" pitchFamily="34" charset="0"/>
                <a:cs typeface="Arial" panose="020B0604020202020204" pitchFamily="34" charset="0"/>
              </a:rPr>
              <a:t>filter</a:t>
            </a:r>
            <a:r>
              <a:rPr lang="es-ES" sz="1600" dirty="0" smtClean="0">
                <a:latin typeface="Arial" panose="020B0604020202020204" pitchFamily="34" charset="0"/>
                <a:cs typeface="Arial" panose="020B0604020202020204" pitchFamily="34" charset="0"/>
              </a:rPr>
              <a:t>	</a:t>
            </a:r>
            <a:endParaRPr lang="es-ES"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s-ES" dirty="0" err="1" smtClean="0">
                <a:latin typeface="Arial" panose="020B0604020202020204" pitchFamily="34" charset="0"/>
                <a:cs typeface="Arial" panose="020B0604020202020204" pitchFamily="34" charset="0"/>
              </a:rPr>
              <a:t>Alkali</a:t>
            </a:r>
            <a:r>
              <a:rPr lang="es-ES" dirty="0" smtClean="0">
                <a:latin typeface="Arial" panose="020B0604020202020204" pitchFamily="34" charset="0"/>
                <a:cs typeface="Arial" panose="020B0604020202020204" pitchFamily="34" charset="0"/>
              </a:rPr>
              <a:t> BES</a:t>
            </a:r>
          </a:p>
          <a:p>
            <a:pPr marL="742950" lvl="1" indent="-285750">
              <a:buFont typeface="Wingdings" panose="05000000000000000000" pitchFamily="2" charset="2"/>
              <a:buChar char="§"/>
            </a:pPr>
            <a:r>
              <a:rPr lang="es-ES" sz="1600" dirty="0" err="1" smtClean="0">
                <a:solidFill>
                  <a:schemeClr val="accent1"/>
                </a:solidFill>
                <a:latin typeface="Arial" panose="020B0604020202020204" pitchFamily="34" charset="0"/>
                <a:cs typeface="Arial" panose="020B0604020202020204" pitchFamily="34" charset="0"/>
              </a:rPr>
              <a:t>Fast</a:t>
            </a:r>
            <a:r>
              <a:rPr lang="es-ES" sz="1600" dirty="0" smtClean="0">
                <a:solidFill>
                  <a:schemeClr val="accent1"/>
                </a:solidFill>
                <a:latin typeface="Arial" panose="020B0604020202020204" pitchFamily="34" charset="0"/>
                <a:cs typeface="Arial" panose="020B0604020202020204" pitchFamily="34" charset="0"/>
              </a:rPr>
              <a:t> </a:t>
            </a:r>
            <a:r>
              <a:rPr lang="es-ES" sz="1600" dirty="0" err="1" smtClean="0">
                <a:solidFill>
                  <a:schemeClr val="accent1"/>
                </a:solidFill>
                <a:latin typeface="Arial" panose="020B0604020202020204" pitchFamily="34" charset="0"/>
                <a:cs typeface="Arial" panose="020B0604020202020204" pitchFamily="34" charset="0"/>
              </a:rPr>
              <a:t>beam</a:t>
            </a:r>
            <a:r>
              <a:rPr lang="es-ES" sz="1600" dirty="0" smtClean="0">
                <a:solidFill>
                  <a:schemeClr val="accent1"/>
                </a:solidFill>
                <a:latin typeface="Arial" panose="020B0604020202020204" pitchFamily="34" charset="0"/>
                <a:cs typeface="Arial" panose="020B0604020202020204" pitchFamily="34" charset="0"/>
              </a:rPr>
              <a:t> </a:t>
            </a:r>
            <a:r>
              <a:rPr lang="es-ES" sz="1600" dirty="0" err="1" smtClean="0">
                <a:solidFill>
                  <a:schemeClr val="accent1"/>
                </a:solidFill>
                <a:latin typeface="Arial" panose="020B0604020202020204" pitchFamily="34" charset="0"/>
                <a:cs typeface="Arial" panose="020B0604020202020204" pitchFamily="34" charset="0"/>
              </a:rPr>
              <a:t>deflection</a:t>
            </a:r>
            <a:r>
              <a:rPr lang="es-ES" sz="1600" dirty="0" smtClean="0">
                <a:solidFill>
                  <a:schemeClr val="accent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s-ES" dirty="0" smtClean="0">
                <a:latin typeface="Arial" panose="020B0604020202020204" pitchFamily="34" charset="0"/>
                <a:cs typeface="Arial" panose="020B0604020202020204" pitchFamily="34" charset="0"/>
              </a:rPr>
              <a:t>Visible camera </a:t>
            </a:r>
            <a:r>
              <a:rPr lang="es-ES" dirty="0" err="1" smtClean="0">
                <a:latin typeface="Arial" panose="020B0604020202020204" pitchFamily="34" charset="0"/>
                <a:cs typeface="Arial" panose="020B0604020202020204" pitchFamily="34" charset="0"/>
              </a:rPr>
              <a:t>system</a:t>
            </a:r>
            <a:endParaRPr lang="es-ES" dirty="0" smtClean="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s-ES" dirty="0" smtClean="0">
                <a:solidFill>
                  <a:schemeClr val="accent1"/>
                </a:solidFill>
                <a:latin typeface="Arial" panose="020B0604020202020204" pitchFamily="34" charset="0"/>
                <a:cs typeface="Arial" panose="020B0604020202020204" pitchFamily="34" charset="0"/>
              </a:rPr>
              <a:t>EDICAM Control</a:t>
            </a:r>
          </a:p>
          <a:p>
            <a:pPr marL="742950" lvl="1" indent="-285750">
              <a:buFont typeface="Wingdings" panose="05000000000000000000" pitchFamily="2" charset="2"/>
              <a:buChar char="§"/>
            </a:pPr>
            <a:r>
              <a:rPr lang="es-ES" dirty="0" err="1" smtClean="0">
                <a:solidFill>
                  <a:schemeClr val="accent1"/>
                </a:solidFill>
                <a:latin typeface="Arial" panose="020B0604020202020204" pitchFamily="34" charset="0"/>
                <a:cs typeface="Arial" panose="020B0604020202020204" pitchFamily="34" charset="0"/>
              </a:rPr>
              <a:t>Filament</a:t>
            </a:r>
            <a:r>
              <a:rPr lang="es-ES" dirty="0" smtClean="0">
                <a:solidFill>
                  <a:schemeClr val="accent1"/>
                </a:solidFill>
                <a:latin typeface="Arial" panose="020B0604020202020204" pitchFamily="34" charset="0"/>
                <a:cs typeface="Arial" panose="020B0604020202020204" pitchFamily="34" charset="0"/>
              </a:rPr>
              <a:t> and TESPEL </a:t>
            </a:r>
            <a:r>
              <a:rPr lang="es-ES" dirty="0" err="1" smtClean="0">
                <a:solidFill>
                  <a:schemeClr val="accent1"/>
                </a:solidFill>
                <a:latin typeface="Arial" panose="020B0604020202020204" pitchFamily="34" charset="0"/>
                <a:cs typeface="Arial" panose="020B0604020202020204" pitchFamily="34" charset="0"/>
              </a:rPr>
              <a:t>obs</a:t>
            </a:r>
            <a:r>
              <a:rPr lang="es-ES" dirty="0" smtClean="0">
                <a:solidFill>
                  <a:schemeClr val="accent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s-ES" dirty="0" err="1">
                <a:latin typeface="Arial" panose="020B0604020202020204" pitchFamily="34" charset="0"/>
                <a:cs typeface="Arial" panose="020B0604020202020204" pitchFamily="34" charset="0"/>
              </a:rPr>
              <a:t>Multi-purpose</a:t>
            </a:r>
            <a:r>
              <a:rPr lang="es-ES" dirty="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manipulator</a:t>
            </a:r>
            <a:endParaRPr lang="es-ES"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s-ES" dirty="0">
                <a:latin typeface="Arial" panose="020B0604020202020204" pitchFamily="34" charset="0"/>
                <a:cs typeface="Arial" panose="020B0604020202020204" pitchFamily="34" charset="0"/>
              </a:rPr>
              <a:t>Dual-laser Thomson </a:t>
            </a:r>
            <a:r>
              <a:rPr lang="es-ES" dirty="0" err="1" smtClean="0">
                <a:latin typeface="Arial" panose="020B0604020202020204" pitchFamily="34" charset="0"/>
                <a:cs typeface="Arial" panose="020B0604020202020204" pitchFamily="34" charset="0"/>
              </a:rPr>
              <a:t>Scattering</a:t>
            </a:r>
            <a:endParaRPr lang="es-ES" dirty="0">
              <a:latin typeface="Arial" panose="020B0604020202020204" pitchFamily="34" charset="0"/>
              <a:cs typeface="Arial" panose="020B0604020202020204" pitchFamily="34" charset="0"/>
            </a:endParaRPr>
          </a:p>
        </p:txBody>
      </p:sp>
      <p:pic>
        <p:nvPicPr>
          <p:cNvPr id="8" name="Imagen 9" descr="DSCN3935.JPG"/>
          <p:cNvPicPr>
            <a:picLocks noChangeAspect="1"/>
          </p:cNvPicPr>
          <p:nvPr/>
        </p:nvPicPr>
        <p:blipFill>
          <a:blip r:embed="rId2"/>
          <a:srcRect/>
          <a:stretch>
            <a:fillRect/>
          </a:stretch>
        </p:blipFill>
        <p:spPr bwMode="auto">
          <a:xfrm>
            <a:off x="6629400" y="1962150"/>
            <a:ext cx="2421041" cy="1815781"/>
          </a:xfrm>
          <a:prstGeom prst="rect">
            <a:avLst/>
          </a:prstGeom>
          <a:noFill/>
          <a:ln w="9525">
            <a:noFill/>
            <a:miter lim="800000"/>
            <a:headEnd/>
            <a:tailEnd/>
          </a:ln>
        </p:spPr>
      </p:pic>
      <p:pic>
        <p:nvPicPr>
          <p:cNvPr id="9" name="Imagen 8"/>
          <p:cNvPicPr>
            <a:picLocks noChangeAspect="1"/>
          </p:cNvPicPr>
          <p:nvPr/>
        </p:nvPicPr>
        <p:blipFill>
          <a:blip r:embed="rId3"/>
          <a:stretch>
            <a:fillRect/>
          </a:stretch>
        </p:blipFill>
        <p:spPr>
          <a:xfrm>
            <a:off x="5441724" y="1285340"/>
            <a:ext cx="3572274" cy="848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adroTexto 2"/>
          <p:cNvSpPr txBox="1"/>
          <p:nvPr/>
        </p:nvSpPr>
        <p:spPr>
          <a:xfrm>
            <a:off x="8537182" y="1222490"/>
            <a:ext cx="543739"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latin typeface="Arial" panose="020B0604020202020204" pitchFamily="34" charset="0"/>
                <a:cs typeface="Arial" panose="020B0604020202020204" pitchFamily="34" charset="0"/>
              </a:rPr>
              <a:t>LHD</a:t>
            </a:r>
            <a:endParaRPr lang="en-US" sz="1400" dirty="0">
              <a:latin typeface="Arial" panose="020B0604020202020204" pitchFamily="34" charset="0"/>
              <a:cs typeface="Arial" panose="020B0604020202020204" pitchFamily="34" charset="0"/>
            </a:endParaRPr>
          </a:p>
        </p:txBody>
      </p:sp>
      <p:pic>
        <p:nvPicPr>
          <p:cNvPr id="11" name="Kép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2832" y="3822896"/>
            <a:ext cx="1681166" cy="945292"/>
          </a:xfrm>
          <a:prstGeom prst="rect">
            <a:avLst/>
          </a:prstGeom>
        </p:spPr>
      </p:pic>
      <p:pic>
        <p:nvPicPr>
          <p:cNvPr id="10" name="Kép 2">
            <a:extLst>
              <a:ext uri="{FF2B5EF4-FFF2-40B4-BE49-F238E27FC236}">
                <a16:creationId xmlns:a16="http://schemas.microsoft.com/office/drawing/2014/main" id="{006B08E2-C3A9-4776-9015-E59802EE9C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1327" y="1917664"/>
            <a:ext cx="2579245" cy="242576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Csoportba foglalás 5"/>
          <p:cNvGrpSpPr/>
          <p:nvPr/>
        </p:nvGrpSpPr>
        <p:grpSpPr>
          <a:xfrm>
            <a:off x="6301908" y="3040858"/>
            <a:ext cx="1498212" cy="1846738"/>
            <a:chOff x="5436978" y="1998381"/>
            <a:chExt cx="3783329" cy="4663439"/>
          </a:xfrm>
        </p:grpSpPr>
        <p:pic>
          <p:nvPicPr>
            <p:cNvPr id="19" name="Kép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978" y="1998381"/>
              <a:ext cx="3783329" cy="4663439"/>
            </a:xfrm>
            <a:prstGeom prst="rect">
              <a:avLst/>
            </a:prstGeom>
          </p:spPr>
        </p:pic>
        <p:sp>
          <p:nvSpPr>
            <p:cNvPr id="20" name="Szövegdoboz 1"/>
            <p:cNvSpPr txBox="1"/>
            <p:nvPr/>
          </p:nvSpPr>
          <p:spPr>
            <a:xfrm>
              <a:off x="5631933" y="5975914"/>
              <a:ext cx="3340369" cy="621765"/>
            </a:xfrm>
            <a:prstGeom prst="rect">
              <a:avLst/>
            </a:prstGeom>
            <a:noFill/>
          </p:spPr>
          <p:txBody>
            <a:bodyPr wrap="none" rtlCol="0">
              <a:spAutoFit/>
            </a:bodyPr>
            <a:lstStyle/>
            <a:p>
              <a:r>
                <a:rPr lang="en-US" sz="1000" b="1" dirty="0" smtClean="0">
                  <a:solidFill>
                    <a:schemeClr val="bg1"/>
                  </a:solidFill>
                </a:rPr>
                <a:t>AEF41 Hα diagnostics</a:t>
              </a:r>
              <a:endParaRPr lang="en-US" sz="1000" b="1" dirty="0">
                <a:solidFill>
                  <a:schemeClr val="bg1"/>
                </a:solidFill>
              </a:endParaRPr>
            </a:p>
          </p:txBody>
        </p:sp>
        <p:sp>
          <p:nvSpPr>
            <p:cNvPr id="21" name="Szövegdoboz 14"/>
            <p:cNvSpPr txBox="1"/>
            <p:nvPr/>
          </p:nvSpPr>
          <p:spPr>
            <a:xfrm>
              <a:off x="5709506" y="4132173"/>
              <a:ext cx="2672458" cy="1010370"/>
            </a:xfrm>
            <a:prstGeom prst="rect">
              <a:avLst/>
            </a:prstGeom>
            <a:noFill/>
          </p:spPr>
          <p:txBody>
            <a:bodyPr wrap="none" rtlCol="0">
              <a:spAutoFit/>
            </a:bodyPr>
            <a:lstStyle/>
            <a:p>
              <a:r>
                <a:rPr lang="en-US" sz="1000" b="1" dirty="0" smtClean="0">
                  <a:solidFill>
                    <a:schemeClr val="bg1"/>
                  </a:solidFill>
                </a:rPr>
                <a:t>TESPEL and LBO </a:t>
              </a:r>
            </a:p>
            <a:p>
              <a:r>
                <a:rPr lang="en-US" sz="1000" b="1" dirty="0" smtClean="0">
                  <a:solidFill>
                    <a:schemeClr val="bg1"/>
                  </a:solidFill>
                </a:rPr>
                <a:t>injection lines</a:t>
              </a:r>
              <a:endParaRPr lang="en-US" sz="1000" b="1" dirty="0">
                <a:solidFill>
                  <a:schemeClr val="bg1"/>
                </a:solidFill>
              </a:endParaRPr>
            </a:p>
          </p:txBody>
        </p:sp>
        <p:sp>
          <p:nvSpPr>
            <p:cNvPr id="22" name="Szövegdoboz 15"/>
            <p:cNvSpPr txBox="1"/>
            <p:nvPr/>
          </p:nvSpPr>
          <p:spPr>
            <a:xfrm>
              <a:off x="5631933" y="2754395"/>
              <a:ext cx="2142175" cy="621765"/>
            </a:xfrm>
            <a:prstGeom prst="rect">
              <a:avLst/>
            </a:prstGeom>
            <a:noFill/>
          </p:spPr>
          <p:txBody>
            <a:bodyPr wrap="none" rtlCol="0">
              <a:spAutoFit/>
            </a:bodyPr>
            <a:lstStyle/>
            <a:p>
              <a:r>
                <a:rPr lang="en-US" sz="1000" b="1" dirty="0" smtClean="0">
                  <a:solidFill>
                    <a:schemeClr val="bg1"/>
                  </a:solidFill>
                </a:rPr>
                <a:t>View „cone”</a:t>
              </a:r>
              <a:endParaRPr lang="en-US" sz="1000" b="1" dirty="0">
                <a:solidFill>
                  <a:schemeClr val="bg1"/>
                </a:solidFill>
              </a:endParaRPr>
            </a:p>
          </p:txBody>
        </p:sp>
      </p:grpSp>
    </p:spTree>
    <p:extLst>
      <p:ext uri="{BB962C8B-B14F-4D97-AF65-F5344CB8AC3E}">
        <p14:creationId xmlns:p14="http://schemas.microsoft.com/office/powerpoint/2010/main" val="33113896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n-US" dirty="0"/>
          </a:p>
        </p:txBody>
      </p:sp>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16</a:t>
            </a:fld>
            <a:endParaRPr lang="en-GB" dirty="0"/>
          </a:p>
        </p:txBody>
      </p:sp>
      <p:sp>
        <p:nvSpPr>
          <p:cNvPr id="5" name="Marcador de contenido 4"/>
          <p:cNvSpPr>
            <a:spLocks noGrp="1"/>
          </p:cNvSpPr>
          <p:nvPr>
            <p:ph idx="12"/>
          </p:nvPr>
        </p:nvSpPr>
        <p:spPr/>
        <p:txBody>
          <a:bodyPr>
            <a:normAutofit lnSpcReduction="10000"/>
          </a:bodyPr>
          <a:lstStyle/>
          <a:p>
            <a:endParaRPr lang="en-US"/>
          </a:p>
        </p:txBody>
      </p:sp>
      <p:graphicFrame>
        <p:nvGraphicFramePr>
          <p:cNvPr id="6" name="Marcador de contenido 5"/>
          <p:cNvGraphicFramePr>
            <a:graphicFrameLocks/>
          </p:cNvGraphicFramePr>
          <p:nvPr>
            <p:extLst>
              <p:ext uri="{D42A27DB-BD31-4B8C-83A1-F6EECF244321}">
                <p14:modId xmlns:p14="http://schemas.microsoft.com/office/powerpoint/2010/main" val="3590882677"/>
              </p:ext>
            </p:extLst>
          </p:nvPr>
        </p:nvGraphicFramePr>
        <p:xfrm>
          <a:off x="457200" y="666750"/>
          <a:ext cx="8424938" cy="913130"/>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3281263441"/>
                    </a:ext>
                  </a:extLst>
                </a:gridCol>
                <a:gridCol w="6696743">
                  <a:extLst>
                    <a:ext uri="{9D8B030D-6E8A-4147-A177-3AD203B41FA5}">
                      <a16:colId xmlns:a16="http://schemas.microsoft.com/office/drawing/2014/main" val="3341334409"/>
                    </a:ext>
                  </a:extLst>
                </a:gridCol>
              </a:tblGrid>
              <a:tr h="719303">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WPW7X-2021.O6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Advance the analysis of OP1 experimental </a:t>
                      </a:r>
                      <a:r>
                        <a:rPr lang="en-GB" sz="1400" dirty="0" smtClean="0">
                          <a:effectLst/>
                          <a:latin typeface="Arial" panose="020B0604020202020204" pitchFamily="34" charset="0"/>
                          <a:cs typeface="Arial" panose="020B0604020202020204" pitchFamily="34" charset="0"/>
                        </a:rPr>
                        <a:t>data,</a:t>
                      </a:r>
                      <a:r>
                        <a:rPr lang="en-GB" sz="1400" baseline="0" dirty="0" smtClean="0">
                          <a:effectLst/>
                          <a:latin typeface="Arial" panose="020B0604020202020204" pitchFamily="34" charset="0"/>
                          <a:cs typeface="Arial" panose="020B0604020202020204" pitchFamily="34" charset="0"/>
                        </a:rPr>
                        <a:t> </a:t>
                      </a:r>
                      <a:r>
                        <a:rPr lang="en-GB" sz="1400" dirty="0" smtClean="0">
                          <a:effectLst/>
                          <a:latin typeface="Arial" panose="020B0604020202020204" pitchFamily="34" charset="0"/>
                          <a:cs typeface="Arial" panose="020B0604020202020204" pitchFamily="34" charset="0"/>
                        </a:rPr>
                        <a:t>develop </a:t>
                      </a:r>
                      <a:r>
                        <a:rPr lang="en-GB" sz="1400" dirty="0">
                          <a:effectLst/>
                          <a:latin typeface="Arial" panose="020B0604020202020204" pitchFamily="34" charset="0"/>
                          <a:cs typeface="Arial" panose="020B0604020202020204" pitchFamily="34" charset="0"/>
                        </a:rPr>
                        <a:t>and validate physics models and codes to (a) prepare OP2 experimental scenarios and (b) continue to construct the physics basis and the design and simulation tools for next-step devices.</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7152725"/>
                  </a:ext>
                </a:extLst>
              </a:tr>
            </a:tbl>
          </a:graphicData>
        </a:graphic>
      </p:graphicFrame>
      <p:sp>
        <p:nvSpPr>
          <p:cNvPr id="7" name="Título 1"/>
          <p:cNvSpPr>
            <a:spLocks noGrp="1"/>
          </p:cNvSpPr>
          <p:nvPr>
            <p:ph type="title"/>
          </p:nvPr>
        </p:nvSpPr>
        <p:spPr>
          <a:xfrm>
            <a:off x="457200" y="95250"/>
            <a:ext cx="7543800" cy="342900"/>
          </a:xfrm>
        </p:spPr>
        <p:txBody>
          <a:bodyPr/>
          <a:lstStyle/>
          <a:p>
            <a:r>
              <a:rPr lang="es-ES" dirty="0" err="1"/>
              <a:t>Analysis</a:t>
            </a:r>
            <a:r>
              <a:rPr lang="es-ES" dirty="0"/>
              <a:t> of OP1 data</a:t>
            </a:r>
            <a:r>
              <a:rPr lang="es-ES" dirty="0" smtClean="0"/>
              <a:t>.</a:t>
            </a:r>
            <a:endParaRPr lang="es-ES" dirty="0"/>
          </a:p>
        </p:txBody>
      </p:sp>
    </p:spTree>
    <p:extLst>
      <p:ext uri="{BB962C8B-B14F-4D97-AF65-F5344CB8AC3E}">
        <p14:creationId xmlns:p14="http://schemas.microsoft.com/office/powerpoint/2010/main" val="1774780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17</a:t>
            </a:fld>
            <a:endParaRPr lang="en-GB" dirty="0"/>
          </a:p>
        </p:txBody>
      </p:sp>
      <p:pic>
        <p:nvPicPr>
          <p:cNvPr id="6" name="Imagen 5"/>
          <p:cNvPicPr>
            <a:picLocks noChangeAspect="1"/>
          </p:cNvPicPr>
          <p:nvPr/>
        </p:nvPicPr>
        <p:blipFill>
          <a:blip r:embed="rId2"/>
          <a:stretch>
            <a:fillRect/>
          </a:stretch>
        </p:blipFill>
        <p:spPr>
          <a:xfrm>
            <a:off x="3404992" y="3073287"/>
            <a:ext cx="5405136" cy="1679374"/>
          </a:xfrm>
          <a:prstGeom prst="rect">
            <a:avLst/>
          </a:prstGeom>
        </p:spPr>
      </p:pic>
      <p:sp>
        <p:nvSpPr>
          <p:cNvPr id="7" name="CuadroTexto 6"/>
          <p:cNvSpPr txBox="1"/>
          <p:nvPr/>
        </p:nvSpPr>
        <p:spPr>
          <a:xfrm>
            <a:off x="457200" y="595458"/>
            <a:ext cx="8352928" cy="707886"/>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EMC3-EIRENE successfully explain several experimental observations during detachment in W7-X.</a:t>
            </a:r>
            <a:endParaRPr lang="en-US" sz="2000" b="1" dirty="0">
              <a:latin typeface="Arial" panose="020B0604020202020204" pitchFamily="34" charset="0"/>
              <a:cs typeface="Arial" panose="020B0604020202020204" pitchFamily="34" charset="0"/>
            </a:endParaRPr>
          </a:p>
        </p:txBody>
      </p:sp>
      <p:sp>
        <p:nvSpPr>
          <p:cNvPr id="8" name="CuadroTexto 7"/>
          <p:cNvSpPr txBox="1"/>
          <p:nvPr/>
        </p:nvSpPr>
        <p:spPr>
          <a:xfrm>
            <a:off x="3218999" y="1250118"/>
            <a:ext cx="5733226" cy="1877437"/>
          </a:xfrm>
          <a:prstGeom prst="rect">
            <a:avLst/>
          </a:prstGeom>
          <a:noFill/>
        </p:spPr>
        <p:txBody>
          <a:bodyPr wrap="square" rtlCol="0">
            <a:spAutoFit/>
          </a:bodyPr>
          <a:lstStyle/>
          <a:p>
            <a:pPr marL="285750" indent="-285750">
              <a:buClr>
                <a:schemeClr val="accent3">
                  <a:lumMod val="75000"/>
                </a:schemeClr>
              </a:buClr>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Homogeneous unloading of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plates.</a:t>
            </a:r>
          </a:p>
          <a:p>
            <a:pPr marL="285750" indent="-285750">
              <a:buClr>
                <a:schemeClr val="accent3">
                  <a:lumMod val="75000"/>
                </a:schemeClr>
              </a:buClr>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Reduction of recycling flux to the target at high radiation fraction (without signs of volume recombination).</a:t>
            </a:r>
          </a:p>
          <a:p>
            <a:pPr marL="285750" indent="-285750">
              <a:buClr>
                <a:schemeClr val="accent3">
                  <a:lumMod val="75000"/>
                </a:schemeClr>
              </a:buClr>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Further increases of radiation fraction cause a degradation of confinement (radiation front protrudes beyond LCFS).</a:t>
            </a:r>
          </a:p>
          <a:p>
            <a:pPr marL="285750" indent="-285750">
              <a:buClr>
                <a:schemeClr val="accent3">
                  <a:lumMod val="75000"/>
                </a:schemeClr>
              </a:buClr>
              <a:buFont typeface="Wingdings" panose="05000000000000000000" pitchFamily="2" charset="2"/>
              <a:buChar char="ü"/>
            </a:pPr>
            <a:r>
              <a:rPr lang="en-US" sz="1600" dirty="0" smtClean="0">
                <a:latin typeface="Arial" panose="020B0604020202020204" pitchFamily="34" charset="0"/>
                <a:cs typeface="Arial" panose="020B0604020202020204" pitchFamily="34" charset="0"/>
              </a:rPr>
              <a:t>Increase of </a:t>
            </a:r>
            <a:r>
              <a:rPr lang="en-US" sz="1600" dirty="0" err="1" smtClean="0">
                <a:latin typeface="Arial" panose="020B0604020202020204" pitchFamily="34" charset="0"/>
                <a:cs typeface="Arial" panose="020B0604020202020204" pitchFamily="34" charset="0"/>
              </a:rPr>
              <a:t>divertor</a:t>
            </a:r>
            <a:r>
              <a:rPr lang="en-US" sz="1600" dirty="0" smtClean="0">
                <a:latin typeface="Arial" panose="020B0604020202020204" pitchFamily="34" charset="0"/>
                <a:cs typeface="Arial" panose="020B0604020202020204" pitchFamily="34" charset="0"/>
              </a:rPr>
              <a:t> neutral pressure with decreasing recycling flux.</a:t>
            </a:r>
            <a:endParaRPr lang="en-US" sz="1600" dirty="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3"/>
          <a:stretch>
            <a:fillRect/>
          </a:stretch>
        </p:blipFill>
        <p:spPr>
          <a:xfrm>
            <a:off x="457200" y="1300359"/>
            <a:ext cx="2751455" cy="3611554"/>
          </a:xfrm>
          <a:prstGeom prst="rect">
            <a:avLst/>
          </a:prstGeom>
        </p:spPr>
      </p:pic>
      <p:sp>
        <p:nvSpPr>
          <p:cNvPr id="10" name="CuadroTexto 9"/>
          <p:cNvSpPr txBox="1"/>
          <p:nvPr/>
        </p:nvSpPr>
        <p:spPr>
          <a:xfrm>
            <a:off x="4964389" y="4324350"/>
            <a:ext cx="3475765" cy="52322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latin typeface="Arial" panose="020B0604020202020204" pitchFamily="34" charset="0"/>
                <a:cs typeface="Arial" panose="020B0604020202020204" pitchFamily="34" charset="0"/>
              </a:rPr>
              <a:t>Feng et al, </a:t>
            </a:r>
            <a:r>
              <a:rPr lang="en-US" sz="1400" i="1" dirty="0" smtClean="0">
                <a:latin typeface="Arial" panose="020B0604020202020204" pitchFamily="34" charset="0"/>
                <a:cs typeface="Arial" panose="020B0604020202020204" pitchFamily="34" charset="0"/>
                <a:hlinkClick r:id="rId4"/>
              </a:rPr>
              <a:t>Understanding detachment of the W7-X island </a:t>
            </a:r>
            <a:r>
              <a:rPr lang="en-US" sz="1400" i="1" dirty="0" err="1" smtClean="0">
                <a:latin typeface="Arial" panose="020B0604020202020204" pitchFamily="34" charset="0"/>
                <a:cs typeface="Arial" panose="020B0604020202020204" pitchFamily="34" charset="0"/>
                <a:hlinkClick r:id="rId4"/>
              </a:rPr>
              <a:t>divertor</a:t>
            </a:r>
            <a:r>
              <a:rPr lang="en-US" sz="1400" i="1" dirty="0" smtClean="0">
                <a:latin typeface="Arial" panose="020B0604020202020204" pitchFamily="34" charset="0"/>
                <a:cs typeface="Arial" panose="020B0604020202020204" pitchFamily="34" charset="0"/>
                <a:hlinkClick r:id="rId4"/>
              </a:rPr>
              <a:t> </a:t>
            </a:r>
            <a:r>
              <a:rPr lang="en-US" sz="1400" dirty="0" smtClean="0">
                <a:latin typeface="Arial" panose="020B0604020202020204" pitchFamily="34" charset="0"/>
                <a:cs typeface="Arial" panose="020B0604020202020204" pitchFamily="34" charset="0"/>
              </a:rPr>
              <a:t>(submitted).</a:t>
            </a:r>
            <a:endParaRPr lang="en-US" sz="1400" dirty="0">
              <a:latin typeface="Arial" panose="020B0604020202020204" pitchFamily="34" charset="0"/>
              <a:cs typeface="Arial" panose="020B0604020202020204" pitchFamily="34" charset="0"/>
            </a:endParaRPr>
          </a:p>
        </p:txBody>
      </p:sp>
      <p:sp>
        <p:nvSpPr>
          <p:cNvPr id="11" name="Título 1"/>
          <p:cNvSpPr>
            <a:spLocks noGrp="1"/>
          </p:cNvSpPr>
          <p:nvPr>
            <p:ph type="title"/>
          </p:nvPr>
        </p:nvSpPr>
        <p:spPr>
          <a:xfrm>
            <a:off x="457200" y="95250"/>
            <a:ext cx="7543800" cy="342900"/>
          </a:xfrm>
        </p:spPr>
        <p:txBody>
          <a:bodyPr/>
          <a:lstStyle/>
          <a:p>
            <a:r>
              <a:rPr lang="es-ES" dirty="0" err="1"/>
              <a:t>Analysis</a:t>
            </a:r>
            <a:r>
              <a:rPr lang="es-ES" dirty="0"/>
              <a:t> of OP1 data</a:t>
            </a:r>
            <a:r>
              <a:rPr lang="es-ES" dirty="0" smtClean="0"/>
              <a:t>.</a:t>
            </a:r>
            <a:endParaRPr lang="es-ES" dirty="0"/>
          </a:p>
        </p:txBody>
      </p:sp>
    </p:spTree>
    <p:extLst>
      <p:ext uri="{BB962C8B-B14F-4D97-AF65-F5344CB8AC3E}">
        <p14:creationId xmlns:p14="http://schemas.microsoft.com/office/powerpoint/2010/main" val="882846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Analysis</a:t>
            </a:r>
            <a:r>
              <a:rPr lang="es-ES" dirty="0"/>
              <a:t> of OP1 data</a:t>
            </a:r>
            <a:r>
              <a:rPr lang="es-ES" dirty="0" smtClean="0"/>
              <a:t>.</a:t>
            </a:r>
            <a:endParaRPr lang="es-ES" dirty="0"/>
          </a:p>
        </p:txBody>
      </p:sp>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18</a:t>
            </a:fld>
            <a:endParaRPr lang="en-GB" dirty="0"/>
          </a:p>
        </p:txBody>
      </p:sp>
      <p:sp>
        <p:nvSpPr>
          <p:cNvPr id="7" name="CuadroTexto 6"/>
          <p:cNvSpPr txBox="1"/>
          <p:nvPr/>
        </p:nvSpPr>
        <p:spPr>
          <a:xfrm>
            <a:off x="457200" y="613922"/>
            <a:ext cx="8446788"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Progress in turbulence-suppressed high-performance discharges</a:t>
            </a:r>
            <a:endParaRPr lang="en-US" sz="2000" b="1" dirty="0">
              <a:latin typeface="Arial" panose="020B0604020202020204" pitchFamily="34" charset="0"/>
              <a:cs typeface="Arial" panose="020B0604020202020204" pitchFamily="34" charset="0"/>
            </a:endParaRPr>
          </a:p>
        </p:txBody>
      </p:sp>
      <p:sp>
        <p:nvSpPr>
          <p:cNvPr id="8" name="CuadroTexto 7"/>
          <p:cNvSpPr txBox="1"/>
          <p:nvPr/>
        </p:nvSpPr>
        <p:spPr>
          <a:xfrm>
            <a:off x="3593368" y="1112898"/>
            <a:ext cx="5310620" cy="3416320"/>
          </a:xfrm>
          <a:prstGeom prst="rect">
            <a:avLst/>
          </a:prstGeom>
          <a:noFill/>
        </p:spPr>
        <p:txBody>
          <a:bodyPr wrap="square" rtlCol="0">
            <a:spAutoFit/>
          </a:bodyPr>
          <a:lstStyle/>
          <a:p>
            <a:pPr marL="285750" indent="-285750">
              <a:buClr>
                <a:schemeClr val="accent3">
                  <a:lumMod val="75000"/>
                </a:schemeClr>
              </a:buClr>
              <a:buFont typeface="Wingdings" panose="05000000000000000000" pitchFamily="2" charset="2"/>
              <a:buChar char="ü"/>
            </a:pPr>
            <a:r>
              <a:rPr lang="en-US" dirty="0" smtClean="0">
                <a:latin typeface="Arial" panose="020B0604020202020204" pitchFamily="34" charset="0"/>
                <a:cs typeface="Arial" panose="020B0604020202020204" pitchFamily="34" charset="0"/>
              </a:rPr>
              <a:t>Post-pellet HP discharges demonstrate the optimization of NC transport </a:t>
            </a:r>
            <a:r>
              <a:rPr lang="en-US" sz="1600" dirty="0" smtClean="0">
                <a:latin typeface="Arial" panose="020B0604020202020204" pitchFamily="34" charset="0"/>
                <a:cs typeface="Arial" panose="020B0604020202020204" pitchFamily="34" charset="0"/>
              </a:rPr>
              <a:t>[Beidler et al, </a:t>
            </a:r>
            <a:r>
              <a:rPr lang="en-US" sz="1600" dirty="0" smtClean="0">
                <a:latin typeface="Arial" panose="020B0604020202020204" pitchFamily="34" charset="0"/>
                <a:cs typeface="Arial" panose="020B0604020202020204" pitchFamily="34" charset="0"/>
                <a:hlinkClick r:id="rId2"/>
              </a:rPr>
              <a:t>Nature 2021</a:t>
            </a:r>
            <a:r>
              <a:rPr lang="en-US" sz="16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p>
          <a:p>
            <a:pPr marL="285750" indent="-285750">
              <a:buClr>
                <a:schemeClr val="accent3">
                  <a:lumMod val="75000"/>
                </a:schemeClr>
              </a:buClr>
              <a:buFont typeface="Wingdings" panose="05000000000000000000" pitchFamily="2" charset="2"/>
              <a:buChar char="ü"/>
            </a:pPr>
            <a:r>
              <a:rPr lang="en-US" dirty="0" smtClean="0">
                <a:latin typeface="Arial" panose="020B0604020202020204" pitchFamily="34" charset="0"/>
                <a:cs typeface="Arial" panose="020B0604020202020204" pitchFamily="34" charset="0"/>
              </a:rPr>
              <a:t>Clear link established between HP and turbulence reduction.</a:t>
            </a:r>
          </a:p>
          <a:p>
            <a:pPr marL="285750" indent="-285750">
              <a:buClr>
                <a:schemeClr val="accent3">
                  <a:lumMod val="75000"/>
                </a:schemeClr>
              </a:buClr>
              <a:buFont typeface="Wingdings" panose="05000000000000000000" pitchFamily="2" charset="2"/>
              <a:buChar char="ü"/>
            </a:pPr>
            <a:r>
              <a:rPr lang="en-US" dirty="0" smtClean="0">
                <a:latin typeface="Arial" panose="020B0604020202020204" pitchFamily="34" charset="0"/>
                <a:cs typeface="Arial" panose="020B0604020202020204" pitchFamily="34" charset="0"/>
              </a:rPr>
              <a:t>Limited </a:t>
            </a:r>
            <a:r>
              <a:rPr lang="en-US" dirty="0" err="1" smtClean="0">
                <a:latin typeface="Arial" panose="020B0604020202020204" pitchFamily="34" charset="0"/>
                <a:cs typeface="Arial" panose="020B0604020202020204" pitchFamily="34" charset="0"/>
              </a:rPr>
              <a:t>Ti</a:t>
            </a:r>
            <a:r>
              <a:rPr lang="en-US" dirty="0" smtClean="0">
                <a:latin typeface="Arial" panose="020B0604020202020204" pitchFamily="34" charset="0"/>
                <a:cs typeface="Arial" panose="020B0604020202020204" pitchFamily="34" charset="0"/>
              </a:rPr>
              <a:t> in ECRH discharges thought to be due to </a:t>
            </a:r>
            <a:r>
              <a:rPr lang="en-US" dirty="0" smtClean="0">
                <a:latin typeface="Arial" panose="020B0604020202020204" pitchFamily="34" charset="0"/>
                <a:cs typeface="Arial" panose="020B0604020202020204" pitchFamily="34" charset="0"/>
              </a:rPr>
              <a:t>poor coupling </a:t>
            </a:r>
            <a:r>
              <a:rPr lang="en-US" dirty="0" smtClean="0">
                <a:latin typeface="Arial" panose="020B0604020202020204" pitchFamily="34" charset="0"/>
                <a:cs typeface="Arial" panose="020B0604020202020204" pitchFamily="34" charset="0"/>
              </a:rPr>
              <a:t>+ strong turbulence activity.</a:t>
            </a:r>
          </a:p>
          <a:p>
            <a:pPr marL="285750" indent="-285750">
              <a:buClr>
                <a:schemeClr val="accent3">
                  <a:lumMod val="75000"/>
                </a:schemeClr>
              </a:buClr>
              <a:buFont typeface="Wingdings" panose="05000000000000000000" pitchFamily="2" charset="2"/>
              <a:buChar char="ü"/>
            </a:pPr>
            <a:r>
              <a:rPr lang="en-US" dirty="0" smtClean="0">
                <a:latin typeface="Arial" panose="020B0604020202020204" pitchFamily="34" charset="0"/>
                <a:cs typeface="Arial" panose="020B0604020202020204" pitchFamily="34" charset="0"/>
              </a:rPr>
              <a:t>Analysis of NBI-dominated scenarios shows experimental strategies to increase ion temperature.</a:t>
            </a:r>
          </a:p>
          <a:p>
            <a:pPr marL="285750" indent="-285750">
              <a:buClr>
                <a:schemeClr val="accent3">
                  <a:lumMod val="75000"/>
                </a:schemeClr>
              </a:buClr>
              <a:buFont typeface="Wingdings" panose="05000000000000000000" pitchFamily="2" charset="2"/>
              <a:buChar char="ü"/>
            </a:pPr>
            <a:endParaRPr lang="en-US" dirty="0">
              <a:latin typeface="Arial" panose="020B0604020202020204" pitchFamily="34" charset="0"/>
              <a:cs typeface="Arial" panose="020B0604020202020204" pitchFamily="34" charset="0"/>
            </a:endParaRPr>
          </a:p>
        </p:txBody>
      </p:sp>
      <p:sp>
        <p:nvSpPr>
          <p:cNvPr id="9" name="CuadroTexto 8"/>
          <p:cNvSpPr txBox="1"/>
          <p:nvPr/>
        </p:nvSpPr>
        <p:spPr>
          <a:xfrm>
            <a:off x="3581400" y="3971044"/>
            <a:ext cx="4335716"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err="1" smtClean="0">
                <a:latin typeface="Arial" panose="020B0604020202020204" pitchFamily="34" charset="0"/>
                <a:cs typeface="Arial" panose="020B0604020202020204" pitchFamily="34" charset="0"/>
              </a:rPr>
              <a:t>Carralero</a:t>
            </a:r>
            <a:r>
              <a:rPr lang="en-US" sz="1600" dirty="0" smtClean="0">
                <a:latin typeface="Arial" panose="020B0604020202020204" pitchFamily="34" charset="0"/>
                <a:cs typeface="Arial" panose="020B0604020202020204" pitchFamily="34" charset="0"/>
              </a:rPr>
              <a:t> et al, </a:t>
            </a:r>
            <a:r>
              <a:rPr lang="en-US" sz="1600" dirty="0" err="1" smtClean="0">
                <a:latin typeface="Arial" panose="020B0604020202020204" pitchFamily="34" charset="0"/>
                <a:cs typeface="Arial" panose="020B0604020202020204" pitchFamily="34" charset="0"/>
                <a:hlinkClick r:id="rId3"/>
              </a:rPr>
              <a:t>Nucl</a:t>
            </a:r>
            <a:r>
              <a:rPr lang="en-US" sz="1600" dirty="0" smtClean="0">
                <a:latin typeface="Arial" panose="020B0604020202020204" pitchFamily="34" charset="0"/>
                <a:cs typeface="Arial" panose="020B0604020202020204" pitchFamily="34" charset="0"/>
                <a:hlinkClick r:id="rId3"/>
              </a:rPr>
              <a:t>. Fusion </a:t>
            </a:r>
            <a:r>
              <a:rPr lang="en-US" sz="1600" dirty="0" smtClean="0">
                <a:latin typeface="Arial" panose="020B0604020202020204" pitchFamily="34" charset="0"/>
                <a:cs typeface="Arial" panose="020B0604020202020204" pitchFamily="34" charset="0"/>
              </a:rPr>
              <a:t>(accepted)</a:t>
            </a:r>
          </a:p>
          <a:p>
            <a:r>
              <a:rPr lang="en-US" sz="1600" dirty="0" err="1" smtClean="0">
                <a:latin typeface="Arial" panose="020B0604020202020204" pitchFamily="34" charset="0"/>
                <a:cs typeface="Arial" panose="020B0604020202020204" pitchFamily="34" charset="0"/>
              </a:rPr>
              <a:t>Beurskens</a:t>
            </a:r>
            <a:r>
              <a:rPr lang="en-US" sz="1600" dirty="0" smtClean="0">
                <a:latin typeface="Arial" panose="020B0604020202020204" pitchFamily="34" charset="0"/>
                <a:cs typeface="Arial" panose="020B0604020202020204" pitchFamily="34" charset="0"/>
              </a:rPr>
              <a:t> et al, </a:t>
            </a:r>
            <a:r>
              <a:rPr lang="en-US" sz="1600" dirty="0" err="1" smtClean="0">
                <a:latin typeface="Arial" panose="020B0604020202020204" pitchFamily="34" charset="0"/>
                <a:cs typeface="Arial" panose="020B0604020202020204" pitchFamily="34" charset="0"/>
                <a:hlinkClick r:id="rId4"/>
              </a:rPr>
              <a:t>Nucl</a:t>
            </a:r>
            <a:r>
              <a:rPr lang="en-US" sz="1600" dirty="0" smtClean="0">
                <a:latin typeface="Arial" panose="020B0604020202020204" pitchFamily="34" charset="0"/>
                <a:cs typeface="Arial" panose="020B0604020202020204" pitchFamily="34" charset="0"/>
                <a:hlinkClick r:id="rId4"/>
              </a:rPr>
              <a:t>. Fusion </a:t>
            </a:r>
            <a:r>
              <a:rPr lang="en-US" sz="1600" dirty="0" smtClean="0">
                <a:latin typeface="Arial" panose="020B0604020202020204" pitchFamily="34" charset="0"/>
                <a:cs typeface="Arial" panose="020B0604020202020204" pitchFamily="34" charset="0"/>
              </a:rPr>
              <a:t>(accepted)</a:t>
            </a:r>
          </a:p>
          <a:p>
            <a:r>
              <a:rPr lang="en-US" sz="1600" dirty="0" smtClean="0">
                <a:latin typeface="Arial" panose="020B0604020202020204" pitchFamily="34" charset="0"/>
                <a:cs typeface="Arial" panose="020B0604020202020204" pitchFamily="34" charset="0"/>
              </a:rPr>
              <a:t>Ford et al, </a:t>
            </a:r>
            <a:r>
              <a:rPr lang="en-US" sz="1600" dirty="0" smtClean="0">
                <a:latin typeface="Arial" panose="020B0604020202020204" pitchFamily="34" charset="0"/>
                <a:cs typeface="Arial" panose="020B0604020202020204" pitchFamily="34" charset="0"/>
                <a:hlinkClick r:id="rId5"/>
              </a:rPr>
              <a:t>EPS 2021</a:t>
            </a:r>
            <a:endParaRPr lang="en-US" sz="1600" dirty="0" smtClean="0">
              <a:latin typeface="Arial" panose="020B0604020202020204" pitchFamily="34" charset="0"/>
              <a:cs typeface="Arial" panose="020B0604020202020204" pitchFamily="34" charset="0"/>
            </a:endParaRPr>
          </a:p>
        </p:txBody>
      </p:sp>
      <p:pic>
        <p:nvPicPr>
          <p:cNvPr id="10" name="Imagen 9"/>
          <p:cNvPicPr>
            <a:picLocks noChangeAspect="1"/>
          </p:cNvPicPr>
          <p:nvPr/>
        </p:nvPicPr>
        <p:blipFill>
          <a:blip r:embed="rId6"/>
          <a:stretch>
            <a:fillRect/>
          </a:stretch>
        </p:blipFill>
        <p:spPr>
          <a:xfrm>
            <a:off x="381000" y="1130709"/>
            <a:ext cx="2612999" cy="2075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p:cNvPicPr>
            <a:picLocks noChangeAspect="1"/>
          </p:cNvPicPr>
          <p:nvPr/>
        </p:nvPicPr>
        <p:blipFill>
          <a:blip r:embed="rId7"/>
          <a:stretch>
            <a:fillRect/>
          </a:stretch>
        </p:blipFill>
        <p:spPr>
          <a:xfrm>
            <a:off x="852672" y="2670949"/>
            <a:ext cx="2543270" cy="2131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3809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012749" y="1561396"/>
            <a:ext cx="3131251" cy="2743200"/>
          </a:xfrm>
          <a:prstGeom prst="rect">
            <a:avLst/>
          </a:prstGeom>
        </p:spPr>
      </p:pic>
      <p:sp>
        <p:nvSpPr>
          <p:cNvPr id="2" name="Título 1"/>
          <p:cNvSpPr>
            <a:spLocks noGrp="1"/>
          </p:cNvSpPr>
          <p:nvPr>
            <p:ph type="title"/>
          </p:nvPr>
        </p:nvSpPr>
        <p:spPr/>
        <p:txBody>
          <a:bodyPr/>
          <a:lstStyle/>
          <a:p>
            <a:r>
              <a:rPr lang="en-GB" sz="2800" dirty="0"/>
              <a:t>TSVV-13: </a:t>
            </a:r>
            <a:r>
              <a:rPr lang="en-GB" sz="2800" dirty="0" err="1"/>
              <a:t>Stellarator</a:t>
            </a:r>
            <a:r>
              <a:rPr lang="en-GB" sz="2800" dirty="0"/>
              <a:t> turbulence simulation.</a:t>
            </a:r>
            <a:endParaRPr lang="es-ES" sz="28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840533990"/>
              </p:ext>
            </p:extLst>
          </p:nvPr>
        </p:nvGraphicFramePr>
        <p:xfrm>
          <a:off x="457200" y="633247"/>
          <a:ext cx="8424938" cy="719303"/>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1199458511"/>
                    </a:ext>
                  </a:extLst>
                </a:gridCol>
                <a:gridCol w="6696743">
                  <a:extLst>
                    <a:ext uri="{9D8B030D-6E8A-4147-A177-3AD203B41FA5}">
                      <a16:colId xmlns:a16="http://schemas.microsoft.com/office/drawing/2014/main" val="1710633723"/>
                    </a:ext>
                  </a:extLst>
                </a:gridCol>
              </a:tblGrid>
              <a:tr h="719303">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WPW7X-2021.O3</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In the framework of TSVV-13, enhance the capabilities of </a:t>
                      </a:r>
                      <a:r>
                        <a:rPr lang="en-GB" sz="1400" dirty="0" err="1">
                          <a:effectLst/>
                          <a:latin typeface="Arial" panose="020B0604020202020204" pitchFamily="34" charset="0"/>
                          <a:cs typeface="Arial" panose="020B0604020202020204" pitchFamily="34" charset="0"/>
                        </a:rPr>
                        <a:t>microturbulence</a:t>
                      </a:r>
                      <a:r>
                        <a:rPr lang="en-GB" sz="1400" dirty="0">
                          <a:effectLst/>
                          <a:latin typeface="Arial" panose="020B0604020202020204" pitchFamily="34" charset="0"/>
                          <a:cs typeface="Arial" panose="020B0604020202020204" pitchFamily="34" charset="0"/>
                        </a:rPr>
                        <a:t> modelling in W7-X via development of the currently available </a:t>
                      </a:r>
                      <a:r>
                        <a:rPr lang="en-GB" sz="1400" dirty="0" err="1">
                          <a:effectLst/>
                          <a:latin typeface="Arial" panose="020B0604020202020204" pitchFamily="34" charset="0"/>
                          <a:cs typeface="Arial" panose="020B0604020202020204" pitchFamily="34" charset="0"/>
                        </a:rPr>
                        <a:t>gyrokinetic</a:t>
                      </a:r>
                      <a:r>
                        <a:rPr lang="en-GB" sz="1400" dirty="0">
                          <a:effectLst/>
                          <a:latin typeface="Arial" panose="020B0604020202020204" pitchFamily="34" charset="0"/>
                          <a:cs typeface="Arial" panose="020B0604020202020204" pitchFamily="34" charset="0"/>
                        </a:rPr>
                        <a:t> codes, their verification and their application to specific transport problems.</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4768134"/>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19</a:t>
            </a:fld>
            <a:endParaRPr lang="en-GB" dirty="0"/>
          </a:p>
        </p:txBody>
      </p:sp>
      <p:sp>
        <p:nvSpPr>
          <p:cNvPr id="5" name="Marcador de contenido 4"/>
          <p:cNvSpPr>
            <a:spLocks noGrp="1"/>
          </p:cNvSpPr>
          <p:nvPr>
            <p:ph idx="12"/>
          </p:nvPr>
        </p:nvSpPr>
        <p:spPr/>
        <p:txBody>
          <a:bodyPr>
            <a:normAutofit lnSpcReduction="10000"/>
          </a:bodyPr>
          <a:lstStyle/>
          <a:p>
            <a:endParaRPr lang="es-ES"/>
          </a:p>
        </p:txBody>
      </p:sp>
      <p:sp>
        <p:nvSpPr>
          <p:cNvPr id="7" name="Rectángulo 6"/>
          <p:cNvSpPr/>
          <p:nvPr/>
        </p:nvSpPr>
        <p:spPr>
          <a:xfrm>
            <a:off x="228600" y="1617308"/>
            <a:ext cx="6096000" cy="3216265"/>
          </a:xfrm>
          <a:prstGeom prst="rect">
            <a:avLst/>
          </a:prstGeom>
        </p:spPr>
        <p:txBody>
          <a:bodyPr wrap="square">
            <a:spAutoFit/>
          </a:bodyPr>
          <a:lstStyle/>
          <a:p>
            <a:pPr marL="800091" lvl="1" indent="-342891">
              <a:spcAft>
                <a:spcPts val="100"/>
              </a:spcAft>
              <a:buClr>
                <a:schemeClr val="accent1">
                  <a:lumMod val="60000"/>
                  <a:lumOff val="40000"/>
                </a:schemeClr>
              </a:buClr>
              <a:buSzPct val="90000"/>
              <a:buFont typeface="Wingdings" pitchFamily="2" charset="2"/>
              <a:buChar char="q"/>
            </a:pPr>
            <a:r>
              <a:rPr lang="en-US" dirty="0">
                <a:latin typeface="Arial" panose="020B0604020202020204" pitchFamily="34" charset="0"/>
                <a:cs typeface="Arial" panose="020B0604020202020204" pitchFamily="34" charset="0"/>
              </a:rPr>
              <a:t>Verification and benchmarking activities involving codes that employ different simulation domains (EUTERPE, GENE-3D, GENE and </a:t>
            </a:r>
            <a:r>
              <a:rPr lang="en-US" dirty="0" err="1">
                <a:latin typeface="Courier New" panose="02070309020205020404" pitchFamily="49" charset="0"/>
                <a:cs typeface="Courier New" panose="02070309020205020404" pitchFamily="49" charset="0"/>
              </a:rPr>
              <a:t>stella</a:t>
            </a:r>
            <a:r>
              <a:rPr lang="en-US" dirty="0">
                <a:latin typeface="Arial" panose="020B0604020202020204" pitchFamily="34" charset="0"/>
                <a:cs typeface="Arial" panose="020B0604020202020204" pitchFamily="34" charset="0"/>
              </a:rPr>
              <a:t>).</a:t>
            </a:r>
          </a:p>
          <a:p>
            <a:pPr marL="800091" lvl="1" indent="-342891">
              <a:spcAft>
                <a:spcPts val="100"/>
              </a:spcAft>
              <a:buClr>
                <a:schemeClr val="accent1">
                  <a:lumMod val="60000"/>
                  <a:lumOff val="40000"/>
                </a:schemeClr>
              </a:buClr>
              <a:buSzPct val="90000"/>
              <a:buFont typeface="Wingdings" pitchFamily="2" charset="2"/>
              <a:buChar char="q"/>
            </a:pPr>
            <a:r>
              <a:rPr lang="en-US" dirty="0">
                <a:latin typeface="Arial" panose="020B0604020202020204" pitchFamily="34" charset="0"/>
                <a:cs typeface="Arial" panose="020B0604020202020204" pitchFamily="34" charset="0"/>
              </a:rPr>
              <a:t>Implementation of the full linearized collision operator in </a:t>
            </a:r>
            <a:r>
              <a:rPr lang="en-US" dirty="0" err="1">
                <a:latin typeface="Courier New" panose="02070309020205020404" pitchFamily="49" charset="0"/>
                <a:cs typeface="Courier New" panose="02070309020205020404" pitchFamily="49" charset="0"/>
              </a:rPr>
              <a:t>stella</a:t>
            </a:r>
            <a:r>
              <a:rPr lang="en-US" dirty="0">
                <a:latin typeface="Arial" panose="020B0604020202020204" pitchFamily="34" charset="0"/>
                <a:cs typeface="Arial" panose="020B0604020202020204" pitchFamily="34" charset="0"/>
              </a:rPr>
              <a:t> and first applications.</a:t>
            </a:r>
          </a:p>
          <a:p>
            <a:pPr marL="800091" lvl="1" indent="-342891">
              <a:spcAft>
                <a:spcPts val="100"/>
              </a:spcAft>
              <a:buClr>
                <a:schemeClr val="accent1">
                  <a:lumMod val="60000"/>
                  <a:lumOff val="40000"/>
                </a:schemeClr>
              </a:buClr>
              <a:buSzPct val="90000"/>
              <a:buFont typeface="Wingdings" pitchFamily="2" charset="2"/>
              <a:buChar char="q"/>
            </a:pPr>
            <a:r>
              <a:rPr lang="en-US" dirty="0">
                <a:latin typeface="Arial" panose="020B0604020202020204" pitchFamily="34" charset="0"/>
                <a:cs typeface="Arial" panose="020B0604020202020204" pitchFamily="34" charset="0"/>
              </a:rPr>
              <a:t>Development of a full-flux-surface version of </a:t>
            </a:r>
            <a:r>
              <a:rPr lang="en-US" dirty="0" err="1">
                <a:latin typeface="Courier New" panose="02070309020205020404" pitchFamily="49" charset="0"/>
                <a:cs typeface="Courier New" panose="02070309020205020404" pitchFamily="49" charset="0"/>
              </a:rPr>
              <a:t>stella</a:t>
            </a:r>
            <a:r>
              <a:rPr lang="en-US" dirty="0">
                <a:latin typeface="Arial" panose="020B0604020202020204" pitchFamily="34" charset="0"/>
                <a:cs typeface="Arial" panose="020B0604020202020204" pitchFamily="34" charset="0"/>
              </a:rPr>
              <a:t>.</a:t>
            </a:r>
          </a:p>
          <a:p>
            <a:pPr marL="800091" lvl="1" indent="-342891">
              <a:spcAft>
                <a:spcPts val="300"/>
              </a:spcAft>
              <a:buClr>
                <a:schemeClr val="accent1">
                  <a:lumMod val="60000"/>
                  <a:lumOff val="40000"/>
                </a:schemeClr>
              </a:buClr>
              <a:buSzPct val="90000"/>
              <a:buFont typeface="Wingdings" pitchFamily="2" charset="2"/>
              <a:buChar char="q"/>
            </a:pPr>
            <a:r>
              <a:rPr lang="en-US" dirty="0">
                <a:latin typeface="Arial" panose="020B0604020202020204" pitchFamily="34" charset="0"/>
                <a:cs typeface="Arial" panose="020B0604020202020204" pitchFamily="34" charset="0"/>
              </a:rPr>
              <a:t>Development of an electromagnetic version of GENE-3D</a:t>
            </a:r>
            <a:r>
              <a:rPr lang="en-US" dirty="0" smtClean="0">
                <a:latin typeface="Arial" panose="020B0604020202020204" pitchFamily="34" charset="0"/>
                <a:cs typeface="Arial" panose="020B0604020202020204" pitchFamily="34" charset="0"/>
              </a:rPr>
              <a:t>.</a:t>
            </a:r>
          </a:p>
          <a:p>
            <a:pPr marL="800091" lvl="1" indent="-342891">
              <a:spcAft>
                <a:spcPts val="300"/>
              </a:spcAft>
              <a:buClr>
                <a:schemeClr val="accent1">
                  <a:lumMod val="60000"/>
                  <a:lumOff val="40000"/>
                </a:schemeClr>
              </a:buClr>
              <a:buSzPct val="90000"/>
              <a:buFont typeface="Wingdings" pitchFamily="2" charset="2"/>
              <a:buChar char="q"/>
            </a:pPr>
            <a:r>
              <a:rPr lang="en-US" dirty="0" smtClean="0">
                <a:latin typeface="Arial" panose="020B0604020202020204" pitchFamily="34" charset="0"/>
                <a:cs typeface="Arial" panose="020B0604020202020204" pitchFamily="34" charset="0"/>
              </a:rPr>
              <a:t>Self-consistent simulations of turbulent impurity transport in W7-X.</a:t>
            </a:r>
            <a:endParaRPr lang="en-US" dirty="0">
              <a:latin typeface="Arial" panose="020B0604020202020204" pitchFamily="34" charset="0"/>
              <a:cs typeface="Arial" panose="020B0604020202020204" pitchFamily="34" charset="0"/>
            </a:endParaRPr>
          </a:p>
        </p:txBody>
      </p:sp>
      <p:sp>
        <p:nvSpPr>
          <p:cNvPr id="9" name="CuadroTexto 8"/>
          <p:cNvSpPr txBox="1"/>
          <p:nvPr/>
        </p:nvSpPr>
        <p:spPr>
          <a:xfrm>
            <a:off x="6172200" y="4282609"/>
            <a:ext cx="3080718" cy="461665"/>
          </a:xfrm>
          <a:prstGeom prst="rect">
            <a:avLst/>
          </a:prstGeom>
          <a:noFill/>
        </p:spPr>
        <p:txBody>
          <a:bodyPr wrap="square" rtlCol="0">
            <a:spAutoFit/>
          </a:bodyPr>
          <a:lstStyle/>
          <a:p>
            <a:r>
              <a:rPr lang="en-US" sz="1200" dirty="0" err="1" smtClean="0">
                <a:latin typeface="Arial" panose="020B0604020202020204" pitchFamily="34" charset="0"/>
                <a:cs typeface="Arial" panose="020B0604020202020204" pitchFamily="34" charset="0"/>
              </a:rPr>
              <a:t>García-Regaña</a:t>
            </a:r>
            <a:r>
              <a:rPr lang="en-US" sz="1200" dirty="0" smtClean="0">
                <a:latin typeface="Arial" panose="020B0604020202020204" pitchFamily="34" charset="0"/>
                <a:cs typeface="Arial" panose="020B0604020202020204" pitchFamily="34" charset="0"/>
              </a:rPr>
              <a:t> et al. </a:t>
            </a:r>
            <a:r>
              <a:rPr lang="en-US" sz="1200" dirty="0" smtClean="0">
                <a:latin typeface="Arial" panose="020B0604020202020204" pitchFamily="34" charset="0"/>
                <a:cs typeface="Arial" panose="020B0604020202020204" pitchFamily="34" charset="0"/>
                <a:hlinkClick r:id="rId3"/>
              </a:rPr>
              <a:t>Turbulent transport of impurities in 3D devices</a:t>
            </a:r>
            <a:r>
              <a:rPr lang="en-US" sz="1200" dirty="0" smtClean="0">
                <a:latin typeface="Arial" panose="020B0604020202020204" pitchFamily="34" charset="0"/>
                <a:cs typeface="Arial" panose="020B0604020202020204" pitchFamily="34" charset="0"/>
              </a:rPr>
              <a:t>, NF (accepted)</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092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n-GB" dirty="0"/>
              <a:t>Bringing </a:t>
            </a:r>
            <a:r>
              <a:rPr lang="en-GB" dirty="0" err="1"/>
              <a:t>stellarators</a:t>
            </a:r>
            <a:r>
              <a:rPr lang="en-GB" dirty="0"/>
              <a:t> to </a:t>
            </a:r>
            <a:r>
              <a:rPr lang="en-GB" dirty="0" smtClean="0"/>
              <a:t>maturity</a:t>
            </a:r>
            <a:endParaRPr lang="es-ES" dirty="0"/>
          </a:p>
        </p:txBody>
      </p:sp>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2</a:t>
            </a:fld>
            <a:endParaRPr lang="en-GB" dirty="0"/>
          </a:p>
        </p:txBody>
      </p:sp>
      <p:sp>
        <p:nvSpPr>
          <p:cNvPr id="5" name="Marcador de contenido 4"/>
          <p:cNvSpPr>
            <a:spLocks noGrp="1"/>
          </p:cNvSpPr>
          <p:nvPr>
            <p:ph idx="12"/>
          </p:nvPr>
        </p:nvSpPr>
        <p:spPr/>
        <p:txBody>
          <a:bodyPr>
            <a:normAutofit lnSpcReduction="10000"/>
          </a:bodyPr>
          <a:lstStyle/>
          <a:p>
            <a:endParaRPr lang="es-ES" dirty="0"/>
          </a:p>
        </p:txBody>
      </p:sp>
      <p:sp>
        <p:nvSpPr>
          <p:cNvPr id="6" name="Inhaltsplatzhalter 1"/>
          <p:cNvSpPr>
            <a:spLocks noGrp="1"/>
          </p:cNvSpPr>
          <p:nvPr>
            <p:ph idx="1"/>
          </p:nvPr>
        </p:nvSpPr>
        <p:spPr>
          <a:xfrm>
            <a:off x="395535" y="620688"/>
            <a:ext cx="8229600" cy="4896544"/>
          </a:xfrm>
        </p:spPr>
        <p:txBody>
          <a:bodyPr>
            <a:noAutofit/>
          </a:bodyPr>
          <a:lstStyle/>
          <a:p>
            <a:r>
              <a:rPr lang="de-DE" sz="1800" dirty="0" smtClean="0"/>
              <a:t>Coils for HELIAS can be built precisely		</a:t>
            </a:r>
            <a:r>
              <a:rPr lang="de-DE" sz="1800" dirty="0">
                <a:sym typeface="Wingdings" panose="05000000000000000000" pitchFamily="2" charset="2"/>
              </a:rPr>
              <a:t> </a:t>
            </a:r>
            <a:r>
              <a:rPr lang="de-DE" sz="1800" dirty="0" smtClean="0">
                <a:sym typeface="Wingdings" panose="05000000000000000000" pitchFamily="2" charset="2"/>
              </a:rPr>
              <a:t>	 </a:t>
            </a:r>
            <a:r>
              <a:rPr lang="de-DE" sz="1800" b="1" dirty="0" smtClean="0">
                <a:solidFill>
                  <a:srgbClr val="00B050"/>
                </a:solidFill>
                <a:sym typeface="Wingdings" panose="05000000000000000000" pitchFamily="2" charset="2"/>
              </a:rPr>
              <a:t></a:t>
            </a:r>
            <a:r>
              <a:rPr lang="de-DE" sz="1800" baseline="30000" dirty="0" smtClean="0">
                <a:sym typeface="Wingdings" panose="05000000000000000000" pitchFamily="2" charset="2"/>
              </a:rPr>
              <a:t> </a:t>
            </a:r>
            <a:r>
              <a:rPr lang="de-DE" sz="1200" baseline="70000" dirty="0">
                <a:sym typeface="Wingdings" panose="05000000000000000000" pitchFamily="2" charset="2"/>
              </a:rPr>
              <a:t>[1]</a:t>
            </a:r>
            <a:endParaRPr lang="de-DE" sz="1200" baseline="70000" dirty="0" smtClean="0"/>
          </a:p>
          <a:p>
            <a:r>
              <a:rPr lang="de-DE" sz="1800" dirty="0" smtClean="0"/>
              <a:t>Bootstrap </a:t>
            </a:r>
            <a:r>
              <a:rPr lang="de-DE" sz="1800" dirty="0" err="1" smtClean="0"/>
              <a:t>currents</a:t>
            </a:r>
            <a:r>
              <a:rPr lang="de-DE" sz="1800" dirty="0" smtClean="0"/>
              <a:t> </a:t>
            </a:r>
            <a:r>
              <a:rPr lang="de-DE" sz="1800" dirty="0" err="1" smtClean="0"/>
              <a:t>are</a:t>
            </a:r>
            <a:r>
              <a:rPr lang="de-DE" sz="1800" dirty="0" smtClean="0"/>
              <a:t> </a:t>
            </a:r>
            <a:r>
              <a:rPr lang="de-DE" sz="1800" dirty="0" err="1" smtClean="0"/>
              <a:t>small</a:t>
            </a:r>
            <a:r>
              <a:rPr lang="de-DE" sz="1800" dirty="0" smtClean="0"/>
              <a:t> </a:t>
            </a:r>
            <a:r>
              <a:rPr lang="de-DE" sz="1800" dirty="0" err="1" smtClean="0"/>
              <a:t>and</a:t>
            </a:r>
            <a:r>
              <a:rPr lang="de-DE" sz="1800" dirty="0" smtClean="0"/>
              <a:t> </a:t>
            </a:r>
            <a:r>
              <a:rPr lang="de-DE" sz="1800" dirty="0" err="1" smtClean="0"/>
              <a:t>controllable</a:t>
            </a:r>
            <a:r>
              <a:rPr lang="de-DE" sz="1800" dirty="0" smtClean="0"/>
              <a:t>		</a:t>
            </a:r>
            <a:r>
              <a:rPr lang="de-DE" sz="1800" dirty="0">
                <a:sym typeface="Wingdings" panose="05000000000000000000" pitchFamily="2" charset="2"/>
              </a:rPr>
              <a:t> </a:t>
            </a:r>
            <a:r>
              <a:rPr lang="de-DE" sz="1800" b="1" dirty="0" smtClean="0">
                <a:solidFill>
                  <a:srgbClr val="00B050"/>
                </a:solidFill>
                <a:sym typeface="Wingdings" panose="05000000000000000000" pitchFamily="2" charset="2"/>
              </a:rPr>
              <a:t></a:t>
            </a:r>
            <a:r>
              <a:rPr lang="de-DE" sz="1800" baseline="30000" dirty="0">
                <a:sym typeface="Wingdings" panose="05000000000000000000" pitchFamily="2" charset="2"/>
              </a:rPr>
              <a:t> </a:t>
            </a:r>
            <a:r>
              <a:rPr lang="de-DE" sz="1200" baseline="70000" dirty="0" smtClean="0">
                <a:sym typeface="Wingdings" panose="05000000000000000000" pitchFamily="2" charset="2"/>
              </a:rPr>
              <a:t>[2]</a:t>
            </a:r>
            <a:endParaRPr lang="de-DE" sz="1200" baseline="70000" dirty="0" smtClean="0"/>
          </a:p>
          <a:p>
            <a:r>
              <a:rPr lang="de-DE" sz="1800" dirty="0" err="1" smtClean="0"/>
              <a:t>Optimization</a:t>
            </a:r>
            <a:r>
              <a:rPr lang="de-DE" sz="1800" dirty="0" smtClean="0"/>
              <a:t> </a:t>
            </a:r>
            <a:r>
              <a:rPr lang="de-DE" sz="1800" dirty="0" err="1" smtClean="0"/>
              <a:t>reduces</a:t>
            </a:r>
            <a:r>
              <a:rPr lang="de-DE" sz="1800" dirty="0" smtClean="0"/>
              <a:t> NC thermal </a:t>
            </a:r>
            <a:r>
              <a:rPr lang="de-DE" sz="1800" dirty="0" err="1" smtClean="0"/>
              <a:t>transport</a:t>
            </a:r>
            <a:r>
              <a:rPr lang="de-DE" sz="1800" dirty="0" smtClean="0"/>
              <a:t>		</a:t>
            </a:r>
            <a:r>
              <a:rPr lang="de-DE" sz="1800" dirty="0">
                <a:sym typeface="Wingdings" panose="05000000000000000000" pitchFamily="2" charset="2"/>
              </a:rPr>
              <a:t> </a:t>
            </a:r>
            <a:r>
              <a:rPr lang="de-DE" sz="1800" b="1" dirty="0" smtClean="0">
                <a:solidFill>
                  <a:srgbClr val="00B050"/>
                </a:solidFill>
                <a:sym typeface="Wingdings" panose="05000000000000000000" pitchFamily="2" charset="2"/>
              </a:rPr>
              <a:t></a:t>
            </a:r>
            <a:r>
              <a:rPr lang="de-DE" sz="1800" baseline="30000" dirty="0">
                <a:sym typeface="Wingdings" panose="05000000000000000000" pitchFamily="2" charset="2"/>
              </a:rPr>
              <a:t> </a:t>
            </a:r>
            <a:r>
              <a:rPr lang="de-DE" sz="1200" baseline="70000" dirty="0" smtClean="0">
                <a:sym typeface="Wingdings" panose="05000000000000000000" pitchFamily="2" charset="2"/>
              </a:rPr>
              <a:t>[3]</a:t>
            </a:r>
            <a:endParaRPr lang="de-DE" sz="1200" baseline="70000" dirty="0" smtClean="0"/>
          </a:p>
          <a:p>
            <a:r>
              <a:rPr lang="de-DE" sz="1800" dirty="0" smtClean="0"/>
              <a:t>Viable detachment scenarios demonstrated		</a:t>
            </a:r>
            <a:r>
              <a:rPr lang="de-DE" sz="1800" dirty="0" smtClean="0">
                <a:sym typeface="Wingdings" panose="05000000000000000000" pitchFamily="2" charset="2"/>
              </a:rPr>
              <a:t> </a:t>
            </a:r>
            <a:r>
              <a:rPr lang="de-DE" sz="1800" b="1" dirty="0" smtClean="0">
                <a:solidFill>
                  <a:srgbClr val="00B050"/>
                </a:solidFill>
                <a:sym typeface="Wingdings" panose="05000000000000000000" pitchFamily="2" charset="2"/>
              </a:rPr>
              <a:t></a:t>
            </a:r>
            <a:r>
              <a:rPr lang="de-DE" sz="1800" baseline="30000" dirty="0">
                <a:sym typeface="Wingdings" panose="05000000000000000000" pitchFamily="2" charset="2"/>
              </a:rPr>
              <a:t> </a:t>
            </a:r>
            <a:r>
              <a:rPr lang="de-DE" sz="1200" baseline="70000" dirty="0" smtClean="0">
                <a:sym typeface="Wingdings" panose="05000000000000000000" pitchFamily="2" charset="2"/>
              </a:rPr>
              <a:t>[4]</a:t>
            </a:r>
            <a:endParaRPr lang="de-DE" sz="1800" dirty="0"/>
          </a:p>
          <a:p>
            <a:r>
              <a:rPr lang="de-DE" sz="1800" dirty="0" err="1" smtClean="0"/>
              <a:t>Stable</a:t>
            </a:r>
            <a:r>
              <a:rPr lang="de-DE" sz="1800" dirty="0" smtClean="0"/>
              <a:t> high-beta </a:t>
            </a:r>
            <a:r>
              <a:rPr lang="de-DE" sz="1800" dirty="0" err="1" smtClean="0"/>
              <a:t>operation</a:t>
            </a:r>
            <a:r>
              <a:rPr lang="de-DE" sz="1800" dirty="0" smtClean="0"/>
              <a:t>				</a:t>
            </a:r>
            <a:r>
              <a:rPr lang="de-DE" sz="1800" dirty="0" smtClean="0">
                <a:sym typeface="Wingdings" panose="05000000000000000000" pitchFamily="2" charset="2"/>
              </a:rPr>
              <a:t></a:t>
            </a:r>
            <a:endParaRPr lang="de-DE" sz="1800" dirty="0" smtClean="0"/>
          </a:p>
          <a:p>
            <a:r>
              <a:rPr lang="de-DE" sz="1800" dirty="0" err="1" smtClean="0"/>
              <a:t>Good</a:t>
            </a:r>
            <a:r>
              <a:rPr lang="de-DE" sz="1800" dirty="0" smtClean="0"/>
              <a:t> fast-</a:t>
            </a:r>
            <a:r>
              <a:rPr lang="de-DE" sz="1800" dirty="0" err="1" smtClean="0"/>
              <a:t>ion</a:t>
            </a:r>
            <a:r>
              <a:rPr lang="de-DE" sz="1800" dirty="0" smtClean="0"/>
              <a:t> </a:t>
            </a:r>
            <a:r>
              <a:rPr lang="de-DE" sz="1800" dirty="0" err="1" smtClean="0"/>
              <a:t>confinement</a:t>
            </a:r>
            <a:r>
              <a:rPr lang="de-DE" sz="1800" dirty="0" smtClean="0"/>
              <a:t>				</a:t>
            </a:r>
            <a:r>
              <a:rPr lang="de-DE" sz="1800" dirty="0" smtClean="0">
                <a:sym typeface="Wingdings" panose="05000000000000000000" pitchFamily="2" charset="2"/>
              </a:rPr>
              <a:t></a:t>
            </a:r>
          </a:p>
          <a:p>
            <a:r>
              <a:rPr lang="de-DE" sz="1800" dirty="0" err="1" smtClean="0">
                <a:solidFill>
                  <a:srgbClr val="FF0000"/>
                </a:solidFill>
                <a:sym typeface="Wingdings" panose="05000000000000000000" pitchFamily="2" charset="2"/>
              </a:rPr>
              <a:t>Improved</a:t>
            </a:r>
            <a:r>
              <a:rPr lang="de-DE" sz="1800" dirty="0" smtClean="0">
                <a:solidFill>
                  <a:srgbClr val="FF0000"/>
                </a:solidFill>
                <a:sym typeface="Wingdings" panose="05000000000000000000" pitchFamily="2" charset="2"/>
              </a:rPr>
              <a:t> </a:t>
            </a:r>
            <a:r>
              <a:rPr lang="de-DE" sz="1800" dirty="0" err="1" smtClean="0">
                <a:solidFill>
                  <a:srgbClr val="FF0000"/>
                </a:solidFill>
                <a:sym typeface="Wingdings" panose="05000000000000000000" pitchFamily="2" charset="2"/>
              </a:rPr>
              <a:t>confinement</a:t>
            </a:r>
            <a:r>
              <a:rPr lang="de-DE" sz="1800" dirty="0" smtClean="0">
                <a:solidFill>
                  <a:srgbClr val="FF0000"/>
                </a:solidFill>
                <a:sym typeface="Wingdings" panose="05000000000000000000" pitchFamily="2" charset="2"/>
              </a:rPr>
              <a:t> </a:t>
            </a:r>
            <a:r>
              <a:rPr lang="de-DE" sz="1800" dirty="0" err="1" smtClean="0">
                <a:solidFill>
                  <a:srgbClr val="FF0000"/>
                </a:solidFill>
                <a:sym typeface="Wingdings" panose="05000000000000000000" pitchFamily="2" charset="2"/>
              </a:rPr>
              <a:t>regimes</a:t>
            </a:r>
            <a:r>
              <a:rPr lang="de-DE" sz="1800" dirty="0" smtClean="0">
                <a:solidFill>
                  <a:srgbClr val="FF0000"/>
                </a:solidFill>
                <a:sym typeface="Wingdings" panose="05000000000000000000" pitchFamily="2" charset="2"/>
              </a:rPr>
              <a:t>*			</a:t>
            </a:r>
          </a:p>
          <a:p>
            <a:r>
              <a:rPr lang="de-DE" sz="1800" dirty="0" smtClean="0">
                <a:solidFill>
                  <a:srgbClr val="FF0000"/>
                </a:solidFill>
                <a:sym typeface="Wingdings" panose="05000000000000000000" pitchFamily="2" charset="2"/>
              </a:rPr>
              <a:t>Integrated SOL/</a:t>
            </a:r>
            <a:r>
              <a:rPr lang="de-DE" sz="1800" dirty="0" err="1" smtClean="0">
                <a:solidFill>
                  <a:srgbClr val="FF0000"/>
                </a:solidFill>
                <a:sym typeface="Wingdings" panose="05000000000000000000" pitchFamily="2" charset="2"/>
              </a:rPr>
              <a:t>core</a:t>
            </a:r>
            <a:r>
              <a:rPr lang="de-DE" sz="1800" dirty="0" smtClean="0">
                <a:solidFill>
                  <a:srgbClr val="FF0000"/>
                </a:solidFill>
                <a:sym typeface="Wingdings" panose="05000000000000000000" pitchFamily="2" charset="2"/>
              </a:rPr>
              <a:t> high-performance*		</a:t>
            </a:r>
          </a:p>
          <a:p>
            <a:pPr marL="0" indent="0">
              <a:buNone/>
            </a:pPr>
            <a:r>
              <a:rPr lang="de-DE" sz="1200" dirty="0" smtClean="0">
                <a:solidFill>
                  <a:srgbClr val="FF0000"/>
                </a:solidFill>
                <a:sym typeface="Wingdings" panose="05000000000000000000" pitchFamily="2" charset="2"/>
              </a:rPr>
              <a:t>* new insights</a:t>
            </a:r>
            <a:endParaRPr lang="de-DE" sz="1800" dirty="0">
              <a:sym typeface="Wingdings" panose="05000000000000000000" pitchFamily="2" charset="2"/>
            </a:endParaRPr>
          </a:p>
          <a:p>
            <a:r>
              <a:rPr lang="de-DE" sz="1800" dirty="0" smtClean="0">
                <a:sym typeface="Wingdings" panose="05000000000000000000" pitchFamily="2" charset="2"/>
              </a:rPr>
              <a:t>Same with metallic-wall operation			</a:t>
            </a:r>
            <a:endParaRPr lang="de-DE" sz="1600" b="1" dirty="0" smtClean="0">
              <a:sym typeface="Wingdings" panose="05000000000000000000" pitchFamily="2" charset="2"/>
            </a:endParaRPr>
          </a:p>
          <a:p>
            <a:pPr>
              <a:buFont typeface="Arial" panose="020B0604020202020204" pitchFamily="34" charset="0"/>
              <a:buChar char="→"/>
            </a:pPr>
            <a:r>
              <a:rPr lang="de-DE" sz="2000" b="1" dirty="0" smtClean="0">
                <a:sym typeface="Wingdings" panose="05000000000000000000" pitchFamily="2" charset="2"/>
              </a:rPr>
              <a:t>provision of an alternative line to fusion electricity (Mission 8)</a:t>
            </a:r>
            <a:endParaRPr lang="de-DE" sz="1400" b="1" dirty="0" smtClean="0">
              <a:sym typeface="Wingdings" panose="05000000000000000000" pitchFamily="2" charset="2"/>
            </a:endParaRPr>
          </a:p>
        </p:txBody>
      </p:sp>
      <p:sp>
        <p:nvSpPr>
          <p:cNvPr id="7" name="Textfeld 6"/>
          <p:cNvSpPr txBox="1"/>
          <p:nvPr/>
        </p:nvSpPr>
        <p:spPr>
          <a:xfrm>
            <a:off x="8028384" y="1259468"/>
            <a:ext cx="513282" cy="307777"/>
          </a:xfrm>
          <a:prstGeom prst="rect">
            <a:avLst/>
          </a:prstGeom>
          <a:noFill/>
        </p:spPr>
        <p:txBody>
          <a:bodyPr wrap="none" rtlCol="0">
            <a:spAutoFit/>
          </a:bodyPr>
          <a:lstStyle/>
          <a:p>
            <a:r>
              <a:rPr lang="de-DE" sz="1400" dirty="0" smtClean="0">
                <a:latin typeface="Arial" panose="020B0604020202020204" pitchFamily="34" charset="0"/>
                <a:cs typeface="Arial" panose="020B0604020202020204" pitchFamily="34" charset="0"/>
              </a:rPr>
              <a:t>FP8</a:t>
            </a:r>
            <a:endParaRPr lang="de-DE" sz="1400" dirty="0">
              <a:latin typeface="Arial" panose="020B0604020202020204" pitchFamily="34" charset="0"/>
              <a:cs typeface="Arial" panose="020B0604020202020204" pitchFamily="34" charset="0"/>
            </a:endParaRPr>
          </a:p>
        </p:txBody>
      </p:sp>
      <p:sp>
        <p:nvSpPr>
          <p:cNvPr id="8" name="Textfeld 7"/>
          <p:cNvSpPr txBox="1"/>
          <p:nvPr/>
        </p:nvSpPr>
        <p:spPr>
          <a:xfrm>
            <a:off x="8001000" y="2635933"/>
            <a:ext cx="513282" cy="307777"/>
          </a:xfrm>
          <a:prstGeom prst="rect">
            <a:avLst/>
          </a:prstGeom>
          <a:noFill/>
        </p:spPr>
        <p:txBody>
          <a:bodyPr wrap="none" rtlCol="0">
            <a:spAutoFit/>
          </a:bodyPr>
          <a:lstStyle/>
          <a:p>
            <a:r>
              <a:rPr lang="de-DE" sz="1400" dirty="0" smtClean="0">
                <a:latin typeface="Arial" panose="020B0604020202020204" pitchFamily="34" charset="0"/>
                <a:cs typeface="Arial" panose="020B0604020202020204" pitchFamily="34" charset="0"/>
              </a:rPr>
              <a:t>FP9</a:t>
            </a:r>
            <a:endParaRPr lang="de-DE" sz="1400" dirty="0">
              <a:latin typeface="Arial" panose="020B0604020202020204" pitchFamily="34" charset="0"/>
              <a:cs typeface="Arial" panose="020B0604020202020204" pitchFamily="34" charset="0"/>
            </a:endParaRPr>
          </a:p>
        </p:txBody>
      </p:sp>
      <p:sp>
        <p:nvSpPr>
          <p:cNvPr id="9" name="Textfeld 8"/>
          <p:cNvSpPr txBox="1"/>
          <p:nvPr/>
        </p:nvSpPr>
        <p:spPr>
          <a:xfrm>
            <a:off x="7315200" y="3514799"/>
            <a:ext cx="1715534" cy="307777"/>
          </a:xfrm>
          <a:prstGeom prst="rect">
            <a:avLst/>
          </a:prstGeom>
          <a:noFill/>
        </p:spPr>
        <p:txBody>
          <a:bodyPr wrap="none" rtlCol="0">
            <a:spAutoFit/>
          </a:bodyPr>
          <a:lstStyle/>
          <a:p>
            <a:pPr algn="ctr"/>
            <a:r>
              <a:rPr lang="de-DE" sz="1400" dirty="0" smtClean="0">
                <a:latin typeface="Arial" panose="020B0604020202020204" pitchFamily="34" charset="0"/>
                <a:cs typeface="Arial" panose="020B0604020202020204" pitchFamily="34" charset="0"/>
              </a:rPr>
              <a:t>mid-term Roadmap</a:t>
            </a:r>
            <a:endParaRPr lang="de-DE" sz="1400" dirty="0">
              <a:latin typeface="Arial" panose="020B0604020202020204" pitchFamily="34" charset="0"/>
              <a:cs typeface="Arial" panose="020B0604020202020204" pitchFamily="34" charset="0"/>
            </a:endParaRPr>
          </a:p>
        </p:txBody>
      </p:sp>
      <p:sp>
        <p:nvSpPr>
          <p:cNvPr id="10" name="Abgerundetes Rechteck 9"/>
          <p:cNvSpPr/>
          <p:nvPr/>
        </p:nvSpPr>
        <p:spPr>
          <a:xfrm>
            <a:off x="304800" y="1997153"/>
            <a:ext cx="8749900" cy="1488997"/>
          </a:xfrm>
          <a:prstGeom prst="roundRect">
            <a:avLst>
              <a:gd name="adj" fmla="val 120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1" name="Textfeld 5"/>
          <p:cNvSpPr txBox="1"/>
          <p:nvPr/>
        </p:nvSpPr>
        <p:spPr>
          <a:xfrm>
            <a:off x="76200" y="4297372"/>
            <a:ext cx="7696200" cy="759182"/>
          </a:xfrm>
          <a:prstGeom prst="rect">
            <a:avLst/>
          </a:prstGeom>
          <a:noFill/>
        </p:spPr>
        <p:txBody>
          <a:bodyPr wrap="square" rtlCol="0">
            <a:spAutoFit/>
          </a:bodyPr>
          <a:lstStyle/>
          <a:p>
            <a:pPr>
              <a:spcAft>
                <a:spcPts val="200"/>
              </a:spcAft>
            </a:pPr>
            <a:r>
              <a:rPr lang="de-DE" sz="1100" dirty="0" smtClean="0">
                <a:latin typeface="Arial" panose="020B0604020202020204" pitchFamily="34" charset="0"/>
                <a:cs typeface="Arial" panose="020B0604020202020204" pitchFamily="34" charset="0"/>
              </a:rPr>
              <a:t>[1] Sunn-Pedersen et al. Nature </a:t>
            </a:r>
            <a:r>
              <a:rPr lang="de-DE" sz="1100" dirty="0" err="1" smtClean="0">
                <a:latin typeface="Arial" panose="020B0604020202020204" pitchFamily="34" charset="0"/>
                <a:cs typeface="Arial" panose="020B0604020202020204" pitchFamily="34" charset="0"/>
              </a:rPr>
              <a:t>Comm</a:t>
            </a:r>
            <a:r>
              <a:rPr lang="de-DE" sz="1100" dirty="0" smtClean="0">
                <a:latin typeface="Arial" panose="020B0604020202020204" pitchFamily="34" charset="0"/>
                <a:cs typeface="Arial" panose="020B0604020202020204" pitchFamily="34" charset="0"/>
              </a:rPr>
              <a:t>. (2015)	[3] Beidler et al. Nature (2021)</a:t>
            </a:r>
            <a:r>
              <a:rPr lang="de-DE" sz="1100" dirty="0">
                <a:latin typeface="Arial" panose="020B0604020202020204" pitchFamily="34" charset="0"/>
                <a:cs typeface="Arial" panose="020B0604020202020204" pitchFamily="34" charset="0"/>
              </a:rPr>
              <a:t>	</a:t>
            </a:r>
            <a:endParaRPr lang="de-DE" sz="1100" dirty="0" smtClean="0">
              <a:latin typeface="Arial" panose="020B0604020202020204" pitchFamily="34" charset="0"/>
              <a:cs typeface="Arial" panose="020B0604020202020204" pitchFamily="34" charset="0"/>
            </a:endParaRPr>
          </a:p>
          <a:p>
            <a:pPr>
              <a:spcAft>
                <a:spcPts val="200"/>
              </a:spcAft>
            </a:pPr>
            <a:r>
              <a:rPr lang="de-DE" sz="1100" dirty="0" smtClean="0">
                <a:latin typeface="Arial" panose="020B0604020202020204" pitchFamily="34" charset="0"/>
                <a:cs typeface="Arial" panose="020B0604020202020204" pitchFamily="34" charset="0"/>
              </a:rPr>
              <a:t>[</a:t>
            </a:r>
            <a:r>
              <a:rPr lang="de-DE" sz="1100" dirty="0">
                <a:latin typeface="Arial" panose="020B0604020202020204" pitchFamily="34" charset="0"/>
                <a:cs typeface="Arial" panose="020B0604020202020204" pitchFamily="34" charset="0"/>
              </a:rPr>
              <a:t>2] Dinklage et al. Nature Phys. (2018</a:t>
            </a:r>
            <a:r>
              <a:rPr lang="de-DE" sz="1100" dirty="0" smtClean="0">
                <a:latin typeface="Arial" panose="020B0604020202020204" pitchFamily="34" charset="0"/>
                <a:cs typeface="Arial" panose="020B0604020202020204" pitchFamily="34" charset="0"/>
              </a:rPr>
              <a:t>)		[4] Jakubowski et al., Feng et al. </a:t>
            </a:r>
            <a:r>
              <a:rPr lang="de-DE" sz="1100" dirty="0" err="1" smtClean="0">
                <a:latin typeface="Arial" panose="020B0604020202020204" pitchFamily="34" charset="0"/>
                <a:cs typeface="Arial" panose="020B0604020202020204" pitchFamily="34" charset="0"/>
              </a:rPr>
              <a:t>Nucl</a:t>
            </a:r>
            <a:r>
              <a:rPr lang="de-DE" sz="1100" dirty="0" smtClean="0">
                <a:latin typeface="Arial" panose="020B0604020202020204" pitchFamily="34" charset="0"/>
                <a:cs typeface="Arial" panose="020B0604020202020204" pitchFamily="34" charset="0"/>
              </a:rPr>
              <a:t>. Fusion (2021</a:t>
            </a:r>
            <a:r>
              <a:rPr lang="de-DE" sz="1100" dirty="0" smtClean="0"/>
              <a:t>)</a:t>
            </a:r>
          </a:p>
          <a:p>
            <a:endParaRPr lang="de-DE" dirty="0"/>
          </a:p>
        </p:txBody>
      </p:sp>
      <p:cxnSp>
        <p:nvCxnSpPr>
          <p:cNvPr id="12" name="Gerader Verbinder 11"/>
          <p:cNvCxnSpPr/>
          <p:nvPr/>
        </p:nvCxnSpPr>
        <p:spPr>
          <a:xfrm>
            <a:off x="78060" y="4248150"/>
            <a:ext cx="67073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221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z="2400" dirty="0"/>
              <a:t>Prepare the transition to a W </a:t>
            </a:r>
            <a:r>
              <a:rPr lang="en-US" sz="2400" dirty="0" err="1"/>
              <a:t>divertor</a:t>
            </a:r>
            <a:r>
              <a:rPr lang="en-US" sz="2400" dirty="0"/>
              <a:t> in W7-X</a:t>
            </a:r>
            <a:r>
              <a:rPr lang="en-US" sz="2400" dirty="0" smtClean="0"/>
              <a:t>.</a:t>
            </a:r>
            <a:endParaRPr lang="es-ES" sz="24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4078710842"/>
              </p:ext>
            </p:extLst>
          </p:nvPr>
        </p:nvGraphicFramePr>
        <p:xfrm>
          <a:off x="457200" y="666750"/>
          <a:ext cx="8424938" cy="47953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348432276"/>
                    </a:ext>
                  </a:extLst>
                </a:gridCol>
                <a:gridCol w="6696743">
                  <a:extLst>
                    <a:ext uri="{9D8B030D-6E8A-4147-A177-3AD203B41FA5}">
                      <a16:colId xmlns:a16="http://schemas.microsoft.com/office/drawing/2014/main" val="488329062"/>
                    </a:ext>
                  </a:extLst>
                </a:gridCol>
              </a:tblGrid>
              <a:tr h="479535">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WPW7X-2021.O7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Prepare longer-term upgrades of the W7-X </a:t>
                      </a:r>
                      <a:r>
                        <a:rPr lang="en-GB" sz="1400" dirty="0" err="1">
                          <a:effectLst/>
                          <a:latin typeface="Arial" panose="020B0604020202020204" pitchFamily="34" charset="0"/>
                          <a:cs typeface="Arial" panose="020B0604020202020204" pitchFamily="34" charset="0"/>
                        </a:rPr>
                        <a:t>divertor</a:t>
                      </a:r>
                      <a:r>
                        <a:rPr lang="en-GB" sz="1400" dirty="0">
                          <a:effectLst/>
                          <a:latin typeface="Arial" panose="020B0604020202020204" pitchFamily="34" charset="0"/>
                          <a:cs typeface="Arial" panose="020B0604020202020204" pitchFamily="34" charset="0"/>
                        </a:rPr>
                        <a:t> and plasma facing components in collaboration with other EUROfusion work packages (WPPWIE, WPDIV).</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0728135"/>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20</a:t>
            </a:fld>
            <a:endParaRPr lang="en-GB" dirty="0"/>
          </a:p>
        </p:txBody>
      </p:sp>
      <p:sp>
        <p:nvSpPr>
          <p:cNvPr id="5" name="Marcador de contenido 4"/>
          <p:cNvSpPr>
            <a:spLocks noGrp="1"/>
          </p:cNvSpPr>
          <p:nvPr>
            <p:ph idx="12"/>
          </p:nvPr>
        </p:nvSpPr>
        <p:spPr/>
        <p:txBody>
          <a:bodyPr>
            <a:normAutofit lnSpcReduction="10000"/>
          </a:bodyPr>
          <a:lstStyle/>
          <a:p>
            <a:endParaRPr lang="es-ES"/>
          </a:p>
        </p:txBody>
      </p:sp>
      <p:sp>
        <p:nvSpPr>
          <p:cNvPr id="7" name="CuadroTexto 6"/>
          <p:cNvSpPr txBox="1"/>
          <p:nvPr/>
        </p:nvSpPr>
        <p:spPr>
          <a:xfrm>
            <a:off x="2787080" y="1787426"/>
            <a:ext cx="4680520" cy="230832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The 3rd W7-X operational phase OP3 is meant to feature a tungsten New-HHF </a:t>
            </a:r>
            <a:r>
              <a:rPr lang="en-US" sz="1600" dirty="0" err="1" smtClean="0">
                <a:solidFill>
                  <a:schemeClr val="tx1"/>
                </a:solidFill>
                <a:latin typeface="Arial" panose="020B0604020202020204" pitchFamily="34" charset="0"/>
                <a:cs typeface="Arial" panose="020B0604020202020204" pitchFamily="34" charset="0"/>
              </a:rPr>
              <a:t>divertor</a:t>
            </a:r>
            <a:r>
              <a:rPr lang="en-US" sz="1600" dirty="0" smtClean="0">
                <a:solidFill>
                  <a:schemeClr val="tx1"/>
                </a:solidFill>
                <a:latin typeface="Arial" panose="020B0604020202020204" pitchFamily="34" charset="0"/>
                <a:cs typeface="Arial" panose="020B0604020202020204" pitchFamily="34" charset="0"/>
              </a:rPr>
              <a:t> (around 2030).</a:t>
            </a:r>
          </a:p>
          <a:p>
            <a:pPr marL="285750" indent="-285750">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Long-term, multi-FP activity.</a:t>
            </a:r>
          </a:p>
          <a:p>
            <a:pPr marL="285750" indent="-285750">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Important for the W7-X mission (long-pulse, first </a:t>
            </a:r>
            <a:r>
              <a:rPr lang="en-US" sz="1600" dirty="0" err="1" smtClean="0">
                <a:solidFill>
                  <a:schemeClr val="tx1"/>
                </a:solidFill>
                <a:latin typeface="Arial" panose="020B0604020202020204" pitchFamily="34" charset="0"/>
                <a:cs typeface="Arial" panose="020B0604020202020204" pitchFamily="34" charset="0"/>
              </a:rPr>
              <a:t>stellarator</a:t>
            </a:r>
            <a:r>
              <a:rPr lang="en-US" sz="1600" dirty="0" smtClean="0">
                <a:solidFill>
                  <a:schemeClr val="tx1"/>
                </a:solidFill>
                <a:latin typeface="Arial" panose="020B0604020202020204" pitchFamily="34" charset="0"/>
                <a:cs typeface="Arial" panose="020B0604020202020204" pitchFamily="34" charset="0"/>
              </a:rPr>
              <a:t> to work with a reactor-type </a:t>
            </a:r>
            <a:r>
              <a:rPr lang="en-US" sz="1600" dirty="0" err="1" smtClean="0">
                <a:solidFill>
                  <a:schemeClr val="tx1"/>
                </a:solidFill>
                <a:latin typeface="Arial" panose="020B0604020202020204" pitchFamily="34" charset="0"/>
                <a:cs typeface="Arial" panose="020B0604020202020204" pitchFamily="34" charset="0"/>
              </a:rPr>
              <a:t>divertor</a:t>
            </a:r>
            <a:r>
              <a:rPr lang="en-US" sz="1600" dirty="0" smtClean="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In OP2 a number of </a:t>
            </a:r>
            <a:r>
              <a:rPr lang="en-US" sz="1600" dirty="0" smtClean="0">
                <a:solidFill>
                  <a:schemeClr val="tx1"/>
                </a:solidFill>
                <a:latin typeface="Arial" panose="020B0604020202020204" pitchFamily="34" charset="0"/>
                <a:cs typeface="Arial" panose="020B0604020202020204" pitchFamily="34" charset="0"/>
              </a:rPr>
              <a:t>wall tiles </a:t>
            </a:r>
            <a:r>
              <a:rPr lang="en-US" sz="1600" dirty="0" smtClean="0">
                <a:solidFill>
                  <a:schemeClr val="tx1"/>
                </a:solidFill>
                <a:latin typeface="Arial" panose="020B0604020202020204" pitchFamily="34" charset="0"/>
                <a:cs typeface="Arial" panose="020B0604020202020204" pitchFamily="34" charset="0"/>
              </a:rPr>
              <a:t>will be W-coated for in-situ and post-mortem analysis.</a:t>
            </a:r>
          </a:p>
        </p:txBody>
      </p:sp>
      <p:sp>
        <p:nvSpPr>
          <p:cNvPr id="8" name="CuadroTexto 7"/>
          <p:cNvSpPr txBox="1"/>
          <p:nvPr/>
        </p:nvSpPr>
        <p:spPr>
          <a:xfrm>
            <a:off x="2177480" y="1277105"/>
            <a:ext cx="5290120"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sz="1600" b="1" dirty="0" smtClean="0">
                <a:solidFill>
                  <a:schemeClr val="bg1"/>
                </a:solidFill>
                <a:latin typeface="Arial" panose="020B0604020202020204" pitchFamily="34" charset="0"/>
                <a:cs typeface="Arial" panose="020B0604020202020204" pitchFamily="34" charset="0"/>
              </a:rPr>
              <a:t> </a:t>
            </a:r>
            <a:r>
              <a:rPr lang="en-US" sz="1600" b="1" dirty="0" smtClean="0">
                <a:solidFill>
                  <a:schemeClr val="bg1"/>
                </a:solidFill>
                <a:latin typeface="Arial" panose="020B0604020202020204" pitchFamily="34" charset="0"/>
                <a:cs typeface="Arial" panose="020B0604020202020204" pitchFamily="34" charset="0"/>
              </a:rPr>
              <a:t>Background</a:t>
            </a:r>
            <a:r>
              <a:rPr lang="es-ES" sz="1600" b="1" dirty="0" smtClean="0">
                <a:solidFill>
                  <a:schemeClr val="bg1"/>
                </a:solidFill>
                <a:latin typeface="Arial" panose="020B0604020202020204" pitchFamily="34" charset="0"/>
                <a:cs typeface="Arial" panose="020B0604020202020204" pitchFamily="34" charset="0"/>
              </a:rPr>
              <a:t> </a:t>
            </a:r>
            <a:r>
              <a:rPr lang="es-ES" sz="1600" b="1" dirty="0" err="1" smtClean="0">
                <a:solidFill>
                  <a:schemeClr val="bg1"/>
                </a:solidFill>
                <a:latin typeface="Arial" panose="020B0604020202020204" pitchFamily="34" charset="0"/>
                <a:cs typeface="Arial" panose="020B0604020202020204" pitchFamily="34" charset="0"/>
              </a:rPr>
              <a:t>information</a:t>
            </a:r>
            <a:r>
              <a:rPr lang="es-ES" sz="1600" b="1" dirty="0" smtClean="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6717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z="2400" dirty="0"/>
              <a:t>Prepare the transition to a W </a:t>
            </a:r>
            <a:r>
              <a:rPr lang="en-US" sz="2400" dirty="0" err="1"/>
              <a:t>divertor</a:t>
            </a:r>
            <a:r>
              <a:rPr lang="en-US" sz="2400" dirty="0"/>
              <a:t> in W7-X</a:t>
            </a:r>
            <a:r>
              <a:rPr lang="en-US" sz="2400" dirty="0" smtClean="0"/>
              <a:t>.</a:t>
            </a:r>
            <a:endParaRPr lang="es-ES" sz="24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4078710842"/>
              </p:ext>
            </p:extLst>
          </p:nvPr>
        </p:nvGraphicFramePr>
        <p:xfrm>
          <a:off x="457200" y="666750"/>
          <a:ext cx="8424938" cy="47953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348432276"/>
                    </a:ext>
                  </a:extLst>
                </a:gridCol>
                <a:gridCol w="6696743">
                  <a:extLst>
                    <a:ext uri="{9D8B030D-6E8A-4147-A177-3AD203B41FA5}">
                      <a16:colId xmlns:a16="http://schemas.microsoft.com/office/drawing/2014/main" val="488329062"/>
                    </a:ext>
                  </a:extLst>
                </a:gridCol>
              </a:tblGrid>
              <a:tr h="479535">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WPW7X-2021.O7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Prepare longer-term upgrades of the W7-X </a:t>
                      </a:r>
                      <a:r>
                        <a:rPr lang="en-GB" sz="1400" dirty="0" err="1">
                          <a:effectLst/>
                          <a:latin typeface="Arial" panose="020B0604020202020204" pitchFamily="34" charset="0"/>
                          <a:cs typeface="Arial" panose="020B0604020202020204" pitchFamily="34" charset="0"/>
                        </a:rPr>
                        <a:t>divertor</a:t>
                      </a:r>
                      <a:r>
                        <a:rPr lang="en-GB" sz="1400" dirty="0">
                          <a:effectLst/>
                          <a:latin typeface="Arial" panose="020B0604020202020204" pitchFamily="34" charset="0"/>
                          <a:cs typeface="Arial" panose="020B0604020202020204" pitchFamily="34" charset="0"/>
                        </a:rPr>
                        <a:t> and plasma facing components in collaboration with other EUROfusion work packages (WPPWIE, WPDIV).</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0728135"/>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21</a:t>
            </a:fld>
            <a:endParaRPr lang="en-GB" dirty="0"/>
          </a:p>
        </p:txBody>
      </p:sp>
      <p:pic>
        <p:nvPicPr>
          <p:cNvPr id="8" name="Imagen 7"/>
          <p:cNvPicPr>
            <a:picLocks noChangeAspect="1"/>
          </p:cNvPicPr>
          <p:nvPr/>
        </p:nvPicPr>
        <p:blipFill>
          <a:blip r:embed="rId2"/>
          <a:stretch>
            <a:fillRect/>
          </a:stretch>
        </p:blipFill>
        <p:spPr>
          <a:xfrm>
            <a:off x="3090207" y="2302300"/>
            <a:ext cx="5758801" cy="2555016"/>
          </a:xfrm>
          <a:prstGeom prst="rect">
            <a:avLst/>
          </a:prstGeom>
        </p:spPr>
      </p:pic>
      <p:pic>
        <p:nvPicPr>
          <p:cNvPr id="10" name="Imagen 9"/>
          <p:cNvPicPr>
            <a:picLocks noChangeAspect="1"/>
          </p:cNvPicPr>
          <p:nvPr/>
        </p:nvPicPr>
        <p:blipFill>
          <a:blip r:embed="rId3"/>
          <a:stretch>
            <a:fillRect/>
          </a:stretch>
        </p:blipFill>
        <p:spPr>
          <a:xfrm>
            <a:off x="7063156" y="1197897"/>
            <a:ext cx="1875688" cy="3128237"/>
          </a:xfrm>
          <a:prstGeom prst="rect">
            <a:avLst/>
          </a:prstGeom>
        </p:spPr>
      </p:pic>
      <p:pic>
        <p:nvPicPr>
          <p:cNvPr id="11" name="Imagen 10"/>
          <p:cNvPicPr>
            <a:picLocks noChangeAspect="1"/>
          </p:cNvPicPr>
          <p:nvPr/>
        </p:nvPicPr>
        <p:blipFill>
          <a:blip r:embed="rId4"/>
          <a:stretch>
            <a:fillRect/>
          </a:stretch>
        </p:blipFill>
        <p:spPr>
          <a:xfrm>
            <a:off x="5257800" y="1307040"/>
            <a:ext cx="2028075" cy="849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ángulo 2"/>
          <p:cNvSpPr/>
          <p:nvPr/>
        </p:nvSpPr>
        <p:spPr>
          <a:xfrm>
            <a:off x="441960" y="1283019"/>
            <a:ext cx="4572000" cy="1723549"/>
          </a:xfrm>
          <a:prstGeom prst="rect">
            <a:avLst/>
          </a:prstGeom>
          <a:solidFill>
            <a:schemeClr val="bg1">
              <a:alpha val="49000"/>
            </a:schemeClr>
          </a:solidFill>
        </p:spPr>
        <p:txBody>
          <a:bodyPr wrap="square">
            <a:spAutoFit/>
          </a:bodyPr>
          <a:lstStyle/>
          <a:p>
            <a:pPr marL="285750" indent="-285750">
              <a:buFont typeface="Wingdings" panose="05000000000000000000" pitchFamily="2" charset="2"/>
              <a:buChar char="§"/>
            </a:pPr>
            <a:r>
              <a:rPr lang="en-US" dirty="0" smtClean="0">
                <a:latin typeface="Arial" panose="020B0604020202020204" pitchFamily="34" charset="0"/>
              </a:rPr>
              <a:t>Heat </a:t>
            </a:r>
            <a:r>
              <a:rPr lang="en-US" dirty="0">
                <a:latin typeface="Arial" panose="020B0604020202020204" pitchFamily="34" charset="0"/>
              </a:rPr>
              <a:t>shield (200 </a:t>
            </a:r>
            <a:r>
              <a:rPr lang="en-US" dirty="0" smtClean="0">
                <a:latin typeface="Arial" panose="020B0604020202020204" pitchFamily="34" charset="0"/>
              </a:rPr>
              <a:t>tiles in modules 1 and 5, incl. reflector tiles for safe X2 and O2 operation) –ready</a:t>
            </a:r>
            <a:endParaRPr lang="en-US" dirty="0" smtClean="0"/>
          </a:p>
          <a:p>
            <a:pPr marL="742950" lvl="1" indent="-285750">
              <a:buFont typeface="Wingdings" panose="05000000000000000000" pitchFamily="2" charset="2"/>
              <a:buChar char="§"/>
            </a:pPr>
            <a:r>
              <a:rPr lang="en-US" sz="1600" dirty="0" smtClean="0">
                <a:solidFill>
                  <a:schemeClr val="accent1"/>
                </a:solidFill>
                <a:latin typeface="Arial" panose="020B0604020202020204" pitchFamily="34" charset="0"/>
              </a:rPr>
              <a:t>Tiles </a:t>
            </a:r>
            <a:r>
              <a:rPr lang="en-US" sz="1600" dirty="0">
                <a:solidFill>
                  <a:schemeClr val="accent1"/>
                </a:solidFill>
                <a:latin typeface="Arial" panose="020B0604020202020204" pitchFamily="34" charset="0"/>
              </a:rPr>
              <a:t>with marker layers (18) </a:t>
            </a:r>
            <a:r>
              <a:rPr lang="en-US" sz="1600" dirty="0" smtClean="0">
                <a:solidFill>
                  <a:schemeClr val="accent1"/>
                </a:solidFill>
                <a:latin typeface="Arial" panose="020B0604020202020204" pitchFamily="34" charset="0"/>
              </a:rPr>
              <a:t>–ready</a:t>
            </a:r>
            <a:endParaRPr lang="en-US" sz="1600" dirty="0" smtClean="0">
              <a:solidFill>
                <a:schemeClr val="accent1"/>
              </a:solidFill>
            </a:endParaRPr>
          </a:p>
          <a:p>
            <a:pPr marL="285750" indent="-285750">
              <a:buFont typeface="Wingdings" panose="05000000000000000000" pitchFamily="2" charset="2"/>
              <a:buChar char="§"/>
            </a:pPr>
            <a:r>
              <a:rPr lang="en-US" dirty="0" smtClean="0">
                <a:latin typeface="Arial" panose="020B0604020202020204" pitchFamily="34" charset="0"/>
              </a:rPr>
              <a:t>Baffle </a:t>
            </a:r>
            <a:r>
              <a:rPr lang="en-US" dirty="0">
                <a:latin typeface="Arial" panose="020B0604020202020204" pitchFamily="34" charset="0"/>
              </a:rPr>
              <a:t>area (40 tiles W/W alloy) </a:t>
            </a:r>
            <a:r>
              <a:rPr lang="en-US" dirty="0" smtClean="0">
                <a:latin typeface="Arial" panose="020B0604020202020204" pitchFamily="34" charset="0"/>
              </a:rPr>
              <a:t>design aided by EMC3-EIRENE –in work</a:t>
            </a:r>
            <a:endParaRPr lang="en-US" dirty="0"/>
          </a:p>
        </p:txBody>
      </p:sp>
      <p:pic>
        <p:nvPicPr>
          <p:cNvPr id="9" name="Imagen 8"/>
          <p:cNvPicPr>
            <a:picLocks noChangeAspect="1"/>
          </p:cNvPicPr>
          <p:nvPr/>
        </p:nvPicPr>
        <p:blipFill>
          <a:blip r:embed="rId5"/>
          <a:stretch>
            <a:fillRect/>
          </a:stretch>
        </p:blipFill>
        <p:spPr>
          <a:xfrm>
            <a:off x="685800" y="3006568"/>
            <a:ext cx="3749123" cy="1689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8958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z="2000" dirty="0"/>
              <a:t>Interfaces: Fusion Technology Department, ITER and INCO</a:t>
            </a:r>
            <a:r>
              <a:rPr lang="en-US" sz="2000" dirty="0" smtClean="0"/>
              <a:t>.</a:t>
            </a:r>
            <a:endParaRPr lang="es-ES" sz="20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551516772"/>
              </p:ext>
            </p:extLst>
          </p:nvPr>
        </p:nvGraphicFramePr>
        <p:xfrm>
          <a:off x="457200" y="666750"/>
          <a:ext cx="8424938" cy="684848"/>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3273471468"/>
                    </a:ext>
                  </a:extLst>
                </a:gridCol>
                <a:gridCol w="6696743">
                  <a:extLst>
                    <a:ext uri="{9D8B030D-6E8A-4147-A177-3AD203B41FA5}">
                      <a16:colId xmlns:a16="http://schemas.microsoft.com/office/drawing/2014/main" val="2377420470"/>
                    </a:ext>
                  </a:extLst>
                </a:gridCol>
              </a:tblGrid>
              <a:tr h="599420">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WPW7X-2021.O8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Support the preparation of the HELIAS physics basis, ITER first plasmas, ensure information exchange with the EUROfusion FTD and continue international collaborations in support of the Mission 8 objectives.</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7063894"/>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22</a:t>
            </a:fld>
            <a:endParaRPr lang="en-GB" dirty="0"/>
          </a:p>
        </p:txBody>
      </p:sp>
      <p:sp>
        <p:nvSpPr>
          <p:cNvPr id="5" name="Marcador de contenido 4"/>
          <p:cNvSpPr>
            <a:spLocks noGrp="1"/>
          </p:cNvSpPr>
          <p:nvPr>
            <p:ph idx="12"/>
          </p:nvPr>
        </p:nvSpPr>
        <p:spPr/>
        <p:txBody>
          <a:bodyPr>
            <a:normAutofit lnSpcReduction="10000"/>
          </a:bodyPr>
          <a:lstStyle/>
          <a:p>
            <a:endParaRPr lang="es-ES"/>
          </a:p>
        </p:txBody>
      </p:sp>
      <p:sp>
        <p:nvSpPr>
          <p:cNvPr id="3" name="CuadroTexto 2"/>
          <p:cNvSpPr txBox="1"/>
          <p:nvPr/>
        </p:nvSpPr>
        <p:spPr>
          <a:xfrm>
            <a:off x="457200" y="1657350"/>
            <a:ext cx="8018890" cy="3139321"/>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latin typeface="Arial" panose="020B0604020202020204" pitchFamily="34" charset="0"/>
                <a:cs typeface="Arial" panose="020B0604020202020204" pitchFamily="34" charset="0"/>
              </a:rPr>
              <a:t>Meeting with PRD</a:t>
            </a:r>
            <a:r>
              <a:rPr lang="en-US" dirty="0" smtClean="0">
                <a:latin typeface="Arial" panose="020B0604020202020204" pitchFamily="34" charset="0"/>
                <a:cs typeface="Arial" panose="020B0604020202020204" pitchFamily="34" charset="0"/>
              </a:rPr>
              <a:t> held on requirements for the W7-X experimental program (Action: Felix Warmer presented priorities at the W7-X Topical Group Scenarios).</a:t>
            </a:r>
          </a:p>
          <a:p>
            <a:pPr marL="285750" indent="-285750">
              <a:buFont typeface="Wingdings" panose="05000000000000000000" pitchFamily="2" charset="2"/>
              <a:buChar char="§"/>
            </a:pPr>
            <a:r>
              <a:rPr lang="en-US" b="1" dirty="0" smtClean="0">
                <a:latin typeface="Arial" panose="020B0604020202020204" pitchFamily="34" charset="0"/>
                <a:cs typeface="Arial" panose="020B0604020202020204" pitchFamily="34" charset="0"/>
              </a:rPr>
              <a:t>ITER-relevant activities</a:t>
            </a:r>
            <a:r>
              <a:rPr lang="en-US" dirty="0" smtClean="0">
                <a:latin typeface="Arial" panose="020B0604020202020204" pitchFamily="34" charset="0"/>
                <a:cs typeface="Arial" panose="020B0604020202020204" pitchFamily="34" charset="0"/>
              </a:rPr>
              <a:t> related to ECRH heating (calculation of stray radiation power density) and long pulse operation (LaB6 neutral pressure gauges).</a:t>
            </a:r>
          </a:p>
          <a:p>
            <a:pPr marL="285750" indent="-285750">
              <a:buFont typeface="Wingdings" panose="05000000000000000000" pitchFamily="2" charset="2"/>
              <a:buChar char="§"/>
            </a:pPr>
            <a:r>
              <a:rPr lang="de-DE" b="1" dirty="0" smtClean="0">
                <a:latin typeface="Arial" panose="020B0604020202020204" pitchFamily="34" charset="0"/>
                <a:cs typeface="Arial" panose="020B0604020202020204" pitchFamily="34" charset="0"/>
              </a:rPr>
              <a:t>Participation in LHD campaign preparation </a:t>
            </a:r>
            <a:r>
              <a:rPr lang="de-DE" dirty="0" smtClean="0">
                <a:latin typeface="Arial" panose="020B0604020202020204" pitchFamily="34" charset="0"/>
                <a:cs typeface="Arial" panose="020B0604020202020204" pitchFamily="34" charset="0"/>
              </a:rPr>
              <a:t>with 19 experimental </a:t>
            </a:r>
            <a:r>
              <a:rPr lang="de-DE" dirty="0">
                <a:latin typeface="Arial" panose="020B0604020202020204" pitchFamily="34" charset="0"/>
                <a:cs typeface="Arial" panose="020B0604020202020204" pitchFamily="34" charset="0"/>
              </a:rPr>
              <a:t>proposals presented at the LHD research </a:t>
            </a:r>
            <a:r>
              <a:rPr lang="de-DE" dirty="0" smtClean="0">
                <a:latin typeface="Arial" panose="020B0604020202020204" pitchFamily="34" charset="0"/>
                <a:cs typeface="Arial" panose="020B0604020202020204" pitchFamily="34" charset="0"/>
              </a:rPr>
              <a:t>forum. </a:t>
            </a:r>
            <a:r>
              <a:rPr lang="de-DE" dirty="0">
                <a:latin typeface="Arial" panose="020B0604020202020204" pitchFamily="34" charset="0"/>
                <a:cs typeface="Arial" panose="020B0604020202020204" pitchFamily="34" charset="0"/>
              </a:rPr>
              <a:t>XP schedulling (Oct.21-Feb.22) ongoing.</a:t>
            </a:r>
          </a:p>
          <a:p>
            <a:pPr marL="742950" lvl="1" indent="-285750">
              <a:buFont typeface="Wingdings" panose="05000000000000000000" pitchFamily="2" charset="2"/>
              <a:buChar char="§"/>
            </a:pPr>
            <a:r>
              <a:rPr lang="de-DE" sz="1600" dirty="0">
                <a:solidFill>
                  <a:schemeClr val="accent1"/>
                </a:solidFill>
                <a:latin typeface="Arial" panose="020B0604020202020204" pitchFamily="34" charset="0"/>
                <a:cs typeface="Arial" panose="020B0604020202020204" pitchFamily="34" charset="0"/>
              </a:rPr>
              <a:t>2022-2023 will be LHD‘s last campaign.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0033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ea typeface="Calibri" panose="020F0502020204030204" pitchFamily="34" charset="0"/>
              </a:rPr>
              <a:t>TSVV-12 : </a:t>
            </a:r>
            <a:r>
              <a:rPr lang="es-ES" dirty="0" err="1">
                <a:ea typeface="Calibri" panose="020F0502020204030204" pitchFamily="34" charset="0"/>
              </a:rPr>
              <a:t>Stellarator</a:t>
            </a:r>
            <a:r>
              <a:rPr lang="es-ES" dirty="0">
                <a:ea typeface="Calibri" panose="020F0502020204030204" pitchFamily="34" charset="0"/>
              </a:rPr>
              <a:t> </a:t>
            </a:r>
            <a:r>
              <a:rPr lang="es-ES" dirty="0" err="1">
                <a:ea typeface="Calibri" panose="020F0502020204030204" pitchFamily="34" charset="0"/>
              </a:rPr>
              <a:t>optimisation</a:t>
            </a:r>
            <a:r>
              <a:rPr lang="es-ES" dirty="0" smtClean="0">
                <a:ea typeface="Calibri" panose="020F0502020204030204" pitchFamily="34" charset="0"/>
              </a:rPr>
              <a:t>.</a:t>
            </a:r>
            <a:endParaRPr lang="es-ES"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767045499"/>
              </p:ext>
            </p:extLst>
          </p:nvPr>
        </p:nvGraphicFramePr>
        <p:xfrm>
          <a:off x="457200" y="666750"/>
          <a:ext cx="8424938" cy="45656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2614070799"/>
                    </a:ext>
                  </a:extLst>
                </a:gridCol>
                <a:gridCol w="6696743">
                  <a:extLst>
                    <a:ext uri="{9D8B030D-6E8A-4147-A177-3AD203B41FA5}">
                      <a16:colId xmlns:a16="http://schemas.microsoft.com/office/drawing/2014/main" val="117738947"/>
                    </a:ext>
                  </a:extLst>
                </a:gridCol>
              </a:tblGrid>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WPW7X-2021.O2</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Initiate TSVV-12 on </a:t>
                      </a:r>
                      <a:r>
                        <a:rPr lang="en-GB" sz="1400" dirty="0" err="1">
                          <a:effectLst/>
                          <a:latin typeface="Arial" panose="020B0604020202020204" pitchFamily="34" charset="0"/>
                          <a:cs typeface="Arial" panose="020B0604020202020204" pitchFamily="34" charset="0"/>
                        </a:rPr>
                        <a:t>stellarator</a:t>
                      </a:r>
                      <a:r>
                        <a:rPr lang="en-GB" sz="1400" dirty="0">
                          <a:effectLst/>
                          <a:latin typeface="Arial" panose="020B0604020202020204" pitchFamily="34" charset="0"/>
                          <a:cs typeface="Arial" panose="020B0604020202020204" pitchFamily="34" charset="0"/>
                        </a:rPr>
                        <a:t> optimisation and lay out plans for the project with the goal of producing highly optimised designs by 2025.</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6229419"/>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23</a:t>
            </a:fld>
            <a:endParaRPr lang="en-GB" dirty="0"/>
          </a:p>
        </p:txBody>
      </p:sp>
      <p:sp>
        <p:nvSpPr>
          <p:cNvPr id="5" name="Marcador de contenido 4"/>
          <p:cNvSpPr>
            <a:spLocks noGrp="1"/>
          </p:cNvSpPr>
          <p:nvPr>
            <p:ph idx="12"/>
          </p:nvPr>
        </p:nvSpPr>
        <p:spPr/>
        <p:txBody>
          <a:bodyPr>
            <a:normAutofit lnSpcReduction="10000"/>
          </a:bodyPr>
          <a:lstStyle/>
          <a:p>
            <a:endParaRPr lang="es-ES" dirty="0"/>
          </a:p>
        </p:txBody>
      </p:sp>
      <p:sp>
        <p:nvSpPr>
          <p:cNvPr id="7" name="Rectángulo 6"/>
          <p:cNvSpPr/>
          <p:nvPr/>
        </p:nvSpPr>
        <p:spPr>
          <a:xfrm>
            <a:off x="115957" y="1642028"/>
            <a:ext cx="5486400" cy="2623795"/>
          </a:xfrm>
          <a:prstGeom prst="rect">
            <a:avLst/>
          </a:prstGeom>
        </p:spPr>
        <p:txBody>
          <a:bodyPr wrap="square">
            <a:spAutoFit/>
          </a:bodyPr>
          <a:lstStyle/>
          <a:p>
            <a:pPr marL="800091" lvl="1" indent="-342891">
              <a:spcAft>
                <a:spcPts val="100"/>
              </a:spcAft>
              <a:buClr>
                <a:schemeClr val="accent1">
                  <a:lumMod val="60000"/>
                  <a:lumOff val="40000"/>
                </a:schemeClr>
              </a:buClr>
              <a:buSzPct val="90000"/>
              <a:buFont typeface="Wingdings" pitchFamily="2" charset="2"/>
              <a:buChar char="q"/>
            </a:pPr>
            <a:r>
              <a:rPr lang="en-US" dirty="0">
                <a:latin typeface="Arial" panose="020B0604020202020204" pitchFamily="34" charset="0"/>
                <a:cs typeface="Arial" panose="020B0604020202020204" pitchFamily="34" charset="0"/>
              </a:rPr>
              <a:t>Development of a </a:t>
            </a:r>
            <a:r>
              <a:rPr lang="en-US" dirty="0" err="1">
                <a:latin typeface="Arial" panose="020B0604020202020204" pitchFamily="34" charset="0"/>
                <a:cs typeface="Arial" panose="020B0604020202020204" pitchFamily="34" charset="0"/>
              </a:rPr>
              <a:t>gyrokinetic</a:t>
            </a:r>
            <a:r>
              <a:rPr lang="en-US" dirty="0">
                <a:latin typeface="Arial" panose="020B0604020202020204" pitchFamily="34" charset="0"/>
                <a:cs typeface="Arial" panose="020B0604020202020204" pitchFamily="34" charset="0"/>
              </a:rPr>
              <a:t> instability </a:t>
            </a:r>
            <a:r>
              <a:rPr lang="en-US" dirty="0" smtClean="0">
                <a:latin typeface="Arial" panose="020B0604020202020204" pitchFamily="34" charset="0"/>
                <a:cs typeface="Arial" panose="020B0604020202020204" pitchFamily="34" charset="0"/>
              </a:rPr>
              <a:t>model (for integration into </a:t>
            </a:r>
            <a:r>
              <a:rPr lang="en-US" dirty="0" err="1" smtClean="0">
                <a:latin typeface="Arial" panose="020B0604020202020204" pitchFamily="34" charset="0"/>
                <a:cs typeface="Arial" panose="020B0604020202020204" pitchFamily="34" charset="0"/>
              </a:rPr>
              <a:t>optimisers</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800091" lvl="1" indent="-342891">
              <a:spcAft>
                <a:spcPts val="100"/>
              </a:spcAft>
              <a:buClr>
                <a:schemeClr val="accent1">
                  <a:lumMod val="60000"/>
                  <a:lumOff val="40000"/>
                </a:schemeClr>
              </a:buClr>
              <a:buSzPct val="90000"/>
              <a:buFont typeface="Wingdings" pitchFamily="2" charset="2"/>
              <a:buChar char="q"/>
            </a:pPr>
            <a:r>
              <a:rPr lang="en-US" dirty="0">
                <a:latin typeface="Arial" panose="020B0604020202020204" pitchFamily="34" charset="0"/>
                <a:cs typeface="Arial" panose="020B0604020202020204" pitchFamily="34" charset="0"/>
              </a:rPr>
              <a:t>Exploitation of the code SPEC to evaluate MHD stability of </a:t>
            </a:r>
            <a:r>
              <a:rPr lang="en-US" dirty="0" err="1">
                <a:latin typeface="Arial" panose="020B0604020202020204" pitchFamily="34" charset="0"/>
                <a:cs typeface="Arial" panose="020B0604020202020204" pitchFamily="34" charset="0"/>
              </a:rPr>
              <a:t>stellarator</a:t>
            </a:r>
            <a:r>
              <a:rPr lang="en-US" dirty="0">
                <a:latin typeface="Arial" panose="020B0604020202020204" pitchFamily="34" charset="0"/>
                <a:cs typeface="Arial" panose="020B0604020202020204" pitchFamily="34" charset="0"/>
              </a:rPr>
              <a:t> equilibria.</a:t>
            </a:r>
          </a:p>
          <a:p>
            <a:pPr marL="800091" lvl="1" indent="-342891">
              <a:spcAft>
                <a:spcPts val="100"/>
              </a:spcAft>
              <a:buClr>
                <a:schemeClr val="accent1">
                  <a:lumMod val="60000"/>
                  <a:lumOff val="40000"/>
                </a:schemeClr>
              </a:buClr>
              <a:buSzPct val="90000"/>
              <a:buFont typeface="Wingdings" pitchFamily="2" charset="2"/>
              <a:buChar char="q"/>
            </a:pPr>
            <a:r>
              <a:rPr lang="en-US" dirty="0">
                <a:latin typeface="Arial" panose="020B0604020202020204" pitchFamily="34" charset="0"/>
                <a:cs typeface="Arial" panose="020B0604020202020204" pitchFamily="34" charset="0"/>
              </a:rPr>
              <a:t>Improved optimization approach to reduce the number of local minima in the landscape.</a:t>
            </a:r>
          </a:p>
          <a:p>
            <a:pPr marL="800091" lvl="1" indent="-342891">
              <a:spcAft>
                <a:spcPts val="300"/>
              </a:spcAft>
              <a:buClr>
                <a:schemeClr val="accent1">
                  <a:lumMod val="60000"/>
                  <a:lumOff val="40000"/>
                </a:schemeClr>
              </a:buClr>
              <a:buSzPct val="90000"/>
              <a:buFont typeface="Wingdings" pitchFamily="2" charset="2"/>
              <a:buChar char="q"/>
            </a:pPr>
            <a:r>
              <a:rPr lang="en-US" dirty="0">
                <a:latin typeface="Arial" panose="020B0604020202020204" pitchFamily="34" charset="0"/>
                <a:cs typeface="Arial" panose="020B0604020202020204" pitchFamily="34" charset="0"/>
              </a:rPr>
              <a:t>Interface to equip the </a:t>
            </a:r>
            <a:r>
              <a:rPr lang="en-US" dirty="0" err="1">
                <a:latin typeface="Arial" panose="020B0604020202020204" pitchFamily="34" charset="0"/>
                <a:cs typeface="Arial" panose="020B0604020202020204" pitchFamily="34" charset="0"/>
              </a:rPr>
              <a:t>stellarator</a:t>
            </a:r>
            <a:r>
              <a:rPr lang="en-US" dirty="0">
                <a:latin typeface="Arial" panose="020B0604020202020204" pitchFamily="34" charset="0"/>
                <a:cs typeface="Arial" panose="020B0604020202020204" pitchFamily="34" charset="0"/>
              </a:rPr>
              <a:t> optimization code ROSE with new algorithms.</a:t>
            </a:r>
          </a:p>
        </p:txBody>
      </p:sp>
      <p:pic>
        <p:nvPicPr>
          <p:cNvPr id="8" name="Inhaltsplatzhalter 9">
            <a:extLst>
              <a:ext uri="{FF2B5EF4-FFF2-40B4-BE49-F238E27FC236}">
                <a16:creationId xmlns:a16="http://schemas.microsoft.com/office/drawing/2014/main" id="{FADD4CEB-CCF1-4984-BE8A-7CBC96D8117C}"/>
              </a:ext>
            </a:extLst>
          </p:cNvPr>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1402156"/>
            <a:ext cx="3148140" cy="2464994"/>
          </a:xfrm>
          <a:prstGeom prst="rect">
            <a:avLst/>
          </a:prstGeom>
        </p:spPr>
      </p:pic>
      <p:sp>
        <p:nvSpPr>
          <p:cNvPr id="9" name="CuadroTexto 8"/>
          <p:cNvSpPr txBox="1"/>
          <p:nvPr/>
        </p:nvSpPr>
        <p:spPr>
          <a:xfrm>
            <a:off x="6211535" y="3900954"/>
            <a:ext cx="2670603"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ES" sz="1400" i="1" dirty="0" err="1" smtClean="0"/>
              <a:t>Schematic</a:t>
            </a:r>
            <a:r>
              <a:rPr lang="es-ES" sz="1400" i="1" dirty="0" smtClean="0"/>
              <a:t> </a:t>
            </a:r>
            <a:r>
              <a:rPr lang="es-ES" sz="1400" i="1" dirty="0" err="1" smtClean="0"/>
              <a:t>optimisation</a:t>
            </a:r>
            <a:r>
              <a:rPr lang="es-ES" sz="1400" i="1" dirty="0" smtClean="0"/>
              <a:t> </a:t>
            </a:r>
            <a:r>
              <a:rPr lang="es-ES" sz="1400" i="1" dirty="0" err="1" smtClean="0"/>
              <a:t>landscape</a:t>
            </a:r>
            <a:endParaRPr lang="es-ES" sz="1400" i="1" dirty="0" smtClean="0"/>
          </a:p>
          <a:p>
            <a:r>
              <a:rPr lang="es-ES" sz="1400" i="1" dirty="0" smtClean="0"/>
              <a:t>P. </a:t>
            </a:r>
            <a:r>
              <a:rPr lang="es-ES" sz="1400" i="1" dirty="0" err="1" smtClean="0"/>
              <a:t>Helander</a:t>
            </a:r>
            <a:r>
              <a:rPr lang="es-ES" sz="1400" i="1" dirty="0" smtClean="0"/>
              <a:t>, </a:t>
            </a:r>
            <a:r>
              <a:rPr lang="es-ES" sz="1400" i="1" dirty="0" err="1" smtClean="0"/>
              <a:t>Thrust</a:t>
            </a:r>
            <a:r>
              <a:rPr lang="es-ES" sz="1400" i="1" dirty="0" smtClean="0"/>
              <a:t> 4 meeting.</a:t>
            </a:r>
            <a:endParaRPr lang="es-ES" sz="1400" i="1" dirty="0"/>
          </a:p>
        </p:txBody>
      </p:sp>
    </p:spTree>
    <p:extLst>
      <p:ext uri="{BB962C8B-B14F-4D97-AF65-F5344CB8AC3E}">
        <p14:creationId xmlns:p14="http://schemas.microsoft.com/office/powerpoint/2010/main" val="3316458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Conclusion</a:t>
            </a:r>
            <a:endParaRPr lang="en-US" dirty="0"/>
          </a:p>
        </p:txBody>
      </p:sp>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24</a:t>
            </a:fld>
            <a:endParaRPr lang="en-GB" dirty="0"/>
          </a:p>
        </p:txBody>
      </p:sp>
      <p:sp>
        <p:nvSpPr>
          <p:cNvPr id="5" name="Marcador de contenido 4"/>
          <p:cNvSpPr>
            <a:spLocks noGrp="1"/>
          </p:cNvSpPr>
          <p:nvPr>
            <p:ph idx="12"/>
          </p:nvPr>
        </p:nvSpPr>
        <p:spPr/>
        <p:txBody>
          <a:bodyPr>
            <a:normAutofit lnSpcReduction="10000"/>
          </a:bodyPr>
          <a:lstStyle/>
          <a:p>
            <a:endParaRPr lang="en-US"/>
          </a:p>
        </p:txBody>
      </p:sp>
      <p:sp>
        <p:nvSpPr>
          <p:cNvPr id="7" name="Inhaltsplatzhalter 1"/>
          <p:cNvSpPr txBox="1">
            <a:spLocks/>
          </p:cNvSpPr>
          <p:nvPr/>
        </p:nvSpPr>
        <p:spPr>
          <a:xfrm>
            <a:off x="478172" y="964569"/>
            <a:ext cx="8229600" cy="38931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Wingdings" panose="05000000000000000000" pitchFamily="2" charset="2"/>
              <a:buChar char="§"/>
              <a:defRPr sz="2000" kern="1200">
                <a:solidFill>
                  <a:srgbClr val="254AA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800" dirty="0" smtClean="0"/>
              <a:t>Progress is as needed for OP2.1</a:t>
            </a:r>
          </a:p>
          <a:p>
            <a:pPr lvl="1"/>
            <a:r>
              <a:rPr lang="de-DE" sz="1600" dirty="0" smtClean="0"/>
              <a:t>ECRH infrastructure completed.</a:t>
            </a:r>
          </a:p>
          <a:p>
            <a:pPr lvl="1"/>
            <a:r>
              <a:rPr lang="de-DE" sz="1600" dirty="0" smtClean="0"/>
              <a:t>ICRH antenna installed.</a:t>
            </a:r>
          </a:p>
          <a:p>
            <a:pPr lvl="1"/>
            <a:r>
              <a:rPr lang="de-DE" sz="1600" dirty="0" smtClean="0"/>
              <a:t>Pellet injector (DoE) delayed – EU support (infrastructure/modelling) as planned</a:t>
            </a:r>
          </a:p>
          <a:p>
            <a:pPr lvl="1"/>
            <a:r>
              <a:rPr lang="de-DE" sz="1600" dirty="0"/>
              <a:t>D</a:t>
            </a:r>
            <a:r>
              <a:rPr lang="de-DE" sz="1600" dirty="0" smtClean="0"/>
              <a:t>iagnostics and FP8-enhancement support is progressing as planned.</a:t>
            </a:r>
          </a:p>
          <a:p>
            <a:pPr lvl="1"/>
            <a:r>
              <a:rPr lang="de-DE" sz="1600" dirty="0" smtClean="0"/>
              <a:t>Preparatory analyses progress as planned: new insights.</a:t>
            </a:r>
          </a:p>
          <a:p>
            <a:pPr lvl="1"/>
            <a:r>
              <a:rPr lang="de-DE" sz="1600" dirty="0" smtClean="0"/>
              <a:t>Scientific preparation of OP2 underway (W7-X OP2 TFLs recently appointed).</a:t>
            </a:r>
          </a:p>
          <a:p>
            <a:pPr marL="457200" lvl="1" indent="0">
              <a:buFont typeface="Wingdings" panose="05000000000000000000" pitchFamily="2" charset="2"/>
              <a:buNone/>
            </a:pPr>
            <a:endParaRPr lang="de-DE" sz="1600" dirty="0" smtClean="0"/>
          </a:p>
          <a:p>
            <a:r>
              <a:rPr lang="de-DE" sz="1800" dirty="0" smtClean="0"/>
              <a:t>Difficulties from the overall planning status</a:t>
            </a:r>
          </a:p>
          <a:p>
            <a:pPr lvl="1"/>
            <a:r>
              <a:rPr lang="de-DE" sz="1600" dirty="0" smtClean="0"/>
              <a:t>Specific diffculties in tasks potentially unrevealed.</a:t>
            </a:r>
          </a:p>
          <a:p>
            <a:pPr lvl="1"/>
            <a:r>
              <a:rPr lang="de-DE" sz="1600" dirty="0" smtClean="0"/>
              <a:t>Planning for 2022 under time constraints giving rise to different risks.</a:t>
            </a:r>
          </a:p>
        </p:txBody>
      </p:sp>
    </p:spTree>
    <p:extLst>
      <p:ext uri="{BB962C8B-B14F-4D97-AF65-F5344CB8AC3E}">
        <p14:creationId xmlns:p14="http://schemas.microsoft.com/office/powerpoint/2010/main" val="136457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95250"/>
            <a:ext cx="7848600" cy="342900"/>
          </a:xfrm>
        </p:spPr>
        <p:txBody>
          <a:bodyPr/>
          <a:lstStyle/>
          <a:p>
            <a:pPr lvl="0"/>
            <a:r>
              <a:rPr lang="en-GB" dirty="0"/>
              <a:t>CWP: Deliverables and Milestones </a:t>
            </a:r>
            <a:r>
              <a:rPr lang="en-GB" dirty="0" smtClean="0"/>
              <a:t>2021</a:t>
            </a:r>
            <a:endParaRPr lang="es-ES" dirty="0"/>
          </a:p>
        </p:txBody>
      </p:sp>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3</a:t>
            </a:fld>
            <a:endParaRPr lang="en-GB" dirty="0"/>
          </a:p>
        </p:txBody>
      </p:sp>
      <p:sp>
        <p:nvSpPr>
          <p:cNvPr id="5" name="Marcador de contenido 4"/>
          <p:cNvSpPr>
            <a:spLocks noGrp="1"/>
          </p:cNvSpPr>
          <p:nvPr>
            <p:ph idx="12"/>
          </p:nvPr>
        </p:nvSpPr>
        <p:spPr/>
        <p:txBody>
          <a:bodyPr>
            <a:normAutofit lnSpcReduction="10000"/>
          </a:bodyPr>
          <a:lstStyle/>
          <a:p>
            <a:endParaRPr lang="es-ES"/>
          </a:p>
        </p:txBody>
      </p:sp>
      <p:graphicFrame>
        <p:nvGraphicFramePr>
          <p:cNvPr id="6" name="Tabelle 10"/>
          <p:cNvGraphicFramePr>
            <a:graphicFrameLocks noGrp="1"/>
          </p:cNvGraphicFramePr>
          <p:nvPr>
            <p:extLst>
              <p:ext uri="{D42A27DB-BD31-4B8C-83A1-F6EECF244321}">
                <p14:modId xmlns:p14="http://schemas.microsoft.com/office/powerpoint/2010/main" val="3746775373"/>
              </p:ext>
            </p:extLst>
          </p:nvPr>
        </p:nvGraphicFramePr>
        <p:xfrm>
          <a:off x="395536" y="895350"/>
          <a:ext cx="8424938" cy="2199640"/>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2600452660"/>
                    </a:ext>
                  </a:extLst>
                </a:gridCol>
                <a:gridCol w="3528392">
                  <a:extLst>
                    <a:ext uri="{9D8B030D-6E8A-4147-A177-3AD203B41FA5}">
                      <a16:colId xmlns:a16="http://schemas.microsoft.com/office/drawing/2014/main" val="3997910222"/>
                    </a:ext>
                  </a:extLst>
                </a:gridCol>
                <a:gridCol w="1224136">
                  <a:extLst>
                    <a:ext uri="{9D8B030D-6E8A-4147-A177-3AD203B41FA5}">
                      <a16:colId xmlns:a16="http://schemas.microsoft.com/office/drawing/2014/main" val="1232561664"/>
                    </a:ext>
                  </a:extLst>
                </a:gridCol>
                <a:gridCol w="1152128">
                  <a:extLst>
                    <a:ext uri="{9D8B030D-6E8A-4147-A177-3AD203B41FA5}">
                      <a16:colId xmlns:a16="http://schemas.microsoft.com/office/drawing/2014/main" val="4174375262"/>
                    </a:ext>
                  </a:extLst>
                </a:gridCol>
                <a:gridCol w="1296146">
                  <a:extLst>
                    <a:ext uri="{9D8B030D-6E8A-4147-A177-3AD203B41FA5}">
                      <a16:colId xmlns:a16="http://schemas.microsoft.com/office/drawing/2014/main" val="413280517"/>
                    </a:ext>
                  </a:extLst>
                </a:gridCol>
              </a:tblGrid>
              <a:tr h="370840">
                <a:tc>
                  <a:txBody>
                    <a:bodyPr/>
                    <a:lstStyle/>
                    <a:p>
                      <a:endParaRPr lang="de-DE" dirty="0"/>
                    </a:p>
                  </a:txBody>
                  <a:tcPr/>
                </a:tc>
                <a:tc>
                  <a:txBody>
                    <a:bodyPr/>
                    <a:lstStyle/>
                    <a:p>
                      <a:r>
                        <a:rPr lang="de-DE" dirty="0" smtClean="0"/>
                        <a:t>Description</a:t>
                      </a:r>
                      <a:endParaRPr lang="de-DE" dirty="0"/>
                    </a:p>
                  </a:txBody>
                  <a:tcPr/>
                </a:tc>
                <a:tc>
                  <a:txBody>
                    <a:bodyPr/>
                    <a:lstStyle/>
                    <a:p>
                      <a:r>
                        <a:rPr lang="de-DE" dirty="0" smtClean="0"/>
                        <a:t>Due </a:t>
                      </a:r>
                      <a:r>
                        <a:rPr lang="de-DE" dirty="0" err="1" smtClean="0"/>
                        <a:t>date</a:t>
                      </a:r>
                      <a:endParaRPr lang="de-DE" dirty="0"/>
                    </a:p>
                  </a:txBody>
                  <a:tcPr/>
                </a:tc>
                <a:tc>
                  <a:txBody>
                    <a:bodyPr/>
                    <a:lstStyle/>
                    <a:p>
                      <a:r>
                        <a:rPr lang="de-DE" dirty="0" smtClean="0"/>
                        <a:t>Type</a:t>
                      </a:r>
                      <a:endParaRPr lang="de-DE" dirty="0"/>
                    </a:p>
                  </a:txBody>
                  <a:tcPr/>
                </a:tc>
                <a:tc>
                  <a:txBody>
                    <a:bodyPr/>
                    <a:lstStyle/>
                    <a:p>
                      <a:r>
                        <a:rPr lang="de-DE" sz="1400" dirty="0" smtClean="0"/>
                        <a:t>Dissemination</a:t>
                      </a:r>
                      <a:endParaRPr lang="de-DE" sz="1400" dirty="0"/>
                    </a:p>
                  </a:txBody>
                  <a:tcPr/>
                </a:tc>
                <a:extLst>
                  <a:ext uri="{0D108BD9-81ED-4DB2-BD59-A6C34878D82A}">
                    <a16:rowId xmlns:a16="http://schemas.microsoft.com/office/drawing/2014/main" val="871695598"/>
                  </a:ext>
                </a:extLst>
              </a:tr>
              <a:tr h="370840">
                <a:tc>
                  <a:txBody>
                    <a:bodyPr/>
                    <a:lstStyle/>
                    <a:p>
                      <a:r>
                        <a:rPr lang="de-DE" dirty="0" smtClean="0"/>
                        <a:t>W7X.D.01</a:t>
                      </a:r>
                      <a:endParaRPr lang="de-DE" dirty="0"/>
                    </a:p>
                  </a:txBody>
                  <a:tcPr/>
                </a:tc>
                <a:tc>
                  <a:txBody>
                    <a:bodyPr/>
                    <a:lstStyle/>
                    <a:p>
                      <a:r>
                        <a:rPr lang="de-DE" dirty="0" smtClean="0"/>
                        <a:t>Report</a:t>
                      </a:r>
                      <a:r>
                        <a:rPr lang="de-DE" baseline="0" dirty="0" smtClean="0"/>
                        <a:t> on </a:t>
                      </a:r>
                      <a:r>
                        <a:rPr lang="de-DE" baseline="0" dirty="0" err="1" smtClean="0"/>
                        <a:t>conducted</a:t>
                      </a:r>
                      <a:r>
                        <a:rPr lang="de-DE" baseline="0" dirty="0" smtClean="0"/>
                        <a:t> </a:t>
                      </a:r>
                      <a:r>
                        <a:rPr lang="de-DE" baseline="0" dirty="0" err="1" smtClean="0"/>
                        <a:t>scenario</a:t>
                      </a:r>
                      <a:r>
                        <a:rPr lang="de-DE" baseline="0" dirty="0" smtClean="0"/>
                        <a:t> &amp; </a:t>
                      </a:r>
                      <a:r>
                        <a:rPr lang="de-DE" baseline="0" dirty="0" err="1" smtClean="0"/>
                        <a:t>campaign</a:t>
                      </a:r>
                      <a:r>
                        <a:rPr lang="de-DE" baseline="0" dirty="0" smtClean="0"/>
                        <a:t> </a:t>
                      </a:r>
                      <a:r>
                        <a:rPr lang="de-DE" baseline="0" dirty="0" err="1" smtClean="0"/>
                        <a:t>preparation</a:t>
                      </a:r>
                      <a:r>
                        <a:rPr lang="de-DE" baseline="0" dirty="0" smtClean="0"/>
                        <a:t> (</a:t>
                      </a:r>
                      <a:r>
                        <a:rPr lang="de-DE" baseline="0" dirty="0" err="1" smtClean="0"/>
                        <a:t>focus</a:t>
                      </a:r>
                      <a:r>
                        <a:rPr lang="de-DE" baseline="0" dirty="0" smtClean="0"/>
                        <a:t>: </a:t>
                      </a:r>
                      <a:r>
                        <a:rPr lang="de-DE" baseline="0" dirty="0" err="1" smtClean="0"/>
                        <a:t>opimization</a:t>
                      </a:r>
                      <a:r>
                        <a:rPr lang="de-DE" baseline="0" dirty="0" smtClean="0"/>
                        <a:t> </a:t>
                      </a:r>
                      <a:r>
                        <a:rPr lang="de-DE" baseline="0" dirty="0" err="1" smtClean="0"/>
                        <a:t>studies</a:t>
                      </a:r>
                      <a:r>
                        <a:rPr lang="de-DE" baseline="0" dirty="0" smtClean="0"/>
                        <a:t>, wall </a:t>
                      </a:r>
                      <a:r>
                        <a:rPr lang="de-DE" baseline="0" dirty="0" err="1" smtClean="0"/>
                        <a:t>conditioning</a:t>
                      </a:r>
                      <a:r>
                        <a:rPr lang="de-DE" baseline="0" dirty="0" smtClean="0"/>
                        <a:t> </a:t>
                      </a:r>
                      <a:r>
                        <a:rPr lang="de-DE" baseline="0" dirty="0" err="1" smtClean="0"/>
                        <a:t>procedures</a:t>
                      </a:r>
                      <a:r>
                        <a:rPr lang="de-DE" baseline="0" dirty="0" smtClean="0"/>
                        <a:t>)</a:t>
                      </a:r>
                      <a:endParaRPr lang="de-DE" dirty="0"/>
                    </a:p>
                  </a:txBody>
                  <a:tcPr/>
                </a:tc>
                <a:tc>
                  <a:txBody>
                    <a:bodyPr/>
                    <a:lstStyle/>
                    <a:p>
                      <a:r>
                        <a:rPr lang="de-DE" dirty="0" err="1" smtClean="0"/>
                        <a:t>Dec</a:t>
                      </a:r>
                      <a:r>
                        <a:rPr lang="de-DE" dirty="0" smtClean="0"/>
                        <a:t>. 2021</a:t>
                      </a:r>
                      <a:endParaRPr lang="de-DE" dirty="0"/>
                    </a:p>
                  </a:txBody>
                  <a:tcPr/>
                </a:tc>
                <a:tc>
                  <a:txBody>
                    <a:bodyPr/>
                    <a:lstStyle/>
                    <a:p>
                      <a:r>
                        <a:rPr lang="de-DE" dirty="0" smtClean="0"/>
                        <a:t>Report</a:t>
                      </a:r>
                      <a:endParaRPr lang="de-DE" dirty="0"/>
                    </a:p>
                  </a:txBody>
                  <a:tcPr/>
                </a:tc>
                <a:tc>
                  <a:txBody>
                    <a:bodyPr/>
                    <a:lstStyle/>
                    <a:p>
                      <a:r>
                        <a:rPr lang="de-DE" dirty="0" smtClean="0"/>
                        <a:t>Public</a:t>
                      </a:r>
                      <a:endParaRPr lang="de-DE" dirty="0"/>
                    </a:p>
                  </a:txBody>
                  <a:tcPr/>
                </a:tc>
                <a:extLst>
                  <a:ext uri="{0D108BD9-81ED-4DB2-BD59-A6C34878D82A}">
                    <a16:rowId xmlns:a16="http://schemas.microsoft.com/office/drawing/2014/main" val="2839378120"/>
                  </a:ext>
                </a:extLst>
              </a:tr>
              <a:tr h="370840">
                <a:tc>
                  <a:txBody>
                    <a:bodyPr/>
                    <a:lstStyle/>
                    <a:p>
                      <a:r>
                        <a:rPr lang="de-DE" dirty="0" smtClean="0"/>
                        <a:t>W7X.M.01</a:t>
                      </a:r>
                      <a:endParaRPr lang="de-DE" dirty="0"/>
                    </a:p>
                  </a:txBody>
                  <a:tcPr/>
                </a:tc>
                <a:tc>
                  <a:txBody>
                    <a:bodyPr/>
                    <a:lstStyle/>
                    <a:p>
                      <a:r>
                        <a:rPr lang="de-DE" dirty="0" smtClean="0"/>
                        <a:t>1.5MW gyrotron </a:t>
                      </a:r>
                      <a:r>
                        <a:rPr lang="de-DE" dirty="0" err="1" smtClean="0"/>
                        <a:t>infrastructure</a:t>
                      </a:r>
                      <a:r>
                        <a:rPr lang="de-DE" baseline="0" dirty="0" smtClean="0"/>
                        <a:t> </a:t>
                      </a:r>
                      <a:r>
                        <a:rPr lang="de-DE" baseline="0" dirty="0" err="1" smtClean="0"/>
                        <a:t>completed</a:t>
                      </a:r>
                      <a:endParaRPr lang="de-DE" dirty="0"/>
                    </a:p>
                  </a:txBody>
                  <a:tcPr/>
                </a:tc>
                <a:tc>
                  <a:txBody>
                    <a:bodyPr/>
                    <a:lstStyle/>
                    <a:p>
                      <a:r>
                        <a:rPr lang="de-DE" dirty="0" err="1" smtClean="0"/>
                        <a:t>Dec</a:t>
                      </a:r>
                      <a:r>
                        <a:rPr lang="de-DE" dirty="0" smtClean="0"/>
                        <a:t>. 2021</a:t>
                      </a:r>
                      <a:endParaRPr lang="de-DE" dirty="0"/>
                    </a:p>
                  </a:txBody>
                  <a:tcPr/>
                </a:tc>
                <a:tc>
                  <a:txBody>
                    <a:bodyPr/>
                    <a:lstStyle/>
                    <a:p>
                      <a:r>
                        <a:rPr lang="de-DE" dirty="0" err="1" smtClean="0"/>
                        <a:t>Demon-stration</a:t>
                      </a:r>
                      <a:endParaRPr lang="de-DE" dirty="0"/>
                    </a:p>
                  </a:txBody>
                  <a:tcPr/>
                </a:tc>
                <a:tc>
                  <a:txBody>
                    <a:bodyPr/>
                    <a:lstStyle/>
                    <a:p>
                      <a:r>
                        <a:rPr lang="de-DE" dirty="0" smtClean="0"/>
                        <a:t>Public</a:t>
                      </a:r>
                      <a:endParaRPr lang="de-DE" dirty="0"/>
                    </a:p>
                  </a:txBody>
                  <a:tcPr/>
                </a:tc>
                <a:extLst>
                  <a:ext uri="{0D108BD9-81ED-4DB2-BD59-A6C34878D82A}">
                    <a16:rowId xmlns:a16="http://schemas.microsoft.com/office/drawing/2014/main" val="547753911"/>
                  </a:ext>
                </a:extLst>
              </a:tr>
            </a:tbl>
          </a:graphicData>
        </a:graphic>
      </p:graphicFrame>
      <p:sp>
        <p:nvSpPr>
          <p:cNvPr id="8" name="Textfeld 1"/>
          <p:cNvSpPr txBox="1"/>
          <p:nvPr/>
        </p:nvSpPr>
        <p:spPr>
          <a:xfrm>
            <a:off x="591214" y="3552190"/>
            <a:ext cx="7992888" cy="584775"/>
          </a:xfrm>
          <a:prstGeom prst="rect">
            <a:avLst/>
          </a:prstGeom>
          <a:noFill/>
        </p:spPr>
        <p:txBody>
          <a:bodyPr wrap="square" rtlCol="0">
            <a:spAutoFit/>
          </a:bodyPr>
          <a:lstStyle/>
          <a:p>
            <a:r>
              <a:rPr lang="de-DE" sz="1600" dirty="0" smtClean="0">
                <a:latin typeface="Arial" panose="020B0604020202020204" pitchFamily="34" charset="0"/>
                <a:cs typeface="Arial" panose="020B0604020202020204" pitchFamily="34" charset="0"/>
              </a:rPr>
              <a:t>The Milestones are expected to be achieved. </a:t>
            </a:r>
            <a:r>
              <a:rPr lang="de-DE" sz="1600" dirty="0">
                <a:latin typeface="Arial" panose="020B0604020202020204" pitchFamily="34" charset="0"/>
                <a:cs typeface="Arial" panose="020B0604020202020204" pitchFamily="34" charset="0"/>
              </a:rPr>
              <a:t>W</a:t>
            </a:r>
            <a:r>
              <a:rPr lang="de-DE" sz="1600" dirty="0" smtClean="0">
                <a:latin typeface="Arial" panose="020B0604020202020204" pitchFamily="34" charset="0"/>
                <a:cs typeface="Arial" panose="020B0604020202020204" pitchFamily="34" charset="0"/>
              </a:rPr>
              <a:t>all conditioning activity manager left –meeting held and reorganisation of work conducted.</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329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AWP: </a:t>
            </a:r>
            <a:r>
              <a:rPr lang="es-ES" dirty="0" err="1"/>
              <a:t>Objectives</a:t>
            </a:r>
            <a:r>
              <a:rPr lang="es-ES" dirty="0"/>
              <a:t> </a:t>
            </a:r>
            <a:r>
              <a:rPr lang="es-ES" dirty="0" smtClean="0"/>
              <a:t>2021</a:t>
            </a:r>
            <a:endParaRPr lang="es-ES" dirty="0"/>
          </a:p>
        </p:txBody>
      </p:sp>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4</a:t>
            </a:fld>
            <a:endParaRPr lang="en-GB" dirty="0"/>
          </a:p>
        </p:txBody>
      </p:sp>
      <p:sp>
        <p:nvSpPr>
          <p:cNvPr id="5" name="Marcador de contenido 4"/>
          <p:cNvSpPr>
            <a:spLocks noGrp="1"/>
          </p:cNvSpPr>
          <p:nvPr>
            <p:ph idx="12"/>
          </p:nvPr>
        </p:nvSpPr>
        <p:spPr/>
        <p:txBody>
          <a:bodyPr>
            <a:normAutofit lnSpcReduction="10000"/>
          </a:bodyPr>
          <a:lstStyle/>
          <a:p>
            <a:endParaRPr lang="es-ES"/>
          </a:p>
        </p:txBody>
      </p:sp>
      <p:graphicFrame>
        <p:nvGraphicFramePr>
          <p:cNvPr id="6" name="Tabla 5"/>
          <p:cNvGraphicFramePr>
            <a:graphicFrameLocks noGrp="1"/>
          </p:cNvGraphicFramePr>
          <p:nvPr>
            <p:extLst>
              <p:ext uri="{D42A27DB-BD31-4B8C-83A1-F6EECF244321}">
                <p14:modId xmlns:p14="http://schemas.microsoft.com/office/powerpoint/2010/main" val="2413746612"/>
              </p:ext>
            </p:extLst>
          </p:nvPr>
        </p:nvGraphicFramePr>
        <p:xfrm>
          <a:off x="412680" y="505995"/>
          <a:ext cx="8424938" cy="4623076"/>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3134048427"/>
                    </a:ext>
                  </a:extLst>
                </a:gridCol>
                <a:gridCol w="6696743">
                  <a:extLst>
                    <a:ext uri="{9D8B030D-6E8A-4147-A177-3AD203B41FA5}">
                      <a16:colId xmlns:a16="http://schemas.microsoft.com/office/drawing/2014/main" val="3826538079"/>
                    </a:ext>
                  </a:extLst>
                </a:gridCol>
              </a:tblGrid>
              <a:tr h="39237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WPW7X-2021.O1</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Continue the development of heating and </a:t>
                      </a:r>
                      <a:r>
                        <a:rPr lang="en-GB" sz="1400" dirty="0" err="1">
                          <a:effectLst/>
                          <a:latin typeface="Arial" panose="020B0604020202020204" pitchFamily="34" charset="0"/>
                          <a:cs typeface="Arial" panose="020B0604020202020204" pitchFamily="34" charset="0"/>
                        </a:rPr>
                        <a:t>fueling</a:t>
                      </a:r>
                      <a:r>
                        <a:rPr lang="en-GB" sz="1400" dirty="0">
                          <a:effectLst/>
                          <a:latin typeface="Arial" panose="020B0604020202020204" pitchFamily="34" charset="0"/>
                          <a:cs typeface="Arial" panose="020B0604020202020204" pitchFamily="34" charset="0"/>
                        </a:rPr>
                        <a:t> system upgrades and prepare their installation on the device.</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4430502"/>
                  </a:ext>
                </a:extLst>
              </a:tr>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WPW7X-2021.O2</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Initiate TSVV-12 on </a:t>
                      </a:r>
                      <a:r>
                        <a:rPr lang="en-GB" sz="1400" dirty="0" err="1">
                          <a:effectLst/>
                          <a:latin typeface="Arial" panose="020B0604020202020204" pitchFamily="34" charset="0"/>
                          <a:cs typeface="Arial" panose="020B0604020202020204" pitchFamily="34" charset="0"/>
                        </a:rPr>
                        <a:t>stellarator</a:t>
                      </a:r>
                      <a:r>
                        <a:rPr lang="en-GB" sz="1400" dirty="0">
                          <a:effectLst/>
                          <a:latin typeface="Arial" panose="020B0604020202020204" pitchFamily="34" charset="0"/>
                          <a:cs typeface="Arial" panose="020B0604020202020204" pitchFamily="34" charset="0"/>
                        </a:rPr>
                        <a:t> optimisation and lay out plans for the project with the goal of producing highly optimised designs by 2025.</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882701"/>
                  </a:ext>
                </a:extLst>
              </a:tr>
              <a:tr h="719303">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WPW7X-2021.O3</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In the framework of TSVV-13, enhance the capabilities of </a:t>
                      </a:r>
                      <a:r>
                        <a:rPr lang="en-GB" sz="1400" dirty="0" err="1">
                          <a:effectLst/>
                          <a:latin typeface="Arial" panose="020B0604020202020204" pitchFamily="34" charset="0"/>
                          <a:cs typeface="Arial" panose="020B0604020202020204" pitchFamily="34" charset="0"/>
                        </a:rPr>
                        <a:t>microturbulence</a:t>
                      </a:r>
                      <a:r>
                        <a:rPr lang="en-GB" sz="1400" dirty="0">
                          <a:effectLst/>
                          <a:latin typeface="Arial" panose="020B0604020202020204" pitchFamily="34" charset="0"/>
                          <a:cs typeface="Arial" panose="020B0604020202020204" pitchFamily="34" charset="0"/>
                        </a:rPr>
                        <a:t> modelling in W7-X via development of the currently available </a:t>
                      </a:r>
                      <a:r>
                        <a:rPr lang="en-GB" sz="1400" dirty="0" err="1">
                          <a:effectLst/>
                          <a:latin typeface="Arial" panose="020B0604020202020204" pitchFamily="34" charset="0"/>
                          <a:cs typeface="Arial" panose="020B0604020202020204" pitchFamily="34" charset="0"/>
                        </a:rPr>
                        <a:t>gyrokinetic</a:t>
                      </a:r>
                      <a:r>
                        <a:rPr lang="en-GB" sz="1400" dirty="0">
                          <a:effectLst/>
                          <a:latin typeface="Arial" panose="020B0604020202020204" pitchFamily="34" charset="0"/>
                          <a:cs typeface="Arial" panose="020B0604020202020204" pitchFamily="34" charset="0"/>
                        </a:rPr>
                        <a:t> codes, their verification and their application to specific transport problems.</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8628544"/>
                  </a:ext>
                </a:extLst>
              </a:tr>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WPW7X-2021.O4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Prepare safe long-pulse, high-power operation by implementing safety interlocks and developing strategies for wall conditioning.</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1112274"/>
                  </a:ext>
                </a:extLst>
              </a:tr>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WPW7X-2021.O5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Continue to develop and implement diagnostic systems and upgrades in support of the scientific objectives of Mission 8 in OP2.</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9888654"/>
                  </a:ext>
                </a:extLst>
              </a:tr>
              <a:tr h="719303">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WPW7X-2021.O6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Advance the analysis of OP1 experimental data,      develop and validate physics models and codes to (a) prepare OP2 experimental scenarios and (b) continue to construct the physics basis and the design and simulation tools for next-step devices.</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699259"/>
                  </a:ext>
                </a:extLst>
              </a:tr>
              <a:tr h="479535">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WPW7X-2021.O7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Prepare longer-term upgrades of the W7-X </a:t>
                      </a:r>
                      <a:r>
                        <a:rPr lang="en-GB" sz="1400" dirty="0" err="1">
                          <a:effectLst/>
                          <a:latin typeface="Arial" panose="020B0604020202020204" pitchFamily="34" charset="0"/>
                          <a:cs typeface="Arial" panose="020B0604020202020204" pitchFamily="34" charset="0"/>
                        </a:rPr>
                        <a:t>divertor</a:t>
                      </a:r>
                      <a:r>
                        <a:rPr lang="en-GB" sz="1400" dirty="0">
                          <a:effectLst/>
                          <a:latin typeface="Arial" panose="020B0604020202020204" pitchFamily="34" charset="0"/>
                          <a:cs typeface="Arial" panose="020B0604020202020204" pitchFamily="34" charset="0"/>
                        </a:rPr>
                        <a:t> and plasma facing components in collaboration with other EUROfusion work packages (WPPWIE, WPDIV).</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1562179"/>
                  </a:ext>
                </a:extLst>
              </a:tr>
              <a:tr h="599420">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WPW7X-2021.O8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Support the preparation of the HELIAS physics basis, ITER first plasmas, ensure information exchange with the EUROfusion FTD and continue international collaborations in support of the Mission 8 objectives.</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1704519"/>
                  </a:ext>
                </a:extLst>
              </a:tr>
            </a:tbl>
          </a:graphicData>
        </a:graphic>
      </p:graphicFrame>
    </p:spTree>
    <p:extLst>
      <p:ext uri="{BB962C8B-B14F-4D97-AF65-F5344CB8AC3E}">
        <p14:creationId xmlns:p14="http://schemas.microsoft.com/office/powerpoint/2010/main" val="1487830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AWP: </a:t>
            </a:r>
            <a:r>
              <a:rPr lang="es-ES" dirty="0" err="1"/>
              <a:t>Objectives</a:t>
            </a:r>
            <a:r>
              <a:rPr lang="es-ES" dirty="0"/>
              <a:t> </a:t>
            </a:r>
            <a:r>
              <a:rPr lang="es-ES" dirty="0" smtClean="0"/>
              <a:t>2021</a:t>
            </a:r>
            <a:endParaRPr lang="es-ES" dirty="0"/>
          </a:p>
        </p:txBody>
      </p:sp>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5</a:t>
            </a:fld>
            <a:endParaRPr lang="en-GB" dirty="0"/>
          </a:p>
        </p:txBody>
      </p:sp>
      <p:sp>
        <p:nvSpPr>
          <p:cNvPr id="5" name="Marcador de contenido 4"/>
          <p:cNvSpPr>
            <a:spLocks noGrp="1"/>
          </p:cNvSpPr>
          <p:nvPr>
            <p:ph idx="12"/>
          </p:nvPr>
        </p:nvSpPr>
        <p:spPr/>
        <p:txBody>
          <a:bodyPr>
            <a:normAutofit lnSpcReduction="10000"/>
          </a:bodyPr>
          <a:lstStyle/>
          <a:p>
            <a:endParaRPr lang="es-ES"/>
          </a:p>
        </p:txBody>
      </p:sp>
      <p:graphicFrame>
        <p:nvGraphicFramePr>
          <p:cNvPr id="6" name="Tabla 5"/>
          <p:cNvGraphicFramePr>
            <a:graphicFrameLocks noGrp="1"/>
          </p:cNvGraphicFramePr>
          <p:nvPr>
            <p:extLst>
              <p:ext uri="{D42A27DB-BD31-4B8C-83A1-F6EECF244321}">
                <p14:modId xmlns:p14="http://schemas.microsoft.com/office/powerpoint/2010/main" val="2063708625"/>
              </p:ext>
            </p:extLst>
          </p:nvPr>
        </p:nvGraphicFramePr>
        <p:xfrm>
          <a:off x="412680" y="640265"/>
          <a:ext cx="8424938" cy="398888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3134048427"/>
                    </a:ext>
                  </a:extLst>
                </a:gridCol>
                <a:gridCol w="6696743">
                  <a:extLst>
                    <a:ext uri="{9D8B030D-6E8A-4147-A177-3AD203B41FA5}">
                      <a16:colId xmlns:a16="http://schemas.microsoft.com/office/drawing/2014/main" val="3826538079"/>
                    </a:ext>
                  </a:extLst>
                </a:gridCol>
              </a:tblGrid>
              <a:tr h="39237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WPW7X-2021.O1</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800" dirty="0" smtClean="0">
                          <a:solidFill>
                            <a:schemeClr val="bg1"/>
                          </a:solidFill>
                          <a:effectLst/>
                          <a:latin typeface="Arial" panose="020B0604020202020204" pitchFamily="34" charset="0"/>
                          <a:cs typeface="Arial" panose="020B0604020202020204" pitchFamily="34" charset="0"/>
                        </a:rPr>
                        <a:t>Heating and</a:t>
                      </a:r>
                      <a:r>
                        <a:rPr lang="en-GB" sz="1800" baseline="0" dirty="0" smtClean="0">
                          <a:solidFill>
                            <a:schemeClr val="bg1"/>
                          </a:solidFill>
                          <a:effectLst/>
                          <a:latin typeface="Arial" panose="020B0604020202020204" pitchFamily="34" charset="0"/>
                          <a:cs typeface="Arial" panose="020B0604020202020204" pitchFamily="34" charset="0"/>
                        </a:rPr>
                        <a:t> </a:t>
                      </a:r>
                      <a:r>
                        <a:rPr lang="en-GB" sz="1800" baseline="0" dirty="0" err="1" smtClean="0">
                          <a:solidFill>
                            <a:schemeClr val="bg1"/>
                          </a:solidFill>
                          <a:effectLst/>
                          <a:latin typeface="Arial" panose="020B0604020202020204" pitchFamily="34" charset="0"/>
                          <a:cs typeface="Arial" panose="020B0604020202020204" pitchFamily="34" charset="0"/>
                        </a:rPr>
                        <a:t>fueling</a:t>
                      </a:r>
                      <a:r>
                        <a:rPr lang="en-GB" sz="1800" baseline="0" dirty="0" smtClean="0">
                          <a:solidFill>
                            <a:schemeClr val="bg1"/>
                          </a:solidFill>
                          <a:effectLst/>
                          <a:latin typeface="Arial" panose="020B0604020202020204" pitchFamily="34" charset="0"/>
                          <a:cs typeface="Arial" panose="020B0604020202020204" pitchFamily="34" charset="0"/>
                        </a:rPr>
                        <a:t> upgrades.</a:t>
                      </a:r>
                      <a:endParaRPr lang="es-E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714430502"/>
                  </a:ext>
                </a:extLst>
              </a:tr>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WPW7X-2021.O2</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s-ES" sz="1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TSVV-12</a:t>
                      </a:r>
                      <a:r>
                        <a:rPr lang="es-ES" sz="1800" baseline="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 </a:t>
                      </a:r>
                      <a:r>
                        <a:rPr lang="es-ES" sz="1800" baseline="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Stellarator</a:t>
                      </a:r>
                      <a:r>
                        <a:rPr lang="es-ES" sz="1800" baseline="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s-ES" sz="1800" baseline="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optimisation</a:t>
                      </a:r>
                      <a:r>
                        <a:rPr lang="es-ES" sz="1800" baseline="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s-E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471882701"/>
                  </a:ext>
                </a:extLst>
              </a:tr>
              <a:tr h="719303">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WPW7X-2021.O3</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800" dirty="0" smtClean="0">
                          <a:solidFill>
                            <a:schemeClr val="bg1"/>
                          </a:solidFill>
                          <a:effectLst/>
                          <a:latin typeface="Arial" panose="020B0604020202020204" pitchFamily="34" charset="0"/>
                          <a:cs typeface="Arial" panose="020B0604020202020204" pitchFamily="34" charset="0"/>
                        </a:rPr>
                        <a:t>TSVV-13 : </a:t>
                      </a:r>
                      <a:r>
                        <a:rPr lang="en-GB" sz="1800" dirty="0" err="1" smtClean="0">
                          <a:solidFill>
                            <a:schemeClr val="bg1"/>
                          </a:solidFill>
                          <a:effectLst/>
                          <a:latin typeface="Arial" panose="020B0604020202020204" pitchFamily="34" charset="0"/>
                          <a:cs typeface="Arial" panose="020B0604020202020204" pitchFamily="34" charset="0"/>
                        </a:rPr>
                        <a:t>Stellarator</a:t>
                      </a:r>
                      <a:r>
                        <a:rPr lang="en-GB" sz="1800" baseline="0" dirty="0" smtClean="0">
                          <a:solidFill>
                            <a:schemeClr val="bg1"/>
                          </a:solidFill>
                          <a:effectLst/>
                          <a:latin typeface="Arial" panose="020B0604020202020204" pitchFamily="34" charset="0"/>
                          <a:cs typeface="Arial" panose="020B0604020202020204" pitchFamily="34" charset="0"/>
                        </a:rPr>
                        <a:t> turbulence simulation.</a:t>
                      </a:r>
                      <a:endParaRPr lang="es-E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648628544"/>
                  </a:ext>
                </a:extLst>
              </a:tr>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WPW7X-2021.O4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800" dirty="0" smtClean="0">
                          <a:solidFill>
                            <a:schemeClr val="bg1"/>
                          </a:solidFill>
                          <a:effectLst/>
                          <a:latin typeface="Arial" panose="020B0604020202020204" pitchFamily="34" charset="0"/>
                          <a:cs typeface="Arial" panose="020B0604020202020204" pitchFamily="34" charset="0"/>
                        </a:rPr>
                        <a:t>Safe</a:t>
                      </a:r>
                      <a:r>
                        <a:rPr lang="en-GB" sz="1800" baseline="0" dirty="0" smtClean="0">
                          <a:solidFill>
                            <a:schemeClr val="bg1"/>
                          </a:solidFill>
                          <a:effectLst/>
                          <a:latin typeface="Arial" panose="020B0604020202020204" pitchFamily="34" charset="0"/>
                          <a:cs typeface="Arial" panose="020B0604020202020204" pitchFamily="34" charset="0"/>
                        </a:rPr>
                        <a:t> long pulse operation.</a:t>
                      </a:r>
                      <a:endParaRPr lang="es-E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641112274"/>
                  </a:ext>
                </a:extLst>
              </a:tr>
              <a:tr h="35965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WPW7X-2021.O5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800" dirty="0" smtClean="0">
                          <a:solidFill>
                            <a:schemeClr val="bg1"/>
                          </a:solidFill>
                          <a:effectLst/>
                          <a:latin typeface="Arial" panose="020B0604020202020204" pitchFamily="34" charset="0"/>
                          <a:cs typeface="Arial" panose="020B0604020202020204" pitchFamily="34" charset="0"/>
                        </a:rPr>
                        <a:t>Diagnostic systems and enhancements.</a:t>
                      </a:r>
                      <a:endParaRPr lang="es-E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949888654"/>
                  </a:ext>
                </a:extLst>
              </a:tr>
              <a:tr h="719303">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WPW7X-2021.O6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800" dirty="0" smtClean="0">
                          <a:solidFill>
                            <a:schemeClr val="bg1"/>
                          </a:solidFill>
                          <a:effectLst/>
                          <a:latin typeface="Arial" panose="020B0604020202020204" pitchFamily="34" charset="0"/>
                          <a:cs typeface="Arial" panose="020B0604020202020204" pitchFamily="34" charset="0"/>
                        </a:rPr>
                        <a:t>Analysis</a:t>
                      </a:r>
                      <a:r>
                        <a:rPr lang="en-GB" sz="1800" baseline="0" dirty="0" smtClean="0">
                          <a:solidFill>
                            <a:schemeClr val="bg1"/>
                          </a:solidFill>
                          <a:effectLst/>
                          <a:latin typeface="Arial" panose="020B0604020202020204" pitchFamily="34" charset="0"/>
                          <a:cs typeface="Arial" panose="020B0604020202020204" pitchFamily="34" charset="0"/>
                        </a:rPr>
                        <a:t> of OP1 data.</a:t>
                      </a:r>
                      <a:endParaRPr lang="es-E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86699259"/>
                  </a:ext>
                </a:extLst>
              </a:tr>
              <a:tr h="479535">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WPW7X-2021.O7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800" baseline="0" dirty="0" smtClean="0">
                          <a:solidFill>
                            <a:schemeClr val="bg1"/>
                          </a:solidFill>
                          <a:effectLst/>
                          <a:latin typeface="Arial" panose="020B0604020202020204" pitchFamily="34" charset="0"/>
                          <a:cs typeface="Arial" panose="020B0604020202020204" pitchFamily="34" charset="0"/>
                        </a:rPr>
                        <a:t>Transition to a W </a:t>
                      </a:r>
                      <a:r>
                        <a:rPr lang="en-GB" sz="1800" baseline="0" dirty="0" err="1" smtClean="0">
                          <a:solidFill>
                            <a:schemeClr val="bg1"/>
                          </a:solidFill>
                          <a:effectLst/>
                          <a:latin typeface="Arial" panose="020B0604020202020204" pitchFamily="34" charset="0"/>
                          <a:cs typeface="Arial" panose="020B0604020202020204" pitchFamily="34" charset="0"/>
                        </a:rPr>
                        <a:t>divertor</a:t>
                      </a:r>
                      <a:r>
                        <a:rPr lang="en-GB" sz="1800" baseline="0" dirty="0" smtClean="0">
                          <a:solidFill>
                            <a:schemeClr val="bg1"/>
                          </a:solidFill>
                          <a:effectLst/>
                          <a:latin typeface="Arial" panose="020B0604020202020204" pitchFamily="34" charset="0"/>
                          <a:cs typeface="Arial" panose="020B0604020202020204" pitchFamily="34" charset="0"/>
                        </a:rPr>
                        <a:t> in W7-X.</a:t>
                      </a:r>
                      <a:endParaRPr lang="es-E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601562179"/>
                  </a:ext>
                </a:extLst>
              </a:tr>
              <a:tr h="599420">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WPW7X-2021.O8          </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s-ES" sz="1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Interfaces: </a:t>
                      </a:r>
                      <a:r>
                        <a:rPr lang="es-ES" sz="18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Fusion</a:t>
                      </a:r>
                      <a:r>
                        <a:rPr lang="es-ES" sz="1800" baseline="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s-ES" sz="1800" baseline="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Technology</a:t>
                      </a:r>
                      <a:r>
                        <a:rPr lang="es-ES" sz="1800" baseline="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s-ES" sz="1800" baseline="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Department</a:t>
                      </a:r>
                      <a:r>
                        <a:rPr lang="es-ES" sz="1800" baseline="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ITER and INCO.</a:t>
                      </a:r>
                      <a:endParaRPr lang="es-E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861704519"/>
                  </a:ext>
                </a:extLst>
              </a:tr>
            </a:tbl>
          </a:graphicData>
        </a:graphic>
      </p:graphicFrame>
    </p:spTree>
    <p:extLst>
      <p:ext uri="{BB962C8B-B14F-4D97-AF65-F5344CB8AC3E}">
        <p14:creationId xmlns:p14="http://schemas.microsoft.com/office/powerpoint/2010/main" val="3667115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Heating</a:t>
            </a:r>
            <a:r>
              <a:rPr lang="es-ES" dirty="0" smtClean="0"/>
              <a:t> and </a:t>
            </a:r>
            <a:r>
              <a:rPr lang="es-ES" dirty="0" err="1" smtClean="0"/>
              <a:t>fueling</a:t>
            </a:r>
            <a:r>
              <a:rPr lang="es-ES" dirty="0" smtClean="0"/>
              <a:t> </a:t>
            </a:r>
            <a:r>
              <a:rPr lang="es-ES" dirty="0" err="1" smtClean="0"/>
              <a:t>upgrades</a:t>
            </a:r>
            <a:endParaRPr lang="es-ES"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79289029"/>
              </p:ext>
            </p:extLst>
          </p:nvPr>
        </p:nvGraphicFramePr>
        <p:xfrm>
          <a:off x="457200" y="654361"/>
          <a:ext cx="8424938" cy="45656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3298086007"/>
                    </a:ext>
                  </a:extLst>
                </a:gridCol>
                <a:gridCol w="6696743">
                  <a:extLst>
                    <a:ext uri="{9D8B030D-6E8A-4147-A177-3AD203B41FA5}">
                      <a16:colId xmlns:a16="http://schemas.microsoft.com/office/drawing/2014/main" val="1278427861"/>
                    </a:ext>
                  </a:extLst>
                </a:gridCol>
              </a:tblGrid>
              <a:tr h="39237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WPW7X-2021.O1</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Continue the development of heating and </a:t>
                      </a:r>
                      <a:r>
                        <a:rPr lang="en-GB" sz="1400" dirty="0" err="1">
                          <a:effectLst/>
                          <a:latin typeface="Arial" panose="020B0604020202020204" pitchFamily="34" charset="0"/>
                          <a:cs typeface="Arial" panose="020B0604020202020204" pitchFamily="34" charset="0"/>
                        </a:rPr>
                        <a:t>fueling</a:t>
                      </a:r>
                      <a:r>
                        <a:rPr lang="en-GB" sz="1400" dirty="0">
                          <a:effectLst/>
                          <a:latin typeface="Arial" panose="020B0604020202020204" pitchFamily="34" charset="0"/>
                          <a:cs typeface="Arial" panose="020B0604020202020204" pitchFamily="34" charset="0"/>
                        </a:rPr>
                        <a:t> system upgrades and prepare their installation on the device.</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4136507"/>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6</a:t>
            </a:fld>
            <a:endParaRPr lang="en-GB" dirty="0"/>
          </a:p>
        </p:txBody>
      </p:sp>
      <p:sp>
        <p:nvSpPr>
          <p:cNvPr id="5" name="Marcador de contenido 4"/>
          <p:cNvSpPr>
            <a:spLocks noGrp="1"/>
          </p:cNvSpPr>
          <p:nvPr>
            <p:ph idx="12"/>
          </p:nvPr>
        </p:nvSpPr>
        <p:spPr/>
        <p:txBody>
          <a:bodyPr>
            <a:normAutofit lnSpcReduction="10000"/>
          </a:bodyPr>
          <a:lstStyle/>
          <a:p>
            <a:endParaRPr lang="es-ES"/>
          </a:p>
        </p:txBody>
      </p:sp>
      <p:sp>
        <p:nvSpPr>
          <p:cNvPr id="7" name="CuadroTexto 6"/>
          <p:cNvSpPr txBox="1"/>
          <p:nvPr/>
        </p:nvSpPr>
        <p:spPr>
          <a:xfrm>
            <a:off x="2787080" y="1787426"/>
            <a:ext cx="4680520" cy="230832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
            </a:pPr>
            <a:r>
              <a:rPr lang="es-ES" sz="1600" dirty="0" smtClean="0">
                <a:solidFill>
                  <a:schemeClr val="tx1"/>
                </a:solidFill>
                <a:latin typeface="Arial" panose="020B0604020202020204" pitchFamily="34" charset="0"/>
                <a:cs typeface="Arial" panose="020B0604020202020204" pitchFamily="34" charset="0"/>
              </a:rPr>
              <a:t>In </a:t>
            </a:r>
            <a:r>
              <a:rPr lang="es-ES" sz="1600" dirty="0" err="1" smtClean="0">
                <a:solidFill>
                  <a:schemeClr val="tx1"/>
                </a:solidFill>
                <a:latin typeface="Arial" panose="020B0604020202020204" pitchFamily="34" charset="0"/>
                <a:cs typeface="Arial" panose="020B0604020202020204" pitchFamily="34" charset="0"/>
              </a:rPr>
              <a:t>the</a:t>
            </a:r>
            <a:r>
              <a:rPr lang="es-ES" sz="1600" dirty="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last</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campaign</a:t>
            </a:r>
            <a:r>
              <a:rPr lang="es-ES" sz="1600" dirty="0" smtClean="0">
                <a:solidFill>
                  <a:schemeClr val="tx1"/>
                </a:solidFill>
                <a:latin typeface="Arial" panose="020B0604020202020204" pitchFamily="34" charset="0"/>
                <a:cs typeface="Arial" panose="020B0604020202020204" pitchFamily="34" charset="0"/>
              </a:rPr>
              <a:t> W7-X </a:t>
            </a:r>
            <a:r>
              <a:rPr lang="es-ES" sz="1600" dirty="0" err="1" smtClean="0">
                <a:solidFill>
                  <a:schemeClr val="tx1"/>
                </a:solidFill>
                <a:latin typeface="Arial" panose="020B0604020202020204" pitchFamily="34" charset="0"/>
                <a:cs typeface="Arial" panose="020B0604020202020204" pitchFamily="34" charset="0"/>
              </a:rPr>
              <a:t>was</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equiped</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with</a:t>
            </a:r>
            <a:r>
              <a:rPr lang="es-ES" sz="1600" dirty="0" smtClean="0">
                <a:solidFill>
                  <a:schemeClr val="tx1"/>
                </a:solidFill>
                <a:latin typeface="Arial" panose="020B0604020202020204" pitchFamily="34" charset="0"/>
                <a:cs typeface="Arial" panose="020B0604020202020204" pitchFamily="34" charset="0"/>
              </a:rPr>
              <a:t> 8.5MW ECRH and 3.4MW NBI. </a:t>
            </a:r>
            <a:r>
              <a:rPr lang="es-ES" sz="1600" dirty="0">
                <a:solidFill>
                  <a:schemeClr val="tx1"/>
                </a:solidFill>
                <a:latin typeface="Arial" panose="020B0604020202020204" pitchFamily="34" charset="0"/>
                <a:cs typeface="Arial" panose="020B0604020202020204" pitchFamily="34" charset="0"/>
              </a:rPr>
              <a:t> </a:t>
            </a:r>
            <a:r>
              <a:rPr lang="es-ES" sz="1600" dirty="0" smtClean="0">
                <a:solidFill>
                  <a:schemeClr val="tx1"/>
                </a:solidFill>
                <a:latin typeface="Arial" panose="020B0604020202020204" pitchFamily="34" charset="0"/>
                <a:cs typeface="Arial" panose="020B0604020202020204" pitchFamily="34" charset="0"/>
              </a:rPr>
              <a:t>(</a:t>
            </a:r>
            <a:r>
              <a:rPr lang="es-ES" sz="1600" dirty="0" err="1" smtClean="0">
                <a:solidFill>
                  <a:schemeClr val="tx1"/>
                </a:solidFill>
                <a:latin typeface="Arial" panose="020B0604020202020204" pitchFamily="34" charset="0"/>
                <a:cs typeface="Arial" panose="020B0604020202020204" pitchFamily="34" charset="0"/>
              </a:rPr>
              <a:t>Largest</a:t>
            </a:r>
            <a:r>
              <a:rPr lang="es-ES" sz="1600" dirty="0" smtClean="0">
                <a:solidFill>
                  <a:schemeClr val="tx1"/>
                </a:solidFill>
                <a:latin typeface="Arial" panose="020B0604020202020204" pitchFamily="34" charset="0"/>
                <a:cs typeface="Arial" panose="020B0604020202020204" pitchFamily="34" charset="0"/>
              </a:rPr>
              <a:t> input </a:t>
            </a:r>
            <a:r>
              <a:rPr lang="es-ES" sz="1600" dirty="0" err="1" smtClean="0">
                <a:solidFill>
                  <a:schemeClr val="tx1"/>
                </a:solidFill>
                <a:latin typeface="Arial" panose="020B0604020202020204" pitchFamily="34" charset="0"/>
                <a:cs typeface="Arial" panose="020B0604020202020204" pitchFamily="34" charset="0"/>
              </a:rPr>
              <a:t>power</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was</a:t>
            </a:r>
            <a:r>
              <a:rPr lang="es-ES" sz="1600" dirty="0" smtClean="0">
                <a:solidFill>
                  <a:schemeClr val="tx1"/>
                </a:solidFill>
                <a:latin typeface="Arial" panose="020B0604020202020204" pitchFamily="34" charset="0"/>
                <a:cs typeface="Arial" panose="020B0604020202020204" pitchFamily="34" charset="0"/>
              </a:rPr>
              <a:t> 7.8MW (ECRH)).</a:t>
            </a:r>
            <a:endParaRPr lang="es-ES" sz="16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s-ES" sz="1600" dirty="0" smtClean="0">
                <a:solidFill>
                  <a:schemeClr val="tx1"/>
                </a:solidFill>
                <a:latin typeface="Arial" panose="020B0604020202020204" pitchFamily="34" charset="0"/>
                <a:cs typeface="Arial" panose="020B0604020202020204" pitchFamily="34" charset="0"/>
              </a:rPr>
              <a:t>A pellet </a:t>
            </a:r>
            <a:r>
              <a:rPr lang="es-ES" sz="1600" dirty="0" err="1" smtClean="0">
                <a:solidFill>
                  <a:schemeClr val="tx1"/>
                </a:solidFill>
                <a:latin typeface="Arial" panose="020B0604020202020204" pitchFamily="34" charset="0"/>
                <a:cs typeface="Arial" panose="020B0604020202020204" pitchFamily="34" charset="0"/>
              </a:rPr>
              <a:t>gun</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was</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installed</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which</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allowed</a:t>
            </a:r>
            <a:r>
              <a:rPr lang="es-ES" sz="1600" dirty="0" smtClean="0">
                <a:solidFill>
                  <a:schemeClr val="tx1"/>
                </a:solidFill>
                <a:latin typeface="Arial" panose="020B0604020202020204" pitchFamily="34" charset="0"/>
                <a:cs typeface="Arial" panose="020B0604020202020204" pitchFamily="34" charset="0"/>
              </a:rPr>
              <a:t> to </a:t>
            </a:r>
            <a:r>
              <a:rPr lang="es-ES" sz="1600" dirty="0" err="1" smtClean="0">
                <a:solidFill>
                  <a:schemeClr val="tx1"/>
                </a:solidFill>
                <a:latin typeface="Arial" panose="020B0604020202020204" pitchFamily="34" charset="0"/>
                <a:cs typeface="Arial" panose="020B0604020202020204" pitchFamily="34" charset="0"/>
              </a:rPr>
              <a:t>achieve</a:t>
            </a:r>
            <a:r>
              <a:rPr lang="es-ES" sz="1600" dirty="0" smtClean="0">
                <a:solidFill>
                  <a:schemeClr val="tx1"/>
                </a:solidFill>
                <a:latin typeface="Arial" panose="020B0604020202020204" pitchFamily="34" charset="0"/>
                <a:cs typeface="Arial" panose="020B0604020202020204" pitchFamily="34" charset="0"/>
              </a:rPr>
              <a:t> </a:t>
            </a:r>
            <a:r>
              <a:rPr lang="es-ES" sz="1600" b="1" dirty="0" err="1" smtClean="0">
                <a:solidFill>
                  <a:schemeClr val="tx1"/>
                </a:solidFill>
                <a:latin typeface="Arial" panose="020B0604020202020204" pitchFamily="34" charset="0"/>
                <a:cs typeface="Arial" panose="020B0604020202020204" pitchFamily="34" charset="0"/>
              </a:rPr>
              <a:t>high</a:t>
            </a:r>
            <a:r>
              <a:rPr lang="es-ES" sz="1600" b="1" dirty="0" smtClean="0">
                <a:solidFill>
                  <a:schemeClr val="tx1"/>
                </a:solidFill>
                <a:latin typeface="Arial" panose="020B0604020202020204" pitchFamily="34" charset="0"/>
                <a:cs typeface="Arial" panose="020B0604020202020204" pitchFamily="34" charset="0"/>
              </a:rPr>
              <a:t> performance </a:t>
            </a:r>
            <a:r>
              <a:rPr lang="es-ES" sz="1600" b="1" dirty="0" err="1" smtClean="0">
                <a:solidFill>
                  <a:schemeClr val="tx1"/>
                </a:solidFill>
                <a:latin typeface="Arial" panose="020B0604020202020204" pitchFamily="34" charset="0"/>
                <a:cs typeface="Arial" panose="020B0604020202020204" pitchFamily="34" charset="0"/>
              </a:rPr>
              <a:t>regimes</a:t>
            </a:r>
            <a:r>
              <a:rPr lang="es-ES" sz="1600" dirty="0" smtClean="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s-ES" sz="1600" dirty="0" err="1" smtClean="0">
                <a:solidFill>
                  <a:schemeClr val="tx1"/>
                </a:solidFill>
                <a:latin typeface="Arial" panose="020B0604020202020204" pitchFamily="34" charset="0"/>
                <a:cs typeface="Arial" panose="020B0604020202020204" pitchFamily="34" charset="0"/>
              </a:rPr>
              <a:t>Higher</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heating</a:t>
            </a:r>
            <a:r>
              <a:rPr lang="es-ES" sz="1600" dirty="0" smtClean="0">
                <a:solidFill>
                  <a:schemeClr val="tx1"/>
                </a:solidFill>
                <a:latin typeface="Arial" panose="020B0604020202020204" pitchFamily="34" charset="0"/>
                <a:cs typeface="Arial" panose="020B0604020202020204" pitchFamily="34" charset="0"/>
              </a:rPr>
              <a:t> and a </a:t>
            </a:r>
            <a:r>
              <a:rPr lang="es-ES" sz="1600" dirty="0" err="1" smtClean="0">
                <a:solidFill>
                  <a:schemeClr val="tx1"/>
                </a:solidFill>
                <a:latin typeface="Arial" panose="020B0604020202020204" pitchFamily="34" charset="0"/>
                <a:cs typeface="Arial" panose="020B0604020202020204" pitchFamily="34" charset="0"/>
              </a:rPr>
              <a:t>continious</a:t>
            </a:r>
            <a:r>
              <a:rPr lang="es-ES" sz="1600" dirty="0" smtClean="0">
                <a:solidFill>
                  <a:schemeClr val="tx1"/>
                </a:solidFill>
                <a:latin typeface="Arial" panose="020B0604020202020204" pitchFamily="34" charset="0"/>
                <a:cs typeface="Arial" panose="020B0604020202020204" pitchFamily="34" charset="0"/>
              </a:rPr>
              <a:t> pellet </a:t>
            </a:r>
            <a:r>
              <a:rPr lang="es-ES" sz="1600" dirty="0" err="1" smtClean="0">
                <a:solidFill>
                  <a:schemeClr val="tx1"/>
                </a:solidFill>
                <a:latin typeface="Arial" panose="020B0604020202020204" pitchFamily="34" charset="0"/>
                <a:cs typeface="Arial" panose="020B0604020202020204" pitchFamily="34" charset="0"/>
              </a:rPr>
              <a:t>injector</a:t>
            </a:r>
            <a:r>
              <a:rPr lang="es-ES" sz="1600" dirty="0" smtClean="0">
                <a:solidFill>
                  <a:schemeClr val="tx1"/>
                </a:solidFill>
                <a:latin typeface="Arial" panose="020B0604020202020204" pitchFamily="34" charset="0"/>
                <a:cs typeface="Arial" panose="020B0604020202020204" pitchFamily="34" charset="0"/>
              </a:rPr>
              <a:t> are instrumental to </a:t>
            </a:r>
            <a:r>
              <a:rPr lang="es-ES" sz="1600" b="1" dirty="0" err="1" smtClean="0">
                <a:solidFill>
                  <a:schemeClr val="tx1"/>
                </a:solidFill>
                <a:latin typeface="Arial" panose="020B0604020202020204" pitchFamily="34" charset="0"/>
                <a:cs typeface="Arial" panose="020B0604020202020204" pitchFamily="34" charset="0"/>
              </a:rPr>
              <a:t>achieve</a:t>
            </a:r>
            <a:r>
              <a:rPr lang="es-ES" sz="1600" b="1" dirty="0" smtClean="0">
                <a:solidFill>
                  <a:schemeClr val="tx1"/>
                </a:solidFill>
                <a:latin typeface="Arial" panose="020B0604020202020204" pitchFamily="34" charset="0"/>
                <a:cs typeface="Arial" panose="020B0604020202020204" pitchFamily="34" charset="0"/>
              </a:rPr>
              <a:t> </a:t>
            </a:r>
            <a:r>
              <a:rPr lang="es-ES" sz="1600" b="1" dirty="0" err="1" smtClean="0">
                <a:solidFill>
                  <a:schemeClr val="tx1"/>
                </a:solidFill>
                <a:latin typeface="Arial" panose="020B0604020202020204" pitchFamily="34" charset="0"/>
                <a:cs typeface="Arial" panose="020B0604020202020204" pitchFamily="34" charset="0"/>
              </a:rPr>
              <a:t>important</a:t>
            </a:r>
            <a:r>
              <a:rPr lang="es-ES" sz="1600" b="1" dirty="0" smtClean="0">
                <a:solidFill>
                  <a:schemeClr val="tx1"/>
                </a:solidFill>
                <a:latin typeface="Arial" panose="020B0604020202020204" pitchFamily="34" charset="0"/>
                <a:cs typeface="Arial" panose="020B0604020202020204" pitchFamily="34" charset="0"/>
              </a:rPr>
              <a:t> </a:t>
            </a:r>
            <a:r>
              <a:rPr lang="es-ES" sz="1600" b="1" dirty="0" err="1" smtClean="0">
                <a:solidFill>
                  <a:schemeClr val="tx1"/>
                </a:solidFill>
                <a:latin typeface="Arial" panose="020B0604020202020204" pitchFamily="34" charset="0"/>
                <a:cs typeface="Arial" panose="020B0604020202020204" pitchFamily="34" charset="0"/>
              </a:rPr>
              <a:t>mission</a:t>
            </a:r>
            <a:r>
              <a:rPr lang="es-ES" sz="1600" b="1" dirty="0" smtClean="0">
                <a:solidFill>
                  <a:schemeClr val="tx1"/>
                </a:solidFill>
                <a:latin typeface="Arial" panose="020B0604020202020204" pitchFamily="34" charset="0"/>
                <a:cs typeface="Arial" panose="020B0604020202020204" pitchFamily="34" charset="0"/>
              </a:rPr>
              <a:t> </a:t>
            </a:r>
            <a:r>
              <a:rPr lang="es-ES" sz="1600" b="1" dirty="0" err="1" smtClean="0">
                <a:solidFill>
                  <a:schemeClr val="tx1"/>
                </a:solidFill>
                <a:latin typeface="Arial" panose="020B0604020202020204" pitchFamily="34" charset="0"/>
                <a:cs typeface="Arial" panose="020B0604020202020204" pitchFamily="34" charset="0"/>
              </a:rPr>
              <a:t>goals</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assess</a:t>
            </a:r>
            <a:r>
              <a:rPr lang="es-ES" sz="1600" dirty="0" smtClean="0">
                <a:solidFill>
                  <a:schemeClr val="tx1"/>
                </a:solidFill>
                <a:latin typeface="Arial" panose="020B0604020202020204" pitchFamily="34" charset="0"/>
                <a:cs typeface="Arial" panose="020B0604020202020204" pitchFamily="34" charset="0"/>
              </a:rPr>
              <a:t> </a:t>
            </a:r>
            <a:r>
              <a:rPr lang="es-ES" sz="1600" dirty="0" err="1" smtClean="0">
                <a:solidFill>
                  <a:schemeClr val="tx1"/>
                </a:solidFill>
                <a:latin typeface="Arial" panose="020B0604020202020204" pitchFamily="34" charset="0"/>
                <a:cs typeface="Arial" panose="020B0604020202020204" pitchFamily="34" charset="0"/>
              </a:rPr>
              <a:t>optmization</a:t>
            </a:r>
            <a:r>
              <a:rPr lang="es-ES" sz="1600" dirty="0" smtClean="0">
                <a:solidFill>
                  <a:schemeClr val="tx1"/>
                </a:solidFill>
                <a:latin typeface="Arial" panose="020B0604020202020204" pitchFamily="34" charset="0"/>
                <a:cs typeface="Arial" panose="020B0604020202020204" pitchFamily="34" charset="0"/>
              </a:rPr>
              <a:t> in </a:t>
            </a:r>
            <a:r>
              <a:rPr lang="es-ES" sz="1600" dirty="0" err="1" smtClean="0">
                <a:solidFill>
                  <a:schemeClr val="tx1"/>
                </a:solidFill>
                <a:latin typeface="Arial" panose="020B0604020202020204" pitchFamily="34" charset="0"/>
                <a:cs typeface="Arial" panose="020B0604020202020204" pitchFamily="34" charset="0"/>
              </a:rPr>
              <a:t>high</a:t>
            </a:r>
            <a:r>
              <a:rPr lang="es-ES" sz="1600" dirty="0" smtClean="0">
                <a:solidFill>
                  <a:schemeClr val="tx1"/>
                </a:solidFill>
                <a:latin typeface="Arial" panose="020B0604020202020204" pitchFamily="34" charset="0"/>
                <a:cs typeface="Arial" panose="020B0604020202020204" pitchFamily="34" charset="0"/>
              </a:rPr>
              <a:t>-beta, </a:t>
            </a:r>
            <a:r>
              <a:rPr lang="es-ES" sz="1600" dirty="0" err="1" smtClean="0">
                <a:solidFill>
                  <a:schemeClr val="tx1"/>
                </a:solidFill>
                <a:latin typeface="Arial" panose="020B0604020202020204" pitchFamily="34" charset="0"/>
                <a:cs typeface="Arial" panose="020B0604020202020204" pitchFamily="34" charset="0"/>
              </a:rPr>
              <a:t>low-collisionality</a:t>
            </a:r>
            <a:r>
              <a:rPr lang="es-ES" sz="1600" dirty="0" smtClean="0">
                <a:solidFill>
                  <a:schemeClr val="tx1"/>
                </a:solidFill>
                <a:latin typeface="Arial" panose="020B0604020202020204" pitchFamily="34" charset="0"/>
                <a:cs typeface="Arial" panose="020B0604020202020204" pitchFamily="34" charset="0"/>
              </a:rPr>
              <a:t>, reactor-</a:t>
            </a:r>
            <a:r>
              <a:rPr lang="es-ES" sz="1600" dirty="0" err="1" smtClean="0">
                <a:solidFill>
                  <a:schemeClr val="tx1"/>
                </a:solidFill>
                <a:latin typeface="Arial" panose="020B0604020202020204" pitchFamily="34" charset="0"/>
                <a:cs typeface="Arial" panose="020B0604020202020204" pitchFamily="34" charset="0"/>
              </a:rPr>
              <a:t>like</a:t>
            </a:r>
            <a:r>
              <a:rPr lang="es-ES" sz="1600" dirty="0" smtClean="0">
                <a:solidFill>
                  <a:schemeClr val="tx1"/>
                </a:solidFill>
                <a:latin typeface="Arial" panose="020B0604020202020204" pitchFamily="34" charset="0"/>
                <a:cs typeface="Arial" panose="020B0604020202020204" pitchFamily="34" charset="0"/>
              </a:rPr>
              <a:t> </a:t>
            </a:r>
            <a:r>
              <a:rPr lang="en-GB" sz="1600" dirty="0" smtClean="0">
                <a:solidFill>
                  <a:schemeClr val="tx1"/>
                </a:solidFill>
                <a:latin typeface="Arial" panose="020B0604020202020204" pitchFamily="34" charset="0"/>
                <a:cs typeface="Arial" panose="020B0604020202020204" pitchFamily="34" charset="0"/>
              </a:rPr>
              <a:t>operation</a:t>
            </a:r>
            <a:r>
              <a:rPr lang="es-ES" sz="1600" dirty="0" smtClean="0">
                <a:solidFill>
                  <a:schemeClr val="tx1"/>
                </a:solidFill>
                <a:latin typeface="Arial" panose="020B0604020202020204" pitchFamily="34" charset="0"/>
                <a:cs typeface="Arial" panose="020B0604020202020204" pitchFamily="34" charset="0"/>
              </a:rPr>
              <a:t>)</a:t>
            </a:r>
          </a:p>
        </p:txBody>
      </p:sp>
      <p:sp>
        <p:nvSpPr>
          <p:cNvPr id="8" name="CuadroTexto 7"/>
          <p:cNvSpPr txBox="1"/>
          <p:nvPr/>
        </p:nvSpPr>
        <p:spPr>
          <a:xfrm>
            <a:off x="2177480" y="1277105"/>
            <a:ext cx="5290120"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 sz="1600" b="1" dirty="0" smtClean="0">
                <a:solidFill>
                  <a:schemeClr val="bg1"/>
                </a:solidFill>
                <a:latin typeface="Arial" panose="020B0604020202020204" pitchFamily="34" charset="0"/>
                <a:cs typeface="Arial" panose="020B0604020202020204" pitchFamily="34" charset="0"/>
              </a:rPr>
              <a:t> </a:t>
            </a:r>
            <a:r>
              <a:rPr lang="es-ES" sz="1600" b="1" dirty="0" err="1" smtClean="0">
                <a:solidFill>
                  <a:schemeClr val="bg1"/>
                </a:solidFill>
                <a:latin typeface="Arial" panose="020B0604020202020204" pitchFamily="34" charset="0"/>
                <a:cs typeface="Arial" panose="020B0604020202020204" pitchFamily="34" charset="0"/>
              </a:rPr>
              <a:t>Background</a:t>
            </a:r>
            <a:r>
              <a:rPr lang="es-ES" sz="1600" b="1" dirty="0" smtClean="0">
                <a:solidFill>
                  <a:schemeClr val="bg1"/>
                </a:solidFill>
                <a:latin typeface="Arial" panose="020B0604020202020204" pitchFamily="34" charset="0"/>
                <a:cs typeface="Arial" panose="020B0604020202020204" pitchFamily="34" charset="0"/>
              </a:rPr>
              <a:t> </a:t>
            </a:r>
            <a:r>
              <a:rPr lang="es-ES" sz="1600" b="1" dirty="0" err="1" smtClean="0">
                <a:solidFill>
                  <a:schemeClr val="bg1"/>
                </a:solidFill>
                <a:latin typeface="Arial" panose="020B0604020202020204" pitchFamily="34" charset="0"/>
                <a:cs typeface="Arial" panose="020B0604020202020204" pitchFamily="34" charset="0"/>
              </a:rPr>
              <a:t>information</a:t>
            </a:r>
            <a:r>
              <a:rPr lang="es-ES" sz="1600" b="1" dirty="0" smtClean="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75841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Heating</a:t>
            </a:r>
            <a:r>
              <a:rPr lang="es-ES" dirty="0"/>
              <a:t> and </a:t>
            </a:r>
            <a:r>
              <a:rPr lang="es-ES" dirty="0" err="1"/>
              <a:t>fueling</a:t>
            </a:r>
            <a:r>
              <a:rPr lang="es-ES" dirty="0"/>
              <a:t> </a:t>
            </a:r>
            <a:r>
              <a:rPr lang="es-ES" dirty="0" err="1"/>
              <a:t>upgrades</a:t>
            </a:r>
            <a:endParaRPr lang="es-ES" dirty="0"/>
          </a:p>
        </p:txBody>
      </p:sp>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7</a:t>
            </a:fld>
            <a:endParaRPr lang="en-GB" dirty="0"/>
          </a:p>
        </p:txBody>
      </p:sp>
      <p:sp>
        <p:nvSpPr>
          <p:cNvPr id="5" name="Marcador de contenido 4"/>
          <p:cNvSpPr>
            <a:spLocks noGrp="1"/>
          </p:cNvSpPr>
          <p:nvPr>
            <p:ph idx="12"/>
          </p:nvPr>
        </p:nvSpPr>
        <p:spPr/>
        <p:txBody>
          <a:bodyPr>
            <a:normAutofit lnSpcReduction="10000"/>
          </a:bodyPr>
          <a:lstStyle/>
          <a:p>
            <a:endParaRPr lang="es-ES"/>
          </a:p>
        </p:txBody>
      </p:sp>
      <p:pic>
        <p:nvPicPr>
          <p:cNvPr id="6" name="Imagen 5"/>
          <p:cNvPicPr>
            <a:picLocks noChangeAspect="1"/>
          </p:cNvPicPr>
          <p:nvPr/>
        </p:nvPicPr>
        <p:blipFill>
          <a:blip r:embed="rId3"/>
          <a:stretch>
            <a:fillRect/>
          </a:stretch>
        </p:blipFill>
        <p:spPr>
          <a:xfrm>
            <a:off x="0" y="675334"/>
            <a:ext cx="9175316" cy="3801416"/>
          </a:xfrm>
          <a:prstGeom prst="rect">
            <a:avLst/>
          </a:prstGeom>
        </p:spPr>
      </p:pic>
      <p:grpSp>
        <p:nvGrpSpPr>
          <p:cNvPr id="11" name="Grupo 10"/>
          <p:cNvGrpSpPr/>
          <p:nvPr/>
        </p:nvGrpSpPr>
        <p:grpSpPr>
          <a:xfrm>
            <a:off x="4233" y="688816"/>
            <a:ext cx="8453967" cy="4016534"/>
            <a:chOff x="4233" y="688816"/>
            <a:chExt cx="8453967" cy="4016534"/>
          </a:xfrm>
        </p:grpSpPr>
        <p:sp>
          <p:nvSpPr>
            <p:cNvPr id="7" name="Rectángulo 6"/>
            <p:cNvSpPr/>
            <p:nvPr/>
          </p:nvSpPr>
          <p:spPr>
            <a:xfrm>
              <a:off x="4233" y="688816"/>
              <a:ext cx="8453967" cy="173053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4233" y="3784597"/>
              <a:ext cx="8453967" cy="92075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1676400" y="2419350"/>
              <a:ext cx="2362200" cy="169339"/>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69059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457760" y="1179052"/>
            <a:ext cx="2185765" cy="2914353"/>
          </a:xfrm>
          <a:prstGeom prst="rect">
            <a:avLst/>
          </a:prstGeom>
        </p:spPr>
      </p:pic>
      <p:sp>
        <p:nvSpPr>
          <p:cNvPr id="2" name="Título 1"/>
          <p:cNvSpPr>
            <a:spLocks noGrp="1"/>
          </p:cNvSpPr>
          <p:nvPr>
            <p:ph type="title"/>
          </p:nvPr>
        </p:nvSpPr>
        <p:spPr/>
        <p:txBody>
          <a:bodyPr/>
          <a:lstStyle/>
          <a:p>
            <a:r>
              <a:rPr lang="es-ES" dirty="0" err="1" smtClean="0"/>
              <a:t>Heating</a:t>
            </a:r>
            <a:r>
              <a:rPr lang="es-ES" dirty="0" smtClean="0"/>
              <a:t> and </a:t>
            </a:r>
            <a:r>
              <a:rPr lang="es-ES" dirty="0" err="1" smtClean="0"/>
              <a:t>fueling</a:t>
            </a:r>
            <a:r>
              <a:rPr lang="es-ES" dirty="0" smtClean="0"/>
              <a:t> </a:t>
            </a:r>
            <a:r>
              <a:rPr lang="es-ES" dirty="0" err="1" smtClean="0"/>
              <a:t>upgrades</a:t>
            </a:r>
            <a:endParaRPr lang="es-ES"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79289029"/>
              </p:ext>
            </p:extLst>
          </p:nvPr>
        </p:nvGraphicFramePr>
        <p:xfrm>
          <a:off x="457200" y="654361"/>
          <a:ext cx="8424938" cy="45656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3298086007"/>
                    </a:ext>
                  </a:extLst>
                </a:gridCol>
                <a:gridCol w="6696743">
                  <a:extLst>
                    <a:ext uri="{9D8B030D-6E8A-4147-A177-3AD203B41FA5}">
                      <a16:colId xmlns:a16="http://schemas.microsoft.com/office/drawing/2014/main" val="1278427861"/>
                    </a:ext>
                  </a:extLst>
                </a:gridCol>
              </a:tblGrid>
              <a:tr h="39237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WPW7X-2021.O1</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Continue the development of heating and </a:t>
                      </a:r>
                      <a:r>
                        <a:rPr lang="en-GB" sz="1400" dirty="0" err="1">
                          <a:effectLst/>
                          <a:latin typeface="Arial" panose="020B0604020202020204" pitchFamily="34" charset="0"/>
                          <a:cs typeface="Arial" panose="020B0604020202020204" pitchFamily="34" charset="0"/>
                        </a:rPr>
                        <a:t>fueling</a:t>
                      </a:r>
                      <a:r>
                        <a:rPr lang="en-GB" sz="1400" dirty="0">
                          <a:effectLst/>
                          <a:latin typeface="Arial" panose="020B0604020202020204" pitchFamily="34" charset="0"/>
                          <a:cs typeface="Arial" panose="020B0604020202020204" pitchFamily="34" charset="0"/>
                        </a:rPr>
                        <a:t> system upgrades and prepare their installation on the device.</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4136507"/>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8</a:t>
            </a:fld>
            <a:endParaRPr lang="en-GB" dirty="0"/>
          </a:p>
        </p:txBody>
      </p:sp>
      <p:pic>
        <p:nvPicPr>
          <p:cNvPr id="10" name="Imagen 9"/>
          <p:cNvPicPr>
            <a:picLocks noChangeAspect="1"/>
          </p:cNvPicPr>
          <p:nvPr/>
        </p:nvPicPr>
        <p:blipFill>
          <a:blip r:embed="rId3"/>
          <a:stretch>
            <a:fillRect/>
          </a:stretch>
        </p:blipFill>
        <p:spPr>
          <a:xfrm>
            <a:off x="6781800" y="2324982"/>
            <a:ext cx="2252021" cy="2477775"/>
          </a:xfrm>
          <a:prstGeom prst="rect">
            <a:avLst/>
          </a:prstGeom>
          <a:ln>
            <a:noFill/>
          </a:ln>
          <a:effectLst>
            <a:outerShdw blurRad="292100" dist="139700" dir="2700000" algn="tl" rotWithShape="0">
              <a:srgbClr val="333333">
                <a:alpha val="65000"/>
              </a:srgbClr>
            </a:outerShdw>
          </a:effectLst>
        </p:spPr>
      </p:pic>
      <p:sp>
        <p:nvSpPr>
          <p:cNvPr id="11" name="CuadroTexto 10"/>
          <p:cNvSpPr txBox="1"/>
          <p:nvPr/>
        </p:nvSpPr>
        <p:spPr>
          <a:xfrm>
            <a:off x="441655" y="1214667"/>
            <a:ext cx="5029200" cy="2739211"/>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Installation of 1.5 MW ECRH </a:t>
            </a:r>
            <a:r>
              <a:rPr lang="en-US" b="1" dirty="0" err="1" smtClean="0">
                <a:latin typeface="Arial" panose="020B0604020202020204" pitchFamily="34" charset="0"/>
                <a:cs typeface="Arial" panose="020B0604020202020204" pitchFamily="34" charset="0"/>
              </a:rPr>
              <a:t>Gyrotron</a:t>
            </a:r>
            <a:endParaRPr lang="en-US" b="1" dirty="0" smtClean="0">
              <a:latin typeface="Arial" panose="020B0604020202020204" pitchFamily="34" charset="0"/>
              <a:cs typeface="Arial" panose="020B0604020202020204" pitchFamily="34" charset="0"/>
            </a:endParaRPr>
          </a:p>
          <a:p>
            <a:endParaRPr lang="en-US" b="1"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err="1" smtClean="0">
                <a:latin typeface="Arial" panose="020B0604020202020204" pitchFamily="34" charset="0"/>
                <a:cs typeface="Arial" panose="020B0604020202020204" pitchFamily="34" charset="0"/>
              </a:rPr>
              <a:t>Gyrotron</a:t>
            </a:r>
            <a:r>
              <a:rPr lang="en-US" dirty="0" smtClean="0">
                <a:latin typeface="Arial" panose="020B0604020202020204" pitchFamily="34" charset="0"/>
                <a:cs typeface="Arial" panose="020B0604020202020204" pitchFamily="34" charset="0"/>
              </a:rPr>
              <a:t> infrastructure at W7-X ready or on track. </a:t>
            </a:r>
          </a:p>
          <a:p>
            <a:pPr marL="742950" lvl="1" indent="-285750">
              <a:buFont typeface="Wingdings" panose="05000000000000000000" pitchFamily="2" charset="2"/>
              <a:buChar char="§"/>
            </a:pPr>
            <a:r>
              <a:rPr lang="en-US" sz="1400" dirty="0" smtClean="0">
                <a:latin typeface="Arial" panose="020B0604020202020204" pitchFamily="34" charset="0"/>
                <a:cs typeface="Arial" panose="020B0604020202020204" pitchFamily="34" charset="0"/>
              </a:rPr>
              <a:t>Transmission line, mirrors, in-vessel reflection tiles, HV connection, water cooling, PLC system…</a:t>
            </a:r>
          </a:p>
          <a:p>
            <a:pPr marL="285750" indent="-285750">
              <a:buFont typeface="Wingdings" panose="05000000000000000000" pitchFamily="2" charset="2"/>
              <a:buChar char="§"/>
            </a:pPr>
            <a:r>
              <a:rPr lang="en-US" dirty="0" err="1" smtClean="0">
                <a:latin typeface="Arial" panose="020B0604020202020204" pitchFamily="34" charset="0"/>
                <a:cs typeface="Arial" panose="020B0604020202020204" pitchFamily="34" charset="0"/>
              </a:rPr>
              <a:t>Gyrotron</a:t>
            </a:r>
            <a:r>
              <a:rPr lang="en-US" dirty="0" smtClean="0">
                <a:latin typeface="Arial" panose="020B0604020202020204" pitchFamily="34" charset="0"/>
                <a:cs typeface="Arial" panose="020B0604020202020204" pitchFamily="34" charset="0"/>
              </a:rPr>
              <a:t> magnet undergoing final acceptance test.</a:t>
            </a:r>
          </a:p>
          <a:p>
            <a:pPr marL="285750" indent="-285750">
              <a:buFont typeface="Wingdings" panose="05000000000000000000" pitchFamily="2" charset="2"/>
              <a:buChar char="§"/>
            </a:pPr>
            <a:r>
              <a:rPr lang="en-US" dirty="0" smtClean="0">
                <a:latin typeface="Arial" panose="020B0604020202020204" pitchFamily="34" charset="0"/>
                <a:cs typeface="Arial" panose="020B0604020202020204" pitchFamily="34" charset="0"/>
              </a:rPr>
              <a:t>Delivery to IPP in November.</a:t>
            </a:r>
          </a:p>
          <a:p>
            <a:pPr lvl="1"/>
            <a:endParaRPr lang="en-US" dirty="0">
              <a:latin typeface="Arial" panose="020B0604020202020204" pitchFamily="34" charset="0"/>
              <a:cs typeface="Arial" panose="020B0604020202020204" pitchFamily="34" charset="0"/>
            </a:endParaRPr>
          </a:p>
        </p:txBody>
      </p:sp>
      <p:pic>
        <p:nvPicPr>
          <p:cNvPr id="12" name="Content Placeholder 5" descr="Chart, histogram&#10;&#10;Description automatically generated">
            <a:extLst>
              <a:ext uri="{FF2B5EF4-FFF2-40B4-BE49-F238E27FC236}">
                <a16:creationId xmlns:a16="http://schemas.microsoft.com/office/drawing/2014/main" id="{841004A6-68D3-4EFA-9177-DF9D00B0C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2710" y="3183701"/>
            <a:ext cx="3327654" cy="1679882"/>
          </a:xfrm>
          <a:prstGeom prst="rect">
            <a:avLst/>
          </a:prstGeom>
        </p:spPr>
      </p:pic>
      <p:sp>
        <p:nvSpPr>
          <p:cNvPr id="17" name="CuadroTexto 16"/>
          <p:cNvSpPr txBox="1"/>
          <p:nvPr/>
        </p:nvSpPr>
        <p:spPr>
          <a:xfrm>
            <a:off x="762000" y="4147592"/>
            <a:ext cx="3321323" cy="73866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lang="es-ES" sz="1400" dirty="0" smtClean="0"/>
              <a:t>Z. </a:t>
            </a:r>
            <a:r>
              <a:rPr lang="es-ES" sz="1400" dirty="0" err="1" smtClean="0"/>
              <a:t>Ioannidis</a:t>
            </a:r>
            <a:r>
              <a:rPr lang="es-ES" sz="1400" dirty="0" smtClean="0"/>
              <a:t> et al (2021), </a:t>
            </a:r>
            <a:r>
              <a:rPr lang="en-US" sz="1400" dirty="0"/>
              <a:t>Generation of 1.5MW-140GHz pulses with the modular pre-prototype </a:t>
            </a:r>
            <a:r>
              <a:rPr lang="en-US" sz="1400" dirty="0" err="1"/>
              <a:t>gyrotron</a:t>
            </a:r>
            <a:r>
              <a:rPr lang="en-US" sz="1400" dirty="0"/>
              <a:t> for </a:t>
            </a:r>
            <a:r>
              <a:rPr lang="en-US" sz="1400" dirty="0" smtClean="0"/>
              <a:t>W7-X.</a:t>
            </a:r>
            <a:endParaRPr lang="es-ES" sz="1400" dirty="0"/>
          </a:p>
        </p:txBody>
      </p:sp>
      <p:sp>
        <p:nvSpPr>
          <p:cNvPr id="3" name="CuadroTexto 2"/>
          <p:cNvSpPr txBox="1"/>
          <p:nvPr/>
        </p:nvSpPr>
        <p:spPr>
          <a:xfrm>
            <a:off x="4020032" y="3267685"/>
            <a:ext cx="175240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Frequency </a:t>
            </a:r>
            <a:r>
              <a:rPr lang="en-US" sz="1200" dirty="0" err="1" smtClean="0">
                <a:latin typeface="Arial" panose="020B0604020202020204" pitchFamily="34" charset="0"/>
                <a:cs typeface="Arial" panose="020B0604020202020204" pitchFamily="34" charset="0"/>
              </a:rPr>
              <a:t>stabilisation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64248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Heating</a:t>
            </a:r>
            <a:r>
              <a:rPr lang="es-ES" dirty="0" smtClean="0"/>
              <a:t> and </a:t>
            </a:r>
            <a:r>
              <a:rPr lang="es-ES" dirty="0" err="1" smtClean="0"/>
              <a:t>fueling</a:t>
            </a:r>
            <a:r>
              <a:rPr lang="es-ES" dirty="0" smtClean="0"/>
              <a:t> </a:t>
            </a:r>
            <a:r>
              <a:rPr lang="es-ES" dirty="0" err="1" smtClean="0"/>
              <a:t>upgrades</a:t>
            </a:r>
            <a:endParaRPr lang="es-ES"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79289029"/>
              </p:ext>
            </p:extLst>
          </p:nvPr>
        </p:nvGraphicFramePr>
        <p:xfrm>
          <a:off x="457200" y="654361"/>
          <a:ext cx="8424938" cy="456565"/>
        </p:xfrm>
        <a:graphic>
          <a:graphicData uri="http://schemas.openxmlformats.org/drawingml/2006/table">
            <a:tbl>
              <a:tblPr>
                <a:tableStyleId>{073A0DAA-6AF3-43AB-8588-CEC1D06C72B9}</a:tableStyleId>
              </a:tblPr>
              <a:tblGrid>
                <a:gridCol w="1728195">
                  <a:extLst>
                    <a:ext uri="{9D8B030D-6E8A-4147-A177-3AD203B41FA5}">
                      <a16:colId xmlns:a16="http://schemas.microsoft.com/office/drawing/2014/main" val="3298086007"/>
                    </a:ext>
                  </a:extLst>
                </a:gridCol>
                <a:gridCol w="6696743">
                  <a:extLst>
                    <a:ext uri="{9D8B030D-6E8A-4147-A177-3AD203B41FA5}">
                      <a16:colId xmlns:a16="http://schemas.microsoft.com/office/drawing/2014/main" val="1278427861"/>
                    </a:ext>
                  </a:extLst>
                </a:gridCol>
              </a:tblGrid>
              <a:tr h="392371">
                <a:tc>
                  <a:txBody>
                    <a:bodyPr/>
                    <a:lstStyle/>
                    <a:p>
                      <a:pPr algn="just">
                        <a:lnSpc>
                          <a:spcPct val="107000"/>
                        </a:lnSpc>
                        <a:spcAft>
                          <a:spcPts val="800"/>
                        </a:spcAft>
                      </a:pPr>
                      <a:r>
                        <a:rPr lang="en-GB" sz="1600" dirty="0">
                          <a:effectLst/>
                          <a:latin typeface="Arial" panose="020B0604020202020204" pitchFamily="34" charset="0"/>
                          <a:cs typeface="Arial" panose="020B0604020202020204" pitchFamily="34" charset="0"/>
                        </a:rPr>
                        <a:t>WPW7X-2021.O1</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800"/>
                        </a:spcAft>
                      </a:pPr>
                      <a:r>
                        <a:rPr lang="en-GB" sz="1400" dirty="0">
                          <a:effectLst/>
                          <a:latin typeface="Arial" panose="020B0604020202020204" pitchFamily="34" charset="0"/>
                          <a:cs typeface="Arial" panose="020B0604020202020204" pitchFamily="34" charset="0"/>
                        </a:rPr>
                        <a:t>Continue the development of heating and </a:t>
                      </a:r>
                      <a:r>
                        <a:rPr lang="en-GB" sz="1400" dirty="0" err="1">
                          <a:effectLst/>
                          <a:latin typeface="Arial" panose="020B0604020202020204" pitchFamily="34" charset="0"/>
                          <a:cs typeface="Arial" panose="020B0604020202020204" pitchFamily="34" charset="0"/>
                        </a:rPr>
                        <a:t>fueling</a:t>
                      </a:r>
                      <a:r>
                        <a:rPr lang="en-GB" sz="1400" dirty="0">
                          <a:effectLst/>
                          <a:latin typeface="Arial" panose="020B0604020202020204" pitchFamily="34" charset="0"/>
                          <a:cs typeface="Arial" panose="020B0604020202020204" pitchFamily="34" charset="0"/>
                        </a:rPr>
                        <a:t> system upgrades and prepare their installation on the device.</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52003" marR="52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4136507"/>
                  </a:ext>
                </a:extLst>
              </a:tr>
            </a:tbl>
          </a:graphicData>
        </a:graphic>
      </p:graphicFrame>
      <p:sp>
        <p:nvSpPr>
          <p:cNvPr id="4" name="Marcador de pie de página 3"/>
          <p:cNvSpPr>
            <a:spLocks noGrp="1"/>
          </p:cNvSpPr>
          <p:nvPr>
            <p:ph type="ftr" sz="quarter" idx="11"/>
          </p:nvPr>
        </p:nvSpPr>
        <p:spPr/>
        <p:txBody>
          <a:bodyPr/>
          <a:lstStyle/>
          <a:p>
            <a:pPr algn="r"/>
            <a:r>
              <a:rPr lang="en-GB" smtClean="0"/>
              <a:t>A. Alonso, A. Dinklage and I. Calvo | 2021 AWP Meeting | 13-09-2021 | Page </a:t>
            </a:r>
            <a:fld id="{6A6D9FA1-99C7-4910-8E32-B85D378B0060}" type="slidenum">
              <a:rPr lang="en-GB" smtClean="0"/>
              <a:pPr algn="r"/>
              <a:t>9</a:t>
            </a:fld>
            <a:endParaRPr lang="en-GB" dirty="0"/>
          </a:p>
        </p:txBody>
      </p:sp>
      <p:pic>
        <p:nvPicPr>
          <p:cNvPr id="9"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25891" y="1722659"/>
            <a:ext cx="3570471" cy="2677854"/>
          </a:xfrm>
          <a:prstGeom prst="rect">
            <a:avLst/>
          </a:prstGeom>
        </p:spPr>
      </p:pic>
      <p:sp>
        <p:nvSpPr>
          <p:cNvPr id="3" name="CuadroTexto 2"/>
          <p:cNvSpPr txBox="1"/>
          <p:nvPr/>
        </p:nvSpPr>
        <p:spPr>
          <a:xfrm>
            <a:off x="457200" y="1185063"/>
            <a:ext cx="5628456" cy="1477328"/>
          </a:xfrm>
          <a:prstGeom prst="rect">
            <a:avLst/>
          </a:prstGeom>
          <a:noFill/>
        </p:spPr>
        <p:txBody>
          <a:bodyPr wrap="square" rtlCol="0">
            <a:spAutoFit/>
          </a:bodyPr>
          <a:lstStyle/>
          <a:p>
            <a:pPr marL="285750" indent="-285750">
              <a:buFont typeface="Wingdings" panose="05000000000000000000" pitchFamily="2" charset="2"/>
              <a:buChar char="§"/>
            </a:pPr>
            <a:r>
              <a:rPr lang="es-ES" dirty="0" smtClean="0">
                <a:latin typeface="Arial" panose="020B0604020202020204" pitchFamily="34" charset="0"/>
                <a:cs typeface="Arial" panose="020B0604020202020204" pitchFamily="34" charset="0"/>
              </a:rPr>
              <a:t>ICHR </a:t>
            </a:r>
            <a:r>
              <a:rPr lang="es-ES" dirty="0" err="1" smtClean="0">
                <a:latin typeface="Arial" panose="020B0604020202020204" pitchFamily="34" charset="0"/>
                <a:cs typeface="Arial" panose="020B0604020202020204" pitchFamily="34" charset="0"/>
              </a:rPr>
              <a:t>antenna</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installed</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on</a:t>
            </a:r>
            <a:r>
              <a:rPr lang="es-ES" dirty="0" smtClean="0">
                <a:latin typeface="Arial" panose="020B0604020202020204" pitchFamily="34" charset="0"/>
                <a:cs typeface="Arial" panose="020B0604020202020204" pitchFamily="34" charset="0"/>
              </a:rPr>
              <a:t> W7-X in </a:t>
            </a:r>
            <a:r>
              <a:rPr lang="es-ES" dirty="0" err="1" smtClean="0">
                <a:latin typeface="Arial" panose="020B0604020202020204" pitchFamily="34" charset="0"/>
                <a:cs typeface="Arial" panose="020B0604020202020204" pitchFamily="34" charset="0"/>
              </a:rPr>
              <a:t>mid-</a:t>
            </a:r>
            <a:r>
              <a:rPr lang="es-ES" dirty="0" err="1">
                <a:latin typeface="Arial" panose="020B0604020202020204" pitchFamily="34" charset="0"/>
                <a:cs typeface="Arial" panose="020B0604020202020204" pitchFamily="34" charset="0"/>
              </a:rPr>
              <a:t>A</a:t>
            </a:r>
            <a:r>
              <a:rPr lang="es-ES" dirty="0" err="1" smtClean="0">
                <a:latin typeface="Arial" panose="020B0604020202020204" pitchFamily="34" charset="0"/>
                <a:cs typeface="Arial" panose="020B0604020202020204" pitchFamily="34" charset="0"/>
              </a:rPr>
              <a:t>ugust</a:t>
            </a:r>
            <a:r>
              <a:rPr lang="es-ES"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s-ES" dirty="0" err="1" smtClean="0">
                <a:latin typeface="Arial" panose="020B0604020202020204" pitchFamily="34" charset="0"/>
                <a:cs typeface="Arial" panose="020B0604020202020204" pitchFamily="34" charset="0"/>
              </a:rPr>
              <a:t>Extensive</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testing</a:t>
            </a:r>
            <a:r>
              <a:rPr lang="es-ES" dirty="0" smtClean="0">
                <a:latin typeface="Arial" panose="020B0604020202020204" pitchFamily="34" charset="0"/>
                <a:cs typeface="Arial" panose="020B0604020202020204" pitchFamily="34" charset="0"/>
              </a:rPr>
              <a:t> done at FZJ </a:t>
            </a:r>
            <a:r>
              <a:rPr lang="es-ES" dirty="0" err="1" smtClean="0">
                <a:latin typeface="Arial" panose="020B0604020202020204" pitchFamily="34" charset="0"/>
                <a:cs typeface="Arial" panose="020B0604020202020204" pitchFamily="34" charset="0"/>
              </a:rPr>
              <a:t>with</a:t>
            </a:r>
            <a:r>
              <a:rPr lang="es-ES" dirty="0" smtClean="0">
                <a:latin typeface="Arial" panose="020B0604020202020204" pitchFamily="34" charset="0"/>
                <a:cs typeface="Arial" panose="020B0604020202020204" pitchFamily="34" charset="0"/>
              </a:rPr>
              <a:t> a </a:t>
            </a:r>
            <a:r>
              <a:rPr lang="es-ES" dirty="0" err="1" smtClean="0">
                <a:latin typeface="Arial" panose="020B0604020202020204" pitchFamily="34" charset="0"/>
                <a:cs typeface="Arial" panose="020B0604020202020204" pitchFamily="34" charset="0"/>
              </a:rPr>
              <a:t>port</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mockup</a:t>
            </a:r>
            <a:r>
              <a:rPr lang="es-ES"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s-ES" dirty="0" err="1" smtClean="0">
                <a:latin typeface="Arial" panose="020B0604020202020204" pitchFamily="34" charset="0"/>
                <a:cs typeface="Arial" panose="020B0604020202020204" pitchFamily="34" charset="0"/>
              </a:rPr>
              <a:t>Generators</a:t>
            </a:r>
            <a:r>
              <a:rPr lang="es-ES" dirty="0" smtClean="0">
                <a:latin typeface="Arial" panose="020B0604020202020204" pitchFamily="34" charset="0"/>
                <a:cs typeface="Arial" panose="020B0604020202020204" pitchFamily="34" charset="0"/>
              </a:rPr>
              <a:t> and </a:t>
            </a:r>
            <a:r>
              <a:rPr lang="es-ES" dirty="0" err="1" smtClean="0">
                <a:latin typeface="Arial" panose="020B0604020202020204" pitchFamily="34" charset="0"/>
                <a:cs typeface="Arial" panose="020B0604020202020204" pitchFamily="34" charset="0"/>
              </a:rPr>
              <a:t>lines</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still</a:t>
            </a:r>
            <a:r>
              <a:rPr lang="es-ES" dirty="0" smtClean="0">
                <a:latin typeface="Arial" panose="020B0604020202020204" pitchFamily="34" charset="0"/>
                <a:cs typeface="Arial" panose="020B0604020202020204" pitchFamily="34" charset="0"/>
              </a:rPr>
              <a:t> to be </a:t>
            </a:r>
            <a:r>
              <a:rPr lang="es-ES" dirty="0" err="1" smtClean="0">
                <a:latin typeface="Arial" panose="020B0604020202020204" pitchFamily="34" charset="0"/>
                <a:cs typeface="Arial" panose="020B0604020202020204" pitchFamily="34" charset="0"/>
              </a:rPr>
              <a:t>shiped</a:t>
            </a:r>
            <a:r>
              <a:rPr lang="es-ES"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s-ES" dirty="0" err="1" smtClean="0">
                <a:latin typeface="Arial" panose="020B0604020202020204" pitchFamily="34" charset="0"/>
                <a:cs typeface="Arial" panose="020B0604020202020204" pitchFamily="34" charset="0"/>
              </a:rPr>
              <a:t>First</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experiments</a:t>
            </a:r>
            <a:r>
              <a:rPr lang="es-ES" dirty="0" smtClean="0">
                <a:latin typeface="Arial" panose="020B0604020202020204" pitchFamily="34" charset="0"/>
                <a:cs typeface="Arial" panose="020B0604020202020204" pitchFamily="34" charset="0"/>
              </a:rPr>
              <a:t> in OP2 (test gas </a:t>
            </a:r>
            <a:r>
              <a:rPr lang="es-ES" dirty="0" err="1" smtClean="0">
                <a:latin typeface="Arial" panose="020B0604020202020204" pitchFamily="34" charset="0"/>
                <a:cs typeface="Arial" panose="020B0604020202020204" pitchFamily="34" charset="0"/>
              </a:rPr>
              <a:t>puffing</a:t>
            </a:r>
            <a:r>
              <a:rPr lang="es-ES" dirty="0" smtClean="0">
                <a:latin typeface="Arial" panose="020B0604020202020204" pitchFamily="34" charset="0"/>
                <a:cs typeface="Arial" panose="020B0604020202020204" pitchFamily="34" charset="0"/>
              </a:rPr>
              <a:t> and </a:t>
            </a:r>
            <a:r>
              <a:rPr lang="es-ES" dirty="0" err="1" smtClean="0">
                <a:latin typeface="Arial" panose="020B0604020202020204" pitchFamily="34" charset="0"/>
                <a:cs typeface="Arial" panose="020B0604020202020204" pitchFamily="34" charset="0"/>
              </a:rPr>
              <a:t>movement</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with</a:t>
            </a:r>
            <a:r>
              <a:rPr lang="es-ES" dirty="0" smtClean="0">
                <a:latin typeface="Arial" panose="020B0604020202020204" pitchFamily="34" charset="0"/>
                <a:cs typeface="Arial" panose="020B0604020202020204" pitchFamily="34" charset="0"/>
              </a:rPr>
              <a:t> plasma).</a:t>
            </a:r>
            <a:endParaRPr lang="es-ES" dirty="0">
              <a:latin typeface="Arial" panose="020B0604020202020204" pitchFamily="34" charset="0"/>
              <a:cs typeface="Arial" panose="020B0604020202020204" pitchFamily="34" charset="0"/>
            </a:endParaRPr>
          </a:p>
        </p:txBody>
      </p:sp>
      <p:pic>
        <p:nvPicPr>
          <p:cNvPr id="14" name="Picture 2" descr="collage-v3.jpg"/>
          <p:cNvPicPr>
            <a:picLocks noChangeAspect="1"/>
          </p:cNvPicPr>
          <p:nvPr/>
        </p:nvPicPr>
        <p:blipFill rotWithShape="1">
          <a:blip r:embed="rId3" cstate="print">
            <a:extLst>
              <a:ext uri="{28A0092B-C50C-407E-A947-70E740481C1C}">
                <a14:useLocalDpi xmlns:a14="http://schemas.microsoft.com/office/drawing/2010/main" val="0"/>
              </a:ext>
            </a:extLst>
          </a:blip>
          <a:srcRect l="7667" t="5612" r="7667" b="4793"/>
          <a:stretch/>
        </p:blipFill>
        <p:spPr>
          <a:xfrm>
            <a:off x="3505200" y="2445217"/>
            <a:ext cx="3212875" cy="2402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p:cNvSpPr txBox="1"/>
          <p:nvPr/>
        </p:nvSpPr>
        <p:spPr>
          <a:xfrm>
            <a:off x="457200" y="2975147"/>
            <a:ext cx="2743200"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S" b="1" dirty="0" err="1" smtClean="0">
                <a:latin typeface="Arial" panose="020B0604020202020204" pitchFamily="34" charset="0"/>
                <a:cs typeface="Arial" panose="020B0604020202020204" pitchFamily="34" charset="0"/>
              </a:rPr>
              <a:t>Others</a:t>
            </a:r>
            <a:endParaRPr lang="es-ES" b="1"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s-ES" dirty="0" err="1" smtClean="0">
                <a:latin typeface="Arial" panose="020B0604020202020204" pitchFamily="34" charset="0"/>
                <a:cs typeface="Arial" panose="020B0604020202020204" pitchFamily="34" charset="0"/>
              </a:rPr>
              <a:t>Second</a:t>
            </a:r>
            <a:r>
              <a:rPr lang="es-ES" dirty="0" smtClean="0">
                <a:latin typeface="Arial" panose="020B0604020202020204" pitchFamily="34" charset="0"/>
                <a:cs typeface="Arial" panose="020B0604020202020204" pitchFamily="34" charset="0"/>
              </a:rPr>
              <a:t> NBI </a:t>
            </a:r>
            <a:r>
              <a:rPr lang="es-ES" dirty="0" err="1" smtClean="0">
                <a:latin typeface="Arial" panose="020B0604020202020204" pitchFamily="34" charset="0"/>
                <a:cs typeface="Arial" panose="020B0604020202020204" pitchFamily="34" charset="0"/>
              </a:rPr>
              <a:t>beam</a:t>
            </a:r>
            <a:r>
              <a:rPr lang="es-ES" dirty="0" smtClean="0">
                <a:latin typeface="Arial" panose="020B0604020202020204" pitchFamily="34" charset="0"/>
                <a:cs typeface="Arial" panose="020B0604020202020204" pitchFamily="34" charset="0"/>
              </a:rPr>
              <a:t> box </a:t>
            </a:r>
            <a:r>
              <a:rPr lang="es-ES" dirty="0" err="1" smtClean="0">
                <a:latin typeface="Arial" panose="020B0604020202020204" pitchFamily="34" charset="0"/>
                <a:cs typeface="Arial" panose="020B0604020202020204" pitchFamily="34" charset="0"/>
              </a:rPr>
              <a:t>on</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track</a:t>
            </a:r>
            <a:r>
              <a:rPr lang="es-ES"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s-ES" dirty="0" err="1" smtClean="0">
                <a:latin typeface="Arial" panose="020B0604020202020204" pitchFamily="34" charset="0"/>
                <a:cs typeface="Arial" panose="020B0604020202020204" pitchFamily="34" charset="0"/>
              </a:rPr>
              <a:t>Continuous</a:t>
            </a:r>
            <a:r>
              <a:rPr lang="es-ES" dirty="0" smtClean="0">
                <a:latin typeface="Arial" panose="020B0604020202020204" pitchFamily="34" charset="0"/>
                <a:cs typeface="Arial" panose="020B0604020202020204" pitchFamily="34" charset="0"/>
              </a:rPr>
              <a:t> pellet </a:t>
            </a:r>
            <a:r>
              <a:rPr lang="es-ES" dirty="0" err="1" smtClean="0">
                <a:latin typeface="Arial" panose="020B0604020202020204" pitchFamily="34" charset="0"/>
                <a:cs typeface="Arial" panose="020B0604020202020204" pitchFamily="34" charset="0"/>
              </a:rPr>
              <a:t>system</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will</a:t>
            </a:r>
            <a:r>
              <a:rPr lang="es-ES" dirty="0" smtClean="0">
                <a:latin typeface="Arial" panose="020B0604020202020204" pitchFamily="34" charset="0"/>
                <a:cs typeface="Arial" panose="020B0604020202020204" pitchFamily="34" charset="0"/>
              </a:rPr>
              <a:t> be </a:t>
            </a:r>
            <a:r>
              <a:rPr lang="es-ES" dirty="0" err="1" smtClean="0">
                <a:latin typeface="Arial" panose="020B0604020202020204" pitchFamily="34" charset="0"/>
                <a:cs typeface="Arial" panose="020B0604020202020204" pitchFamily="34" charset="0"/>
              </a:rPr>
              <a:t>shiped</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from</a:t>
            </a:r>
            <a:r>
              <a:rPr lang="es-ES" dirty="0" smtClean="0">
                <a:latin typeface="Arial" panose="020B0604020202020204" pitchFamily="34" charset="0"/>
                <a:cs typeface="Arial" panose="020B0604020202020204" pitchFamily="34" charset="0"/>
              </a:rPr>
              <a:t> </a:t>
            </a:r>
            <a:r>
              <a:rPr lang="es-ES" dirty="0" err="1" smtClean="0">
                <a:latin typeface="Arial" panose="020B0604020202020204" pitchFamily="34" charset="0"/>
                <a:cs typeface="Arial" panose="020B0604020202020204" pitchFamily="34" charset="0"/>
              </a:rPr>
              <a:t>the</a:t>
            </a:r>
            <a:r>
              <a:rPr lang="es-ES" dirty="0" smtClean="0">
                <a:latin typeface="Arial" panose="020B0604020202020204" pitchFamily="34" charset="0"/>
                <a:cs typeface="Arial" panose="020B0604020202020204" pitchFamily="34" charset="0"/>
              </a:rPr>
              <a:t> US </a:t>
            </a:r>
            <a:r>
              <a:rPr lang="es-ES" dirty="0" err="1" smtClean="0">
                <a:latin typeface="Arial" panose="020B0604020202020204" pitchFamily="34" charset="0"/>
                <a:cs typeface="Arial" panose="020B0604020202020204" pitchFamily="34" charset="0"/>
              </a:rPr>
              <a:t>on</a:t>
            </a:r>
            <a:r>
              <a:rPr lang="es-ES" dirty="0" smtClean="0">
                <a:latin typeface="Arial" panose="020B0604020202020204" pitchFamily="34" charset="0"/>
                <a:cs typeface="Arial" panose="020B0604020202020204" pitchFamily="34" charset="0"/>
              </a:rPr>
              <a:t> Feb 22. </a:t>
            </a:r>
            <a:r>
              <a:rPr lang="es-ES" dirty="0" err="1" smtClean="0">
                <a:latin typeface="Arial" panose="020B0604020202020204" pitchFamily="34" charset="0"/>
                <a:cs typeface="Arial" panose="020B0604020202020204" pitchFamily="34" charset="0"/>
              </a:rPr>
              <a:t>Expected</a:t>
            </a:r>
            <a:r>
              <a:rPr lang="es-ES" dirty="0" smtClean="0">
                <a:latin typeface="Arial" panose="020B0604020202020204" pitchFamily="34" charset="0"/>
                <a:cs typeface="Arial" panose="020B0604020202020204" pitchFamily="34" charset="0"/>
              </a:rPr>
              <a:t> in OP2.</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900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EUROfusion6x9_5_3_2019</Template>
  <TotalTime>4463</TotalTime>
  <Words>2367</Words>
  <Application>Microsoft Office PowerPoint</Application>
  <PresentationFormat>Presentación en pantalla (16:9)</PresentationFormat>
  <Paragraphs>256</Paragraphs>
  <Slides>24</Slides>
  <Notes>1</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Arial</vt:lpstr>
      <vt:lpstr>Calibri</vt:lpstr>
      <vt:lpstr>Courier New</vt:lpstr>
      <vt:lpstr>Wingdings</vt:lpstr>
      <vt:lpstr>Tema de Office</vt:lpstr>
      <vt:lpstr>WPW7X 2021 Progress Report</vt:lpstr>
      <vt:lpstr>Bringing stellarators to maturity</vt:lpstr>
      <vt:lpstr>CWP: Deliverables and Milestones 2021</vt:lpstr>
      <vt:lpstr>AWP: Objectives 2021</vt:lpstr>
      <vt:lpstr>AWP: Objectives 2021</vt:lpstr>
      <vt:lpstr>Heating and fueling upgrades</vt:lpstr>
      <vt:lpstr>Heating and fueling upgrades</vt:lpstr>
      <vt:lpstr>Heating and fueling upgrades</vt:lpstr>
      <vt:lpstr>Heating and fueling upgrades</vt:lpstr>
      <vt:lpstr>Safe long-pulse operation.</vt:lpstr>
      <vt:lpstr>Safe long-pulse operation.</vt:lpstr>
      <vt:lpstr>Safe long-pulse operation.</vt:lpstr>
      <vt:lpstr>Safe long-pulse operation.</vt:lpstr>
      <vt:lpstr>Diagnostic systems and enhancements.</vt:lpstr>
      <vt:lpstr>Diagnostic systems and enhancements.</vt:lpstr>
      <vt:lpstr>Analysis of OP1 data.</vt:lpstr>
      <vt:lpstr>Analysis of OP1 data.</vt:lpstr>
      <vt:lpstr>Analysis of OP1 data.</vt:lpstr>
      <vt:lpstr>TSVV-13: Stellarator turbulence simulation.</vt:lpstr>
      <vt:lpstr>Prepare the transition to a W divertor in W7-X.</vt:lpstr>
      <vt:lpstr>Prepare the transition to a W divertor in W7-X.</vt:lpstr>
      <vt:lpstr>Interfaces: Fusion Technology Department, ITER and INCO.</vt:lpstr>
      <vt:lpstr>TSVV-12 : Stellarator optimisation.</vt:lpstr>
      <vt:lpstr>Conclusion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Arturo Arturo</dc:creator>
  <cp:lastModifiedBy>Alonso De Pablo, J. Arturo</cp:lastModifiedBy>
  <cp:revision>106</cp:revision>
  <cp:lastPrinted>2014-10-16T14:51:28Z</cp:lastPrinted>
  <dcterms:created xsi:type="dcterms:W3CDTF">2021-04-29T06:29:01Z</dcterms:created>
  <dcterms:modified xsi:type="dcterms:W3CDTF">2021-09-13T06:16:51Z</dcterms:modified>
</cp:coreProperties>
</file>