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40" r:id="rId2"/>
    <p:sldId id="1124" r:id="rId3"/>
    <p:sldId id="1349" r:id="rId4"/>
    <p:sldId id="1339" r:id="rId5"/>
    <p:sldId id="1340" r:id="rId6"/>
    <p:sldId id="1341" r:id="rId7"/>
    <p:sldId id="1342" r:id="rId8"/>
    <p:sldId id="1343" r:id="rId9"/>
    <p:sldId id="1344" r:id="rId10"/>
    <p:sldId id="1345" r:id="rId11"/>
    <p:sldId id="1334" r:id="rId12"/>
    <p:sldId id="1346" r:id="rId13"/>
    <p:sldId id="1347" r:id="rId14"/>
    <p:sldId id="1350" r:id="rId15"/>
    <p:sldId id="1233" r:id="rId16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F6DCFD4-21B7-4A14-A26D-5C40D1A99FCE}">
          <p14:sldIdLst>
            <p14:sldId id="440"/>
            <p14:sldId id="1124"/>
            <p14:sldId id="1349"/>
            <p14:sldId id="1339"/>
            <p14:sldId id="1340"/>
            <p14:sldId id="1341"/>
            <p14:sldId id="1342"/>
            <p14:sldId id="1343"/>
            <p14:sldId id="1344"/>
            <p14:sldId id="1345"/>
            <p14:sldId id="1334"/>
            <p14:sldId id="1346"/>
            <p14:sldId id="1347"/>
            <p14:sldId id="1350"/>
            <p14:sldId id="12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CECFF"/>
    <a:srgbClr val="66CCFF"/>
    <a:srgbClr val="66FFFF"/>
    <a:srgbClr val="0099FF"/>
    <a:srgbClr val="3366FF"/>
    <a:srgbClr val="00CCFF"/>
    <a:srgbClr val="33CCCC"/>
    <a:srgbClr val="33CC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68348" autoAdjust="0"/>
  </p:normalViewPr>
  <p:slideViewPr>
    <p:cSldViewPr>
      <p:cViewPr varScale="1">
        <p:scale>
          <a:sx n="147" d="100"/>
          <a:sy n="147" d="100"/>
        </p:scale>
        <p:origin x="504" y="78"/>
      </p:cViewPr>
      <p:guideLst>
        <p:guide orient="horz" pos="283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240" y="72"/>
      </p:cViewPr>
      <p:guideLst>
        <p:guide orient="horz" pos="3126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33F0A-3E44-3542-9B52-C69BBF913347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B4BCF-068A-D248-8F84-0E47315EB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952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8797E-98FF-A441-8777-B69104237D7E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CCBFF-A990-6E41-BF2C-15CF0EC14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930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252" y="4715153"/>
            <a:ext cx="4985174" cy="4466987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MAJOR FOOTNOTE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MAJOR FOOTNOTE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92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92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MAJOR FOOTNOTE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_Graphi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7488"/>
            <a:ext cx="9144000" cy="50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 bwMode="gray">
          <a:xfrm>
            <a:off x="7576456" y="4697805"/>
            <a:ext cx="0" cy="30775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9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8" t="9154" r="33031" b="27682"/>
          <a:stretch>
            <a:fillRect/>
          </a:stretch>
        </p:blipFill>
        <p:spPr bwMode="auto">
          <a:xfrm>
            <a:off x="0" y="-42863"/>
            <a:ext cx="9144000" cy="4705350"/>
          </a:xfrm>
          <a:prstGeom prst="rect">
            <a:avLst/>
          </a:prstGeom>
          <a:solidFill>
            <a:srgbClr val="FFFFFF">
              <a:alpha val="7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-32549"/>
            <a:ext cx="9144000" cy="4730354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7724719" y="4713181"/>
            <a:ext cx="1271018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kumimoji="1" sz="4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4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4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4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4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4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4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4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4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0" fontAlgn="base" hangingPunct="0">
              <a:spcBef>
                <a:spcPts val="0"/>
              </a:spcBef>
              <a:spcAft>
                <a:spcPct val="0"/>
              </a:spcAft>
              <a:defRPr/>
            </a:pPr>
            <a:r>
              <a:rPr kumimoji="0" lang="en-GB" sz="1200" b="0" baseline="0" dirty="0" smtClean="0">
                <a:solidFill>
                  <a:srgbClr val="333399"/>
                </a:solidFill>
              </a:rPr>
              <a:t>Page </a:t>
            </a:r>
            <a:fld id="{84FB0314-7E4F-4822-A87F-AC5A7D63323F}" type="slidenum">
              <a:rPr kumimoji="0" lang="en-GB" sz="1200" b="0" baseline="0" smtClean="0">
                <a:solidFill>
                  <a:srgbClr val="333399"/>
                </a:solidFill>
              </a:rPr>
              <a:pPr algn="ctr" defTabSz="914400" eaLnBrk="0" fontAlgn="base" hangingPunct="0">
                <a:spcBef>
                  <a:spcPts val="0"/>
                </a:spcBef>
                <a:spcAft>
                  <a:spcPct val="0"/>
                </a:spcAft>
                <a:defRPr/>
              </a:pPr>
              <a:t>‹#›</a:t>
            </a:fld>
            <a:r>
              <a:rPr kumimoji="0" lang="en-GB" sz="1200" b="0" baseline="0" dirty="0" smtClean="0">
                <a:solidFill>
                  <a:srgbClr val="333399"/>
                </a:solidFill>
              </a:rPr>
              <a:t>/15</a:t>
            </a:r>
          </a:p>
        </p:txBody>
      </p:sp>
      <p:sp>
        <p:nvSpPr>
          <p:cNvPr id="12" name="Text Box 15"/>
          <p:cNvSpPr txBox="1">
            <a:spLocks noChangeArrowheads="1"/>
          </p:cNvSpPr>
          <p:nvPr userDrawn="1"/>
        </p:nvSpPr>
        <p:spPr bwMode="auto">
          <a:xfrm>
            <a:off x="2501770" y="4730699"/>
            <a:ext cx="516167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0" lang="en-US" sz="1100" b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@2021</a:t>
            </a:r>
            <a: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 ITER Organization </a:t>
            </a:r>
            <a:b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</a:br>
            <a: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WP-7X </a:t>
            </a:r>
            <a:r>
              <a:rPr kumimoji="0" lang="en-US" sz="1100" b="0" baseline="0" dirty="0" err="1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EUROfusion</a:t>
            </a:r>
            <a: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 planning meeting -  9</a:t>
            </a:r>
            <a:r>
              <a:rPr kumimoji="0" lang="en-US" sz="1100" b="0" baseline="3000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th</a:t>
            </a:r>
            <a: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 September 2021</a:t>
            </a:r>
            <a:endParaRPr kumimoji="0" lang="en-GB" altLang="ja-JP" sz="1100" b="0" dirty="0" smtClean="0">
              <a:solidFill>
                <a:srgbClr val="333399"/>
              </a:solidFill>
              <a:latin typeface="Arial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0138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 userDrawn="1"/>
        </p:nvSpPr>
        <p:spPr bwMode="auto">
          <a:xfrm>
            <a:off x="7807569" y="4800602"/>
            <a:ext cx="63304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ClrTx/>
              <a:defRPr/>
            </a:pPr>
            <a:r>
              <a:rPr kumimoji="0" lang="en-GB" altLang="en-US" sz="1000" smtClean="0">
                <a:solidFill>
                  <a:srgbClr val="000000"/>
                </a:solidFill>
              </a:rPr>
              <a:t> </a:t>
            </a:r>
            <a:fld id="{2E04CF28-9691-4C0D-B0FB-47079D7E1671}" type="slidenum">
              <a:rPr kumimoji="0" lang="en-GB" altLang="en-US" sz="1000" smtClean="0">
                <a:solidFill>
                  <a:srgbClr val="333399"/>
                </a:solidFill>
              </a:rPr>
              <a:pPr algn="l" eaLnBrk="1" hangingPunct="1">
                <a:lnSpc>
                  <a:spcPct val="100000"/>
                </a:lnSpc>
                <a:spcBef>
                  <a:spcPct val="50000"/>
                </a:spcBef>
                <a:buClrTx/>
                <a:defRPr/>
              </a:pPr>
              <a:t>‹#›</a:t>
            </a:fld>
            <a:endParaRPr kumimoji="0" lang="en-GB" altLang="en-US" sz="1000" smtClean="0">
              <a:solidFill>
                <a:srgbClr val="333399"/>
              </a:solidFill>
            </a:endParaRPr>
          </a:p>
        </p:txBody>
      </p:sp>
      <p:grpSp>
        <p:nvGrpSpPr>
          <p:cNvPr id="3" name="Group 17"/>
          <p:cNvGrpSpPr>
            <a:grpSpLocks/>
          </p:cNvGrpSpPr>
          <p:nvPr userDrawn="1"/>
        </p:nvGrpSpPr>
        <p:grpSpPr bwMode="auto">
          <a:xfrm>
            <a:off x="0" y="4637487"/>
            <a:ext cx="9144000" cy="506015"/>
            <a:chOff x="0" y="6183329"/>
            <a:chExt cx="9144000" cy="674687"/>
          </a:xfrm>
        </p:grpSpPr>
        <p:pic>
          <p:nvPicPr>
            <p:cNvPr id="4" name="Picture 2" descr="PowerPoint_Graphic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83329"/>
              <a:ext cx="9144000" cy="67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Connector 19"/>
            <p:cNvCxnSpPr>
              <a:cxnSpLocks noChangeShapeType="1"/>
            </p:cNvCxnSpPr>
            <p:nvPr userDrawn="1"/>
          </p:nvCxnSpPr>
          <p:spPr bwMode="gray">
            <a:xfrm>
              <a:off x="7576456" y="6263740"/>
              <a:ext cx="0" cy="410336"/>
            </a:xfrm>
            <a:prstGeom prst="line">
              <a:avLst/>
            </a:prstGeom>
            <a:noFill/>
            <a:ln w="6350" algn="ctr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" name="Text Box 4"/>
          <p:cNvSpPr txBox="1">
            <a:spLocks noChangeArrowheads="1"/>
          </p:cNvSpPr>
          <p:nvPr userDrawn="1"/>
        </p:nvSpPr>
        <p:spPr bwMode="auto">
          <a:xfrm>
            <a:off x="8440615" y="4783933"/>
            <a:ext cx="63304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defRPr/>
            </a:pPr>
            <a:r>
              <a:rPr kumimoji="0" lang="en-GB" altLang="en-US" sz="1000" smtClean="0">
                <a:solidFill>
                  <a:srgbClr val="000000"/>
                </a:solidFill>
              </a:rPr>
              <a:t> </a:t>
            </a:r>
            <a:fld id="{CD48DF83-AC06-4592-9EF4-2DDEDD88EDB5}" type="slidenum">
              <a:rPr kumimoji="0" lang="en-GB" altLang="en-US" sz="1200" smtClean="0">
                <a:solidFill>
                  <a:srgbClr val="333399"/>
                </a:solidFill>
              </a:rPr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defRPr/>
              </a:pPr>
              <a:t>‹#›</a:t>
            </a:fld>
            <a:endParaRPr kumimoji="0" lang="en-GB" altLang="en-US" sz="1200" smtClean="0">
              <a:solidFill>
                <a:srgbClr val="333399"/>
              </a:solidFill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 userDrawn="1"/>
        </p:nvSpPr>
        <p:spPr bwMode="auto">
          <a:xfrm>
            <a:off x="2615713" y="4711304"/>
            <a:ext cx="49603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defRPr/>
            </a:pPr>
            <a:r>
              <a:rPr kumimoji="0" lang="en-US" sz="120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@2017, ITER Organization </a:t>
            </a:r>
            <a:br>
              <a:rPr kumimoji="0" lang="en-US" sz="120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</a:br>
            <a:r>
              <a:rPr kumimoji="0" lang="en-US" altLang="ja-JP" sz="1200" dirty="0" smtClean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French Fusion Masters, INSTN, 17 February 2017</a:t>
            </a:r>
            <a:endParaRPr kumimoji="0" lang="en-GB" altLang="ja-JP" sz="1200" dirty="0" smtClean="0">
              <a:solidFill>
                <a:srgbClr val="333399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 userDrawn="1"/>
        </p:nvSpPr>
        <p:spPr bwMode="auto">
          <a:xfrm>
            <a:off x="7618434" y="4730697"/>
            <a:ext cx="80657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aseline="0" dirty="0" smtClean="0">
                <a:solidFill>
                  <a:srgbClr val="333399"/>
                </a:solidFill>
                <a:latin typeface="Arial" pitchFamily="34" charset="0"/>
              </a:rPr>
              <a:t>IDM UID: WEF6PCv1.1</a:t>
            </a:r>
            <a:endParaRPr kumimoji="0" lang="en-GB" altLang="ja-JP" sz="1100" dirty="0" smtClean="0">
              <a:solidFill>
                <a:srgbClr val="333399"/>
              </a:solidFill>
              <a:latin typeface="Arial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32890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488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MAJOR FOOTNOTE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MAJOR FOOTNOTE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MAJOR FOOTNOTE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MAJOR FOOTNOTE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MAJOR FOOTNOTE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MAJOR FOOTNOTE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80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MAJOR FOOTNOTE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MAJOR FOOTNOTE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Major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372031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r>
              <a:rPr lang="en-US" b="1" smtClean="0"/>
              <a:t>MAJOR FOOTNOTE</a:t>
            </a:r>
            <a:endParaRPr lang="en-US" dirty="0"/>
          </a:p>
        </p:txBody>
      </p:sp>
      <p:sp>
        <p:nvSpPr>
          <p:cNvPr id="13" name="Line 4"/>
          <p:cNvSpPr>
            <a:spLocks noChangeShapeType="1"/>
          </p:cNvSpPr>
          <p:nvPr userDrawn="1"/>
        </p:nvSpPr>
        <p:spPr bwMode="auto">
          <a:xfrm>
            <a:off x="0" y="565724"/>
            <a:ext cx="9144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8" name="Picture 2" descr="PowerPoint_Graphic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7488"/>
            <a:ext cx="9144000" cy="50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4"/>
          <p:cNvSpPr txBox="1">
            <a:spLocks noChangeArrowheads="1"/>
          </p:cNvSpPr>
          <p:nvPr userDrawn="1"/>
        </p:nvSpPr>
        <p:spPr bwMode="auto">
          <a:xfrm>
            <a:off x="7679111" y="4725021"/>
            <a:ext cx="1271018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kumimoji="1" sz="4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4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4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4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4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4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4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4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4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0" fontAlgn="base" hangingPunct="0">
              <a:spcBef>
                <a:spcPts val="0"/>
              </a:spcBef>
              <a:spcAft>
                <a:spcPct val="0"/>
              </a:spcAft>
              <a:defRPr/>
            </a:pPr>
            <a:r>
              <a:rPr kumimoji="0" lang="en-GB" sz="1200" b="0" baseline="0" dirty="0" smtClean="0">
                <a:solidFill>
                  <a:srgbClr val="333399"/>
                </a:solidFill>
              </a:rPr>
              <a:t>Page </a:t>
            </a:r>
            <a:fld id="{84FB0314-7E4F-4822-A87F-AC5A7D63323F}" type="slidenum">
              <a:rPr kumimoji="0" lang="en-GB" sz="1200" b="0" baseline="0" smtClean="0">
                <a:solidFill>
                  <a:srgbClr val="333399"/>
                </a:solidFill>
              </a:rPr>
              <a:pPr algn="ctr" defTabSz="914400" eaLnBrk="0" fontAlgn="base" hangingPunct="0">
                <a:spcBef>
                  <a:spcPts val="0"/>
                </a:spcBef>
                <a:spcAft>
                  <a:spcPct val="0"/>
                </a:spcAft>
                <a:defRPr/>
              </a:pPr>
              <a:t>‹#›</a:t>
            </a:fld>
            <a:r>
              <a:rPr kumimoji="0" lang="en-GB" sz="1200" b="0" baseline="0" dirty="0" smtClean="0">
                <a:solidFill>
                  <a:srgbClr val="333399"/>
                </a:solidFill>
              </a:rPr>
              <a:t>/15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7576456" y="4697805"/>
            <a:ext cx="0" cy="30775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Text Box 15"/>
          <p:cNvSpPr txBox="1">
            <a:spLocks noChangeArrowheads="1"/>
          </p:cNvSpPr>
          <p:nvPr userDrawn="1"/>
        </p:nvSpPr>
        <p:spPr bwMode="auto">
          <a:xfrm>
            <a:off x="2501770" y="4730699"/>
            <a:ext cx="516167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0" lang="en-US" sz="1100" b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@2021</a:t>
            </a:r>
            <a: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 ITER Organization </a:t>
            </a:r>
            <a:b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</a:br>
            <a: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WP-7X </a:t>
            </a:r>
            <a:r>
              <a:rPr kumimoji="0" lang="en-US" sz="1100" b="0" baseline="0" dirty="0" err="1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EUROfusion</a:t>
            </a:r>
            <a: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 planning meeting -  9</a:t>
            </a:r>
            <a:r>
              <a:rPr kumimoji="0" lang="en-US" sz="1100" b="0" baseline="3000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th</a:t>
            </a:r>
            <a: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 September 2021</a:t>
            </a:r>
            <a:endParaRPr kumimoji="0" lang="en-GB" altLang="ja-JP" sz="1100" b="0" dirty="0" smtClean="0">
              <a:solidFill>
                <a:srgbClr val="333399"/>
              </a:solidFill>
              <a:latin typeface="Arial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33" r:id="rId12"/>
    <p:sldLayoutId id="2147483752" r:id="rId13"/>
    <p:sldLayoutId id="2147483756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456515"/>
            <a:ext cx="9144000" cy="15057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200"/>
              </a:lnSpc>
            </a:pPr>
            <a:r>
              <a:rPr lang="en-GB" sz="48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 Priorities for W-7X</a:t>
            </a:r>
            <a:endParaRPr lang="en-US" sz="4800" b="1" dirty="0" smtClean="0">
              <a:solidFill>
                <a:srgbClr val="000090"/>
              </a:solidFill>
              <a:latin typeface="Arial" panose="020B0604020202020204" pitchFamily="34" charset="0"/>
              <a:ea typeface="ＭＳ Ｐゴシック" pitchFamily="-65" charset="-128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6809" y="2222961"/>
            <a:ext cx="9144000" cy="97885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Alberto Loarte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behalf of the Science Division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Science, Controls and Operation Department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5800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49662"/>
            <a:ext cx="91216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B.3.2 Effect </a:t>
            </a:r>
            <a:r>
              <a:rPr lang="en-GB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plasma </a:t>
            </a: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on </a:t>
            </a:r>
            <a:r>
              <a:rPr lang="en-GB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divertor power </a:t>
            </a: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fluxes with </a:t>
            </a:r>
            <a:r>
              <a:rPr lang="en-GB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3-D fields for </a:t>
            </a: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ELM control </a:t>
            </a:r>
            <a:r>
              <a:rPr lang="en-GB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3-D </a:t>
            </a: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optimization</a:t>
            </a:r>
            <a:endParaRPr lang="en-GB" sz="16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plasma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to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3-D fields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structure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magnitude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1400" b="1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toroidally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asymmetric divertor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fluxes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3-D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 for ELM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and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maximize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wetted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</a:p>
          <a:p>
            <a:pPr marL="457200" indent="-45720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determine the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structure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divertor power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fluxes in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 and to identify the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 basis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which to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extrapolate experimental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to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 taking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account the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response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to be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endParaRPr lang="en-GB" sz="14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0" y="0"/>
            <a:ext cx="9144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238" indent="-2794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6650" indent="-188913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1300" indent="-1841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85950" indent="-18415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431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3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575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47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0" lang="en-GB" altLang="en-US" b="1" dirty="0" smtClean="0">
                <a:solidFill>
                  <a:srgbClr val="000090"/>
                </a:solidFill>
              </a:rPr>
              <a:t>B. 3. Characterization </a:t>
            </a:r>
            <a:r>
              <a:rPr kumimoji="0" lang="en-GB" altLang="en-US" b="1" dirty="0">
                <a:solidFill>
                  <a:srgbClr val="000090"/>
                </a:solidFill>
              </a:rPr>
              <a:t>and control of stationary power </a:t>
            </a:r>
            <a:r>
              <a:rPr kumimoji="0" lang="en-GB" altLang="en-US" b="1" dirty="0" smtClean="0">
                <a:solidFill>
                  <a:srgbClr val="000090"/>
                </a:solidFill>
              </a:rPr>
              <a:t>fluxes</a:t>
            </a:r>
            <a:endParaRPr kumimoji="0" lang="en-GB" altLang="en-US" b="1" dirty="0">
              <a:solidFill>
                <a:srgbClr val="000090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423" t="48358" r="1586" b="-1979"/>
          <a:stretch/>
        </p:blipFill>
        <p:spPr>
          <a:xfrm>
            <a:off x="2411760" y="2939155"/>
            <a:ext cx="6570730" cy="1807953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91"/>
          <a:stretch/>
        </p:blipFill>
        <p:spPr>
          <a:xfrm>
            <a:off x="71500" y="2792134"/>
            <a:ext cx="4316116" cy="18363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421" y="2422802"/>
            <a:ext cx="8059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High density divertor with 3-D fields in PFPO-1 H-modes: H. Frerichs, et al., PRL 2021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44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0" y="0"/>
            <a:ext cx="9144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238" indent="-2794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6650" indent="-188913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1300" indent="-1841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85950" indent="-18415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431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3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575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47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0" lang="en-GB" altLang="en-US" b="1" dirty="0">
                <a:solidFill>
                  <a:srgbClr val="000090"/>
                </a:solidFill>
              </a:rPr>
              <a:t>B.6. Conditioning, fuel inventory </a:t>
            </a:r>
            <a:r>
              <a:rPr kumimoji="0" lang="en-GB" altLang="en-US" b="1" dirty="0" smtClean="0">
                <a:solidFill>
                  <a:srgbClr val="000090"/>
                </a:solidFill>
              </a:rPr>
              <a:t>control</a:t>
            </a:r>
            <a:endParaRPr kumimoji="0" lang="en-GB" altLang="en-US" b="1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91530"/>
            <a:ext cx="912169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B.6.1 ECWC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conditioning</a:t>
            </a:r>
          </a:p>
          <a:p>
            <a:pPr algn="just">
              <a:spcAft>
                <a:spcPts val="1200"/>
              </a:spcAft>
            </a:pPr>
            <a:endParaRPr lang="en-GB" sz="20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ECWC conditioning and determine requirements for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cleaning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(and reliable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start-up including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recovery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unmitigated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mitigated disruptions)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GB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ECRH for ECWC </a:t>
            </a:r>
            <a:r>
              <a:rPr lang="en-GB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 routine </a:t>
            </a:r>
            <a:r>
              <a:rPr lang="en-GB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 for </a:t>
            </a:r>
            <a:r>
              <a:rPr lang="en-GB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en-GB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conditioning (and disruption recovery) and </a:t>
            </a:r>
            <a:r>
              <a:rPr lang="en-GB" b="1" u="sng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diagnose </a:t>
            </a:r>
            <a:r>
              <a:rPr lang="en-GB" b="1" u="sng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b="1" u="sng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ECWC plasma</a:t>
            </a:r>
          </a:p>
          <a:p>
            <a:pPr marL="914400" lvl="1" indent="-4572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ECWC is one </a:t>
            </a:r>
            <a:r>
              <a:rPr lang="en-GB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two </a:t>
            </a:r>
            <a:r>
              <a:rPr lang="en-GB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cleaning techniques </a:t>
            </a:r>
            <a:r>
              <a:rPr lang="en-GB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in ITER </a:t>
            </a:r>
            <a:r>
              <a:rPr lang="en-GB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toroidal </a:t>
            </a:r>
            <a:r>
              <a:rPr lang="en-GB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</a:t>
            </a:r>
            <a:r>
              <a:rPr lang="en-GB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only one available in PFPO-1</a:t>
            </a:r>
          </a:p>
        </p:txBody>
      </p:sp>
    </p:spTree>
    <p:extLst>
      <p:ext uri="{BB962C8B-B14F-4D97-AF65-F5344CB8AC3E}">
        <p14:creationId xmlns:p14="http://schemas.microsoft.com/office/powerpoint/2010/main" val="179644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26682" y="0"/>
            <a:ext cx="9144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238" indent="-2794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6650" indent="-188913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1300" indent="-1841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85950" indent="-18415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431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3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575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47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0" lang="en-GB" altLang="en-US" b="1" dirty="0">
                <a:solidFill>
                  <a:srgbClr val="000090"/>
                </a:solidFill>
              </a:rPr>
              <a:t>B.11. Heating and Current Drive and fast particle </a:t>
            </a:r>
            <a:r>
              <a:rPr kumimoji="0" lang="en-GB" altLang="en-US" b="1" dirty="0" smtClean="0">
                <a:solidFill>
                  <a:srgbClr val="000090"/>
                </a:solidFill>
              </a:rPr>
              <a:t>physics - I</a:t>
            </a:r>
            <a:endParaRPr kumimoji="0" lang="en-GB" altLang="en-US" b="1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6525"/>
            <a:ext cx="912169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B.11.3 Evaluate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 losses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3-D fields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their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plasma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and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ELM control</a:t>
            </a:r>
            <a:endParaRPr lang="en-GB" sz="20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GB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fast </a:t>
            </a: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 losses </a:t>
            </a:r>
            <a:r>
              <a:rPr lang="en-GB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H-mode </a:t>
            </a: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plasmas when </a:t>
            </a:r>
            <a:r>
              <a:rPr lang="en-GB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3-D fields are </a:t>
            </a: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applied and </a:t>
            </a:r>
            <a:r>
              <a:rPr lang="en-GB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correlation </a:t>
            </a:r>
            <a:r>
              <a:rPr lang="en-GB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response </a:t>
            </a:r>
            <a:r>
              <a:rPr lang="en-GB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ELM suppression</a:t>
            </a:r>
            <a:r>
              <a:rPr lang="en-GB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means </a:t>
            </a:r>
            <a:r>
              <a:rPr lang="en-GB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minimize </a:t>
            </a: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particle </a:t>
            </a:r>
            <a:r>
              <a:rPr lang="en-GB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losses </a:t>
            </a: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sustaining </a:t>
            </a:r>
            <a:r>
              <a:rPr lang="en-GB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ELM </a:t>
            </a: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suppression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</a:t>
            </a:r>
            <a:r>
              <a:rPr lang="en-GB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identify fast </a:t>
            </a: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 losses </a:t>
            </a:r>
            <a:r>
              <a:rPr lang="en-GB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caused by the </a:t>
            </a: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of </a:t>
            </a:r>
            <a:r>
              <a:rPr lang="en-GB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ELM control by 3-D fields </a:t>
            </a: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their </a:t>
            </a:r>
            <a:r>
              <a:rPr lang="en-GB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optimization </a:t>
            </a: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reduce </a:t>
            </a:r>
            <a:r>
              <a:rPr lang="en-GB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losses while </a:t>
            </a: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sustaining ELM control</a:t>
            </a:r>
            <a:endParaRPr lang="en-GB" sz="16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Figure 1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403" y="2791753"/>
            <a:ext cx="5369968" cy="189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6720"/>
          <a:stretch/>
        </p:blipFill>
        <p:spPr>
          <a:xfrm>
            <a:off x="341530" y="2791753"/>
            <a:ext cx="2300838" cy="178018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1510" y="2791753"/>
            <a:ext cx="315035" cy="2750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789316" y="2488998"/>
            <a:ext cx="59330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NBI losses with 3-D fields in Q =10 plasmas: L.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Sanchís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et al., NF 2021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70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 bwMode="auto">
          <a:xfrm>
            <a:off x="26682" y="0"/>
            <a:ext cx="9144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238" indent="-2794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6650" indent="-188913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1300" indent="-1841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85950" indent="-18415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431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3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575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47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0" lang="en-GB" altLang="en-US" b="1" dirty="0">
                <a:solidFill>
                  <a:srgbClr val="000090"/>
                </a:solidFill>
              </a:rPr>
              <a:t>B.11. Heating and Current Drive and fast particle </a:t>
            </a:r>
            <a:r>
              <a:rPr kumimoji="0" lang="en-GB" altLang="en-US" b="1" dirty="0" smtClean="0">
                <a:solidFill>
                  <a:srgbClr val="000090"/>
                </a:solidFill>
              </a:rPr>
              <a:t>physics - II</a:t>
            </a:r>
            <a:endParaRPr kumimoji="0" lang="en-GB" altLang="en-US" b="1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46525"/>
            <a:ext cx="9121698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B.11.6 Validation of models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ECH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absorption in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b="1" baseline="30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harmonic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at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MA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1.8 T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plasmas</a:t>
            </a: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GB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uantitative experimental </a:t>
            </a:r>
            <a:r>
              <a:rPr lang="en-GB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</a:t>
            </a: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3</a:t>
            </a:r>
            <a:r>
              <a:rPr lang="en-GB" sz="1600" b="1" baseline="30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harmonic </a:t>
            </a:r>
            <a:r>
              <a:rPr lang="en-GB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absorption </a:t>
            </a: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conditions similar </a:t>
            </a:r>
            <a:r>
              <a:rPr lang="en-GB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those in 5 MA </a:t>
            </a: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1.8 </a:t>
            </a:r>
            <a:r>
              <a:rPr lang="en-GB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plasmas and </a:t>
            </a: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validate modelling predictions (PFPO-1 H-modes)</a:t>
            </a:r>
            <a:endParaRPr lang="en-GB" sz="16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ITER-like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3</a:t>
            </a:r>
            <a:r>
              <a:rPr lang="en-GB" sz="1400" b="1" baseline="30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harmonic ECH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in plasmas with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~ 10-20%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absorption and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the temporal increase of the absorption for various levels of ECH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67063"/>
            <a:ext cx="3240359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0"/>
          <a:stretch/>
        </p:blipFill>
        <p:spPr bwMode="auto">
          <a:xfrm>
            <a:off x="5067055" y="2483372"/>
            <a:ext cx="2722270" cy="216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21650" y="2218067"/>
            <a:ext cx="5291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Modelling of 1.8 T ITER scenarios: M. Schneider, et al., NF 2019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41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 bwMode="auto">
          <a:xfrm>
            <a:off x="26682" y="0"/>
            <a:ext cx="9144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238" indent="-2794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6650" indent="-188913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1300" indent="-1841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85950" indent="-18415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431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3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575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47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0" lang="en-GB" altLang="en-US" b="1" dirty="0" smtClean="0">
                <a:solidFill>
                  <a:srgbClr val="000090"/>
                </a:solidFill>
              </a:rPr>
              <a:t>Other topics : 3-D equilibrium and stability</a:t>
            </a:r>
            <a:endParaRPr kumimoji="0" lang="en-GB" altLang="en-US" b="1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46525"/>
            <a:ext cx="9121698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3-D equilibrium reconstruction and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associated stability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ITER plasmas equilibria will have specific 3-D features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Blanket modules (ferromagnetic) are installed in two nearby ports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Ferromagnetic inserts are not the same for all ports (e.g. NBI ports)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NBI systems have specific passive magnetic field reduction structures which create magnetic field perturbation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addition Error field correction and ELM control coils will apply specific 3-D fields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32040" y="2886785"/>
            <a:ext cx="40954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3-D equilibrium reconstruction</a:t>
            </a:r>
          </a:p>
          <a:p>
            <a:pPr marL="2857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3-D equilibrium stability analysis</a:t>
            </a:r>
          </a:p>
        </p:txBody>
      </p:sp>
      <p:pic>
        <p:nvPicPr>
          <p:cNvPr id="14" name="Picture 2" descr="image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36735"/>
            <a:ext cx="2934326" cy="219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671900" y="3246825"/>
            <a:ext cx="92678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06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" y="13"/>
            <a:ext cx="9143999" cy="56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 b="1" dirty="0" smtClean="0">
                <a:solidFill>
                  <a:srgbClr val="000090"/>
                </a:solidFill>
                <a:latin typeface="Arial"/>
                <a:cs typeface="Arial"/>
              </a:rPr>
              <a:t>Conclusions</a:t>
            </a:r>
            <a:endParaRPr lang="en-GB" sz="40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332" y="564369"/>
            <a:ext cx="9144000" cy="413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 algn="just" eaLnBrk="0" hangingPunct="0">
              <a:spcAft>
                <a:spcPts val="600"/>
              </a:spcAft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2000" b="1" kern="0" dirty="0" smtClean="0">
                <a:solidFill>
                  <a:srgbClr val="000090"/>
                </a:solidFill>
                <a:latin typeface="Arial"/>
                <a:ea typeface="ＭＳ Ｐゴシック" pitchFamily="-110" charset="-128"/>
                <a:cs typeface="Arial"/>
              </a:rPr>
              <a:t>W-7X can contribute to support R&amp;D for IRP on areas with specific features and/or expertise of the team associated with H&amp;CD, diagnostics, 3-D fields and long pulse features of the device</a:t>
            </a:r>
          </a:p>
          <a:p>
            <a:pPr marL="914400" lvl="1" indent="-457200" algn="just" eaLnBrk="0" hangingPunct="0"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000" b="1" kern="0" dirty="0" smtClean="0">
                <a:solidFill>
                  <a:srgbClr val="000090"/>
                </a:solidFill>
                <a:latin typeface="Arial"/>
                <a:ea typeface="ＭＳ Ｐゴシック" pitchFamily="-110" charset="-128"/>
                <a:cs typeface="Arial"/>
              </a:rPr>
              <a:t>Diagnostics (high </a:t>
            </a:r>
            <a:r>
              <a:rPr lang="en-US" sz="2000" b="1" kern="0" dirty="0" err="1" smtClean="0">
                <a:solidFill>
                  <a:srgbClr val="000090"/>
                </a:solidFill>
                <a:latin typeface="Arial"/>
                <a:ea typeface="ＭＳ Ｐゴシック" pitchFamily="-110" charset="-128"/>
                <a:cs typeface="Arial"/>
              </a:rPr>
              <a:t>T</a:t>
            </a:r>
            <a:r>
              <a:rPr lang="en-US" sz="2000" b="1" kern="0" baseline="-25000" dirty="0" err="1" smtClean="0">
                <a:solidFill>
                  <a:srgbClr val="000090"/>
                </a:solidFill>
                <a:latin typeface="Arial"/>
                <a:ea typeface="ＭＳ Ｐゴシック" pitchFamily="-110" charset="-128"/>
                <a:cs typeface="Arial"/>
              </a:rPr>
              <a:t>e</a:t>
            </a:r>
            <a:r>
              <a:rPr lang="en-US" sz="2000" b="1" kern="0" dirty="0" smtClean="0">
                <a:solidFill>
                  <a:srgbClr val="000090"/>
                </a:solidFill>
                <a:latin typeface="Arial"/>
                <a:ea typeface="ＭＳ Ｐゴシック" pitchFamily="-110" charset="-128"/>
                <a:cs typeface="Arial"/>
              </a:rPr>
              <a:t> and neutral pressure)</a:t>
            </a:r>
          </a:p>
          <a:p>
            <a:pPr marL="914400" lvl="1" indent="-457200" algn="just" eaLnBrk="0" hangingPunct="0"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000" b="1" kern="0" dirty="0" smtClean="0">
                <a:solidFill>
                  <a:srgbClr val="000090"/>
                </a:solidFill>
                <a:latin typeface="Arial"/>
                <a:ea typeface="ＭＳ Ｐゴシック" pitchFamily="-110" charset="-128"/>
                <a:cs typeface="Arial"/>
              </a:rPr>
              <a:t>3-D field impact on divertor power fluxes</a:t>
            </a:r>
          </a:p>
          <a:p>
            <a:pPr marL="914400" lvl="1" indent="-457200" algn="just" eaLnBrk="0" hangingPunct="0"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000" b="1" kern="0" dirty="0" smtClean="0">
                <a:solidFill>
                  <a:srgbClr val="000090"/>
                </a:solidFill>
                <a:latin typeface="Arial"/>
                <a:ea typeface="ＭＳ Ｐゴシック" pitchFamily="-110" charset="-128"/>
                <a:cs typeface="Arial"/>
              </a:rPr>
              <a:t>ECWC conditioning </a:t>
            </a:r>
          </a:p>
          <a:p>
            <a:pPr marL="914400" lvl="1" indent="-457200" algn="just" eaLnBrk="0" hangingPunct="0"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000" b="1" kern="0" dirty="0" smtClean="0">
                <a:solidFill>
                  <a:srgbClr val="000090"/>
                </a:solidFill>
                <a:latin typeface="Arial"/>
                <a:ea typeface="ＭＳ Ｐゴシック" pitchFamily="-110" charset="-128"/>
                <a:cs typeface="Arial"/>
              </a:rPr>
              <a:t>Fast Particle losses with 3-D fields</a:t>
            </a:r>
          </a:p>
          <a:p>
            <a:pPr marL="914400" lvl="1" indent="-457200" algn="just" eaLnBrk="0" hangingPunct="0"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000" b="1" kern="0" dirty="0" smtClean="0">
                <a:solidFill>
                  <a:srgbClr val="000090"/>
                </a:solidFill>
                <a:latin typeface="Arial"/>
                <a:ea typeface="ＭＳ Ｐゴシック" pitchFamily="-110" charset="-128"/>
                <a:cs typeface="Arial"/>
              </a:rPr>
              <a:t>3</a:t>
            </a:r>
            <a:r>
              <a:rPr lang="en-US" sz="2000" b="1" kern="0" baseline="30000" dirty="0" smtClean="0">
                <a:solidFill>
                  <a:srgbClr val="000090"/>
                </a:solidFill>
                <a:latin typeface="Arial"/>
                <a:ea typeface="ＭＳ Ｐゴシック" pitchFamily="-110" charset="-128"/>
                <a:cs typeface="Arial"/>
              </a:rPr>
              <a:t>rd</a:t>
            </a:r>
            <a:r>
              <a:rPr lang="en-US" sz="2000" b="1" kern="0" dirty="0" smtClean="0">
                <a:solidFill>
                  <a:srgbClr val="000090"/>
                </a:solidFill>
                <a:latin typeface="Arial"/>
                <a:ea typeface="ＭＳ Ｐゴシック" pitchFamily="-110" charset="-128"/>
                <a:cs typeface="Arial"/>
              </a:rPr>
              <a:t> harmonic ECH heating physics</a:t>
            </a:r>
          </a:p>
          <a:p>
            <a:pPr marL="914400" lvl="1" indent="-457200" algn="just" eaLnBrk="0" hangingPunct="0"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000" b="1" kern="0" dirty="0" smtClean="0">
                <a:solidFill>
                  <a:srgbClr val="000090"/>
                </a:solidFill>
                <a:latin typeface="Arial"/>
                <a:ea typeface="ＭＳ Ｐゴシック" pitchFamily="-110" charset="-128"/>
                <a:cs typeface="Arial"/>
              </a:rPr>
              <a:t>3-D field equilibrium reconstruction and stability analysis</a:t>
            </a:r>
          </a:p>
          <a:p>
            <a:pPr marL="457200" indent="-457200" algn="just" eaLnBrk="0" hangingPunct="0">
              <a:spcAft>
                <a:spcPts val="600"/>
              </a:spcAft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2000" b="1" kern="0" dirty="0" smtClean="0">
                <a:solidFill>
                  <a:srgbClr val="000090"/>
                </a:solidFill>
                <a:latin typeface="Arial"/>
                <a:ea typeface="ＭＳ Ｐゴシック" pitchFamily="-110" charset="-128"/>
                <a:cs typeface="Arial"/>
              </a:rPr>
              <a:t>These issues are highlighted as high priority for IRP in next ~3 years. Priorities for 2022 need to be discussed in view of W-7X </a:t>
            </a:r>
            <a:r>
              <a:rPr lang="en-US" sz="2000" b="1" kern="0" dirty="0" err="1" smtClean="0">
                <a:solidFill>
                  <a:srgbClr val="000090"/>
                </a:solidFill>
                <a:latin typeface="Arial"/>
                <a:ea typeface="ＭＳ Ｐゴシック" pitchFamily="-110" charset="-128"/>
                <a:cs typeface="Arial"/>
              </a:rPr>
              <a:t>programme</a:t>
            </a:r>
            <a:endParaRPr lang="en-US" sz="2000" b="1" kern="0" dirty="0" smtClean="0">
              <a:solidFill>
                <a:srgbClr val="000090"/>
              </a:solidFill>
              <a:latin typeface="Arial"/>
              <a:ea typeface="ＭＳ Ｐゴシック" pitchFamily="-110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69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0" y="0"/>
            <a:ext cx="9144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238" indent="-2794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6650" indent="-188913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1300" indent="-1841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85950" indent="-18415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431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3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575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47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GB" altLang="en-US" b="1" dirty="0" smtClean="0">
                <a:solidFill>
                  <a:srgbClr val="000090"/>
                </a:solidFill>
              </a:rPr>
              <a:t>Outline of talk</a:t>
            </a:r>
            <a:endParaRPr kumimoji="0" lang="en-GB" altLang="en-US" b="1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02" y="951570"/>
            <a:ext cx="91216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R&amp;D priorities to support ITER Research Plan</a:t>
            </a:r>
          </a:p>
          <a:p>
            <a:pPr algn="just">
              <a:spcAft>
                <a:spcPts val="600"/>
              </a:spcAft>
            </a:pPr>
            <a:r>
              <a:rPr lang="en-US" sz="2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 for W-7X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4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Conclusions</a:t>
            </a:r>
            <a:endParaRPr lang="en-US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2501770" y="4730699"/>
            <a:ext cx="516167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0" lang="en-US" sz="1100" b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@2021</a:t>
            </a:r>
            <a: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 ITER Organization </a:t>
            </a:r>
            <a:b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</a:br>
            <a: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WPSA </a:t>
            </a:r>
            <a:r>
              <a:rPr kumimoji="0" lang="en-US" sz="1100" b="0" baseline="0" dirty="0" err="1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EUROfusion</a:t>
            </a:r>
            <a: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 planning meeting -  8</a:t>
            </a:r>
            <a:r>
              <a:rPr kumimoji="0" lang="en-US" sz="1100" b="0" baseline="3000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th</a:t>
            </a:r>
            <a: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 September 2021</a:t>
            </a:r>
            <a:endParaRPr kumimoji="0" lang="en-GB" altLang="ja-JP" sz="1100" b="0" dirty="0" smtClean="0">
              <a:solidFill>
                <a:srgbClr val="333399"/>
              </a:solidFill>
              <a:latin typeface="Arial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1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loartea\AppData\Local\Microsoft\Windows\INetCache\Content.Outlook\49P2ERA0\Fig-3_ITER_IRP-Schedule_v1-0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9" t="5374"/>
          <a:stretch/>
        </p:blipFill>
        <p:spPr bwMode="auto">
          <a:xfrm>
            <a:off x="1376646" y="771549"/>
            <a:ext cx="6396910" cy="39621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3"/>
          <p:cNvSpPr txBox="1">
            <a:spLocks/>
          </p:cNvSpPr>
          <p:nvPr/>
        </p:nvSpPr>
        <p:spPr bwMode="auto">
          <a:xfrm>
            <a:off x="0" y="0"/>
            <a:ext cx="9144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238" indent="-2794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6650" indent="-188913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1300" indent="-1841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85950" indent="-18415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431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3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575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47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GB" altLang="en-US" sz="2600" b="1" dirty="0" smtClean="0">
                <a:solidFill>
                  <a:srgbClr val="000090"/>
                </a:solidFill>
              </a:rPr>
              <a:t>ITER </a:t>
            </a:r>
            <a:r>
              <a:rPr kumimoji="0" lang="en-GB" altLang="en-US" sz="2600" b="1" dirty="0">
                <a:solidFill>
                  <a:srgbClr val="000090"/>
                </a:solidFill>
              </a:rPr>
              <a:t>Research </a:t>
            </a:r>
            <a:r>
              <a:rPr kumimoji="0" lang="en-GB" altLang="en-US" sz="2600" b="1" dirty="0" smtClean="0">
                <a:solidFill>
                  <a:srgbClr val="000090"/>
                </a:solidFill>
              </a:rPr>
              <a:t>Plan</a:t>
            </a:r>
            <a:endParaRPr kumimoji="0" lang="en-GB" altLang="en-US" sz="26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3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 txBox="1">
            <a:spLocks/>
          </p:cNvSpPr>
          <p:nvPr/>
        </p:nvSpPr>
        <p:spPr bwMode="auto">
          <a:xfrm>
            <a:off x="0" y="0"/>
            <a:ext cx="9144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238" indent="-2794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6650" indent="-188913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1300" indent="-1841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85950" indent="-18415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431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3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575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47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GB" altLang="en-US" sz="2600" b="1" dirty="0" smtClean="0">
                <a:solidFill>
                  <a:srgbClr val="000090"/>
                </a:solidFill>
              </a:rPr>
              <a:t>ITER </a:t>
            </a:r>
            <a:r>
              <a:rPr kumimoji="0" lang="en-GB" altLang="en-US" sz="2600" b="1" dirty="0">
                <a:solidFill>
                  <a:srgbClr val="000090"/>
                </a:solidFill>
              </a:rPr>
              <a:t>Research Plan </a:t>
            </a:r>
            <a:r>
              <a:rPr kumimoji="0" lang="en-GB" altLang="en-US" sz="2600" b="1" dirty="0" smtClean="0">
                <a:solidFill>
                  <a:srgbClr val="000090"/>
                </a:solidFill>
              </a:rPr>
              <a:t>and Supporting  R&amp;D</a:t>
            </a:r>
            <a:endParaRPr kumimoji="0" lang="en-GB" altLang="en-US" sz="2600" b="1" dirty="0">
              <a:solidFill>
                <a:srgbClr val="00009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46525"/>
            <a:ext cx="9144000" cy="252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628650" indent="-271463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lvl="0" algn="just">
              <a:spcAft>
                <a:spcPts val="6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333399"/>
                </a:solidFill>
                <a:latin typeface="Arial"/>
              </a:rPr>
              <a:t>Elaboration of IRP was supported by experts from ITER Members’ fusion R&amp;D institutions and Domestic Agencies  (</a:t>
            </a:r>
            <a:r>
              <a:rPr lang="en-GB" sz="2000" b="1" dirty="0" smtClean="0">
                <a:solidFill>
                  <a:srgbClr val="333399"/>
                </a:solidFill>
                <a:latin typeface="Arial"/>
              </a:rPr>
              <a:t>available </a:t>
            </a:r>
            <a:r>
              <a:rPr lang="en-GB" sz="2000" b="1" dirty="0">
                <a:solidFill>
                  <a:srgbClr val="333399"/>
                </a:solidFill>
                <a:latin typeface="Arial"/>
              </a:rPr>
              <a:t>as ITER Technical </a:t>
            </a:r>
            <a:r>
              <a:rPr lang="en-GB" sz="2000" b="1" dirty="0" smtClean="0">
                <a:solidFill>
                  <a:srgbClr val="333399"/>
                </a:solidFill>
                <a:latin typeface="Arial"/>
              </a:rPr>
              <a:t>Report (ITR-18-003)</a:t>
            </a:r>
            <a:endParaRPr lang="en-US" sz="2000" b="1" dirty="0" smtClean="0">
              <a:solidFill>
                <a:srgbClr val="333399"/>
              </a:solidFill>
              <a:latin typeface="Arial"/>
            </a:endParaRPr>
          </a:p>
          <a:p>
            <a:pPr lvl="0" algn="just">
              <a:spcAft>
                <a:spcPts val="8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333399"/>
                </a:solidFill>
                <a:latin typeface="Arial"/>
                <a:sym typeface="Wingdings" panose="05000000000000000000" pitchFamily="2" charset="2"/>
              </a:rPr>
              <a:t>IRP informs fusion community on details of experimental plans to achieve project’s goals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and defines supporting R&amp;D (ITR-20-008)</a:t>
            </a:r>
            <a:endParaRPr lang="en-US" sz="2000" b="1" dirty="0">
              <a:solidFill>
                <a:srgbClr val="FF0000"/>
              </a:solidFill>
              <a:latin typeface="Arial"/>
              <a:sym typeface="Wingdings" panose="05000000000000000000" pitchFamily="2" charset="2"/>
            </a:endParaRPr>
          </a:p>
          <a:p>
            <a:pPr lvl="0" algn="just">
              <a:spcAft>
                <a:spcPts val="8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endParaRPr lang="en-US" sz="2000" b="1" dirty="0">
              <a:solidFill>
                <a:srgbClr val="FF0000"/>
              </a:solidFill>
              <a:latin typeface="Arial"/>
              <a:sym typeface="Wingdings" panose="05000000000000000000" pitchFamily="2" charset="2"/>
            </a:endParaRPr>
          </a:p>
          <a:p>
            <a:pPr lvl="0" algn="just">
              <a:spcAft>
                <a:spcPts val="8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endParaRPr lang="en-GB" sz="2000" b="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95" y="2258105"/>
            <a:ext cx="1908578" cy="240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065" y="2258105"/>
            <a:ext cx="1750434" cy="245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02" y="553773"/>
            <a:ext cx="91216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R&amp;D for design completion (DMS, Diagnostics, etc.)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Disruption characterization, prediction and avoidance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Stationary H-mode plasmas, ELMs, ELM control and impact on H-mode and power fluxes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Characterization and control of stationary power fluxes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material/component interactions and consequences for ITER operation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Start-up, </a:t>
            </a:r>
            <a:r>
              <a:rPr lang="en-US" b="1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ohmic</a:t>
            </a: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L-mode scenario development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Conditioning, fuel inventory control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scenario control and commissioning of control systems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Transient phases of scenarios and control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scenario control during stationary phases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of scenario modelling and analysis tools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Heating and Current Drive and fast particle physics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pulse/enhanced confinement scenario issues</a:t>
            </a:r>
            <a:endParaRPr lang="en-US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-9418" y="20472"/>
            <a:ext cx="9144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238" indent="-2794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6650" indent="-188913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1300" indent="-1841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85950" indent="-18415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431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3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575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47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GB" altLang="en-US" sz="3200" b="1" dirty="0" smtClean="0">
                <a:solidFill>
                  <a:srgbClr val="003399"/>
                </a:solidFill>
              </a:rPr>
              <a:t>R&amp;D Topics for IRP</a:t>
            </a:r>
            <a:endParaRPr kumimoji="0" lang="en-GB" altLang="en-US" sz="32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1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02" y="553773"/>
            <a:ext cx="9121698" cy="360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Categories</a:t>
            </a:r>
          </a:p>
          <a:p>
            <a:pPr marL="342900" indent="-342900" algn="just">
              <a:spcAft>
                <a:spcPts val="300"/>
              </a:spcAft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Aft>
                <a:spcPts val="300"/>
              </a:spcAft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of R&amp;D can have major impact on system design or on the ITER 	Research Plan (e.g. modifying overall experimental strategy in each 	phase or the objectives of the phases themselves)</a:t>
            </a:r>
          </a:p>
          <a:p>
            <a:pPr lvl="1" algn="just">
              <a:spcAft>
                <a:spcPts val="300"/>
              </a:spcAft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Outcome of R&amp;D expected to have medium impact on system design or 	on the ITER Research Plan (e.g. modifying significant details of 	experimental strategy to achieve objectives in each phase)</a:t>
            </a:r>
          </a:p>
          <a:p>
            <a:pPr lvl="1" algn="just">
              <a:spcAft>
                <a:spcPts val="300"/>
              </a:spcAft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  Outcome of R&amp;D expected to optimize details of ITER Research Plan 	experimental strategy to achieve objectives in each phase by providing 	relevant experience</a:t>
            </a:r>
            <a:endParaRPr lang="en-US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Aft>
                <a:spcPts val="300"/>
              </a:spcAft>
            </a:pPr>
            <a:endParaRPr lang="en-US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0" y="0"/>
            <a:ext cx="9144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238" indent="-2794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6650" indent="-188913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1300" indent="-1841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85950" indent="-18415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431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3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575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47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GB" altLang="en-US" sz="3200" b="1" dirty="0" smtClean="0">
                <a:solidFill>
                  <a:srgbClr val="003399"/>
                </a:solidFill>
              </a:rPr>
              <a:t>Categories for IRP R&amp;D issues</a:t>
            </a:r>
            <a:endParaRPr kumimoji="0" lang="en-GB" altLang="en-US" sz="32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4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-9418" y="20472"/>
            <a:ext cx="9144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238" indent="-2794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6650" indent="-188913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1300" indent="-1841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85950" indent="-18415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431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3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575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47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GB" altLang="en-US" sz="2500" b="1" dirty="0" smtClean="0">
                <a:solidFill>
                  <a:srgbClr val="003399"/>
                </a:solidFill>
              </a:rPr>
              <a:t>High Priority Cat. 1 and Cat. 2 R&amp;D Topics (next ~3 years)</a:t>
            </a:r>
            <a:endParaRPr kumimoji="0" lang="en-GB" altLang="en-US" sz="2500" b="1" dirty="0">
              <a:solidFill>
                <a:srgbClr val="003399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46525"/>
            <a:ext cx="9144000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628650" indent="-271463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lvl="0" algn="just">
              <a:spcAft>
                <a:spcPts val="2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Support </a:t>
            </a:r>
            <a:r>
              <a:rPr lang="en-GB" sz="1700" b="1" dirty="0">
                <a:solidFill>
                  <a:srgbClr val="000099"/>
                </a:solidFill>
                <a:latin typeface="Arial"/>
              </a:rPr>
              <a:t>of DMS baseline design (Shattered Pellet Injection, SPI</a:t>
            </a: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)</a:t>
            </a:r>
            <a:endParaRPr lang="en-GB" sz="1700" b="1" dirty="0">
              <a:solidFill>
                <a:srgbClr val="000099"/>
              </a:solidFill>
              <a:latin typeface="Arial"/>
            </a:endParaRPr>
          </a:p>
          <a:p>
            <a:pPr lvl="0" algn="just">
              <a:spcAft>
                <a:spcPts val="2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r>
              <a:rPr lang="en-GB" sz="1700" b="1" dirty="0" smtClean="0">
                <a:solidFill>
                  <a:srgbClr val="FF0000"/>
                </a:solidFill>
                <a:latin typeface="Arial"/>
              </a:rPr>
              <a:t>Resolution </a:t>
            </a:r>
            <a:r>
              <a:rPr lang="en-GB" sz="1700" b="1" dirty="0">
                <a:solidFill>
                  <a:srgbClr val="FF0000"/>
                </a:solidFill>
                <a:latin typeface="Arial"/>
              </a:rPr>
              <a:t>of diagnostic design </a:t>
            </a:r>
            <a:r>
              <a:rPr lang="en-GB" sz="1700" b="1" dirty="0" smtClean="0">
                <a:solidFill>
                  <a:srgbClr val="FF0000"/>
                </a:solidFill>
                <a:latin typeface="Arial"/>
              </a:rPr>
              <a:t>issues</a:t>
            </a:r>
          </a:p>
          <a:p>
            <a:pPr lvl="0" algn="just">
              <a:spcAft>
                <a:spcPts val="2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He </a:t>
            </a:r>
            <a:r>
              <a:rPr lang="en-GB" sz="1700" b="1" dirty="0">
                <a:solidFill>
                  <a:srgbClr val="000099"/>
                </a:solidFill>
                <a:latin typeface="Arial"/>
              </a:rPr>
              <a:t>H-mode operation and/or H+10% He operation for Pre-Fusion Power </a:t>
            </a: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Operation</a:t>
            </a:r>
          </a:p>
          <a:p>
            <a:pPr lvl="0" algn="just">
              <a:spcAft>
                <a:spcPts val="2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r>
              <a:rPr lang="en-GB" sz="1700" b="1" dirty="0" smtClean="0">
                <a:solidFill>
                  <a:srgbClr val="FF0000"/>
                </a:solidFill>
                <a:latin typeface="Arial"/>
              </a:rPr>
              <a:t>3</a:t>
            </a:r>
            <a:r>
              <a:rPr lang="en-GB" sz="1700" b="1" baseline="30000" dirty="0" smtClean="0">
                <a:solidFill>
                  <a:srgbClr val="FF0000"/>
                </a:solidFill>
                <a:latin typeface="Arial"/>
              </a:rPr>
              <a:t>rd</a:t>
            </a:r>
            <a:r>
              <a:rPr lang="en-GB" sz="1700" b="1" dirty="0" smtClean="0">
                <a:solidFill>
                  <a:srgbClr val="FF0000"/>
                </a:solidFill>
                <a:latin typeface="Arial"/>
              </a:rPr>
              <a:t> harmonic </a:t>
            </a:r>
            <a:r>
              <a:rPr lang="en-GB" sz="1700" b="1" dirty="0">
                <a:solidFill>
                  <a:srgbClr val="FF0000"/>
                </a:solidFill>
                <a:latin typeface="Arial"/>
              </a:rPr>
              <a:t>ECH heating validation for 1.8 T operation in </a:t>
            </a:r>
            <a:r>
              <a:rPr lang="en-GB" sz="1700" b="1" dirty="0" smtClean="0">
                <a:solidFill>
                  <a:srgbClr val="FF0000"/>
                </a:solidFill>
                <a:latin typeface="Arial"/>
              </a:rPr>
              <a:t>PFPO</a:t>
            </a:r>
            <a:endParaRPr lang="en-GB" sz="1700" b="1" dirty="0">
              <a:solidFill>
                <a:srgbClr val="FF0000"/>
              </a:solidFill>
              <a:latin typeface="Arial"/>
            </a:endParaRPr>
          </a:p>
          <a:p>
            <a:pPr lvl="0" algn="just">
              <a:spcAft>
                <a:spcPts val="2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Low </a:t>
            </a:r>
            <a:r>
              <a:rPr lang="en-GB" sz="1700" b="1" dirty="0">
                <a:solidFill>
                  <a:srgbClr val="000099"/>
                </a:solidFill>
                <a:latin typeface="Arial"/>
              </a:rPr>
              <a:t>&lt;n</a:t>
            </a:r>
            <a:r>
              <a:rPr lang="en-GB" sz="1700" b="1" baseline="-25000" dirty="0">
                <a:solidFill>
                  <a:srgbClr val="000099"/>
                </a:solidFill>
                <a:latin typeface="Arial"/>
              </a:rPr>
              <a:t>e</a:t>
            </a:r>
            <a:r>
              <a:rPr lang="en-GB" sz="1700" b="1" dirty="0">
                <a:solidFill>
                  <a:srgbClr val="000099"/>
                </a:solidFill>
                <a:latin typeface="Arial"/>
              </a:rPr>
              <a:t>&gt; ECH heated H-modes for operation in </a:t>
            </a: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PFPO-1</a:t>
            </a:r>
            <a:endParaRPr lang="en-GB" sz="1700" b="1" dirty="0">
              <a:solidFill>
                <a:srgbClr val="000099"/>
              </a:solidFill>
              <a:latin typeface="Arial"/>
            </a:endParaRPr>
          </a:p>
          <a:p>
            <a:pPr lvl="0" algn="just">
              <a:spcAft>
                <a:spcPts val="2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r>
              <a:rPr lang="en-GB" sz="1700" b="1" dirty="0" smtClean="0">
                <a:solidFill>
                  <a:srgbClr val="FF0000"/>
                </a:solidFill>
                <a:latin typeface="Arial"/>
              </a:rPr>
              <a:t>Electron </a:t>
            </a:r>
            <a:r>
              <a:rPr lang="en-GB" sz="1700" b="1" dirty="0">
                <a:solidFill>
                  <a:srgbClr val="FF0000"/>
                </a:solidFill>
                <a:latin typeface="Arial"/>
              </a:rPr>
              <a:t>Cyclotron Wall Conditioning (ECWC) for use in </a:t>
            </a:r>
            <a:r>
              <a:rPr lang="en-GB" sz="1700" b="1" dirty="0" smtClean="0">
                <a:solidFill>
                  <a:srgbClr val="FF0000"/>
                </a:solidFill>
                <a:latin typeface="Arial"/>
              </a:rPr>
              <a:t>PFPO-1</a:t>
            </a:r>
            <a:endParaRPr lang="en-GB" sz="1700" b="1" dirty="0">
              <a:solidFill>
                <a:srgbClr val="FF0000"/>
              </a:solidFill>
              <a:latin typeface="Arial"/>
            </a:endParaRPr>
          </a:p>
          <a:p>
            <a:pPr lvl="0" algn="just">
              <a:spcAft>
                <a:spcPts val="2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ECH-assisted </a:t>
            </a:r>
            <a:r>
              <a:rPr lang="en-GB" sz="1700" b="1" dirty="0">
                <a:solidFill>
                  <a:srgbClr val="000099"/>
                </a:solidFill>
                <a:latin typeface="Arial"/>
              </a:rPr>
              <a:t>and ohmic start-up for First Plasma (FP) and </a:t>
            </a: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PFPO-1</a:t>
            </a:r>
            <a:endParaRPr lang="en-GB" sz="1700" b="1" dirty="0">
              <a:solidFill>
                <a:srgbClr val="000099"/>
              </a:solidFill>
              <a:latin typeface="Arial"/>
            </a:endParaRPr>
          </a:p>
          <a:p>
            <a:pPr lvl="0" algn="just">
              <a:spcAft>
                <a:spcPts val="2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Disruption </a:t>
            </a:r>
            <a:r>
              <a:rPr lang="en-GB" sz="1700" b="1" dirty="0">
                <a:solidFill>
                  <a:srgbClr val="000099"/>
                </a:solidFill>
                <a:latin typeface="Arial"/>
              </a:rPr>
              <a:t>loads characterization in </a:t>
            </a: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PFPO</a:t>
            </a:r>
            <a:endParaRPr lang="en-GB" sz="1700" b="1" dirty="0">
              <a:solidFill>
                <a:srgbClr val="000099"/>
              </a:solidFill>
              <a:latin typeface="Arial"/>
            </a:endParaRPr>
          </a:p>
          <a:p>
            <a:pPr lvl="0" algn="just">
              <a:spcAft>
                <a:spcPts val="2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Strategy </a:t>
            </a:r>
            <a:r>
              <a:rPr lang="en-GB" sz="1700" b="1" dirty="0">
                <a:solidFill>
                  <a:srgbClr val="000099"/>
                </a:solidFill>
                <a:latin typeface="Arial"/>
              </a:rPr>
              <a:t>for ELM </a:t>
            </a: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control</a:t>
            </a:r>
            <a:endParaRPr lang="en-GB" sz="1700" b="1" dirty="0">
              <a:solidFill>
                <a:srgbClr val="000099"/>
              </a:solidFill>
              <a:latin typeface="Arial"/>
            </a:endParaRPr>
          </a:p>
          <a:p>
            <a:pPr lvl="0" algn="just">
              <a:spcAft>
                <a:spcPts val="2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n </a:t>
            </a:r>
            <a:r>
              <a:rPr lang="en-GB" sz="1700" b="1" dirty="0">
                <a:solidFill>
                  <a:srgbClr val="000099"/>
                </a:solidFill>
                <a:latin typeface="Arial"/>
              </a:rPr>
              <a:t>= 1 and n = 2 error fields and </a:t>
            </a: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correction</a:t>
            </a:r>
            <a:endParaRPr lang="en-GB" sz="1700" b="1" dirty="0">
              <a:solidFill>
                <a:srgbClr val="000099"/>
              </a:solidFill>
              <a:latin typeface="Arial"/>
            </a:endParaRPr>
          </a:p>
          <a:p>
            <a:pPr lvl="0" algn="just">
              <a:spcAft>
                <a:spcPts val="2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Divertor </a:t>
            </a:r>
            <a:r>
              <a:rPr lang="en-GB" sz="1700" b="1" dirty="0">
                <a:solidFill>
                  <a:srgbClr val="000099"/>
                </a:solidFill>
                <a:latin typeface="Arial"/>
              </a:rPr>
              <a:t>lifetime appropriateness to allow operation until well into the Fusion </a:t>
            </a: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Power Operation </a:t>
            </a:r>
            <a:r>
              <a:rPr lang="en-GB" sz="1700" b="1" dirty="0">
                <a:solidFill>
                  <a:srgbClr val="000099"/>
                </a:solidFill>
                <a:latin typeface="Arial"/>
              </a:rPr>
              <a:t>(FPO) phase with the first tungsten </a:t>
            </a: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divertor</a:t>
            </a:r>
            <a:endParaRPr lang="en-GB" sz="1700" b="1" dirty="0">
              <a:solidFill>
                <a:srgbClr val="000099"/>
              </a:solidFill>
              <a:latin typeface="Arial"/>
            </a:endParaRPr>
          </a:p>
          <a:p>
            <a:pPr lvl="0" algn="just">
              <a:spcAft>
                <a:spcPts val="2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r>
              <a:rPr lang="en-GB" sz="1700" b="1" dirty="0" smtClean="0">
                <a:solidFill>
                  <a:srgbClr val="FF0000"/>
                </a:solidFill>
                <a:latin typeface="Arial"/>
              </a:rPr>
              <a:t>3-D </a:t>
            </a:r>
            <a:r>
              <a:rPr lang="en-GB" sz="1700" b="1" dirty="0">
                <a:solidFill>
                  <a:srgbClr val="FF0000"/>
                </a:solidFill>
                <a:latin typeface="Arial"/>
              </a:rPr>
              <a:t>field ELM suppressed H-mode as integrated scenario for ITER high Q </a:t>
            </a:r>
            <a:r>
              <a:rPr lang="en-GB" sz="1700" b="1" dirty="0" smtClean="0">
                <a:solidFill>
                  <a:srgbClr val="FF0000"/>
                </a:solidFill>
                <a:latin typeface="Arial"/>
              </a:rPr>
              <a:t>scenarios</a:t>
            </a:r>
            <a:endParaRPr lang="en-GB" sz="1700" b="1" dirty="0">
              <a:solidFill>
                <a:srgbClr val="FF0000"/>
              </a:solidFill>
              <a:latin typeface="Arial"/>
            </a:endParaRPr>
          </a:p>
          <a:p>
            <a:pPr lvl="0" algn="just">
              <a:spcAft>
                <a:spcPts val="2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Specific </a:t>
            </a:r>
            <a:r>
              <a:rPr lang="en-GB" sz="1700" b="1" dirty="0">
                <a:solidFill>
                  <a:srgbClr val="000099"/>
                </a:solidFill>
                <a:latin typeface="Arial"/>
              </a:rPr>
              <a:t>issues for Q = 5 steady-state scenarios in ITER with NBI + </a:t>
            </a:r>
            <a:r>
              <a:rPr lang="en-GB" sz="1700" b="1" dirty="0" smtClean="0">
                <a:solidFill>
                  <a:srgbClr val="000099"/>
                </a:solidFill>
                <a:latin typeface="Arial"/>
              </a:rPr>
              <a:t>ECH</a:t>
            </a:r>
          </a:p>
        </p:txBody>
      </p:sp>
    </p:spTree>
    <p:extLst>
      <p:ext uri="{BB962C8B-B14F-4D97-AF65-F5344CB8AC3E}">
        <p14:creationId xmlns:p14="http://schemas.microsoft.com/office/powerpoint/2010/main" val="73408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91530"/>
            <a:ext cx="912169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A.19 Two Wavelength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Thomson scattering</a:t>
            </a:r>
            <a:endParaRPr lang="en-GB" sz="20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Demonstration of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working 2-wavelength Thomson Scattering  system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temperature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device.</a:t>
            </a:r>
          </a:p>
          <a:p>
            <a:pPr marL="914400" lvl="1" indent="-4572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 </a:t>
            </a:r>
            <a:r>
              <a:rPr lang="en-GB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dynamic range </a:t>
            </a:r>
            <a:r>
              <a:rPr lang="en-GB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temperature </a:t>
            </a:r>
            <a:r>
              <a:rPr lang="en-GB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classic </a:t>
            </a:r>
            <a:r>
              <a:rPr lang="en-GB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Thomson scattering </a:t>
            </a:r>
            <a:r>
              <a:rPr lang="en-GB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and enable </a:t>
            </a:r>
            <a:r>
              <a:rPr lang="en-GB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auto-calibration procedure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0" y="0"/>
            <a:ext cx="9144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238" indent="-2794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6650" indent="-188913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1300" indent="-1841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85950" indent="-18415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431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3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575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47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0" lang="en-GB" altLang="en-US" b="1" dirty="0" smtClean="0">
                <a:solidFill>
                  <a:srgbClr val="000090"/>
                </a:solidFill>
              </a:rPr>
              <a:t>A. R&amp;D </a:t>
            </a:r>
            <a:r>
              <a:rPr kumimoji="0" lang="en-GB" altLang="en-US" b="1" dirty="0">
                <a:solidFill>
                  <a:srgbClr val="000090"/>
                </a:solidFill>
              </a:rPr>
              <a:t>for design </a:t>
            </a:r>
            <a:r>
              <a:rPr kumimoji="0" lang="en-GB" altLang="en-US" b="1" dirty="0" smtClean="0">
                <a:solidFill>
                  <a:srgbClr val="000090"/>
                </a:solidFill>
              </a:rPr>
              <a:t>completion - I</a:t>
            </a:r>
            <a:endParaRPr kumimoji="0" lang="en-GB" altLang="en-US" b="1" dirty="0">
              <a:solidFill>
                <a:srgbClr val="00009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0" y="2483976"/>
            <a:ext cx="2835315" cy="22666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559760"/>
            <a:ext cx="2713429" cy="2115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7145" y="2614577"/>
            <a:ext cx="2769187" cy="20603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4566" y="2290196"/>
            <a:ext cx="5852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Plasma in PFPO-1 H-modes: A. Loarte, et al., NF 2021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05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91530"/>
            <a:ext cx="91216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A.20 Pressure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gauges 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gauges for ITER based on “ASDEX-type” gauges </a:t>
            </a:r>
            <a:r>
              <a:rPr lang="en-US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lifetime issue identified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en-GB" sz="2000" b="1" baseline="-25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emitter-based gauges can be an alternative option but need to be developed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 relevant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</a:p>
          <a:p>
            <a:pPr marL="914400" lvl="1" indent="-4572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 of pressure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 and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run time for measurements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continued testing in long pulse device (incl. Ne impurity seeding)</a:t>
            </a:r>
            <a:endParaRPr lang="en-GB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radiation hardness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0" y="0"/>
            <a:ext cx="9144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238" indent="-2794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6650" indent="-188913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1300" indent="-1841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85950" indent="-18415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431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3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575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47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0" lang="en-GB" altLang="en-US" b="1" dirty="0">
                <a:solidFill>
                  <a:srgbClr val="000090"/>
                </a:solidFill>
              </a:rPr>
              <a:t>R&amp;D for design </a:t>
            </a:r>
            <a:r>
              <a:rPr kumimoji="0" lang="en-GB" altLang="en-US" b="1" dirty="0" smtClean="0">
                <a:solidFill>
                  <a:srgbClr val="000090"/>
                </a:solidFill>
              </a:rPr>
              <a:t>completion - II</a:t>
            </a:r>
            <a:endParaRPr kumimoji="0" lang="en-GB" alt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4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220305</TotalTime>
  <Words>1184</Words>
  <Application>Microsoft Office PowerPoint</Application>
  <PresentationFormat>On-screen Show (16:9)</PresentationFormat>
  <Paragraphs>100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ＭＳ Ｐゴシック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aurelie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Rene Raffray</dc:creator>
  <cp:lastModifiedBy>Loarte Alberto</cp:lastModifiedBy>
  <cp:revision>3715</cp:revision>
  <cp:lastPrinted>2013-06-19T07:10:57Z</cp:lastPrinted>
  <dcterms:created xsi:type="dcterms:W3CDTF">2011-10-25T12:29:48Z</dcterms:created>
  <dcterms:modified xsi:type="dcterms:W3CDTF">2021-09-13T09:56:30Z</dcterms:modified>
</cp:coreProperties>
</file>