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122" r:id="rId2"/>
    <p:sldId id="1202" r:id="rId3"/>
    <p:sldId id="1186" r:id="rId4"/>
    <p:sldId id="1207" r:id="rId5"/>
    <p:sldId id="1209" r:id="rId6"/>
    <p:sldId id="1210" r:id="rId7"/>
    <p:sldId id="1211" r:id="rId8"/>
    <p:sldId id="1212" r:id="rId9"/>
    <p:sldId id="1214" r:id="rId10"/>
    <p:sldId id="1213" r:id="rId11"/>
    <p:sldId id="1215" r:id="rId12"/>
    <p:sldId id="1216" r:id="rId13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6DCFD4-21B7-4A14-A26D-5C40D1A99FCE}">
          <p14:sldIdLst>
            <p14:sldId id="1122"/>
            <p14:sldId id="1202"/>
            <p14:sldId id="1186"/>
            <p14:sldId id="1207"/>
            <p14:sldId id="1209"/>
            <p14:sldId id="1210"/>
            <p14:sldId id="1211"/>
            <p14:sldId id="1212"/>
            <p14:sldId id="1214"/>
            <p14:sldId id="1213"/>
            <p14:sldId id="1215"/>
            <p14:sldId id="12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3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0"/>
    <a:srgbClr val="009900"/>
    <a:srgbClr val="0033CC"/>
    <a:srgbClr val="EDB333"/>
    <a:srgbClr val="008000"/>
    <a:srgbClr val="FF0000"/>
    <a:srgbClr val="333399"/>
    <a:srgbClr val="33CC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395" autoAdjust="0"/>
  </p:normalViewPr>
  <p:slideViewPr>
    <p:cSldViewPr>
      <p:cViewPr varScale="1">
        <p:scale>
          <a:sx n="142" d="100"/>
          <a:sy n="142" d="100"/>
        </p:scale>
        <p:origin x="636" y="114"/>
      </p:cViewPr>
      <p:guideLst>
        <p:guide orient="horz" pos="28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33F0A-3E44-3542-9B52-C69BBF913347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B4BCF-068A-D248-8F84-0E47315EB0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95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8797E-98FF-A441-8777-B69104237D7E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CBFF-A990-6E41-BF2C-15CF0EC144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252" y="4715153"/>
            <a:ext cx="4985174" cy="446698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987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57CBB4-A569-4951-8833-CA0B3B29CDDD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04950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CBFF-A990-6E41-BF2C-15CF0EC144E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2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CBFF-A990-6E41-BF2C-15CF0EC144E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2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CBFF-A990-6E41-BF2C-15CF0EC144E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4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CBFF-A990-6E41-BF2C-15CF0EC144E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76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CBFF-A990-6E41-BF2C-15CF0EC144E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38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CBFF-A990-6E41-BF2C-15CF0EC144E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35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CBFF-A990-6E41-BF2C-15CF0EC144E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4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9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9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4"/>
          <p:cNvSpPr txBox="1">
            <a:spLocks noChangeArrowheads="1"/>
          </p:cNvSpPr>
          <p:nvPr userDrawn="1"/>
        </p:nvSpPr>
        <p:spPr bwMode="auto">
          <a:xfrm>
            <a:off x="8458200" y="4800603"/>
            <a:ext cx="685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GB" sz="1000" b="0" dirty="0" smtClean="0">
                <a:solidFill>
                  <a:srgbClr val="000000"/>
                </a:solidFill>
              </a:rPr>
              <a:t> </a:t>
            </a:r>
            <a:fld id="{84FB0314-7E4F-4822-A87F-AC5A7D63323F}" type="slidenum">
              <a:rPr kumimoji="0" lang="en-GB" sz="1000" b="0" smtClean="0">
                <a:solidFill>
                  <a:srgbClr val="333399"/>
                </a:solidFill>
              </a:rPr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0" lang="en-GB" sz="1000" b="0" dirty="0" smtClean="0">
              <a:solidFill>
                <a:srgbClr val="333399"/>
              </a:solidFill>
            </a:endParaRPr>
          </a:p>
        </p:txBody>
      </p:sp>
      <p:cxnSp>
        <p:nvCxnSpPr>
          <p:cNvPr id="21" name="Straight Connector 20"/>
          <p:cNvCxnSpPr/>
          <p:nvPr userDrawn="1"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 userDrawn="1"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 userDrawn="1"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 userDrawn="1"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7308304" y="4730362"/>
            <a:ext cx="10801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sz="1100" baseline="0" dirty="0" smtClean="0">
                <a:solidFill>
                  <a:srgbClr val="333399"/>
                </a:solidFill>
                <a:latin typeface="Arial" pitchFamily="34" charset="0"/>
              </a:rPr>
              <a:t>IDM UID: 5XA3BC</a:t>
            </a:r>
            <a:endParaRPr kumimoji="0" lang="en-GB" altLang="ja-JP" sz="1100" dirty="0" smtClean="0">
              <a:solidFill>
                <a:srgbClr val="333399"/>
              </a:solidFill>
              <a:latin typeface="Arial" pitchFamily="34" charset="0"/>
              <a:ea typeface="ＭＳ Ｐゴシック" charset="-128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 userDrawn="1"/>
        </p:nvSpPr>
        <p:spPr bwMode="auto">
          <a:xfrm>
            <a:off x="2591780" y="4730362"/>
            <a:ext cx="4815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dirty="0" err="1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EUROfusion</a:t>
            </a:r>
            <a:r>
              <a:rPr kumimoji="0" lang="en-US" sz="1000" b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FSD Science Coordination Meeting: WP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kumimoji="0" lang="en-US" sz="1000" b="0" baseline="0" dirty="0" err="1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PrIO</a:t>
            </a:r>
            <a:r>
              <a:rPr kumimoji="0" lang="en-US" sz="1000" b="0" baseline="3000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,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15/9/2021 (remote)</a:t>
            </a:r>
            <a:b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</a:br>
            <a:r>
              <a:rPr kumimoji="0" lang="en-US" sz="1000" b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©2021,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ITER Organization </a:t>
            </a:r>
            <a:endParaRPr kumimoji="0" lang="en-GB" altLang="ja-JP" sz="1000" b="0" dirty="0" smtClean="0">
              <a:solidFill>
                <a:srgbClr val="333399"/>
              </a:solidFill>
              <a:latin typeface="Arial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138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80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FOOTNOTE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Major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372031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r>
              <a:rPr lang="en-US" b="1" smtClean="0"/>
              <a:t>MAJOR FOOTNOTE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 userDrawn="1"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 userDrawn="1"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-1"/>
            <a:ext cx="9144000" cy="546525"/>
          </a:xfrm>
          <a:prstGeom prst="rect">
            <a:avLst/>
          </a:prstGeom>
          <a:solidFill>
            <a:srgbClr val="00009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ext Box 4"/>
          <p:cNvSpPr txBox="1">
            <a:spLocks noChangeArrowheads="1"/>
          </p:cNvSpPr>
          <p:nvPr userDrawn="1"/>
        </p:nvSpPr>
        <p:spPr bwMode="auto">
          <a:xfrm>
            <a:off x="8458200" y="4800603"/>
            <a:ext cx="685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40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kumimoji="1" sz="4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kumimoji="1" sz="4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GB" sz="1000" b="0" dirty="0" smtClean="0">
                <a:solidFill>
                  <a:srgbClr val="000000"/>
                </a:solidFill>
              </a:rPr>
              <a:t> </a:t>
            </a:r>
            <a:fld id="{84FB0314-7E4F-4822-A87F-AC5A7D63323F}" type="slidenum">
              <a:rPr kumimoji="0" lang="en-GB" sz="1000" b="0" smtClean="0">
                <a:solidFill>
                  <a:srgbClr val="333399"/>
                </a:solidFill>
              </a:rPr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0" lang="en-GB" sz="1000" b="0" dirty="0" smtClean="0">
              <a:solidFill>
                <a:srgbClr val="333399"/>
              </a:solidFill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 userDrawn="1"/>
        </p:nvSpPr>
        <p:spPr bwMode="auto">
          <a:xfrm>
            <a:off x="7308304" y="4730362"/>
            <a:ext cx="10801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sz="1100" baseline="0" dirty="0" smtClean="0">
                <a:solidFill>
                  <a:srgbClr val="333399"/>
                </a:solidFill>
                <a:latin typeface="Arial" pitchFamily="34" charset="0"/>
              </a:rPr>
              <a:t>IDM UID: 5XA3BC</a:t>
            </a:r>
            <a:endParaRPr kumimoji="0" lang="en-GB" altLang="ja-JP" sz="1100" dirty="0" smtClean="0">
              <a:solidFill>
                <a:srgbClr val="333399"/>
              </a:solidFill>
              <a:latin typeface="Arial" pitchFamily="34" charset="0"/>
              <a:ea typeface="ＭＳ Ｐゴシック" charset="-128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 userDrawn="1"/>
        </p:nvSpPr>
        <p:spPr bwMode="auto">
          <a:xfrm>
            <a:off x="2591780" y="4730362"/>
            <a:ext cx="4815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dirty="0" err="1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EUROfusion</a:t>
            </a:r>
            <a:r>
              <a:rPr kumimoji="0" lang="en-US" sz="1000" b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FSD Science Coordination Meeting: WP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kumimoji="0" lang="en-US" sz="1000" b="0" baseline="0" dirty="0" err="1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PrIO</a:t>
            </a:r>
            <a:r>
              <a:rPr kumimoji="0" lang="en-US" sz="1000" b="0" baseline="3000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,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15/9/2021 (remote)</a:t>
            </a:r>
            <a:b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</a:br>
            <a:r>
              <a:rPr kumimoji="0" lang="en-US" sz="1000" b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©2021,</a:t>
            </a:r>
            <a:r>
              <a:rPr kumimoji="0" lang="en-US" sz="1000" b="0" baseline="0" dirty="0" smtClean="0">
                <a:solidFill>
                  <a:srgbClr val="333399"/>
                </a:solidFill>
                <a:latin typeface="Arial" pitchFamily="34" charset="0"/>
                <a:cs typeface="Arial" panose="020B0604020202020204" pitchFamily="34" charset="0"/>
              </a:rPr>
              <a:t> ITER Organization </a:t>
            </a:r>
            <a:endParaRPr kumimoji="0" lang="en-GB" altLang="ja-JP" sz="1000" b="0" dirty="0" smtClean="0">
              <a:solidFill>
                <a:srgbClr val="333399"/>
              </a:solidFill>
              <a:latin typeface="Arial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iter.org/display/IMP/Scenario+Databas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356616"/>
            <a:ext cx="9144000" cy="3375375"/>
          </a:xfrm>
          <a:prstGeom prst="rect">
            <a:avLst/>
          </a:prstGeom>
          <a:solidFill>
            <a:srgbClr val="EDB333">
              <a:alpha val="60000"/>
            </a:srgbClr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R. A. Pitts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behalf of the Science Division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Science, Controls and Operation Department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ITER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Organization, Route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Vinon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-sur-Verdon, CS 90 046, 13067 St. Paul Lez Durance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Cedex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-7602"/>
            <a:ext cx="9144000" cy="1364218"/>
          </a:xfrm>
          <a:prstGeom prst="rect">
            <a:avLst/>
          </a:prstGeom>
          <a:solidFill>
            <a:srgbClr val="000090">
              <a:alpha val="60000"/>
            </a:srgbClr>
          </a:solidFill>
          <a:ex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physics priorities for </a:t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2022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383368"/>
            <a:ext cx="9144000" cy="38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kumimoji="1" lang="en-GB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views and opinions expressed herein do not necessarily reflect those of the ITER Organization.</a:t>
            </a:r>
            <a:endParaRPr kumimoji="1" lang="en-US" sz="12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753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431" y="558777"/>
            <a:ext cx="9144000" cy="412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PDS development at IO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tool to rapidly design and simulate ITER pulses and ensure they operate with physics scenario and plant system limits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Essentially an IMAS workflow with data exchange through IDS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Now getting off the ground  first contract underway to rewrite and implement the TRANSMAK code (which contains the SCENPLINT transport module) for IMAS compliance  for simulation of ITER First Plasma scenarios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Smooth transition after early breakdown phase to DINA-IMAS for full discharge simulation (later PDS development phase)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Second contract call to be launched (~2 weeks) to develop initial PDS workflow, GUI and interfaces to CODAC Configuration, Verification and Validation Framework (CVVF) to ensure compliance with specified operating limits and conditions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2.1.: general comments on simulation tools (2)</a:t>
            </a:r>
            <a:endParaRPr lang="en-GB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431" y="636535"/>
            <a:ext cx="9144000" cy="19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WP </a:t>
            </a:r>
            <a:r>
              <a:rPr lang="en-US" sz="24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PrIO</a:t>
            </a: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contribution in simulation area: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Seems to us best suited to contributions to the PDS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012825" lvl="2" indent="-28575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Provision of alternative modules (IMAS compatible) for breakdown/plasma initiation studies  already underway within SP 2.2.1</a:t>
            </a:r>
          </a:p>
          <a:p>
            <a:pPr marL="1012825" lvl="2" indent="-28575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Provision of reduced models in the scenario development area more suited to a tool which can run rapidly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2.1.: general comments on simulation tools (3)</a:t>
            </a:r>
            <a:endParaRPr lang="en-GB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431" y="2751770"/>
            <a:ext cx="9144000" cy="19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 SP 2.3: scenario design for first ITER campaigns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 are interested to hear which tools will be used and how this will link to the scenario design efforts already undertaken and underway at ITER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012825" lvl="2" indent="-28575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Current ITER IMAS Scenario Database contains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~2000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ITER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simulations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(see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https://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confluence.iter.org/display/IMP/Scenario+Database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– requires ITER account)</a:t>
            </a:r>
          </a:p>
        </p:txBody>
      </p:sp>
    </p:spTree>
    <p:extLst>
      <p:ext uri="{BB962C8B-B14F-4D97-AF65-F5344CB8AC3E}">
        <p14:creationId xmlns:p14="http://schemas.microsoft.com/office/powerpoint/2010/main" val="158511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431" y="636535"/>
            <a:ext cx="9144000" cy="405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IO welcomes this initiative 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 would be happy to hear more detailed communication as to how this will be done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Are IDS extensions required?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will the databases be hosted?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Policy for extension outside the EU   transfer to the ITPA (of which IO is a member)  what timescales?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IO happy to be involved/help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2.2.1.: databases</a:t>
            </a:r>
            <a:endParaRPr lang="en-GB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" y="13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Caveat</a:t>
            </a:r>
            <a:endParaRPr lang="en-GB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26545"/>
            <a:ext cx="91216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WP </a:t>
            </a:r>
            <a:r>
              <a:rPr 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PrIO</a:t>
            </a:r>
            <a:r>
              <a:rPr 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different to the other new WPs with direct link to ITER Physics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 algn="just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Many areas not covered by ITER Physics  WP </a:t>
            </a:r>
            <a:r>
              <a:rPr lang="en-US" sz="2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PrIO</a:t>
            </a: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Leaders have been in separate contacts with IO staff in relevant areas</a:t>
            </a:r>
          </a:p>
          <a:p>
            <a:pPr marL="541338" lvl="1" indent="-271463" algn="just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Will comment here only on programmatic areas related to Science Division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751770"/>
            <a:ext cx="9121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IO notes the inclusion of some new proposed activities compared to the original plans initially discussed with Science Division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39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 txBox="1">
            <a:spLocks/>
          </p:cNvSpPr>
          <p:nvPr/>
        </p:nvSpPr>
        <p:spPr bwMode="auto">
          <a:xfrm>
            <a:off x="0" y="0"/>
            <a:ext cx="9144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7238" indent="-2794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6650" indent="-188913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1300" indent="-1841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85950" indent="-18415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43150" indent="-184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00350" indent="-184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57550" indent="-184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14750" indent="-184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en-US" sz="3200" b="1" dirty="0" smtClean="0">
                <a:solidFill>
                  <a:schemeClr val="bg1"/>
                </a:solidFill>
              </a:rPr>
              <a:t>Strongest connection to IO Science Division</a:t>
            </a:r>
            <a:endParaRPr kumimoji="0" lang="en-GB" altLang="en-US" sz="3200" b="1" dirty="0">
              <a:solidFill>
                <a:schemeClr val="bg1"/>
              </a:solidFill>
            </a:endParaRPr>
          </a:p>
        </p:txBody>
      </p:sp>
      <p:pic>
        <p:nvPicPr>
          <p:cNvPr id="7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93299"/>
            <a:ext cx="6795755" cy="45502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21750" y="1041579"/>
            <a:ext cx="1395155" cy="360040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4337636"/>
            <a:ext cx="2096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Courtesy X. Litaudon</a:t>
            </a:r>
            <a:endParaRPr lang="en-US" sz="16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96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431" y="558777"/>
            <a:ext cx="9144000" cy="232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Already good collaboration between the IO and the WP  very important area for ITER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Participation of IO experts (P. De Vries, T. Wauters, R. A. Pitts) in the 2 meetings held so far in 2021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Expect this to continue  important priority for 2022 onwards (ITER First Plasma preparations)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2.2.1.: Breakdown/start-up (1)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2661760"/>
            <a:ext cx="9144000" cy="1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Some remarks on proposed activities (IO welcomes many of the specific items listed for near term development): 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Very much welcome adaptation of simulation codes into IMAS, but note GRAY already “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IMASified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” (M. Schneider et al., submitted to Nuclear Fusion). </a:t>
            </a:r>
          </a:p>
        </p:txBody>
      </p:sp>
    </p:spTree>
    <p:extLst>
      <p:ext uri="{BB962C8B-B14F-4D97-AF65-F5344CB8AC3E}">
        <p14:creationId xmlns:p14="http://schemas.microsoft.com/office/powerpoint/2010/main" val="340778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2.2.1.: Breakdown/start-up (2)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-501" y="771550"/>
            <a:ext cx="9144000" cy="355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Remarks continued: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Strongly support ongoing development of plasma evolution module in DYON (also DYON into IMAS if possible eventually)  to see what the consequences are of making fixed volume prescription in codes like SCENPLINT (used for ITER breakdown studies and being incorporated in the ITER PDS)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Strong interest in providing a tool in which a more accurate role of ECH in breakdown can be established  particularly the issue of general RF pre-ionization  start codes with specified pre-ionization fraction and self-consistently include ECH plasma heating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Essential question: how much ECH power required for effective pre-ionization?  very strong link also to ECWC power requirements  currently large uncertainty (multi MW) in projected P</a:t>
            </a:r>
            <a:r>
              <a:rPr lang="en-US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ECH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requirement for ITER</a:t>
            </a:r>
          </a:p>
        </p:txBody>
      </p:sp>
    </p:spTree>
    <p:extLst>
      <p:ext uri="{BB962C8B-B14F-4D97-AF65-F5344CB8AC3E}">
        <p14:creationId xmlns:p14="http://schemas.microsoft.com/office/powerpoint/2010/main" val="4613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2.2.1.: Breakdown/start-up (3)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-501" y="771550"/>
            <a:ext cx="9144000" cy="355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Remarks continued: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Regarding “operational window” for ITER breakdown   unclear what exactly is meant here  very large parametric study already performed for ITER with SCENPLINT and good benchmark with BKD0 and DYON (Kim et al., NF </a:t>
            </a:r>
            <a:r>
              <a:rPr lang="en-GB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en-GB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(2020) </a:t>
            </a:r>
            <a:r>
              <a:rPr lang="en-GB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126049) for many key parameters (e.g. breakdown pressure) </a:t>
            </a:r>
            <a:r>
              <a:rPr lang="en-GB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requires more elaboration with IO in subsequent programme development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33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431" y="558777"/>
            <a:ext cx="9144000" cy="232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Strongly support efforts to prepare more advanced tools for 2D visible image treatment, but require good interaction with IO: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 have performed many studies of Be erosion/migration for ITER (along with EU contractors)  avoid unnecessary repetition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There is a strong effort in synthetic diagnostic development with the RF-DA for main chamber spectroscopy system (see e.g. V. Neverov, PPCF </a:t>
            </a:r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62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(2020) 115014)  also been applied to some WAVS views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2.2.2.: Synthetic diagnostics (WAVS)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431" y="558776"/>
            <a:ext cx="9144000" cy="41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 area of very strong interest to IO and high priority item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all protection has been deliberately removed from upcoming Framework Contract for PCS PFPO-1 design and will be largely performed in-house 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Strongly encourage development synergy between WP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PrIO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IO in this area Key question: what is the “best” (easiest and most robust) way to go about wall protection? </a:t>
            </a:r>
          </a:p>
          <a:p>
            <a:pPr marL="1012825" lvl="2" indent="-28575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Definition of areas of interest (e.g. JET), more sophisticated methods? </a:t>
            </a:r>
          </a:p>
          <a:p>
            <a:pPr marL="1012825" lvl="2" indent="-28575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Definition of differences in protection to be performed by the PCS and the APS (Advanced Protection System)</a:t>
            </a:r>
          </a:p>
          <a:p>
            <a:pPr marL="1012825" lvl="2" indent="-28575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Note that approach is step-wise  more advanced features to be added to PCS for PFPO-2 design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Clear need is production of synthetic diagnostic for IR WAVS  covered by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PrIO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proposal and a major undertaking (note also LECAD link between IO and CEA)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3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2.2.3.: Real time wall protection (WAVS)</a:t>
            </a:r>
            <a:endParaRPr lang="en-GB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431" y="558776"/>
            <a:ext cx="9144000" cy="345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</a:bodyPr>
          <a:lstStyle/>
          <a:p>
            <a:pPr marL="268288" indent="-2682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Could benefit from more clarity on WP </a:t>
            </a:r>
            <a:r>
              <a:rPr lang="en-US" sz="24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PrIO</a:t>
            </a: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role in development of “</a:t>
            </a:r>
            <a:r>
              <a:rPr lang="en-US" sz="240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European </a:t>
            </a:r>
            <a:r>
              <a:rPr lang="en-US" sz="240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Plasma</a:t>
            </a:r>
            <a:r>
              <a:rPr lang="en-US" sz="240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Simulator”</a:t>
            </a:r>
            <a:endParaRPr lang="en-US" sz="22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 assume this is more a “High Fidelity Plasma Simulator”?   uses “Python workflow”  we are interested in more details 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Current state of HFPS development at IO is adaptation of JINTRAC to IMAS and coupling to DINA (now also in IMAS) – see talk by S. Pinches at WP AC meeting</a:t>
            </a:r>
          </a:p>
          <a:p>
            <a:pPr marL="541338" lvl="1" indent="-271463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Big difference between an HFPS and a more “operational tool” adapted to pulse design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3999" cy="5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7200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 2.1.: general comments on simulation tools (1)</a:t>
            </a:r>
            <a:endParaRPr lang="en-GB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289467</TotalTime>
  <Words>1139</Words>
  <Application>Microsoft Office PowerPoint</Application>
  <PresentationFormat>On-screen Show (16:9)</PresentationFormat>
  <Paragraphs>75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aurelie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 Raffray</dc:creator>
  <cp:lastModifiedBy>Pitts Richard</cp:lastModifiedBy>
  <cp:revision>3375</cp:revision>
  <cp:lastPrinted>2013-06-19T07:10:57Z</cp:lastPrinted>
  <dcterms:created xsi:type="dcterms:W3CDTF">2011-10-25T12:29:48Z</dcterms:created>
  <dcterms:modified xsi:type="dcterms:W3CDTF">2021-09-15T09:44:46Z</dcterms:modified>
</cp:coreProperties>
</file>