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40" r:id="rId2"/>
    <p:sldId id="1124" r:id="rId3"/>
    <p:sldId id="1340" r:id="rId4"/>
    <p:sldId id="1341" r:id="rId5"/>
    <p:sldId id="1342" r:id="rId6"/>
    <p:sldId id="1345" r:id="rId7"/>
    <p:sldId id="1352" r:id="rId8"/>
    <p:sldId id="1354" r:id="rId9"/>
    <p:sldId id="1355" r:id="rId10"/>
    <p:sldId id="1356" r:id="rId11"/>
    <p:sldId id="1359" r:id="rId12"/>
    <p:sldId id="1358" r:id="rId13"/>
    <p:sldId id="1357" r:id="rId14"/>
    <p:sldId id="1351" r:id="rId15"/>
    <p:sldId id="1233" r:id="rId16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F6DCFD4-21B7-4A14-A26D-5C40D1A99FCE}">
          <p14:sldIdLst>
            <p14:sldId id="440"/>
            <p14:sldId id="1124"/>
            <p14:sldId id="1340"/>
            <p14:sldId id="1341"/>
            <p14:sldId id="1342"/>
            <p14:sldId id="1345"/>
            <p14:sldId id="1352"/>
            <p14:sldId id="1354"/>
            <p14:sldId id="1355"/>
            <p14:sldId id="1356"/>
            <p14:sldId id="1359"/>
            <p14:sldId id="1358"/>
            <p14:sldId id="1357"/>
            <p14:sldId id="1351"/>
            <p14:sldId id="12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CECFF"/>
    <a:srgbClr val="66CCFF"/>
    <a:srgbClr val="66FFFF"/>
    <a:srgbClr val="0099FF"/>
    <a:srgbClr val="3366FF"/>
    <a:srgbClr val="00CCFF"/>
    <a:srgbClr val="33CCCC"/>
    <a:srgbClr val="33CC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68348" autoAdjust="0"/>
  </p:normalViewPr>
  <p:slideViewPr>
    <p:cSldViewPr>
      <p:cViewPr varScale="1">
        <p:scale>
          <a:sx n="147" d="100"/>
          <a:sy n="147" d="100"/>
        </p:scale>
        <p:origin x="498" y="120"/>
      </p:cViewPr>
      <p:guideLst>
        <p:guide orient="horz" pos="283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240" y="72"/>
      </p:cViewPr>
      <p:guideLst>
        <p:guide orient="horz" pos="3126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33F0A-3E44-3542-9B52-C69BBF913347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B4BCF-068A-D248-8F84-0E47315EB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952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8797E-98FF-A441-8777-B69104237D7E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CCBFF-A990-6E41-BF2C-15CF0EC14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930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252" y="4715153"/>
            <a:ext cx="4985174" cy="4466987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MAJOR FOOTNOTE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MAJOR FOOTNOTE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92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92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MAJOR FOOTNOTE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_Graphi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7488"/>
            <a:ext cx="9144000" cy="50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 bwMode="gray">
          <a:xfrm>
            <a:off x="7576456" y="4697805"/>
            <a:ext cx="0" cy="30775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9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8" t="9154" r="33031" b="27682"/>
          <a:stretch>
            <a:fillRect/>
          </a:stretch>
        </p:blipFill>
        <p:spPr bwMode="auto">
          <a:xfrm>
            <a:off x="0" y="-42863"/>
            <a:ext cx="9144000" cy="4705350"/>
          </a:xfrm>
          <a:prstGeom prst="rect">
            <a:avLst/>
          </a:prstGeom>
          <a:solidFill>
            <a:srgbClr val="FFFFFF">
              <a:alpha val="7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-32549"/>
            <a:ext cx="9144000" cy="4730354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7724719" y="4713181"/>
            <a:ext cx="1271018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kumimoji="1" sz="4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4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4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4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4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4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4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4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4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0" fontAlgn="base" hangingPunct="0">
              <a:spcBef>
                <a:spcPts val="0"/>
              </a:spcBef>
              <a:spcAft>
                <a:spcPct val="0"/>
              </a:spcAft>
              <a:defRPr/>
            </a:pPr>
            <a:r>
              <a:rPr kumimoji="0" lang="en-GB" sz="1200" b="0" baseline="0" dirty="0" smtClean="0">
                <a:solidFill>
                  <a:srgbClr val="333399"/>
                </a:solidFill>
              </a:rPr>
              <a:t>Page </a:t>
            </a:r>
            <a:fld id="{84FB0314-7E4F-4822-A87F-AC5A7D63323F}" type="slidenum">
              <a:rPr kumimoji="0" lang="en-GB" sz="1200" b="0" baseline="0" smtClean="0">
                <a:solidFill>
                  <a:srgbClr val="333399"/>
                </a:solidFill>
              </a:rPr>
              <a:pPr algn="ctr" defTabSz="914400" eaLnBrk="0" fontAlgn="base" hangingPunct="0">
                <a:spcBef>
                  <a:spcPts val="0"/>
                </a:spcBef>
                <a:spcAft>
                  <a:spcPct val="0"/>
                </a:spcAft>
                <a:defRPr/>
              </a:pPr>
              <a:t>‹#›</a:t>
            </a:fld>
            <a:r>
              <a:rPr kumimoji="0" lang="en-GB" sz="1200" b="0" baseline="0" dirty="0" smtClean="0">
                <a:solidFill>
                  <a:srgbClr val="333399"/>
                </a:solidFill>
              </a:rPr>
              <a:t>/16</a:t>
            </a:r>
          </a:p>
        </p:txBody>
      </p:sp>
      <p:sp>
        <p:nvSpPr>
          <p:cNvPr id="12" name="Text Box 15"/>
          <p:cNvSpPr txBox="1">
            <a:spLocks noChangeArrowheads="1"/>
          </p:cNvSpPr>
          <p:nvPr userDrawn="1"/>
        </p:nvSpPr>
        <p:spPr bwMode="auto">
          <a:xfrm>
            <a:off x="2501769" y="4730699"/>
            <a:ext cx="522294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0" lang="en-US" sz="1100" b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@2021</a:t>
            </a:r>
            <a: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 ITER Organization </a:t>
            </a:r>
            <a:b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</a:br>
            <a: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WP-TE </a:t>
            </a:r>
            <a:r>
              <a:rPr kumimoji="0" lang="en-US" sz="1100" b="0" baseline="0" dirty="0" err="1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EUROfusion</a:t>
            </a:r>
            <a: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 planning meeting - 20</a:t>
            </a:r>
            <a:r>
              <a:rPr kumimoji="0" lang="en-US" sz="1100" b="0" baseline="3000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th</a:t>
            </a:r>
            <a: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 September </a:t>
            </a:r>
            <a: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2021 (IDM ID: 5XAABN)</a:t>
            </a:r>
            <a:endParaRPr kumimoji="0" lang="en-GB" altLang="ja-JP" sz="1100" b="0" dirty="0" smtClean="0">
              <a:solidFill>
                <a:srgbClr val="333399"/>
              </a:solidFill>
              <a:latin typeface="Arial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0138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488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MAJOR FOOTNOTE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MAJOR FOOTNOTE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MAJOR FOOTNOTE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MAJOR FOOTNOTE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MAJOR FOOTNOTE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MAJOR FOOTNOTE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80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MAJOR FOOTNOTE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MAJOR FOOTNOTE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Major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372031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r>
              <a:rPr lang="en-US" b="1" smtClean="0"/>
              <a:t>MAJOR FOOTNOTE</a:t>
            </a:r>
            <a:endParaRPr lang="en-US" dirty="0"/>
          </a:p>
        </p:txBody>
      </p:sp>
      <p:sp>
        <p:nvSpPr>
          <p:cNvPr id="13" name="Line 4"/>
          <p:cNvSpPr>
            <a:spLocks noChangeShapeType="1"/>
          </p:cNvSpPr>
          <p:nvPr userDrawn="1"/>
        </p:nvSpPr>
        <p:spPr bwMode="auto">
          <a:xfrm>
            <a:off x="0" y="565724"/>
            <a:ext cx="9144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8" name="Picture 2" descr="PowerPoint_Graphic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7488"/>
            <a:ext cx="9144000" cy="50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4"/>
          <p:cNvSpPr txBox="1">
            <a:spLocks noChangeArrowheads="1"/>
          </p:cNvSpPr>
          <p:nvPr userDrawn="1"/>
        </p:nvSpPr>
        <p:spPr bwMode="auto">
          <a:xfrm>
            <a:off x="7679111" y="4725021"/>
            <a:ext cx="1271018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kumimoji="1" sz="4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4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4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4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4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4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4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4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4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0" fontAlgn="base" hangingPunct="0">
              <a:spcBef>
                <a:spcPts val="0"/>
              </a:spcBef>
              <a:spcAft>
                <a:spcPct val="0"/>
              </a:spcAft>
              <a:defRPr/>
            </a:pPr>
            <a:r>
              <a:rPr kumimoji="0" lang="en-GB" sz="1200" b="0" baseline="0" dirty="0" smtClean="0">
                <a:solidFill>
                  <a:srgbClr val="333399"/>
                </a:solidFill>
              </a:rPr>
              <a:t>Page </a:t>
            </a:r>
            <a:fld id="{84FB0314-7E4F-4822-A87F-AC5A7D63323F}" type="slidenum">
              <a:rPr kumimoji="0" lang="en-GB" sz="1200" b="0" baseline="0" smtClean="0">
                <a:solidFill>
                  <a:srgbClr val="333399"/>
                </a:solidFill>
              </a:rPr>
              <a:pPr algn="ctr" defTabSz="914400" eaLnBrk="0" fontAlgn="base" hangingPunct="0">
                <a:spcBef>
                  <a:spcPts val="0"/>
                </a:spcBef>
                <a:spcAft>
                  <a:spcPct val="0"/>
                </a:spcAft>
                <a:defRPr/>
              </a:pPr>
              <a:t>‹#›</a:t>
            </a:fld>
            <a:r>
              <a:rPr kumimoji="0" lang="en-GB" sz="1200" b="0" baseline="0" dirty="0" smtClean="0">
                <a:solidFill>
                  <a:srgbClr val="333399"/>
                </a:solidFill>
              </a:rPr>
              <a:t>/16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7576456" y="4697805"/>
            <a:ext cx="0" cy="30775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Text Box 15"/>
          <p:cNvSpPr txBox="1">
            <a:spLocks noChangeArrowheads="1"/>
          </p:cNvSpPr>
          <p:nvPr userDrawn="1"/>
        </p:nvSpPr>
        <p:spPr bwMode="auto">
          <a:xfrm>
            <a:off x="2501770" y="4730699"/>
            <a:ext cx="52516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0" lang="en-US" sz="1100" b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@2021</a:t>
            </a:r>
            <a: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 ITER Organization </a:t>
            </a:r>
            <a:b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</a:br>
            <a: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WP-TE </a:t>
            </a:r>
            <a:r>
              <a:rPr kumimoji="0" lang="en-US" sz="1100" b="0" baseline="0" dirty="0" err="1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EUROfusion</a:t>
            </a:r>
            <a: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 planning meeting -  20</a:t>
            </a:r>
            <a:r>
              <a:rPr kumimoji="0" lang="en-US" sz="1100" b="0" baseline="3000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th</a:t>
            </a:r>
            <a: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 September </a:t>
            </a:r>
            <a: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2021 (IDM ID:5XAABN)</a:t>
            </a:r>
            <a:endParaRPr kumimoji="0" lang="en-GB" altLang="ja-JP" sz="1100" b="0" dirty="0" smtClean="0">
              <a:solidFill>
                <a:srgbClr val="333399"/>
              </a:solidFill>
              <a:latin typeface="Arial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33" r:id="rId12"/>
    <p:sldLayoutId id="2147483756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456515"/>
            <a:ext cx="9144000" cy="15057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200"/>
              </a:lnSpc>
            </a:pPr>
            <a:r>
              <a:rPr lang="en-GB" sz="48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 Priorities for WP - TE</a:t>
            </a:r>
            <a:endParaRPr lang="en-US" sz="4800" b="1" dirty="0" smtClean="0">
              <a:solidFill>
                <a:srgbClr val="000090"/>
              </a:solidFill>
              <a:latin typeface="Arial" panose="020B0604020202020204" pitchFamily="34" charset="0"/>
              <a:ea typeface="ＭＳ Ｐゴシック" pitchFamily="-65" charset="-128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6809" y="2222961"/>
            <a:ext cx="9144000" cy="97885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Alberto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Loarte (presented by R. A. Pitts)</a:t>
            </a:r>
            <a:endParaRPr lang="en-US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behalf of the Science Division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Science, Controls and Operation Department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5800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0" y="0"/>
            <a:ext cx="9144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0" lang="en-GB" altLang="en-US" sz="2200" b="1" dirty="0">
                <a:solidFill>
                  <a:srgbClr val="000090"/>
                </a:solidFill>
              </a:rPr>
              <a:t>Electron Cyclotron Wall Conditioning (ECWC) for use in </a:t>
            </a:r>
            <a:r>
              <a:rPr kumimoji="0" lang="en-GB" altLang="en-US" sz="2200" b="1" dirty="0" smtClean="0">
                <a:solidFill>
                  <a:srgbClr val="000090"/>
                </a:solidFill>
              </a:rPr>
              <a:t>PFPO-1</a:t>
            </a:r>
            <a:endParaRPr kumimoji="0" lang="en-GB" altLang="en-US" sz="2200" b="1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91530"/>
            <a:ext cx="912169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B.6.1 ECWC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conditioning</a:t>
            </a:r>
          </a:p>
          <a:p>
            <a:pPr algn="just">
              <a:spcAft>
                <a:spcPts val="1200"/>
              </a:spcAft>
            </a:pPr>
            <a:endParaRPr lang="en-GB" sz="2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ECWC conditioning and determine requirements for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cleaning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(and reliable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start-up including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unmitigated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mitigated disruptions)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GB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ECRH for ECWC </a:t>
            </a:r>
            <a:r>
              <a:rPr lang="en-GB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 routine </a:t>
            </a:r>
            <a:r>
              <a:rPr lang="en-GB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 for </a:t>
            </a:r>
            <a:r>
              <a:rPr lang="en-GB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en-GB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conditioning (and disruption recovery) and </a:t>
            </a:r>
            <a:r>
              <a:rPr lang="en-GB" b="1" u="sng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diagnose </a:t>
            </a:r>
            <a:r>
              <a:rPr lang="en-GB" b="1" u="sng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b="1" u="sng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ECWC plasma</a:t>
            </a:r>
          </a:p>
          <a:p>
            <a:pPr marL="914400" lvl="1" indent="-4572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ECWC is one </a:t>
            </a:r>
            <a:r>
              <a:rPr lang="en-GB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two </a:t>
            </a:r>
            <a:r>
              <a:rPr lang="en-GB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cleaning techniques </a:t>
            </a:r>
            <a:r>
              <a:rPr lang="en-GB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in ITER </a:t>
            </a:r>
            <a:r>
              <a:rPr lang="en-GB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toroidal </a:t>
            </a:r>
            <a:r>
              <a:rPr lang="en-GB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</a:t>
            </a:r>
            <a:r>
              <a:rPr lang="en-GB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only one available in PFPO-1</a:t>
            </a:r>
          </a:p>
        </p:txBody>
      </p:sp>
    </p:spTree>
    <p:extLst>
      <p:ext uri="{BB962C8B-B14F-4D97-AF65-F5344CB8AC3E}">
        <p14:creationId xmlns:p14="http://schemas.microsoft.com/office/powerpoint/2010/main" val="80840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0" y="0"/>
            <a:ext cx="9144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0" lang="en-GB" altLang="en-US" sz="2200" b="1" dirty="0">
                <a:solidFill>
                  <a:srgbClr val="000090"/>
                </a:solidFill>
              </a:rPr>
              <a:t>ECH-assisted and ohmic start-up for First Plasma (FP) and </a:t>
            </a:r>
            <a:r>
              <a:rPr kumimoji="0" lang="en-GB" altLang="en-US" sz="2200" b="1" dirty="0" smtClean="0">
                <a:solidFill>
                  <a:srgbClr val="000090"/>
                </a:solidFill>
              </a:rPr>
              <a:t>PFPO-1</a:t>
            </a:r>
            <a:endParaRPr kumimoji="0" lang="en-GB" altLang="en-US" sz="2200" b="1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91530"/>
            <a:ext cx="9121698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GB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start-up requires validated models both for ECH assisted and ohmic start-up </a:t>
            </a:r>
            <a:r>
              <a:rPr lang="en-GB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GB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b="1" baseline="-25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loop</a:t>
            </a:r>
            <a:r>
              <a:rPr lang="en-GB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~0.3 V/m due to SC coil voltage </a:t>
            </a:r>
            <a:r>
              <a:rPr lang="en-GB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limits and VV</a:t>
            </a:r>
          </a:p>
          <a:p>
            <a:pPr>
              <a:spcAft>
                <a:spcPts val="300"/>
              </a:spcAft>
            </a:pP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B.5.1. ECH assisted 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start-up 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</a:t>
            </a:r>
            <a:r>
              <a:rPr lang="en-GB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 to optimize ECRH assisted start-up and to validate models for ITER</a:t>
            </a:r>
          </a:p>
          <a:p>
            <a:pPr algn="just">
              <a:spcAft>
                <a:spcPts val="300"/>
              </a:spcAft>
            </a:pP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B.5.2. Ohmic </a:t>
            </a:r>
            <a:r>
              <a:rPr lang="en-GB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start-up 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</a:t>
            </a:r>
            <a:r>
              <a:rPr lang="en-GB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 to achieve ohmic plasma start up in ITER-like conditions (i.e. electric field) and identify the range of parameters over which this can be most reliably 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achieved</a:t>
            </a:r>
          </a:p>
          <a:p>
            <a:pPr algn="ctr">
              <a:spcAft>
                <a:spcPts val="300"/>
              </a:spcAft>
            </a:pPr>
            <a:r>
              <a:rPr lang="en-US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quality measurements during plasma start-up are essential</a:t>
            </a:r>
            <a:endParaRPr lang="en-GB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56565" y="2992187"/>
            <a:ext cx="2791990" cy="1589550"/>
            <a:chOff x="3985255" y="3032019"/>
            <a:chExt cx="2791990" cy="1589550"/>
          </a:xfrm>
        </p:grpSpPr>
        <p:pic>
          <p:nvPicPr>
            <p:cNvPr id="11" name="Рисунок 79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77" r="49834" b="51587"/>
            <a:stretch/>
          </p:blipFill>
          <p:spPr bwMode="auto">
            <a:xfrm>
              <a:off x="3985255" y="3253417"/>
              <a:ext cx="2791990" cy="13681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Рисунок 84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3" r="49834" b="57030"/>
            <a:stretch/>
          </p:blipFill>
          <p:spPr bwMode="auto">
            <a:xfrm>
              <a:off x="4158691" y="3032019"/>
              <a:ext cx="2573549" cy="1429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4399633" y="3159863"/>
              <a:ext cx="225093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ea typeface="ＭＳ Ｐゴシック" pitchFamily="34" charset="-128"/>
                </a:rPr>
                <a:t>TRANSMAK-SCENPLINT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ea typeface="ＭＳ Ｐゴシック" pitchFamily="34" charset="-128"/>
                </a:rPr>
                <a:t>0.3 mPa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61233" y="2937946"/>
            <a:ext cx="2997738" cy="1643791"/>
            <a:chOff x="-44834" y="3273828"/>
            <a:chExt cx="2791990" cy="1368152"/>
          </a:xfrm>
        </p:grpSpPr>
        <p:pic>
          <p:nvPicPr>
            <p:cNvPr id="9" name="Рисунок 79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77" r="49834" b="51587"/>
            <a:stretch/>
          </p:blipFill>
          <p:spPr bwMode="auto">
            <a:xfrm>
              <a:off x="-44834" y="3273828"/>
              <a:ext cx="2791990" cy="1368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351306" y="3389028"/>
              <a:ext cx="235994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ea typeface="ＭＳ Ｐゴシック" pitchFamily="34" charset="-128"/>
                </a:rPr>
                <a:t>TRANSMAK-SCENTPLINT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ea typeface="ＭＳ Ｐゴシック" pitchFamily="34" charset="-128"/>
                </a:rPr>
                <a:t>0.7 mPa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49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0" y="0"/>
            <a:ext cx="9144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0" lang="en-GB" altLang="en-US" b="1" dirty="0">
                <a:solidFill>
                  <a:srgbClr val="000090"/>
                </a:solidFill>
              </a:rPr>
              <a:t>Disruption </a:t>
            </a:r>
            <a:r>
              <a:rPr kumimoji="0" lang="en-GB" altLang="en-US" b="1" dirty="0" smtClean="0">
                <a:solidFill>
                  <a:srgbClr val="000090"/>
                </a:solidFill>
              </a:rPr>
              <a:t>load characterization</a:t>
            </a:r>
            <a:endParaRPr kumimoji="0" lang="en-GB" altLang="en-US" b="1" dirty="0">
              <a:solidFill>
                <a:srgbClr val="00009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500" y="636535"/>
            <a:ext cx="9072500" cy="256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B.1.1. Disruption/VDE </a:t>
            </a:r>
            <a:r>
              <a:rPr lang="en-GB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load </a:t>
            </a:r>
            <a:r>
              <a:rPr lang="en-GB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characterization </a:t>
            </a:r>
            <a:r>
              <a:rPr lang="en-GB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Characterization </a:t>
            </a:r>
            <a:r>
              <a:rPr lang="en-GB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thermal loads during TQ and CQ (magnitude, time dependence and distribution</a:t>
            </a:r>
            <a:r>
              <a:rPr lang="en-GB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spcAft>
                <a:spcPts val="800"/>
              </a:spcAft>
            </a:pPr>
            <a:r>
              <a:rPr lang="en-GB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B.1.2. Disruption/VDE </a:t>
            </a:r>
            <a:r>
              <a:rPr lang="en-GB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 load (current flow) characterization including toroidal </a:t>
            </a:r>
            <a:r>
              <a:rPr lang="en-GB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rotation </a:t>
            </a:r>
            <a:r>
              <a:rPr lang="en-GB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Characterization </a:t>
            </a:r>
            <a:r>
              <a:rPr lang="en-GB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halo currents during disruptions and VDEs (magnitude, time dependence and distribution, including rotation</a:t>
            </a:r>
            <a:r>
              <a:rPr lang="en-GB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spcAft>
                <a:spcPts val="1200"/>
              </a:spcAft>
            </a:pPr>
            <a:r>
              <a:rPr lang="en-GB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B.1.3. Runaway </a:t>
            </a:r>
            <a:r>
              <a:rPr lang="en-GB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load </a:t>
            </a:r>
            <a:r>
              <a:rPr lang="en-GB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characterization. Characterization </a:t>
            </a:r>
            <a:r>
              <a:rPr lang="en-GB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power deposition to PFCs by runaway plasmas (magnitude, time dependence and distribution, including magnetic to kinetic energy conversion in termination</a:t>
            </a:r>
            <a:r>
              <a:rPr lang="en-GB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2902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0" y="0"/>
            <a:ext cx="9144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0" lang="en-GB" altLang="en-US" sz="2000" b="1" dirty="0">
                <a:solidFill>
                  <a:srgbClr val="000090"/>
                </a:solidFill>
              </a:rPr>
              <a:t>3-D field ELM suppressed H-mode as integrated scenario for ITER high </a:t>
            </a:r>
            <a:r>
              <a:rPr kumimoji="0" lang="en-GB" altLang="en-US" sz="2000" b="1" dirty="0" smtClean="0">
                <a:solidFill>
                  <a:srgbClr val="000090"/>
                </a:solidFill>
              </a:rPr>
              <a:t>Q</a:t>
            </a:r>
            <a:endParaRPr kumimoji="0" lang="en-GB" altLang="en-US" sz="2000" b="1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91530"/>
            <a:ext cx="9121698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Emphasis on scenario integration aspects</a:t>
            </a:r>
          </a:p>
          <a:p>
            <a:pPr algn="ctr">
              <a:spcAft>
                <a:spcPts val="600"/>
              </a:spcAft>
            </a:pP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(incl. physics-based  scaling to ITER)</a:t>
            </a:r>
          </a:p>
          <a:p>
            <a:pPr lvl="0" algn="just">
              <a:spcAft>
                <a:spcPts val="1200"/>
              </a:spcAft>
            </a:pPr>
            <a:endParaRPr lang="en-GB" sz="14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1800"/>
              </a:spcAft>
            </a:pP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B.2.10. ELM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by 3-D fields with low input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torque and moderate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ratios of </a:t>
            </a:r>
            <a:r>
              <a:rPr lang="en-GB" sz="1400" b="1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400" b="1" baseline="-2500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</a:t>
            </a:r>
            <a:r>
              <a:rPr lang="en-GB" sz="1400" b="1" baseline="-25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(incl. access/exit)</a:t>
            </a:r>
            <a:endParaRPr lang="en-GB" sz="1400" b="1" baseline="-250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1800"/>
              </a:spcAft>
            </a:pP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B.2.11. Impurity (W) exhaust for ELM control by 3-D fields in stationary H-modes and its optimization </a:t>
            </a:r>
          </a:p>
          <a:p>
            <a:pPr lvl="0" algn="just">
              <a:spcAft>
                <a:spcPts val="1800"/>
              </a:spcAft>
            </a:pP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B.3.2. Effect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plasma response on divertor power fluxes with 3-D fields for ELM control and 3-D field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B.3.5. Effect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3-D fields for ELM control on divertor power fluxes in radiative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H-modes. </a:t>
            </a:r>
          </a:p>
          <a:p>
            <a:pPr lvl="0" algn="just">
              <a:spcAft>
                <a:spcPts val="1800"/>
              </a:spcAft>
            </a:pP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B.11.3. Evaluate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particle losses with 3-D fields and their correlation with plasma response and ELM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374425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49662"/>
            <a:ext cx="91216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B.3.2 Effect </a:t>
            </a:r>
            <a:r>
              <a:rPr lang="en-GB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plasma 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on </a:t>
            </a:r>
            <a:r>
              <a:rPr lang="en-GB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divertor power 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fluxes with </a:t>
            </a:r>
            <a:r>
              <a:rPr lang="en-GB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3-D fields for 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ELM control </a:t>
            </a:r>
            <a:r>
              <a:rPr lang="en-GB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3-D 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optimization</a:t>
            </a:r>
            <a:endParaRPr lang="en-GB" sz="16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plasma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to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3-D fields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structure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magnitude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1400" b="1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toroidally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asymmetric divertor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fluxes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3-D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 for ELM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and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maximize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wetted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</a:p>
          <a:p>
            <a:pPr marL="457200" indent="-45720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determine the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structure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divertor power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fluxes in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 and to identify the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 basis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which to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extrapolate experimental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to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 taking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account the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response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to be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endParaRPr lang="en-GB" sz="14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423" t="48358" r="1586" b="-1979"/>
          <a:stretch/>
        </p:blipFill>
        <p:spPr>
          <a:xfrm>
            <a:off x="2411760" y="2939155"/>
            <a:ext cx="6570730" cy="1807953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91"/>
          <a:stretch/>
        </p:blipFill>
        <p:spPr>
          <a:xfrm>
            <a:off x="71500" y="2792134"/>
            <a:ext cx="4316116" cy="18363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421" y="2422802"/>
            <a:ext cx="8059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High density divertor with 3-D fields in PFPO-1 H-modes: H. Frerichs, et al., PRL 2021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0" y="0"/>
            <a:ext cx="9144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0" lang="en-GB" altLang="en-US" sz="2000" b="1" dirty="0">
                <a:solidFill>
                  <a:srgbClr val="000090"/>
                </a:solidFill>
              </a:rPr>
              <a:t>3-D field ELM suppressed H-mode as integrated scenario for ITER high </a:t>
            </a:r>
            <a:r>
              <a:rPr kumimoji="0" lang="en-GB" altLang="en-US" sz="2000" b="1" dirty="0" smtClean="0">
                <a:solidFill>
                  <a:srgbClr val="000090"/>
                </a:solidFill>
              </a:rPr>
              <a:t>Q</a:t>
            </a:r>
            <a:endParaRPr kumimoji="0" lang="en-GB" altLang="en-US" sz="20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" y="13"/>
            <a:ext cx="9143999" cy="56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 b="1" dirty="0" smtClean="0">
                <a:solidFill>
                  <a:srgbClr val="000090"/>
                </a:solidFill>
                <a:latin typeface="Arial"/>
                <a:cs typeface="Arial"/>
              </a:rPr>
              <a:t>Conclusions</a:t>
            </a:r>
            <a:endParaRPr lang="en-GB" sz="40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332" y="564369"/>
            <a:ext cx="9144000" cy="413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 algn="just" eaLnBrk="0" hangingPunct="0">
              <a:spcAft>
                <a:spcPts val="600"/>
              </a:spcAft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2000" b="1" kern="0" dirty="0" smtClean="0">
                <a:solidFill>
                  <a:srgbClr val="000090"/>
                </a:solidFill>
                <a:latin typeface="Arial"/>
                <a:ea typeface="ＭＳ Ｐゴシック" pitchFamily="-110" charset="-128"/>
                <a:cs typeface="Arial"/>
              </a:rPr>
              <a:t>WP-TE is a major contributor to R&amp;D to support IRP on multiple areas</a:t>
            </a:r>
          </a:p>
          <a:p>
            <a:pPr marL="457200" indent="-457200" algn="just" eaLnBrk="0" hangingPunct="0">
              <a:spcAft>
                <a:spcPts val="600"/>
              </a:spcAft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2000" b="1" kern="0" dirty="0" smtClean="0">
                <a:solidFill>
                  <a:srgbClr val="000090"/>
                </a:solidFill>
                <a:latin typeface="Arial"/>
                <a:ea typeface="ＭＳ Ｐゴシック" pitchFamily="-110" charset="-128"/>
                <a:cs typeface="Arial"/>
              </a:rPr>
              <a:t>Focus for 2022 on specific high priority topics with high impact on IRP (overall and specifically for PFPO-1)</a:t>
            </a:r>
            <a:endParaRPr lang="en-US" sz="2000" b="1" kern="0" dirty="0">
              <a:solidFill>
                <a:srgbClr val="000090"/>
              </a:solidFill>
              <a:latin typeface="Arial"/>
              <a:ea typeface="ＭＳ Ｐゴシック" pitchFamily="-110" charset="-128"/>
              <a:cs typeface="Arial"/>
            </a:endParaRPr>
          </a:p>
          <a:p>
            <a:pPr marL="285750" lvl="0" indent="-285750" algn="just">
              <a:spcAft>
                <a:spcPts val="200"/>
              </a:spcAft>
              <a:buClr>
                <a:srgbClr val="333399"/>
              </a:buClr>
              <a:buFont typeface="Wingdings" panose="05000000000000000000" pitchFamily="2" charset="2"/>
              <a:buChar char="Ø"/>
              <a:defRPr/>
            </a:pPr>
            <a:r>
              <a:rPr lang="en-GB" sz="1700" b="1" dirty="0">
                <a:solidFill>
                  <a:srgbClr val="FF0000"/>
                </a:solidFill>
                <a:latin typeface="Arial"/>
              </a:rPr>
              <a:t>Support of DMS baseline design (Shattered Pellet Injection, </a:t>
            </a:r>
            <a:r>
              <a:rPr lang="en-GB" sz="1700" b="1" dirty="0" smtClean="0">
                <a:solidFill>
                  <a:srgbClr val="FF0000"/>
                </a:solidFill>
                <a:latin typeface="Arial"/>
              </a:rPr>
              <a:t>SPI)</a:t>
            </a:r>
          </a:p>
          <a:p>
            <a:pPr marL="285750" lvl="0" indent="-285750" algn="just">
              <a:spcAft>
                <a:spcPts val="200"/>
              </a:spcAft>
              <a:buClr>
                <a:srgbClr val="333399"/>
              </a:buClr>
              <a:buFont typeface="Wingdings" panose="05000000000000000000" pitchFamily="2" charset="2"/>
              <a:buChar char="Ø"/>
              <a:defRPr/>
            </a:pPr>
            <a:r>
              <a:rPr lang="en-GB" sz="1700" b="1" dirty="0" smtClean="0">
                <a:solidFill>
                  <a:srgbClr val="FF0000"/>
                </a:solidFill>
                <a:latin typeface="Arial"/>
              </a:rPr>
              <a:t>He </a:t>
            </a:r>
            <a:r>
              <a:rPr lang="en-GB" sz="1700" b="1" dirty="0">
                <a:solidFill>
                  <a:srgbClr val="FF0000"/>
                </a:solidFill>
                <a:latin typeface="Arial"/>
              </a:rPr>
              <a:t>H-mode operation and/or H+10% He operation for Pre-Fusion Power </a:t>
            </a:r>
            <a:r>
              <a:rPr lang="en-GB" sz="1700" b="1" dirty="0" smtClean="0">
                <a:solidFill>
                  <a:srgbClr val="FF0000"/>
                </a:solidFill>
                <a:latin typeface="Arial"/>
              </a:rPr>
              <a:t>Operation</a:t>
            </a:r>
          </a:p>
          <a:p>
            <a:pPr marL="285750" lvl="0" indent="-285750" algn="just">
              <a:spcAft>
                <a:spcPts val="200"/>
              </a:spcAft>
              <a:buClr>
                <a:srgbClr val="333399"/>
              </a:buClr>
              <a:buFont typeface="Wingdings" panose="05000000000000000000" pitchFamily="2" charset="2"/>
              <a:buChar char="Ø"/>
              <a:defRPr/>
            </a:pPr>
            <a:r>
              <a:rPr lang="en-GB" sz="1700" b="1" dirty="0" smtClean="0">
                <a:solidFill>
                  <a:srgbClr val="FF0000"/>
                </a:solidFill>
                <a:latin typeface="Arial"/>
              </a:rPr>
              <a:t>3</a:t>
            </a:r>
            <a:r>
              <a:rPr lang="en-GB" sz="1700" b="1" baseline="30000" dirty="0" smtClean="0">
                <a:solidFill>
                  <a:srgbClr val="FF0000"/>
                </a:solidFill>
                <a:latin typeface="Arial"/>
              </a:rPr>
              <a:t>rd</a:t>
            </a:r>
            <a:r>
              <a:rPr lang="en-GB" sz="17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GB" sz="1700" b="1" dirty="0">
                <a:solidFill>
                  <a:srgbClr val="FF0000"/>
                </a:solidFill>
                <a:latin typeface="Arial"/>
              </a:rPr>
              <a:t>harmonic ECH heating validation for 1.8 T operation in </a:t>
            </a:r>
            <a:r>
              <a:rPr lang="en-GB" sz="1700" b="1" dirty="0" smtClean="0">
                <a:solidFill>
                  <a:srgbClr val="FF0000"/>
                </a:solidFill>
                <a:latin typeface="Arial"/>
              </a:rPr>
              <a:t>PFPO</a:t>
            </a:r>
          </a:p>
          <a:p>
            <a:pPr marL="285750" lvl="0" indent="-285750" algn="just">
              <a:spcAft>
                <a:spcPts val="200"/>
              </a:spcAft>
              <a:buClr>
                <a:srgbClr val="333399"/>
              </a:buClr>
              <a:buFont typeface="Wingdings" panose="05000000000000000000" pitchFamily="2" charset="2"/>
              <a:buChar char="Ø"/>
              <a:defRPr/>
            </a:pPr>
            <a:r>
              <a:rPr lang="en-GB" sz="1700" b="1" dirty="0" smtClean="0">
                <a:solidFill>
                  <a:srgbClr val="FF0000"/>
                </a:solidFill>
                <a:latin typeface="Arial"/>
              </a:rPr>
              <a:t>Low </a:t>
            </a:r>
            <a:r>
              <a:rPr lang="en-GB" sz="1700" b="1" dirty="0">
                <a:solidFill>
                  <a:srgbClr val="FF0000"/>
                </a:solidFill>
                <a:latin typeface="Arial"/>
              </a:rPr>
              <a:t>&lt;n</a:t>
            </a:r>
            <a:r>
              <a:rPr lang="en-GB" sz="1700" b="1" baseline="-25000" dirty="0">
                <a:solidFill>
                  <a:srgbClr val="FF0000"/>
                </a:solidFill>
                <a:latin typeface="Arial"/>
              </a:rPr>
              <a:t>e</a:t>
            </a:r>
            <a:r>
              <a:rPr lang="en-GB" sz="1700" b="1" dirty="0">
                <a:solidFill>
                  <a:srgbClr val="FF0000"/>
                </a:solidFill>
                <a:latin typeface="Arial"/>
              </a:rPr>
              <a:t>&gt; ECH heated H-modes for operation in </a:t>
            </a:r>
            <a:r>
              <a:rPr lang="en-GB" sz="1700" b="1" dirty="0" smtClean="0">
                <a:solidFill>
                  <a:srgbClr val="FF0000"/>
                </a:solidFill>
                <a:latin typeface="Arial"/>
              </a:rPr>
              <a:t>PFPO-1</a:t>
            </a:r>
          </a:p>
          <a:p>
            <a:pPr marL="285750" lvl="0" indent="-285750" algn="just">
              <a:spcAft>
                <a:spcPts val="200"/>
              </a:spcAft>
              <a:buClr>
                <a:srgbClr val="333399"/>
              </a:buClr>
              <a:buFont typeface="Wingdings" panose="05000000000000000000" pitchFamily="2" charset="2"/>
              <a:buChar char="Ø"/>
              <a:defRPr/>
            </a:pPr>
            <a:r>
              <a:rPr lang="en-GB" sz="1700" b="1" dirty="0" smtClean="0">
                <a:solidFill>
                  <a:srgbClr val="FF0000"/>
                </a:solidFill>
                <a:latin typeface="Arial"/>
              </a:rPr>
              <a:t>Electron </a:t>
            </a:r>
            <a:r>
              <a:rPr lang="en-GB" sz="1700" b="1" dirty="0">
                <a:solidFill>
                  <a:srgbClr val="FF0000"/>
                </a:solidFill>
                <a:latin typeface="Arial"/>
              </a:rPr>
              <a:t>Cyclotron Wall Conditioning (ECWC) for use in </a:t>
            </a:r>
            <a:r>
              <a:rPr lang="en-GB" sz="1700" b="1" dirty="0" smtClean="0">
                <a:solidFill>
                  <a:srgbClr val="FF0000"/>
                </a:solidFill>
                <a:latin typeface="Arial"/>
              </a:rPr>
              <a:t>PFPO-1</a:t>
            </a:r>
          </a:p>
          <a:p>
            <a:pPr marL="285750" lvl="0" indent="-285750" algn="just">
              <a:spcAft>
                <a:spcPts val="200"/>
              </a:spcAft>
              <a:buClr>
                <a:srgbClr val="333399"/>
              </a:buClr>
              <a:buFont typeface="Wingdings" panose="05000000000000000000" pitchFamily="2" charset="2"/>
              <a:buChar char="Ø"/>
              <a:defRPr/>
            </a:pPr>
            <a:r>
              <a:rPr lang="en-GB" sz="1700" b="1" dirty="0" smtClean="0">
                <a:solidFill>
                  <a:srgbClr val="FF0000"/>
                </a:solidFill>
                <a:latin typeface="Arial"/>
              </a:rPr>
              <a:t>ECH-assisted </a:t>
            </a:r>
            <a:r>
              <a:rPr lang="en-GB" sz="1700" b="1" dirty="0">
                <a:solidFill>
                  <a:srgbClr val="FF0000"/>
                </a:solidFill>
                <a:latin typeface="Arial"/>
              </a:rPr>
              <a:t>and ohmic start-up for First Plasma (FP) and </a:t>
            </a:r>
            <a:r>
              <a:rPr lang="en-GB" sz="1700" b="1" dirty="0" smtClean="0">
                <a:solidFill>
                  <a:srgbClr val="FF0000"/>
                </a:solidFill>
                <a:latin typeface="Arial"/>
              </a:rPr>
              <a:t>PFPO-1</a:t>
            </a:r>
          </a:p>
          <a:p>
            <a:pPr marL="285750" lvl="0" indent="-285750" algn="just">
              <a:spcAft>
                <a:spcPts val="200"/>
              </a:spcAft>
              <a:buClr>
                <a:srgbClr val="333399"/>
              </a:buClr>
              <a:buFont typeface="Wingdings" panose="05000000000000000000" pitchFamily="2" charset="2"/>
              <a:buChar char="Ø"/>
              <a:defRPr/>
            </a:pPr>
            <a:r>
              <a:rPr lang="en-GB" sz="1700" b="1" dirty="0" smtClean="0">
                <a:solidFill>
                  <a:srgbClr val="FF0000"/>
                </a:solidFill>
                <a:latin typeface="Arial"/>
              </a:rPr>
              <a:t>Disruption </a:t>
            </a:r>
            <a:r>
              <a:rPr lang="en-GB" sz="1700" b="1" dirty="0">
                <a:solidFill>
                  <a:srgbClr val="FF0000"/>
                </a:solidFill>
                <a:latin typeface="Arial"/>
              </a:rPr>
              <a:t>loads characterization in </a:t>
            </a:r>
            <a:r>
              <a:rPr lang="en-GB" sz="1700" b="1" dirty="0" smtClean="0">
                <a:solidFill>
                  <a:srgbClr val="FF0000"/>
                </a:solidFill>
                <a:latin typeface="Arial"/>
              </a:rPr>
              <a:t>PFPO</a:t>
            </a:r>
          </a:p>
          <a:p>
            <a:pPr marL="285750" lvl="0" indent="-285750" algn="just">
              <a:spcAft>
                <a:spcPts val="200"/>
              </a:spcAft>
              <a:buClr>
                <a:srgbClr val="333399"/>
              </a:buClr>
              <a:buFont typeface="Wingdings" panose="05000000000000000000" pitchFamily="2" charset="2"/>
              <a:buChar char="Ø"/>
              <a:defRPr/>
            </a:pPr>
            <a:r>
              <a:rPr lang="en-GB" sz="1700" b="1" dirty="0" smtClean="0">
                <a:solidFill>
                  <a:srgbClr val="FF0000"/>
                </a:solidFill>
                <a:latin typeface="Arial"/>
              </a:rPr>
              <a:t>3-D </a:t>
            </a:r>
            <a:r>
              <a:rPr lang="en-GB" sz="1700" b="1" dirty="0">
                <a:solidFill>
                  <a:srgbClr val="FF0000"/>
                </a:solidFill>
                <a:latin typeface="Arial"/>
              </a:rPr>
              <a:t>field ELM suppressed H-mode as integrated scenario for ITER high Q </a:t>
            </a:r>
            <a:r>
              <a:rPr lang="en-GB" sz="1700" b="1" dirty="0" smtClean="0">
                <a:solidFill>
                  <a:srgbClr val="FF0000"/>
                </a:solidFill>
                <a:latin typeface="Arial"/>
              </a:rPr>
              <a:t>scenarios</a:t>
            </a:r>
            <a:endParaRPr lang="en-US" sz="2000" b="1" kern="0" dirty="0" smtClean="0">
              <a:solidFill>
                <a:srgbClr val="000090"/>
              </a:solidFill>
              <a:latin typeface="Arial"/>
              <a:ea typeface="ＭＳ Ｐゴシック" pitchFamily="-110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69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0" y="0"/>
            <a:ext cx="9144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GB" altLang="en-US" b="1" dirty="0" smtClean="0">
                <a:solidFill>
                  <a:srgbClr val="000090"/>
                </a:solidFill>
              </a:rPr>
              <a:t>Outline of talk</a:t>
            </a:r>
            <a:endParaRPr kumimoji="0" lang="en-GB" altLang="en-US" b="1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02" y="951570"/>
            <a:ext cx="91216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R&amp;D priorities to support ITER Research Plan</a:t>
            </a:r>
          </a:p>
          <a:p>
            <a:pPr algn="just">
              <a:spcAft>
                <a:spcPts val="600"/>
              </a:spcAft>
            </a:pPr>
            <a:r>
              <a:rPr lang="en-US" sz="2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 for WP-TE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4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Conclusions</a:t>
            </a:r>
            <a:endParaRPr lang="en-US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2501770" y="4730699"/>
            <a:ext cx="516167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0" lang="en-US" sz="1100" b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@2021</a:t>
            </a:r>
            <a: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 ITER Organization </a:t>
            </a:r>
            <a:b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</a:br>
            <a: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WPSA </a:t>
            </a:r>
            <a:r>
              <a:rPr kumimoji="0" lang="en-US" sz="1100" b="0" baseline="0" dirty="0" err="1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EUROfusion</a:t>
            </a:r>
            <a: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 planning meeting -  8</a:t>
            </a:r>
            <a:r>
              <a:rPr kumimoji="0" lang="en-US" sz="1100" b="0" baseline="3000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th</a:t>
            </a:r>
            <a:r>
              <a:rPr kumimoji="0" lang="en-US" sz="1100" b="0" baseline="0" dirty="0" smtClean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 September 2021</a:t>
            </a:r>
            <a:endParaRPr kumimoji="0" lang="en-GB" altLang="ja-JP" sz="1100" b="0" dirty="0" smtClean="0">
              <a:solidFill>
                <a:srgbClr val="333399"/>
              </a:solidFill>
              <a:latin typeface="Arial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1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02" y="553773"/>
            <a:ext cx="91216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R&amp;D for design completion (DMS, Diagnostics, etc.)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Disruption characterization, prediction and avoidance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Stationary H-mode plasmas, ELMs, ELM control and impact on H-mode and power fluxes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Characterization and control of stationary power fluxes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material/component interactions and consequences for ITER operation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Start-up, </a:t>
            </a:r>
            <a:r>
              <a:rPr lang="en-US" b="1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ohmic</a:t>
            </a: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L-mode scenario development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Conditioning, fuel inventory control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scenario control and commissioning of control systems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Transient phases of scenarios and control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scenario control during stationary phases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of scenario modelling and analysis tools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Heating and Current Drive and fast particle physics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pulse/enhanced confinement scenario issues</a:t>
            </a:r>
            <a:endParaRPr lang="en-US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-9418" y="20472"/>
            <a:ext cx="9144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GB" altLang="en-US" sz="3200" b="1" dirty="0" smtClean="0">
                <a:solidFill>
                  <a:srgbClr val="003399"/>
                </a:solidFill>
              </a:rPr>
              <a:t>R&amp;D Topics for IRP</a:t>
            </a:r>
            <a:endParaRPr kumimoji="0" lang="en-GB" altLang="en-US" sz="32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1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02" y="553773"/>
            <a:ext cx="9121698" cy="360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Categories</a:t>
            </a:r>
          </a:p>
          <a:p>
            <a:pPr marL="342900" indent="-342900" algn="just">
              <a:spcAft>
                <a:spcPts val="300"/>
              </a:spcAft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Aft>
                <a:spcPts val="300"/>
              </a:spcAft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of R&amp;D can have major impact on system design or on the ITER 	Research Plan (e.g. modifying overall experimental strategy in each 	phase or the objectives of the phases themselves)</a:t>
            </a:r>
          </a:p>
          <a:p>
            <a:pPr lvl="1" algn="just">
              <a:spcAft>
                <a:spcPts val="300"/>
              </a:spcAft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Outcome of R&amp;D expected to have medium impact on system design or 	on the ITER Research Plan (e.g. modifying significant details of 	experimental strategy to achieve objectives in each phase)</a:t>
            </a:r>
          </a:p>
          <a:p>
            <a:pPr lvl="1" algn="just">
              <a:spcAft>
                <a:spcPts val="300"/>
              </a:spcAft>
            </a:pP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  Outcome of R&amp;D expected to optimize details of ITER Research Plan 	experimental strategy to achieve objectives in each phase by providing 	relevant experience</a:t>
            </a:r>
            <a:endParaRPr lang="en-US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Aft>
                <a:spcPts val="300"/>
              </a:spcAft>
            </a:pPr>
            <a:endParaRPr lang="en-US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0" y="0"/>
            <a:ext cx="9144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GB" altLang="en-US" sz="3200" b="1" dirty="0" smtClean="0">
                <a:solidFill>
                  <a:srgbClr val="003399"/>
                </a:solidFill>
              </a:rPr>
              <a:t>Categories for IRP R&amp;D issues</a:t>
            </a:r>
            <a:endParaRPr kumimoji="0" lang="en-GB" altLang="en-US" sz="32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4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-9418" y="20472"/>
            <a:ext cx="9144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GB" altLang="en-US" sz="2500" b="1" dirty="0" smtClean="0">
                <a:solidFill>
                  <a:srgbClr val="003399"/>
                </a:solidFill>
              </a:rPr>
              <a:t>High Priority Cat. 1 and Cat. 2 R&amp;D Topics (next ~ 3 years)</a:t>
            </a:r>
            <a:endParaRPr kumimoji="0" lang="en-GB" altLang="en-US" sz="2500" b="1" dirty="0">
              <a:solidFill>
                <a:srgbClr val="003399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46525"/>
            <a:ext cx="9144000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628650" indent="-271463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lvl="0" algn="just">
              <a:spcAft>
                <a:spcPts val="2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r>
              <a:rPr lang="en-GB" sz="1700" b="1" dirty="0" smtClean="0">
                <a:solidFill>
                  <a:srgbClr val="FF0000"/>
                </a:solidFill>
                <a:latin typeface="Arial"/>
              </a:rPr>
              <a:t>Support </a:t>
            </a:r>
            <a:r>
              <a:rPr lang="en-GB" sz="1700" b="1" dirty="0">
                <a:solidFill>
                  <a:srgbClr val="FF0000"/>
                </a:solidFill>
                <a:latin typeface="Arial"/>
              </a:rPr>
              <a:t>of DMS baseline design (Shattered Pellet Injection, SPI</a:t>
            </a:r>
            <a:r>
              <a:rPr lang="en-GB" sz="1700" b="1" dirty="0" smtClean="0">
                <a:solidFill>
                  <a:srgbClr val="FF0000"/>
                </a:solidFill>
                <a:latin typeface="Arial"/>
              </a:rPr>
              <a:t>)</a:t>
            </a:r>
            <a:endParaRPr lang="en-GB" sz="1700" b="1" dirty="0">
              <a:solidFill>
                <a:srgbClr val="FF0000"/>
              </a:solidFill>
              <a:latin typeface="Arial"/>
            </a:endParaRPr>
          </a:p>
          <a:p>
            <a:pPr lvl="0" algn="just">
              <a:spcAft>
                <a:spcPts val="2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r>
              <a:rPr lang="en-GB" sz="1700" dirty="0" smtClean="0">
                <a:solidFill>
                  <a:srgbClr val="000099"/>
                </a:solidFill>
                <a:latin typeface="Arial"/>
              </a:rPr>
              <a:t>Resolution </a:t>
            </a:r>
            <a:r>
              <a:rPr lang="en-GB" sz="1700" dirty="0">
                <a:solidFill>
                  <a:srgbClr val="000099"/>
                </a:solidFill>
                <a:latin typeface="Arial"/>
              </a:rPr>
              <a:t>of diagnostic design </a:t>
            </a:r>
            <a:r>
              <a:rPr lang="en-GB" sz="1700" dirty="0" smtClean="0">
                <a:solidFill>
                  <a:srgbClr val="000099"/>
                </a:solidFill>
                <a:latin typeface="Arial"/>
              </a:rPr>
              <a:t>issues</a:t>
            </a:r>
          </a:p>
          <a:p>
            <a:pPr lvl="0" algn="just">
              <a:spcAft>
                <a:spcPts val="2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r>
              <a:rPr lang="en-GB" sz="1700" b="1" dirty="0" smtClean="0">
                <a:solidFill>
                  <a:srgbClr val="FF0000"/>
                </a:solidFill>
                <a:latin typeface="Arial"/>
              </a:rPr>
              <a:t>He </a:t>
            </a:r>
            <a:r>
              <a:rPr lang="en-GB" sz="1700" b="1" dirty="0">
                <a:solidFill>
                  <a:srgbClr val="FF0000"/>
                </a:solidFill>
                <a:latin typeface="Arial"/>
              </a:rPr>
              <a:t>H-mode operation and/or H+10% He operation for Pre-Fusion Power </a:t>
            </a:r>
            <a:r>
              <a:rPr lang="en-GB" sz="1700" b="1" dirty="0" smtClean="0">
                <a:solidFill>
                  <a:srgbClr val="FF0000"/>
                </a:solidFill>
                <a:latin typeface="Arial"/>
              </a:rPr>
              <a:t>Operation</a:t>
            </a:r>
          </a:p>
          <a:p>
            <a:pPr lvl="0" algn="just">
              <a:spcAft>
                <a:spcPts val="2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r>
              <a:rPr lang="en-GB" sz="1700" b="1" dirty="0" smtClean="0">
                <a:solidFill>
                  <a:srgbClr val="FF0000"/>
                </a:solidFill>
                <a:latin typeface="Arial"/>
              </a:rPr>
              <a:t>3</a:t>
            </a:r>
            <a:r>
              <a:rPr lang="en-GB" sz="1700" b="1" baseline="30000" dirty="0" smtClean="0">
                <a:solidFill>
                  <a:srgbClr val="FF0000"/>
                </a:solidFill>
                <a:latin typeface="Arial"/>
              </a:rPr>
              <a:t>rd</a:t>
            </a:r>
            <a:r>
              <a:rPr lang="en-GB" sz="1700" b="1" dirty="0" smtClean="0">
                <a:solidFill>
                  <a:srgbClr val="FF0000"/>
                </a:solidFill>
                <a:latin typeface="Arial"/>
              </a:rPr>
              <a:t> harmonic </a:t>
            </a:r>
            <a:r>
              <a:rPr lang="en-GB" sz="1700" b="1" dirty="0">
                <a:solidFill>
                  <a:srgbClr val="FF0000"/>
                </a:solidFill>
                <a:latin typeface="Arial"/>
              </a:rPr>
              <a:t>ECH heating validation for 1.8 T operation in </a:t>
            </a:r>
            <a:r>
              <a:rPr lang="en-GB" sz="1700" b="1" dirty="0" smtClean="0">
                <a:solidFill>
                  <a:srgbClr val="FF0000"/>
                </a:solidFill>
                <a:latin typeface="Arial"/>
              </a:rPr>
              <a:t>PFPO</a:t>
            </a:r>
            <a:endParaRPr lang="en-GB" sz="1700" b="1" dirty="0">
              <a:solidFill>
                <a:srgbClr val="FF0000"/>
              </a:solidFill>
              <a:latin typeface="Arial"/>
            </a:endParaRPr>
          </a:p>
          <a:p>
            <a:pPr lvl="0" algn="just">
              <a:spcAft>
                <a:spcPts val="2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r>
              <a:rPr lang="en-GB" sz="1700" b="1" dirty="0" smtClean="0">
                <a:solidFill>
                  <a:srgbClr val="FF0000"/>
                </a:solidFill>
                <a:latin typeface="Arial"/>
              </a:rPr>
              <a:t>Low </a:t>
            </a:r>
            <a:r>
              <a:rPr lang="en-GB" sz="1700" b="1" dirty="0">
                <a:solidFill>
                  <a:srgbClr val="FF0000"/>
                </a:solidFill>
                <a:latin typeface="Arial"/>
              </a:rPr>
              <a:t>&lt;n</a:t>
            </a:r>
            <a:r>
              <a:rPr lang="en-GB" sz="1700" b="1" baseline="-25000" dirty="0">
                <a:solidFill>
                  <a:srgbClr val="FF0000"/>
                </a:solidFill>
                <a:latin typeface="Arial"/>
              </a:rPr>
              <a:t>e</a:t>
            </a:r>
            <a:r>
              <a:rPr lang="en-GB" sz="1700" b="1" dirty="0">
                <a:solidFill>
                  <a:srgbClr val="FF0000"/>
                </a:solidFill>
                <a:latin typeface="Arial"/>
              </a:rPr>
              <a:t>&gt; ECH heated H-modes for operation in </a:t>
            </a:r>
            <a:r>
              <a:rPr lang="en-GB" sz="1700" b="1" dirty="0" smtClean="0">
                <a:solidFill>
                  <a:srgbClr val="FF0000"/>
                </a:solidFill>
                <a:latin typeface="Arial"/>
              </a:rPr>
              <a:t>PFPO-1</a:t>
            </a:r>
            <a:endParaRPr lang="en-GB" sz="1700" b="1" dirty="0">
              <a:solidFill>
                <a:srgbClr val="FF0000"/>
              </a:solidFill>
              <a:latin typeface="Arial"/>
            </a:endParaRPr>
          </a:p>
          <a:p>
            <a:pPr lvl="0" algn="just">
              <a:spcAft>
                <a:spcPts val="2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r>
              <a:rPr lang="en-GB" sz="1700" b="1" dirty="0" smtClean="0">
                <a:solidFill>
                  <a:srgbClr val="FF0000"/>
                </a:solidFill>
                <a:latin typeface="Arial"/>
              </a:rPr>
              <a:t>Electron </a:t>
            </a:r>
            <a:r>
              <a:rPr lang="en-GB" sz="1700" b="1" dirty="0">
                <a:solidFill>
                  <a:srgbClr val="FF0000"/>
                </a:solidFill>
                <a:latin typeface="Arial"/>
              </a:rPr>
              <a:t>Cyclotron Wall Conditioning (ECWC) for use in </a:t>
            </a:r>
            <a:r>
              <a:rPr lang="en-GB" sz="1700" b="1" dirty="0" smtClean="0">
                <a:solidFill>
                  <a:srgbClr val="FF0000"/>
                </a:solidFill>
                <a:latin typeface="Arial"/>
              </a:rPr>
              <a:t>PFPO-1</a:t>
            </a:r>
            <a:endParaRPr lang="en-GB" sz="1700" b="1" dirty="0">
              <a:solidFill>
                <a:srgbClr val="FF0000"/>
              </a:solidFill>
              <a:latin typeface="Arial"/>
            </a:endParaRPr>
          </a:p>
          <a:p>
            <a:pPr lvl="0" algn="just">
              <a:spcAft>
                <a:spcPts val="2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r>
              <a:rPr lang="en-GB" sz="1700" b="1" dirty="0" smtClean="0">
                <a:solidFill>
                  <a:srgbClr val="FF0000"/>
                </a:solidFill>
                <a:latin typeface="Arial"/>
              </a:rPr>
              <a:t>ECH-assisted </a:t>
            </a:r>
            <a:r>
              <a:rPr lang="en-GB" sz="1700" b="1" dirty="0">
                <a:solidFill>
                  <a:srgbClr val="FF0000"/>
                </a:solidFill>
                <a:latin typeface="Arial"/>
              </a:rPr>
              <a:t>and ohmic start-up for First Plasma (FP) and </a:t>
            </a:r>
            <a:r>
              <a:rPr lang="en-GB" sz="1700" b="1" dirty="0" smtClean="0">
                <a:solidFill>
                  <a:srgbClr val="FF0000"/>
                </a:solidFill>
                <a:latin typeface="Arial"/>
              </a:rPr>
              <a:t>PFPO-1</a:t>
            </a:r>
            <a:endParaRPr lang="en-GB" sz="1700" b="1" dirty="0">
              <a:solidFill>
                <a:srgbClr val="FF0000"/>
              </a:solidFill>
              <a:latin typeface="Arial"/>
            </a:endParaRPr>
          </a:p>
          <a:p>
            <a:pPr lvl="0" algn="just">
              <a:spcAft>
                <a:spcPts val="2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r>
              <a:rPr lang="en-GB" sz="1700" b="1" dirty="0" smtClean="0">
                <a:solidFill>
                  <a:srgbClr val="FF0000"/>
                </a:solidFill>
                <a:latin typeface="Arial"/>
              </a:rPr>
              <a:t>Disruption loads characterization in PFPO</a:t>
            </a:r>
          </a:p>
          <a:p>
            <a:pPr lvl="0" algn="just">
              <a:spcAft>
                <a:spcPts val="2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r>
              <a:rPr lang="en-GB" sz="1700" dirty="0" smtClean="0">
                <a:solidFill>
                  <a:srgbClr val="000099"/>
                </a:solidFill>
                <a:latin typeface="Arial"/>
              </a:rPr>
              <a:t>Strategy </a:t>
            </a:r>
            <a:r>
              <a:rPr lang="en-GB" sz="1700" dirty="0">
                <a:solidFill>
                  <a:srgbClr val="000099"/>
                </a:solidFill>
                <a:latin typeface="Arial"/>
              </a:rPr>
              <a:t>for ELM </a:t>
            </a:r>
            <a:r>
              <a:rPr lang="en-GB" sz="1700" dirty="0" smtClean="0">
                <a:solidFill>
                  <a:srgbClr val="000099"/>
                </a:solidFill>
                <a:latin typeface="Arial"/>
              </a:rPr>
              <a:t>control</a:t>
            </a:r>
            <a:endParaRPr lang="en-GB" sz="1700" dirty="0">
              <a:solidFill>
                <a:srgbClr val="000099"/>
              </a:solidFill>
              <a:latin typeface="Arial"/>
            </a:endParaRPr>
          </a:p>
          <a:p>
            <a:pPr lvl="0" algn="just">
              <a:spcAft>
                <a:spcPts val="2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r>
              <a:rPr lang="en-GB" sz="1700" dirty="0" smtClean="0">
                <a:solidFill>
                  <a:srgbClr val="000099"/>
                </a:solidFill>
                <a:latin typeface="Arial"/>
              </a:rPr>
              <a:t>n </a:t>
            </a:r>
            <a:r>
              <a:rPr lang="en-GB" sz="1700" dirty="0">
                <a:solidFill>
                  <a:srgbClr val="000099"/>
                </a:solidFill>
                <a:latin typeface="Arial"/>
              </a:rPr>
              <a:t>= 1 and n = 2 error fields and </a:t>
            </a:r>
            <a:r>
              <a:rPr lang="en-GB" sz="1700" dirty="0" smtClean="0">
                <a:solidFill>
                  <a:srgbClr val="000099"/>
                </a:solidFill>
                <a:latin typeface="Arial"/>
              </a:rPr>
              <a:t>correction</a:t>
            </a:r>
            <a:endParaRPr lang="en-GB" sz="1700" dirty="0">
              <a:solidFill>
                <a:srgbClr val="000099"/>
              </a:solidFill>
              <a:latin typeface="Arial"/>
            </a:endParaRPr>
          </a:p>
          <a:p>
            <a:pPr lvl="0" algn="just">
              <a:spcAft>
                <a:spcPts val="2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r>
              <a:rPr lang="en-GB" sz="1700" dirty="0" smtClean="0">
                <a:solidFill>
                  <a:srgbClr val="000099"/>
                </a:solidFill>
                <a:latin typeface="Arial"/>
              </a:rPr>
              <a:t>Divertor </a:t>
            </a:r>
            <a:r>
              <a:rPr lang="en-GB" sz="1700" dirty="0">
                <a:solidFill>
                  <a:srgbClr val="000099"/>
                </a:solidFill>
                <a:latin typeface="Arial"/>
              </a:rPr>
              <a:t>lifetime appropriateness to allow operation until well into the Fusion </a:t>
            </a:r>
            <a:r>
              <a:rPr lang="en-GB" sz="1700" dirty="0" smtClean="0">
                <a:solidFill>
                  <a:srgbClr val="000099"/>
                </a:solidFill>
                <a:latin typeface="Arial"/>
              </a:rPr>
              <a:t>Power Operation </a:t>
            </a:r>
            <a:r>
              <a:rPr lang="en-GB" sz="1700" dirty="0">
                <a:solidFill>
                  <a:srgbClr val="000099"/>
                </a:solidFill>
                <a:latin typeface="Arial"/>
              </a:rPr>
              <a:t>(FPO) phase with the first tungsten </a:t>
            </a:r>
            <a:r>
              <a:rPr lang="en-GB" sz="1700" dirty="0" smtClean="0">
                <a:solidFill>
                  <a:srgbClr val="000099"/>
                </a:solidFill>
                <a:latin typeface="Arial"/>
              </a:rPr>
              <a:t>divertor</a:t>
            </a:r>
            <a:endParaRPr lang="en-GB" sz="1700" dirty="0">
              <a:solidFill>
                <a:srgbClr val="000099"/>
              </a:solidFill>
              <a:latin typeface="Arial"/>
            </a:endParaRPr>
          </a:p>
          <a:p>
            <a:pPr lvl="0" algn="just">
              <a:spcAft>
                <a:spcPts val="2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r>
              <a:rPr lang="en-GB" sz="1700" b="1" dirty="0" smtClean="0">
                <a:solidFill>
                  <a:srgbClr val="FF0000"/>
                </a:solidFill>
                <a:latin typeface="Arial"/>
              </a:rPr>
              <a:t>3-D </a:t>
            </a:r>
            <a:r>
              <a:rPr lang="en-GB" sz="1700" b="1" dirty="0">
                <a:solidFill>
                  <a:srgbClr val="FF0000"/>
                </a:solidFill>
                <a:latin typeface="Arial"/>
              </a:rPr>
              <a:t>field ELM suppressed H-mode as integrated scenario for ITER high Q </a:t>
            </a:r>
            <a:r>
              <a:rPr lang="en-GB" sz="1700" b="1" dirty="0" smtClean="0">
                <a:solidFill>
                  <a:srgbClr val="FF0000"/>
                </a:solidFill>
                <a:latin typeface="Arial"/>
              </a:rPr>
              <a:t>scenarios</a:t>
            </a:r>
            <a:endParaRPr lang="en-GB" sz="1700" b="1" dirty="0">
              <a:solidFill>
                <a:srgbClr val="FF0000"/>
              </a:solidFill>
              <a:latin typeface="Arial"/>
            </a:endParaRPr>
          </a:p>
          <a:p>
            <a:pPr lvl="0" algn="just">
              <a:spcAft>
                <a:spcPts val="200"/>
              </a:spcAft>
              <a:buClr>
                <a:srgbClr val="333399"/>
              </a:buClr>
              <a:buFont typeface="Wingdings" pitchFamily="2" charset="2"/>
              <a:buChar char="q"/>
              <a:defRPr/>
            </a:pPr>
            <a:r>
              <a:rPr lang="en-GB" sz="1700" dirty="0" smtClean="0">
                <a:solidFill>
                  <a:srgbClr val="000099"/>
                </a:solidFill>
                <a:latin typeface="Arial"/>
              </a:rPr>
              <a:t>Specific </a:t>
            </a:r>
            <a:r>
              <a:rPr lang="en-GB" sz="1700" dirty="0">
                <a:solidFill>
                  <a:srgbClr val="000099"/>
                </a:solidFill>
                <a:latin typeface="Arial"/>
              </a:rPr>
              <a:t>issues for Q = 5 steady-state scenarios in ITER with NBI + </a:t>
            </a:r>
            <a:r>
              <a:rPr lang="en-GB" sz="1700" dirty="0" smtClean="0">
                <a:solidFill>
                  <a:srgbClr val="000099"/>
                </a:solidFill>
                <a:latin typeface="Arial"/>
              </a:rPr>
              <a:t>ECH</a:t>
            </a:r>
          </a:p>
        </p:txBody>
      </p:sp>
    </p:spTree>
    <p:extLst>
      <p:ext uri="{BB962C8B-B14F-4D97-AF65-F5344CB8AC3E}">
        <p14:creationId xmlns:p14="http://schemas.microsoft.com/office/powerpoint/2010/main" val="73408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49662"/>
            <a:ext cx="91216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DMS design next steps are </a:t>
            </a:r>
            <a:r>
              <a:rPr lang="en-US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PDR </a:t>
            </a:r>
            <a:r>
              <a:rPr lang="en-US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2022 and FDR in 2024 to be ready for installation and exploitation by start of </a:t>
            </a:r>
            <a:r>
              <a:rPr lang="en-US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PFPO-1</a:t>
            </a:r>
            <a:endParaRPr lang="en-GB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A.1. SPI-single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injector. Pellet injection optimization for RE avoidance (incl. TQ and CQ mitigation)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ptimization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shard size, velocity, amount, gas vs. shard fraction, composition (D + impurity) to achieve RE avoidance with optimum TQ, CQ (incl. wall loads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spcAft>
                <a:spcPts val="1200"/>
              </a:spcAft>
            </a:pP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A.2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SPI-single injector demonstration for runaway mitigation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etermination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feasibility to dissipate the energy of formed runaway beams (amount, assimilation) and to improve scheme</a:t>
            </a:r>
          </a:p>
          <a:p>
            <a:pPr algn="just">
              <a:spcAft>
                <a:spcPts val="1200"/>
              </a:spcAft>
            </a:pP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A.3. SPI-multiple injections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effectiveness of multiple injections to achieve RE avoidance with optimum TQ, CQ (incl. wall loads) compared to single injections (incl. timing requirements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spcAft>
                <a:spcPts val="1200"/>
              </a:spcAft>
            </a:pP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A.10. SPI-single injector. Pellet injection geometry optimization for RE avoidance (incl. TQ and CQ mitigation)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ptimization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injection direction to achieve RE avoidance with optimum TQ, CQ (incl. wall loads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4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0" y="0"/>
            <a:ext cx="9144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0" lang="en-GB" altLang="en-US" b="1" dirty="0" smtClean="0">
                <a:solidFill>
                  <a:srgbClr val="000090"/>
                </a:solidFill>
              </a:rPr>
              <a:t>Support to DMS (SPI) design</a:t>
            </a:r>
            <a:endParaRPr kumimoji="0" lang="en-GB" alt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4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49662"/>
            <a:ext cx="9121698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heating level to plasma in PFPO makes H-mode operation in hydrogen not possible or marginal </a:t>
            </a:r>
            <a:r>
              <a:rPr lang="en-US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He H-modes provide robust operational space (H + 10% He could be an alternative)</a:t>
            </a:r>
            <a:endParaRPr lang="en-GB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700"/>
              </a:spcAft>
            </a:pP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B.2.1. He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H-mode operation with W PFCs and ELM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H-mode plasmas with W PFCs pedestal behaviour, ELM control and W operational issues (W accumulation,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PWI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issues) with D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H-modes (highest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3-D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fields,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other ELM control schemes such as hydrogen pellet pacing and vertical movements are also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important)</a:t>
            </a:r>
          </a:p>
          <a:p>
            <a:pPr algn="just">
              <a:spcAft>
                <a:spcPts val="700"/>
              </a:spcAft>
            </a:pP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B.2.2. Mixed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+ ~ 10 % He H-mode operation and ELM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control. Establish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H-mode plasmas with a range of He concentrations to determine the requirements for H-mode access and sustainment and for ELM control schemes compared to H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plasmas</a:t>
            </a:r>
          </a:p>
          <a:p>
            <a:pPr algn="just">
              <a:spcAft>
                <a:spcPts val="700"/>
              </a:spcAft>
            </a:pP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B.4.1. Be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 erosion in He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plasmas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discharges to determine if expected increased of Be wall erosion leads to coating of the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divertor</a:t>
            </a:r>
          </a:p>
          <a:p>
            <a:pPr algn="just">
              <a:spcAft>
                <a:spcPts val="700"/>
              </a:spcAft>
            </a:pP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B.4.2. He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modification of W mechanical properties at high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fluences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 of W PFCs to He plasmas and characterization of exposed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PFCs</a:t>
            </a:r>
          </a:p>
          <a:p>
            <a:pPr algn="just">
              <a:spcAft>
                <a:spcPts val="700"/>
              </a:spcAft>
            </a:pP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B.4.3. Formation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fuzz by He/W interaction and critical fuzz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W PFCs to He plasmas, measurement of fuzz and impact on plasma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endParaRPr lang="en-GB" sz="14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0" y="0"/>
            <a:ext cx="9144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0" lang="en-GB" altLang="en-US" b="1" dirty="0" smtClean="0">
                <a:solidFill>
                  <a:srgbClr val="000090"/>
                </a:solidFill>
              </a:rPr>
              <a:t>He and H + 10% He operation in PFPO</a:t>
            </a:r>
            <a:endParaRPr kumimoji="0" lang="en-GB" alt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3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 bwMode="auto">
          <a:xfrm>
            <a:off x="26682" y="0"/>
            <a:ext cx="9144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0" lang="en-GB" altLang="en-US" sz="2200" b="1" dirty="0" smtClean="0">
                <a:solidFill>
                  <a:srgbClr val="000090"/>
                </a:solidFill>
              </a:rPr>
              <a:t>3</a:t>
            </a:r>
            <a:r>
              <a:rPr kumimoji="0" lang="en-GB" altLang="en-US" sz="2200" b="1" baseline="30000" dirty="0" smtClean="0">
                <a:solidFill>
                  <a:srgbClr val="000090"/>
                </a:solidFill>
              </a:rPr>
              <a:t>rd</a:t>
            </a:r>
            <a:r>
              <a:rPr kumimoji="0" lang="en-GB" altLang="en-US" sz="2200" b="1" dirty="0" smtClean="0">
                <a:solidFill>
                  <a:srgbClr val="000090"/>
                </a:solidFill>
              </a:rPr>
              <a:t> harmonic </a:t>
            </a:r>
            <a:r>
              <a:rPr kumimoji="0" lang="en-GB" altLang="en-US" sz="2200" b="1" dirty="0">
                <a:solidFill>
                  <a:srgbClr val="000090"/>
                </a:solidFill>
              </a:rPr>
              <a:t>ECH heating validation for 1.8 T operation in </a:t>
            </a:r>
            <a:r>
              <a:rPr kumimoji="0" lang="en-GB" altLang="en-US" sz="2200" b="1" dirty="0" smtClean="0">
                <a:solidFill>
                  <a:srgbClr val="000090"/>
                </a:solidFill>
              </a:rPr>
              <a:t>PFPO</a:t>
            </a:r>
            <a:endParaRPr kumimoji="0" lang="en-GB" altLang="en-US" sz="2200" b="1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46525"/>
            <a:ext cx="9121698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B.11.6.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of models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ECH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absorption in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b="1" baseline="30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harmonic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at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MA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1.8 T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plasmas</a:t>
            </a: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GB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uantitative experimental </a:t>
            </a:r>
            <a:r>
              <a:rPr lang="en-GB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3</a:t>
            </a:r>
            <a:r>
              <a:rPr lang="en-GB" sz="1600" b="1" baseline="30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harmonic </a:t>
            </a:r>
            <a:r>
              <a:rPr lang="en-GB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absorption 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conditions similar </a:t>
            </a:r>
            <a:r>
              <a:rPr lang="en-GB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those in 5 MA 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1.8 </a:t>
            </a:r>
            <a:r>
              <a:rPr lang="en-GB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plasmas and 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validate modelling predictions (PFPO-1 H-modes)</a:t>
            </a:r>
            <a:endParaRPr lang="en-GB" sz="16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ITER-like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3</a:t>
            </a:r>
            <a:r>
              <a:rPr lang="en-GB" sz="1400" b="1" baseline="30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harmonic ECH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in plasmas with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~ 10-20%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absorption and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the temporal increase of the absorption for various levels of ECH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67063"/>
            <a:ext cx="3240359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0"/>
          <a:stretch/>
        </p:blipFill>
        <p:spPr bwMode="auto">
          <a:xfrm>
            <a:off x="5067055" y="2483372"/>
            <a:ext cx="2722270" cy="216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21650" y="2218067"/>
            <a:ext cx="5291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Modelling of 1.8 T ITER scenarios: M. Schneider, et al., NF 2019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18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 bwMode="auto">
          <a:xfrm>
            <a:off x="26682" y="0"/>
            <a:ext cx="9144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0" lang="en-GB" altLang="en-US" sz="2200" b="1" dirty="0">
                <a:solidFill>
                  <a:srgbClr val="000090"/>
                </a:solidFill>
              </a:rPr>
              <a:t>Low &lt;n</a:t>
            </a:r>
            <a:r>
              <a:rPr kumimoji="0" lang="en-GB" altLang="en-US" sz="2200" b="1" baseline="-25000" dirty="0">
                <a:solidFill>
                  <a:srgbClr val="000090"/>
                </a:solidFill>
              </a:rPr>
              <a:t>e</a:t>
            </a:r>
            <a:r>
              <a:rPr kumimoji="0" lang="en-GB" altLang="en-US" sz="2200" b="1" dirty="0">
                <a:solidFill>
                  <a:srgbClr val="000090"/>
                </a:solidFill>
              </a:rPr>
              <a:t>&gt; ECH heated H-modes for operation in </a:t>
            </a:r>
            <a:r>
              <a:rPr kumimoji="0" lang="en-GB" altLang="en-US" sz="2200" b="1" dirty="0" smtClean="0">
                <a:solidFill>
                  <a:srgbClr val="000090"/>
                </a:solidFill>
              </a:rPr>
              <a:t>PFPO-1</a:t>
            </a:r>
            <a:endParaRPr kumimoji="0" lang="en-GB" altLang="en-US" sz="2200" b="1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46525"/>
            <a:ext cx="9121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B.2.4. H-mode </a:t>
            </a:r>
            <a:r>
              <a:rPr lang="en-GB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and confinement of H plasmas with electron heating and low plasma density in </a:t>
            </a:r>
            <a:r>
              <a:rPr lang="en-GB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PFPO-1 </a:t>
            </a:r>
            <a:r>
              <a:rPr lang="en-GB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</a:t>
            </a:r>
            <a:r>
              <a:rPr lang="en-GB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H-mode access and confinement in ITER-like H plasmas for PFPO with dominant electron </a:t>
            </a:r>
            <a:r>
              <a:rPr lang="en-GB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heating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482" y="2274190"/>
            <a:ext cx="2835315" cy="22666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797" y="2395211"/>
            <a:ext cx="2769187" cy="206030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86635" y="1792601"/>
            <a:ext cx="5852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Plasma in PFPO-1 H-modes: A. Loarte, et al., NF 2021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3" b="6648"/>
          <a:stretch>
            <a:fillRect/>
          </a:stretch>
        </p:blipFill>
        <p:spPr bwMode="auto">
          <a:xfrm>
            <a:off x="0" y="2366468"/>
            <a:ext cx="3248025" cy="224853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661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221283</TotalTime>
  <Words>1651</Words>
  <Application>Microsoft Office PowerPoint</Application>
  <PresentationFormat>On-screen Show (16:9)</PresentationFormat>
  <Paragraphs>110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MS PGothic</vt:lpstr>
      <vt:lpstr>MS PGothic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aurelie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Rene Raffray</dc:creator>
  <cp:lastModifiedBy>Pitts Richard</cp:lastModifiedBy>
  <cp:revision>3813</cp:revision>
  <cp:lastPrinted>2013-06-19T07:10:57Z</cp:lastPrinted>
  <dcterms:created xsi:type="dcterms:W3CDTF">2011-10-25T12:29:48Z</dcterms:created>
  <dcterms:modified xsi:type="dcterms:W3CDTF">2021-09-20T09:54:38Z</dcterms:modified>
</cp:coreProperties>
</file>