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55" r:id="rId3"/>
    <p:sldId id="406" r:id="rId4"/>
    <p:sldId id="425" r:id="rId5"/>
    <p:sldId id="433" r:id="rId6"/>
    <p:sldId id="420" r:id="rId7"/>
    <p:sldId id="385" r:id="rId8"/>
    <p:sldId id="439" r:id="rId9"/>
    <p:sldId id="426" r:id="rId10"/>
    <p:sldId id="427" r:id="rId11"/>
    <p:sldId id="432" r:id="rId12"/>
    <p:sldId id="430" r:id="rId13"/>
    <p:sldId id="429" r:id="rId14"/>
    <p:sldId id="431" r:id="rId15"/>
    <p:sldId id="435" r:id="rId16"/>
    <p:sldId id="438" r:id="rId17"/>
    <p:sldId id="441" r:id="rId18"/>
    <p:sldId id="436" r:id="rId19"/>
    <p:sldId id="389" r:id="rId20"/>
    <p:sldId id="437" r:id="rId21"/>
    <p:sldId id="440" r:id="rId22"/>
    <p:sldId id="424" r:id="rId23"/>
    <p:sldId id="428" r:id="rId24"/>
    <p:sldId id="356" r:id="rId25"/>
    <p:sldId id="395" r:id="rId26"/>
    <p:sldId id="399" r:id="rId27"/>
    <p:sldId id="407" r:id="rId28"/>
    <p:sldId id="409" r:id="rId29"/>
    <p:sldId id="413" r:id="rId30"/>
    <p:sldId id="422" r:id="rId31"/>
    <p:sldId id="423" r:id="rId32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 Darren" initials="DMcD" lastIdx="3" clrIdx="0"/>
  <p:cmAuthor id="1" name="Donne Tony" initials="DT" lastIdx="8" clrIdx="1"/>
  <p:cmAuthor id="2" name="Litaudon, Xavier" initials="LX" lastIdx="0" clrIdx="2"/>
  <p:cmAuthor id="3" name="Marco Wischmeier" initials="MW" lastIdx="1" clrIdx="3">
    <p:extLst>
      <p:ext uri="{19B8F6BF-5375-455C-9EA6-DF929625EA0E}">
        <p15:presenceInfo xmlns:p15="http://schemas.microsoft.com/office/powerpoint/2012/main" userId="Marco Wischme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66CC"/>
    <a:srgbClr val="003399"/>
    <a:srgbClr val="7F7F7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754" autoAdjust="0"/>
  </p:normalViewPr>
  <p:slideViewPr>
    <p:cSldViewPr showGuides="1">
      <p:cViewPr varScale="1">
        <p:scale>
          <a:sx n="67" d="100"/>
          <a:sy n="67" d="100"/>
        </p:scale>
        <p:origin x="9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376" y="5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19/09/2021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19/09/2021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963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9144000" cy="65316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2" name="Bild 13" descr="EU_und_Tex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057" y="5805265"/>
            <a:ext cx="4025423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71038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+mj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−"/>
              <a:defRPr sz="2000">
                <a:solidFill>
                  <a:srgbClr val="002060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 baseline="0">
                <a:solidFill>
                  <a:srgbClr val="002060"/>
                </a:solidFill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7543800" cy="914400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27584" y="6597352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latin typeface="+mn-lt"/>
                <a:cs typeface="Arial" panose="020B0604020202020204" pitchFamily="34" charset="0"/>
              </a:rPr>
              <a:t>WP TE TFLs </a:t>
            </a:r>
            <a:r>
              <a:rPr lang="en-GB" sz="1100" b="0" dirty="0">
                <a:latin typeface="+mn-lt"/>
                <a:cs typeface="Arial" panose="020B0604020202020204" pitchFamily="34" charset="0"/>
              </a:rPr>
              <a:t>| </a:t>
            </a:r>
            <a:r>
              <a:rPr lang="en-GB" sz="1100" b="0" dirty="0" smtClean="0">
                <a:latin typeface="+mn-lt"/>
                <a:cs typeface="Arial" panose="020B0604020202020204" pitchFamily="34" charset="0"/>
              </a:rPr>
              <a:t>2022 </a:t>
            </a:r>
            <a:r>
              <a:rPr lang="en-GB" sz="1100" b="0" dirty="0">
                <a:latin typeface="+mn-lt"/>
                <a:cs typeface="Arial" panose="020B0604020202020204" pitchFamily="34" charset="0"/>
              </a:rPr>
              <a:t>WP TE</a:t>
            </a:r>
            <a:r>
              <a:rPr lang="en-GB" sz="1100" b="0" baseline="0" dirty="0">
                <a:latin typeface="+mn-lt"/>
                <a:cs typeface="Arial" panose="020B0604020202020204" pitchFamily="34" charset="0"/>
              </a:rPr>
              <a:t> Programme </a:t>
            </a:r>
            <a:r>
              <a:rPr lang="en-GB" sz="1100" b="0" dirty="0">
                <a:latin typeface="+mn-lt"/>
                <a:cs typeface="Arial" panose="020B0604020202020204" pitchFamily="34" charset="0"/>
              </a:rPr>
              <a:t>| </a:t>
            </a:r>
            <a:r>
              <a:rPr lang="en-GB" sz="1100" b="0" dirty="0" smtClean="0">
                <a:latin typeface="+mn-lt"/>
                <a:cs typeface="Arial" panose="020B0604020202020204" pitchFamily="34" charset="0"/>
              </a:rPr>
              <a:t>20/09/2021 </a:t>
            </a:r>
            <a:r>
              <a:rPr lang="en-GB" sz="1100" b="0" dirty="0">
                <a:latin typeface="+mn-lt"/>
                <a:cs typeface="Arial" panose="020B0604020202020204" pitchFamily="34" charset="0"/>
              </a:rPr>
              <a:t>| Page </a:t>
            </a:r>
            <a:fld id="{6A6D9FA1-99C7-4910-8E32-B85D378B0060}" type="slidenum">
              <a:rPr lang="en-GB" sz="1100" b="1" smtClean="0">
                <a:latin typeface="+mn-lt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11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16624"/>
          </a:xfrm>
        </p:spPr>
        <p:txBody>
          <a:bodyPr/>
          <a:lstStyle>
            <a:lvl1pPr marL="257175" indent="-257175">
              <a:spcAft>
                <a:spcPts val="450"/>
              </a:spcAft>
              <a:buFont typeface="Arial" panose="020B0604020202020204" pitchFamily="34" charset="0"/>
              <a:buChar char="•"/>
              <a:defRPr sz="2400" b="1">
                <a:latin typeface="+mn-lt"/>
                <a:cs typeface="Arial" panose="020B0604020202020204" pitchFamily="34" charset="0"/>
              </a:defRPr>
            </a:lvl1pPr>
            <a:lvl2pPr marL="557213" indent="-214313">
              <a:buFont typeface="Arial" panose="020B0604020202020204" pitchFamily="34" charset="0"/>
              <a:buChar char="−"/>
              <a:defRPr sz="2000" b="1">
                <a:solidFill>
                  <a:srgbClr val="002060"/>
                </a:solidFill>
                <a:latin typeface="+mn-lt"/>
                <a:cs typeface="Arial" panose="020B0604020202020204" pitchFamily="34" charset="0"/>
              </a:defRPr>
            </a:lvl2pPr>
            <a:lvl3pPr marL="857250" indent="-171450">
              <a:buFont typeface="Courier New" panose="02070309020205020404" pitchFamily="49" charset="0"/>
              <a:buChar char="o"/>
              <a:defRPr sz="2000" b="1">
                <a:latin typeface="+mn-lt"/>
                <a:cs typeface="Arial" panose="020B0604020202020204" pitchFamily="34" charset="0"/>
              </a:defRPr>
            </a:lvl3pPr>
            <a:lvl4pPr marL="1285875" indent="-257175">
              <a:buFont typeface="Arial" panose="020B0604020202020204" pitchFamily="34" charset="0"/>
              <a:buChar char="•"/>
              <a:defRPr sz="2000" b="1" baseline="0">
                <a:solidFill>
                  <a:srgbClr val="002060"/>
                </a:solidFill>
                <a:latin typeface="+mn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effectLst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7543800" cy="9144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  <p:pic>
        <p:nvPicPr>
          <p:cNvPr id="11" name="Picture 10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13" y="146446"/>
            <a:ext cx="610132" cy="594256"/>
          </a:xfrm>
          <a:prstGeom prst="rect">
            <a:avLst/>
          </a:prstGeom>
        </p:spPr>
      </p:pic>
      <p:sp>
        <p:nvSpPr>
          <p:cNvPr id="8" name="TextBox 1"/>
          <p:cNvSpPr txBox="1"/>
          <p:nvPr userDrawn="1"/>
        </p:nvSpPr>
        <p:spPr>
          <a:xfrm>
            <a:off x="827584" y="6597352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latin typeface="+mn-lt"/>
                <a:cs typeface="Arial" panose="020B0604020202020204" pitchFamily="34" charset="0"/>
              </a:rPr>
              <a:t>WP TE TFLs </a:t>
            </a:r>
            <a:r>
              <a:rPr lang="en-GB" sz="1100" b="0" dirty="0">
                <a:latin typeface="+mn-lt"/>
                <a:cs typeface="Arial" panose="020B0604020202020204" pitchFamily="34" charset="0"/>
              </a:rPr>
              <a:t>|  WP TE</a:t>
            </a:r>
            <a:r>
              <a:rPr lang="en-GB" sz="1100" b="0" baseline="0" dirty="0">
                <a:latin typeface="+mn-lt"/>
                <a:cs typeface="Arial" panose="020B0604020202020204" pitchFamily="34" charset="0"/>
              </a:rPr>
              <a:t> Programme </a:t>
            </a:r>
            <a:r>
              <a:rPr lang="en-GB" sz="1100" b="0" dirty="0">
                <a:latin typeface="+mn-lt"/>
                <a:cs typeface="Arial" panose="020B0604020202020204" pitchFamily="34" charset="0"/>
              </a:rPr>
              <a:t>| 17/06/2021 | Page </a:t>
            </a:r>
            <a:fld id="{6A6D9FA1-99C7-4910-8E32-B85D378B0060}" type="slidenum">
              <a:rPr lang="en-GB" sz="1100" b="1" smtClean="0">
                <a:latin typeface="+mn-lt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11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7197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19/09/2021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users.euro-fusion.org/tfwiki/index.php/M21-18:_T-removal_in_JET-ILW" TargetMode="External"/><Relationship Id="rId13" Type="http://schemas.openxmlformats.org/officeDocument/2006/relationships/hyperlink" Target="https://users.euro-fusion.org/tfwiki/index.php/M21-23:_Study_of_H-mode_density_limit_in_high_radiation_plasma_scenarios" TargetMode="External"/><Relationship Id="rId3" Type="http://schemas.openxmlformats.org/officeDocument/2006/relationships/hyperlink" Target="https://users.euro-fusion.org/tfwiki/index.php/M21-03:_Baseline_scenario_for_high_fusion_performance_in_DT" TargetMode="External"/><Relationship Id="rId7" Type="http://schemas.openxmlformats.org/officeDocument/2006/relationships/hyperlink" Target="https://users.euro-fusion.org/tfwiki/index.php/M21-26:_T_and_DT_comparison_plasmas" TargetMode="External"/><Relationship Id="rId12" Type="http://schemas.openxmlformats.org/officeDocument/2006/relationships/hyperlink" Target="https://users.euro-fusion.org/tfwiki/index.php/M21-22:_Ion_Cyclotron_assisted_breakdown_for_IT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sers.euro-fusion.org/tfwiki/index.php/M21-15:_Detachment_and_density_limit_in_DT_and_4He_L-mode_plasmas" TargetMode="External"/><Relationship Id="rId11" Type="http://schemas.openxmlformats.org/officeDocument/2006/relationships/hyperlink" Target="https://users.euro-fusion.org/tfwiki/index.php/M21-21:_Impact_of_neutrals,_impurities,_and_opacity_on_pedestal_and_SOL" TargetMode="External"/><Relationship Id="rId5" Type="http://schemas.openxmlformats.org/officeDocument/2006/relationships/hyperlink" Target="https://users.euro-fusion.org/tfwiki/index.php/M21-14:_Isotope_dependence_of_L-H_transition_power_threshold" TargetMode="External"/><Relationship Id="rId15" Type="http://schemas.openxmlformats.org/officeDocument/2006/relationships/hyperlink" Target="https://users.euro-fusion.org/tfwiki/index.php/M21-25:_Validation_of_physics-based_modelling_predictions_for_peeling-limited_pedestals" TargetMode="External"/><Relationship Id="rId10" Type="http://schemas.openxmlformats.org/officeDocument/2006/relationships/hyperlink" Target="https://users.euro-fusion.org/tfwiki/index.php/M21-20:_Be_erosion_and_migration" TargetMode="External"/><Relationship Id="rId4" Type="http://schemas.openxmlformats.org/officeDocument/2006/relationships/hyperlink" Target="https://users.euro-fusion.org/tfwiki/index.php/M21-06:_Integrated_high_performance_seeded_scenario" TargetMode="External"/><Relationship Id="rId9" Type="http://schemas.openxmlformats.org/officeDocument/2006/relationships/hyperlink" Target="https://users.euro-fusion.org/tfwiki/index.php/M21-19:_Isotope_mix_dependence_of_H-mode_density_limit" TargetMode="External"/><Relationship Id="rId14" Type="http://schemas.openxmlformats.org/officeDocument/2006/relationships/hyperlink" Target="https://users.euro-fusion.org/tfwiki/index.php/M21-24:_Plasma-Wall_Interactions_with_Be/W_Plasma-Facing_Materials_in_He_Plasmas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uro-fusion.org/wiki/WPTE_wikipages:_Tokamak_Exploitation_Work_Package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78" y="2132856"/>
            <a:ext cx="8941466" cy="1512168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  <a:latin typeface="Roboto"/>
              </a:rPr>
              <a:t>2022 </a:t>
            </a:r>
            <a:r>
              <a:rPr lang="en-US" sz="3600" dirty="0" err="1" smtClean="0">
                <a:solidFill>
                  <a:schemeClr val="bg1"/>
                </a:solidFill>
                <a:latin typeface="Roboto"/>
              </a:rPr>
              <a:t>Programme</a:t>
            </a:r>
            <a:r>
              <a:rPr lang="en-US" sz="3600" dirty="0" smtClean="0">
                <a:solidFill>
                  <a:schemeClr val="bg1"/>
                </a:solidFill>
                <a:latin typeface="Roboto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Roboto"/>
              </a:rPr>
              <a:t>goals &amp; </a:t>
            </a:r>
            <a:r>
              <a:rPr lang="en-US" sz="3600" dirty="0" smtClean="0">
                <a:solidFill>
                  <a:schemeClr val="bg1"/>
                </a:solidFill>
                <a:latin typeface="Roboto"/>
              </a:rPr>
              <a:t>strategy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56" y="3945828"/>
            <a:ext cx="8916044" cy="128337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WP Tokamak Exploitation Task Force Leaders: </a:t>
            </a:r>
          </a:p>
          <a:p>
            <a:r>
              <a:rPr lang="en-US" sz="2400" dirty="0">
                <a:latin typeface="+mn-lt"/>
              </a:rPr>
              <a:t>E. Joffrin, Marco Wischmeier, A. Hakola, B. Labit, E. </a:t>
            </a:r>
            <a:r>
              <a:rPr lang="en-US" sz="2400" dirty="0" err="1">
                <a:latin typeface="+mn-lt"/>
              </a:rPr>
              <a:t>Tsitrone</a:t>
            </a:r>
            <a:r>
              <a:rPr lang="en-US" sz="2400" dirty="0">
                <a:latin typeface="+mn-lt"/>
              </a:rPr>
              <a:t>, N. Vianello </a:t>
            </a: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SPI </a:t>
            </a:r>
            <a:r>
              <a:rPr lang="fr-FR" sz="3600" b="1" dirty="0" err="1" smtClean="0">
                <a:solidFill>
                  <a:srgbClr val="C00000"/>
                </a:solidFill>
              </a:rPr>
              <a:t>experiment</a:t>
            </a:r>
            <a:r>
              <a:rPr lang="fr-FR" sz="3600" b="1" dirty="0" smtClean="0">
                <a:solidFill>
                  <a:srgbClr val="C00000"/>
                </a:solidFill>
              </a:rPr>
              <a:t> in ASDEX Upgrade in 2022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3190" y="1076874"/>
            <a:ext cx="904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SPI in ASDEX Upgrade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2022 (IO-IPP collaboration)</a:t>
            </a:r>
            <a:endParaRPr lang="fr-FR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04" y="2865773"/>
            <a:ext cx="858981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IDFont+F1"/>
              </a:rPr>
              <a:t>Objectives from ITER</a:t>
            </a:r>
            <a:r>
              <a:rPr kumimoji="0" lang="en-US" sz="2000" b="1" i="0" u="sng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IDFont+F1"/>
              </a:rPr>
              <a:t> Organization</a:t>
            </a:r>
            <a:endParaRPr kumimoji="0" lang="en-US" sz="2000" b="1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IDFont+F1"/>
            </a:endParaRPr>
          </a:p>
          <a:p>
            <a:pPr marL="342900" marR="0" lvl="0" indent="-34290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DFont+F1"/>
              </a:rPr>
              <a:t>Study of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IDFont+F1"/>
              </a:rPr>
              <a:t>pre-TQ ablation of different fragment size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DFont+F1"/>
              </a:rPr>
              <a:t>distributions and properties for various target plasmas and SPI parameters;</a:t>
            </a:r>
          </a:p>
          <a:p>
            <a:pPr marL="342900" marR="0" lvl="0" indent="-34290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IDFont+F1"/>
              </a:rPr>
              <a:t>Assessment of pre-TQ dual injection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DFont+F1"/>
              </a:rPr>
              <a:t> in an all-metal device for RE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DFont+F1"/>
              </a:rPr>
              <a:t>avoidance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DFont+F1"/>
              </a:rPr>
              <a:t>;</a:t>
            </a:r>
          </a:p>
          <a:p>
            <a:pPr marL="342900" marR="0" lvl="0" indent="-342900" algn="just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IDFont+F1"/>
              </a:rPr>
              <a:t>Ablation measurements of “single” fragment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DFont+F1"/>
              </a:rPr>
              <a:t>as reference for SPI and for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DFont+F1"/>
              </a:rPr>
              <a:t>model validation.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5232" y="5733256"/>
            <a:ext cx="624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DFont+F1"/>
              </a:rPr>
              <a:t>Topic 1 (Pre-TQ ablation studies): ~100-110 pulses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DFont+F1"/>
              </a:rPr>
              <a:t>Topic 2 (Post-TQ ablation studies): ~10-20 pulses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DFont+F1"/>
              </a:rPr>
              <a:t>Topic 3 (Dilution cooling studies): ~75-85 pulses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956" y="1573463"/>
            <a:ext cx="8589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DFont+F1"/>
              </a:rPr>
              <a:t>IO must decide on the geometry of the shattering unit by 2023</a:t>
            </a:r>
          </a:p>
          <a:p>
            <a:pPr marL="342900" marR="0" lvl="0" indent="-3429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è"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DFont+F1"/>
              </a:rPr>
              <a:t>Fragment sizes, but also injection plume characteristics can be expected to impact on the mitigation efficiency</a:t>
            </a: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80112" y="5917921"/>
            <a:ext cx="33226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fr-FR" sz="2400" b="1" dirty="0" smtClean="0">
                <a:solidFill>
                  <a:srgbClr val="C00000"/>
                </a:solidFill>
              </a:rPr>
              <a:t>200 « Good » pulses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980728"/>
            <a:ext cx="893311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EUROfusion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(TE)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will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act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as a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participant to the IO Programme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ASDEX</a:t>
            </a: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There are about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200 good pulses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proposed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by the ITER Programme, i.e. 240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including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contingencies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SPI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experiments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shall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be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done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single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days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of 25  pulses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This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bring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the total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number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SPI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days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to 9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days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</a:t>
            </a: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IPP proposes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that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45% of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these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pulses are part of the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EUROfusion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time (4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days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to match the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share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of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EUROfusion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</a:t>
            </a:r>
            <a:r>
              <a:rPr kumimoji="0" lang="fr-FR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other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Programmes. </a:t>
            </a: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 will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integrate this participation in RT05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 nominate a contact person for collaborating with the IO SCs. </a:t>
            </a:r>
          </a:p>
          <a:p>
            <a:pPr marL="285750" lvl="0" indent="-285750" algn="just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prstClr val="black"/>
                </a:solidFill>
              </a:rPr>
              <a:t>There </a:t>
            </a:r>
            <a:r>
              <a:rPr lang="fr-FR" sz="2000" b="1" dirty="0" err="1" smtClean="0">
                <a:solidFill>
                  <a:prstClr val="black"/>
                </a:solidFill>
              </a:rPr>
              <a:t>will</a:t>
            </a:r>
            <a:r>
              <a:rPr lang="fr-FR" sz="2000" b="1" dirty="0" smtClean="0">
                <a:solidFill>
                  <a:prstClr val="black"/>
                </a:solidFill>
              </a:rPr>
              <a:t> </a:t>
            </a:r>
            <a:r>
              <a:rPr lang="fr-FR" sz="2000" b="1" dirty="0" err="1" smtClean="0">
                <a:solidFill>
                  <a:prstClr val="black"/>
                </a:solidFill>
              </a:rPr>
              <a:t>be</a:t>
            </a:r>
            <a:r>
              <a:rPr lang="fr-FR" sz="2000" b="1" dirty="0" smtClean="0">
                <a:solidFill>
                  <a:prstClr val="black"/>
                </a:solidFill>
              </a:rPr>
              <a:t> </a:t>
            </a:r>
            <a:r>
              <a:rPr lang="fr-FR" sz="2000" b="1" dirty="0" smtClean="0">
                <a:solidFill>
                  <a:srgbClr val="0000FF"/>
                </a:solidFill>
              </a:rPr>
              <a:t>single </a:t>
            </a:r>
            <a:r>
              <a:rPr lang="fr-FR" sz="2000" b="1" dirty="0" err="1" smtClean="0">
                <a:solidFill>
                  <a:srgbClr val="0000FF"/>
                </a:solidFill>
              </a:rPr>
              <a:t>shot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r>
              <a:rPr lang="fr-FR" sz="2000" b="1" dirty="0" err="1" smtClean="0">
                <a:solidFill>
                  <a:srgbClr val="0000FF"/>
                </a:solidFill>
              </a:rPr>
              <a:t>requests</a:t>
            </a:r>
            <a:r>
              <a:rPr lang="fr-FR" sz="2000" b="1" dirty="0" smtClean="0">
                <a:solidFill>
                  <a:prstClr val="black"/>
                </a:solidFill>
              </a:rPr>
              <a:t>:  </a:t>
            </a:r>
            <a:r>
              <a:rPr lang="en-US" sz="2000" b="1" dirty="0">
                <a:solidFill>
                  <a:prstClr val="black"/>
                </a:solidFill>
              </a:rPr>
              <a:t>all pulses will go into a single ITER SPI pool and there will be no IPP or TE pulse flags as </a:t>
            </a:r>
            <a:r>
              <a:rPr lang="en-US" sz="2000" b="1" dirty="0" smtClean="0">
                <a:solidFill>
                  <a:prstClr val="black"/>
                </a:solidFill>
              </a:rPr>
              <a:t>usual. </a:t>
            </a:r>
          </a:p>
          <a:p>
            <a:pPr marL="285750" lvl="0" indent="-285750" algn="just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prstClr val="black"/>
                </a:solidFill>
              </a:rPr>
              <a:t>The </a:t>
            </a:r>
            <a:r>
              <a:rPr lang="fr-FR" sz="2000" b="1" dirty="0">
                <a:solidFill>
                  <a:srgbClr val="0000FF"/>
                </a:solidFill>
              </a:rPr>
              <a:t>TE call in </a:t>
            </a:r>
            <a:r>
              <a:rPr lang="fr-FR" sz="2000" b="1" dirty="0" err="1">
                <a:solidFill>
                  <a:srgbClr val="0000FF"/>
                </a:solidFill>
              </a:rPr>
              <a:t>mid-October</a:t>
            </a:r>
            <a:r>
              <a:rPr lang="fr-FR" sz="2000" b="1" dirty="0">
                <a:solidFill>
                  <a:srgbClr val="0000FF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will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include</a:t>
            </a:r>
            <a:r>
              <a:rPr lang="fr-FR" sz="2000" b="1" dirty="0">
                <a:solidFill>
                  <a:prstClr val="black"/>
                </a:solidFill>
              </a:rPr>
              <a:t> the participation to the </a:t>
            </a:r>
            <a:r>
              <a:rPr lang="fr-FR" sz="2000" b="1" dirty="0" err="1">
                <a:solidFill>
                  <a:prstClr val="black"/>
                </a:solidFill>
              </a:rPr>
              <a:t>whole</a:t>
            </a:r>
            <a:r>
              <a:rPr lang="fr-FR" sz="2000" b="1" dirty="0">
                <a:solidFill>
                  <a:prstClr val="black"/>
                </a:solidFill>
              </a:rPr>
              <a:t> of SPI </a:t>
            </a:r>
            <a:r>
              <a:rPr lang="fr-FR" sz="2000" b="1" dirty="0" err="1">
                <a:solidFill>
                  <a:prstClr val="black"/>
                </a:solidFill>
              </a:rPr>
              <a:t>experiment</a:t>
            </a:r>
            <a:r>
              <a:rPr lang="fr-FR" sz="2000" b="1" dirty="0">
                <a:solidFill>
                  <a:prstClr val="black"/>
                </a:solidFill>
              </a:rPr>
              <a:t> </a:t>
            </a:r>
            <a:r>
              <a:rPr lang="fr-FR" sz="2000" b="1" dirty="0" err="1">
                <a:solidFill>
                  <a:prstClr val="black"/>
                </a:solidFill>
              </a:rPr>
              <a:t>with</a:t>
            </a:r>
            <a:r>
              <a:rPr lang="fr-FR" sz="2000" b="1" dirty="0">
                <a:solidFill>
                  <a:prstClr val="black"/>
                </a:solidFill>
              </a:rPr>
              <a:t> the IO plan of </a:t>
            </a:r>
            <a:r>
              <a:rPr lang="fr-FR" sz="2000" b="1" dirty="0" err="1">
                <a:solidFill>
                  <a:prstClr val="black"/>
                </a:solidFill>
              </a:rPr>
              <a:t>experiments</a:t>
            </a:r>
            <a:r>
              <a:rPr lang="fr-FR" sz="2000" b="1" dirty="0">
                <a:solidFill>
                  <a:prstClr val="black"/>
                </a:solidFill>
              </a:rPr>
              <a:t>. </a:t>
            </a:r>
          </a:p>
          <a:p>
            <a:pPr marL="285750" lvl="0" indent="-285750" algn="just" defTabSz="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prstClr val="black"/>
                </a:solidFill>
              </a:rPr>
              <a:t>For </a:t>
            </a:r>
            <a:r>
              <a:rPr lang="fr-FR" sz="2000" b="1" dirty="0">
                <a:solidFill>
                  <a:prstClr val="black"/>
                </a:solidFill>
              </a:rPr>
              <a:t>TE, </a:t>
            </a:r>
            <a:r>
              <a:rPr lang="en-US" sz="2000" b="1" dirty="0">
                <a:solidFill>
                  <a:prstClr val="black"/>
                </a:solidFill>
              </a:rPr>
              <a:t>45% WP TE </a:t>
            </a:r>
            <a:r>
              <a:rPr lang="en-US" sz="2000" b="1" dirty="0" smtClean="0">
                <a:solidFill>
                  <a:prstClr val="black"/>
                </a:solidFill>
              </a:rPr>
              <a:t>pulses are equivalent to 65 </a:t>
            </a:r>
            <a:r>
              <a:rPr lang="en-US" sz="2000" b="1" dirty="0">
                <a:solidFill>
                  <a:prstClr val="black"/>
                </a:solidFill>
              </a:rPr>
              <a:t>regular pulses </a:t>
            </a:r>
            <a:r>
              <a:rPr lang="en-US" sz="2000" b="1" dirty="0" smtClean="0">
                <a:solidFill>
                  <a:prstClr val="black"/>
                </a:solidFill>
              </a:rPr>
              <a:t>bringing down </a:t>
            </a:r>
            <a:r>
              <a:rPr lang="en-US" sz="2000" b="1" dirty="0" err="1" smtClean="0">
                <a:solidFill>
                  <a:prstClr val="black"/>
                </a:solidFill>
              </a:rPr>
              <a:t>down</a:t>
            </a:r>
            <a:r>
              <a:rPr lang="en-US" sz="2000" b="1" dirty="0" smtClean="0">
                <a:solidFill>
                  <a:prstClr val="black"/>
                </a:solidFill>
              </a:rPr>
              <a:t> the </a:t>
            </a:r>
            <a:r>
              <a:rPr lang="en-US" sz="2000" b="1" dirty="0" smtClean="0">
                <a:solidFill>
                  <a:srgbClr val="0000FF"/>
                </a:solidFill>
              </a:rPr>
              <a:t>total number of pulses to 430 out of 495</a:t>
            </a:r>
            <a:endParaRPr lang="en-US" sz="2000" b="1" dirty="0">
              <a:solidFill>
                <a:srgbClr val="0000FF"/>
              </a:solidFill>
            </a:endParaRPr>
          </a:p>
          <a:p>
            <a:pPr marL="285750" marR="0" lvl="0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SPI </a:t>
            </a:r>
            <a:r>
              <a:rPr lang="fr-FR" sz="3600" b="1" dirty="0" err="1" smtClean="0">
                <a:solidFill>
                  <a:srgbClr val="C00000"/>
                </a:solidFill>
              </a:rPr>
              <a:t>experiment</a:t>
            </a:r>
            <a:r>
              <a:rPr lang="fr-FR" sz="3600" b="1" dirty="0" smtClean="0">
                <a:solidFill>
                  <a:srgbClr val="C00000"/>
                </a:solidFill>
              </a:rPr>
              <a:t> in ASDEX Upgrade in 2022</a:t>
            </a:r>
            <a:endParaRPr lang="fr-F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1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0"/>
            <a:ext cx="8352928" cy="914400"/>
          </a:xfrm>
        </p:spPr>
        <p:txBody>
          <a:bodyPr/>
          <a:lstStyle/>
          <a:p>
            <a:r>
              <a:rPr lang="fr-FR" sz="3200" dirty="0" smtClean="0">
                <a:solidFill>
                  <a:srgbClr val="C00000"/>
                </a:solidFill>
              </a:rPr>
              <a:t>Future </a:t>
            </a:r>
            <a:r>
              <a:rPr lang="fr-FR" sz="3200" dirty="0" err="1" smtClean="0">
                <a:solidFill>
                  <a:srgbClr val="C00000"/>
                </a:solidFill>
              </a:rPr>
              <a:t>Helium</a:t>
            </a:r>
            <a:r>
              <a:rPr lang="fr-FR" sz="3200" dirty="0" smtClean="0">
                <a:solidFill>
                  <a:srgbClr val="C00000"/>
                </a:solidFill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</a:rPr>
              <a:t>campaigns</a:t>
            </a:r>
            <a:r>
              <a:rPr lang="fr-FR" sz="3200" dirty="0">
                <a:solidFill>
                  <a:srgbClr val="C00000"/>
                </a:solidFill>
              </a:rPr>
              <a:t> </a:t>
            </a:r>
            <a:r>
              <a:rPr lang="fr-FR" sz="3200" dirty="0" smtClean="0">
                <a:solidFill>
                  <a:srgbClr val="C00000"/>
                </a:solidFill>
              </a:rPr>
              <a:t>in support of ITER </a:t>
            </a:r>
            <a:endParaRPr lang="fr-FR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544958"/>
              </p:ext>
            </p:extLst>
          </p:nvPr>
        </p:nvGraphicFramePr>
        <p:xfrm>
          <a:off x="107504" y="1069330"/>
          <a:ext cx="4420309" cy="4985380"/>
        </p:xfrm>
        <a:graphic>
          <a:graphicData uri="http://schemas.openxmlformats.org/drawingml/2006/table">
            <a:tbl>
              <a:tblPr/>
              <a:tblGrid>
                <a:gridCol w="4420309">
                  <a:extLst>
                    <a:ext uri="{9D8B030D-6E8A-4147-A177-3AD203B41FA5}">
                      <a16:colId xmlns:a16="http://schemas.microsoft.com/office/drawing/2014/main" val="1808473890"/>
                    </a:ext>
                  </a:extLst>
                </a:gridCol>
              </a:tblGrid>
              <a:tr h="6314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List of tentative items discussed by WPTE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Calibri" panose="020F0502020204030204" pitchFamily="34" charset="0"/>
                        </a:rPr>
                        <a:t> for Helium campaigns</a:t>
                      </a:r>
                    </a:p>
                  </a:txBody>
                  <a:tcPr marL="2346" marR="2346" marT="2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588808"/>
                  </a:ext>
                </a:extLst>
              </a:tr>
              <a:tr h="273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Clarifying the LH power threshold in He</a:t>
                      </a:r>
                    </a:p>
                  </a:txBody>
                  <a:tcPr marL="2346" marR="2346" marT="2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911374"/>
                  </a:ext>
                </a:extLst>
              </a:tr>
              <a:tr h="543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Chracterization of Elms and control with 3D fields in H-mode </a:t>
                      </a:r>
                    </a:p>
                  </a:txBody>
                  <a:tcPr marL="2346" marR="2346" marT="2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974528"/>
                  </a:ext>
                </a:extLst>
              </a:tr>
              <a:tr h="273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Determine the efficiency of fuelling in He plasma </a:t>
                      </a:r>
                    </a:p>
                  </a:txBody>
                  <a:tcPr marL="2346" marR="2346" marT="2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2436464"/>
                  </a:ext>
                </a:extLst>
              </a:tr>
              <a:tr h="273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Intrinsic impurity transport in He plasma </a:t>
                      </a:r>
                    </a:p>
                  </a:txBody>
                  <a:tcPr marL="2346" marR="2346" marT="2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320376"/>
                  </a:ext>
                </a:extLst>
              </a:tr>
              <a:tr h="27309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Eigen Alfven mode stability in Helium plasma </a:t>
                      </a:r>
                    </a:p>
                  </a:txBody>
                  <a:tcPr marL="2346" marR="2346" marT="2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687086"/>
                  </a:ext>
                </a:extLst>
              </a:tr>
              <a:tr h="543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Erosion and deposition balance in Helium plasmas compared to similar D operations</a:t>
                      </a:r>
                    </a:p>
                  </a:txBody>
                  <a:tcPr marL="2346" marR="2346" marT="2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96845"/>
                  </a:ext>
                </a:extLst>
              </a:tr>
              <a:tr h="543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Sputtering of W in intra-ELM and inter-ELM phases by He2+ ions</a:t>
                      </a:r>
                    </a:p>
                  </a:txBody>
                  <a:tcPr marL="2346" marR="2346" marT="2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852658"/>
                  </a:ext>
                </a:extLst>
              </a:tr>
              <a:tr h="8140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Divertor power flux width in He plasmas in comparison to D plasmas and understanding detachment threshold</a:t>
                      </a:r>
                    </a:p>
                  </a:txBody>
                  <a:tcPr marL="2346" marR="2346" marT="2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245317"/>
                  </a:ext>
                </a:extLst>
              </a:tr>
              <a:tr h="5435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Exposure of W-PFCs to He plasmas and formation of fuzz. </a:t>
                      </a:r>
                    </a:p>
                  </a:txBody>
                  <a:tcPr marL="2346" marR="2346" marT="2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821364"/>
                  </a:ext>
                </a:extLst>
              </a:tr>
              <a:tr h="2730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 over from He to H (or D)</a:t>
                      </a:r>
                    </a:p>
                  </a:txBody>
                  <a:tcPr marL="2346" marR="2346" marT="2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27831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932040" y="1069330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 smtClean="0">
                <a:cs typeface="Arial" panose="020B0604020202020204" pitchFamily="34" charset="0"/>
              </a:rPr>
              <a:t>On the basis of the </a:t>
            </a:r>
            <a:r>
              <a:rPr lang="fr-FR" b="1" dirty="0" err="1" smtClean="0">
                <a:cs typeface="Arial" panose="020B0604020202020204" pitchFamily="34" charset="0"/>
              </a:rPr>
              <a:t>past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results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from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past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Helium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experiment</a:t>
            </a:r>
            <a:r>
              <a:rPr lang="fr-FR" b="1" dirty="0" smtClean="0">
                <a:cs typeface="Arial" panose="020B0604020202020204" pitchFamily="34" charset="0"/>
              </a:rPr>
              <a:t> in JET, AUG and WEST, </a:t>
            </a:r>
            <a:r>
              <a:rPr lang="fr-FR" b="1" dirty="0" smtClean="0">
                <a:solidFill>
                  <a:srgbClr val="0000FF"/>
                </a:solidFill>
                <a:cs typeface="Arial" panose="020B0604020202020204" pitchFamily="34" charset="0"/>
              </a:rPr>
              <a:t>TE has </a:t>
            </a:r>
            <a:r>
              <a:rPr lang="fr-FR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identified</a:t>
            </a:r>
            <a:r>
              <a:rPr lang="fr-FR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a list of </a:t>
            </a:r>
            <a:r>
              <a:rPr lang="fr-FR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potential</a:t>
            </a:r>
            <a:r>
              <a:rPr lang="fr-FR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items </a:t>
            </a:r>
            <a:r>
              <a:rPr lang="fr-FR" b="1" dirty="0" smtClean="0">
                <a:cs typeface="Arial" panose="020B0604020202020204" pitchFamily="34" charset="0"/>
              </a:rPr>
              <a:t>in </a:t>
            </a:r>
            <a:r>
              <a:rPr lang="fr-FR" b="1" dirty="0" err="1" smtClean="0">
                <a:cs typeface="Arial" panose="020B0604020202020204" pitchFamily="34" charset="0"/>
              </a:rPr>
              <a:t>particular</a:t>
            </a:r>
            <a:r>
              <a:rPr lang="fr-FR" b="1" dirty="0" smtClean="0">
                <a:cs typeface="Arial" panose="020B0604020202020204" pitchFamily="34" charset="0"/>
              </a:rPr>
              <a:t> for the ASDEX Upgrade </a:t>
            </a:r>
            <a:r>
              <a:rPr lang="fr-FR" b="1" dirty="0" err="1" smtClean="0">
                <a:cs typeface="Arial" panose="020B0604020202020204" pitchFamily="34" charset="0"/>
              </a:rPr>
              <a:t>campaign</a:t>
            </a:r>
            <a:r>
              <a:rPr lang="fr-FR" b="1" dirty="0" smtClean="0">
                <a:cs typeface="Arial" panose="020B0604020202020204" pitchFamily="34" charset="0"/>
              </a:rPr>
              <a:t> in 2022. </a:t>
            </a:r>
          </a:p>
          <a:p>
            <a:pPr algn="just"/>
            <a:endParaRPr lang="fr-FR" b="1" dirty="0">
              <a:cs typeface="Arial" panose="020B0604020202020204" pitchFamily="34" charset="0"/>
            </a:endParaRPr>
          </a:p>
          <a:p>
            <a:pPr algn="just"/>
            <a:r>
              <a:rPr lang="fr-FR" b="1" dirty="0" smtClean="0">
                <a:cs typeface="Arial" panose="020B0604020202020204" pitchFamily="34" charset="0"/>
              </a:rPr>
              <a:t>The </a:t>
            </a:r>
            <a:r>
              <a:rPr lang="fr-FR" b="1" dirty="0" err="1" smtClean="0">
                <a:cs typeface="Arial" panose="020B0604020202020204" pitchFamily="34" charset="0"/>
              </a:rPr>
              <a:t>proposal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is</a:t>
            </a:r>
            <a:r>
              <a:rPr lang="fr-FR" b="1" dirty="0" smtClean="0">
                <a:cs typeface="Arial" panose="020B0604020202020204" pitchFamily="34" charset="0"/>
              </a:rPr>
              <a:t> to have </a:t>
            </a:r>
            <a:r>
              <a:rPr lang="fr-FR" b="1" dirty="0" smtClean="0">
                <a:solidFill>
                  <a:srgbClr val="0000FF"/>
                </a:solidFill>
                <a:cs typeface="Arial" panose="020B0604020202020204" pitchFamily="34" charset="0"/>
              </a:rPr>
              <a:t>2 </a:t>
            </a:r>
            <a:r>
              <a:rPr lang="fr-FR" b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weeks</a:t>
            </a:r>
            <a:r>
              <a:rPr lang="fr-FR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of He </a:t>
            </a:r>
            <a:r>
              <a:rPr lang="fr-FR" b="1" dirty="0" smtClean="0">
                <a:cs typeface="Arial" panose="020B0604020202020204" pitchFamily="34" charset="0"/>
              </a:rPr>
              <a:t>(i.e. </a:t>
            </a:r>
            <a:r>
              <a:rPr lang="fr-FR" b="1" dirty="0">
                <a:cs typeface="Arial" panose="020B0604020202020204" pitchFamily="34" charset="0"/>
              </a:rPr>
              <a:t>~</a:t>
            </a:r>
            <a:r>
              <a:rPr lang="fr-FR" b="1" dirty="0" smtClean="0">
                <a:cs typeface="Arial" panose="020B0604020202020204" pitchFamily="34" charset="0"/>
              </a:rPr>
              <a:t>40 pulses) in ASDEX Upgrade </a:t>
            </a:r>
            <a:r>
              <a:rPr lang="fr-FR" b="1" dirty="0" err="1" smtClean="0">
                <a:cs typeface="Arial" panose="020B0604020202020204" pitchFamily="34" charset="0"/>
              </a:rPr>
              <a:t>prior</a:t>
            </a:r>
            <a:r>
              <a:rPr lang="fr-FR" b="1" dirty="0" smtClean="0">
                <a:cs typeface="Arial" panose="020B0604020202020204" pitchFamily="34" charset="0"/>
              </a:rPr>
              <a:t> to the long </a:t>
            </a:r>
            <a:r>
              <a:rPr lang="fr-FR" b="1" dirty="0" err="1" smtClean="0">
                <a:cs typeface="Arial" panose="020B0604020202020204" pitchFamily="34" charset="0"/>
              </a:rPr>
              <a:t>shutdown</a:t>
            </a:r>
            <a:r>
              <a:rPr lang="fr-FR" b="1" dirty="0" smtClean="0">
                <a:cs typeface="Arial" panose="020B0604020202020204" pitchFamily="34" charset="0"/>
              </a:rPr>
              <a:t>. </a:t>
            </a:r>
          </a:p>
          <a:p>
            <a:pPr algn="just"/>
            <a:endParaRPr lang="fr-FR" b="1" dirty="0">
              <a:cs typeface="Arial" panose="020B0604020202020204" pitchFamily="34" charset="0"/>
            </a:endParaRPr>
          </a:p>
          <a:p>
            <a:pPr algn="just"/>
            <a:r>
              <a:rPr lang="fr-FR" b="1" dirty="0" smtClean="0">
                <a:solidFill>
                  <a:srgbClr val="0000FF"/>
                </a:solidFill>
                <a:cs typeface="Arial" panose="020B0604020202020204" pitchFamily="34" charset="0"/>
              </a:rPr>
              <a:t>JET </a:t>
            </a:r>
            <a:r>
              <a:rPr lang="fr-FR" b="1" dirty="0" err="1" smtClean="0">
                <a:cs typeface="Arial" panose="020B0604020202020204" pitchFamily="34" charset="0"/>
              </a:rPr>
              <a:t>will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also</a:t>
            </a:r>
            <a:r>
              <a:rPr lang="fr-FR" b="1" dirty="0" smtClean="0">
                <a:cs typeface="Arial" panose="020B0604020202020204" pitchFamily="34" charset="0"/>
              </a:rPr>
              <a:t> plan an </a:t>
            </a:r>
            <a:r>
              <a:rPr lang="fr-FR" b="1" dirty="0" err="1" smtClean="0">
                <a:cs typeface="Arial" panose="020B0604020202020204" pitchFamily="34" charset="0"/>
              </a:rPr>
              <a:t>Helium</a:t>
            </a:r>
            <a:r>
              <a:rPr lang="fr-FR" b="1" dirty="0" smtClean="0"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cs typeface="Arial" panose="020B0604020202020204" pitchFamily="34" charset="0"/>
              </a:rPr>
              <a:t>campaign</a:t>
            </a:r>
            <a:r>
              <a:rPr lang="fr-FR" b="1" dirty="0" smtClean="0">
                <a:cs typeface="Arial" panose="020B0604020202020204" pitchFamily="34" charset="0"/>
              </a:rPr>
              <a:t> at the end of 2022. </a:t>
            </a:r>
          </a:p>
          <a:p>
            <a:pPr algn="just"/>
            <a:endParaRPr lang="fr-FR" b="1" dirty="0">
              <a:cs typeface="Arial" panose="020B0604020202020204" pitchFamily="34" charset="0"/>
            </a:endParaRPr>
          </a:p>
          <a:p>
            <a:pPr algn="just"/>
            <a:endParaRPr lang="fr-FR" b="1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39" y="4732913"/>
            <a:ext cx="3960441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fr-FR" b="1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 unique call for </a:t>
            </a:r>
            <a:r>
              <a:rPr lang="fr-FR" b="1" dirty="0" err="1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proposal</a:t>
            </a:r>
            <a:r>
              <a:rPr lang="fr-FR" b="1" dirty="0">
                <a:solidFill>
                  <a:srgbClr val="0000FF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err="1">
                <a:cs typeface="Arial" panose="020B0604020202020204" pitchFamily="34" charset="0"/>
                <a:sym typeface="Wingdings" panose="05000000000000000000" pitchFamily="2" charset="2"/>
              </a:rPr>
              <a:t>shall</a:t>
            </a:r>
            <a:r>
              <a:rPr lang="fr-FR" b="1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err="1"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fr-FR" b="1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err="1">
                <a:cs typeface="Arial" panose="020B0604020202020204" pitchFamily="34" charset="0"/>
                <a:sym typeface="Wingdings" panose="05000000000000000000" pitchFamily="2" charset="2"/>
              </a:rPr>
              <a:t>launched</a:t>
            </a:r>
            <a:r>
              <a:rPr lang="fr-FR" b="1" dirty="0">
                <a:cs typeface="Arial" panose="020B0604020202020204" pitchFamily="34" charset="0"/>
                <a:sym typeface="Wingdings" panose="05000000000000000000" pitchFamily="2" charset="2"/>
              </a:rPr>
              <a:t> at the end of 2021 to </a:t>
            </a:r>
            <a:r>
              <a:rPr lang="fr-FR" b="1" dirty="0" err="1" smtClean="0">
                <a:cs typeface="Arial" panose="020B0604020202020204" pitchFamily="34" charset="0"/>
                <a:sym typeface="Wingdings" panose="05000000000000000000" pitchFamily="2" charset="2"/>
              </a:rPr>
              <a:t>prepare</a:t>
            </a:r>
            <a:r>
              <a:rPr lang="fr-FR" b="1" dirty="0" smtClean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>
                <a:cs typeface="Arial" panose="020B0604020202020204" pitchFamily="34" charset="0"/>
                <a:sym typeface="Wingdings" panose="05000000000000000000" pitchFamily="2" charset="2"/>
              </a:rPr>
              <a:t>the programme on </a:t>
            </a:r>
            <a:r>
              <a:rPr lang="fr-FR" b="1" dirty="0" err="1">
                <a:cs typeface="Arial" panose="020B0604020202020204" pitchFamily="34" charset="0"/>
                <a:sym typeface="Wingdings" panose="05000000000000000000" pitchFamily="2" charset="2"/>
              </a:rPr>
              <a:t>Helium</a:t>
            </a:r>
            <a:r>
              <a:rPr lang="fr-FR" b="1" dirty="0"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endParaRPr lang="fr-FR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29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>
                <a:solidFill>
                  <a:srgbClr val="C00000"/>
                </a:solidFill>
              </a:rPr>
              <a:t>Diagnostic </a:t>
            </a:r>
            <a:r>
              <a:rPr lang="fr-FR" sz="3600" dirty="0" err="1" smtClean="0">
                <a:solidFill>
                  <a:srgbClr val="C00000"/>
                </a:solidFill>
              </a:rPr>
              <a:t>enhancements</a:t>
            </a:r>
            <a:r>
              <a:rPr lang="fr-FR" sz="3600" dirty="0" smtClean="0">
                <a:solidFill>
                  <a:srgbClr val="C00000"/>
                </a:solidFill>
              </a:rPr>
              <a:t> for 2022</a:t>
            </a:r>
            <a:endParaRPr lang="fr-FR" sz="36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4735"/>
              </p:ext>
            </p:extLst>
          </p:nvPr>
        </p:nvGraphicFramePr>
        <p:xfrm>
          <a:off x="248579" y="1772816"/>
          <a:ext cx="8667400" cy="3924078"/>
        </p:xfrm>
        <a:graphic>
          <a:graphicData uri="http://schemas.openxmlformats.org/drawingml/2006/table">
            <a:tbl>
              <a:tblPr/>
              <a:tblGrid>
                <a:gridCol w="864096">
                  <a:extLst>
                    <a:ext uri="{9D8B030D-6E8A-4147-A177-3AD203B41FA5}">
                      <a16:colId xmlns:a16="http://schemas.microsoft.com/office/drawing/2014/main" val="775010036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17354510"/>
                    </a:ext>
                  </a:extLst>
                </a:gridCol>
                <a:gridCol w="4850976">
                  <a:extLst>
                    <a:ext uri="{9D8B030D-6E8A-4147-A177-3AD203B41FA5}">
                      <a16:colId xmlns:a16="http://schemas.microsoft.com/office/drawing/2014/main" val="2359509425"/>
                    </a:ext>
                  </a:extLst>
                </a:gridCol>
              </a:tblGrid>
              <a:tr h="25763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Device</a:t>
                      </a:r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Motivation</a:t>
                      </a:r>
                      <a:r>
                        <a:rPr lang="fr-FR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898555"/>
                  </a:ext>
                </a:extLst>
              </a:tr>
              <a:tr h="4629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and implementation of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divTS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system for the new upper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divertor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(PEX-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DivIIo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-ADC)</a:t>
                      </a: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Expected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have a high impact on the PEX Programme to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interpret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the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exhaust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739204"/>
                  </a:ext>
                </a:extLst>
              </a:tr>
              <a:tr h="46295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Vertical endoscope for the fast IR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 measuring the ELMs  and disruptions on the target plate with of frequency of at least 10kHz and a good spatial resolution.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816784"/>
                  </a:ext>
                </a:extLst>
              </a:tr>
              <a:tr h="3090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embarked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 the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arm</a:t>
                      </a:r>
                    </a:p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LIBS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 the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remote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arm. ITER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request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though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Beryllium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896473"/>
                  </a:ext>
                </a:extLst>
              </a:tr>
              <a:tr h="6169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TCV</a:t>
                      </a: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Expansion of MANTIS </a:t>
                      </a:r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 RE-electrons and double-Null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divertor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concepts</a:t>
                      </a: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Additional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system: synchrotron radiation on a </a:t>
                      </a:r>
                      <a:r>
                        <a:rPr lang="fr-FR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different</a:t>
                      </a:r>
                      <a:r>
                        <a:rPr lang="fr-FR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location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5554625"/>
                  </a:ext>
                </a:extLst>
              </a:tr>
              <a:tr h="7708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TCV</a:t>
                      </a: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MSE 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</a:t>
                      </a: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 give additional constrains on equilibrium reconstruction uncertainties which might affect all cases, including alternative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divertors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also important f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the development of the AT scenario and the fast ion physics </a:t>
                      </a:r>
                    </a:p>
                  </a:txBody>
                  <a:tcPr marL="1768" marR="1768" marT="1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214830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61193" y="123095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diagnostics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TE for 2022 (out of 16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6376" y="5869428"/>
            <a:ext cx="807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JET high </a:t>
            </a:r>
            <a:r>
              <a:rPr lang="fr-FR" b="1" dirty="0" err="1" smtClean="0">
                <a:solidFill>
                  <a:srgbClr val="0000FF"/>
                </a:solidFill>
              </a:rPr>
              <a:t>priority</a:t>
            </a:r>
            <a:r>
              <a:rPr lang="fr-FR" b="1" dirty="0" smtClean="0">
                <a:solidFill>
                  <a:srgbClr val="0000FF"/>
                </a:solidFill>
              </a:rPr>
              <a:t> diagnostics </a:t>
            </a:r>
            <a:r>
              <a:rPr lang="fr-FR" b="1" dirty="0" err="1" smtClean="0">
                <a:solidFill>
                  <a:srgbClr val="0000FF"/>
                </a:solidFill>
              </a:rPr>
              <a:t>will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also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be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integrated</a:t>
            </a:r>
            <a:r>
              <a:rPr lang="fr-FR" b="1" dirty="0" smtClean="0">
                <a:solidFill>
                  <a:srgbClr val="0000FF"/>
                </a:solidFill>
              </a:rPr>
              <a:t> in </a:t>
            </a:r>
            <a:r>
              <a:rPr lang="fr-FR" b="1" dirty="0" err="1" smtClean="0">
                <a:solidFill>
                  <a:srgbClr val="0000FF"/>
                </a:solidFill>
              </a:rPr>
              <a:t>this</a:t>
            </a:r>
            <a:r>
              <a:rPr lang="fr-FR" b="1" dirty="0" smtClean="0">
                <a:solidFill>
                  <a:srgbClr val="0000FF"/>
                </a:solidFill>
              </a:rPr>
              <a:t> list.   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34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15682" y="-11634"/>
            <a:ext cx="7543800" cy="914400"/>
          </a:xfrm>
        </p:spPr>
        <p:txBody>
          <a:bodyPr/>
          <a:lstStyle/>
          <a:p>
            <a:r>
              <a:rPr lang="fr-FR" sz="3200" dirty="0" err="1" smtClean="0">
                <a:solidFill>
                  <a:srgbClr val="C00000"/>
                </a:solidFill>
              </a:rPr>
              <a:t>Handover</a:t>
            </a:r>
            <a:r>
              <a:rPr lang="fr-FR" sz="3200" dirty="0" smtClean="0">
                <a:solidFill>
                  <a:srgbClr val="C00000"/>
                </a:solidFill>
              </a:rPr>
              <a:t> of JET to WPTE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5269" y="883495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TFLs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manage C40B (Tritium) and C42 JET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campaigns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50% of the total TE pulse budget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endParaRPr lang="fr-FR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4372104" y="2933707"/>
            <a:ext cx="30555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727243" y="3252808"/>
            <a:ext cx="34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Pending</a:t>
            </a:r>
            <a:r>
              <a:rPr lang="fr-FR" b="1" dirty="0" smtClean="0"/>
              <a:t> agreement UK-EURATOM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15682" y="3401412"/>
            <a:ext cx="891235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JET in 2022 and 2023: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Helium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SPI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barrels)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Seeding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scenario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ELM scenario (QH- and EDA modes)?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è"/>
            </a:pP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JET 2022 -2023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schedule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may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need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revision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ITER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priority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SPI,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Helium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campaign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versus DTE3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or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even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against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elements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C40B and C42?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è"/>
            </a:pP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JET diagnostics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enhancement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exploited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LIDS, HRTS,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Bolometer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F18C66DA-CAD5-459C-BF3A-504039DC8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53" y="1673996"/>
            <a:ext cx="7496134" cy="1494538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F18C66DA-CAD5-459C-BF3A-504039DC8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33" t="23236" r="38098"/>
          <a:stretch/>
        </p:blipFill>
        <p:spPr>
          <a:xfrm>
            <a:off x="2135053" y="2015445"/>
            <a:ext cx="3528392" cy="1147266"/>
          </a:xfrm>
          <a:prstGeom prst="rect">
            <a:avLst/>
          </a:prstGeom>
        </p:spPr>
      </p:pic>
      <p:cxnSp>
        <p:nvCxnSpPr>
          <p:cNvPr id="11" name="Connecteur droit avec flèche 10"/>
          <p:cNvCxnSpPr>
            <a:stCxn id="4" idx="2"/>
          </p:cNvCxnSpPr>
          <p:nvPr/>
        </p:nvCxnSpPr>
        <p:spPr>
          <a:xfrm>
            <a:off x="4463988" y="3181222"/>
            <a:ext cx="1263255" cy="29622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3">
            <a:extLst>
              <a:ext uri="{FF2B5EF4-FFF2-40B4-BE49-F238E27FC236}">
                <a16:creationId xmlns:a16="http://schemas.microsoft.com/office/drawing/2014/main" id="{F18C66DA-CAD5-459C-BF3A-504039DC8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070"/>
          <a:stretch/>
        </p:blipFill>
        <p:spPr>
          <a:xfrm>
            <a:off x="747249" y="1661308"/>
            <a:ext cx="7496134" cy="5220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7784" y="1753640"/>
            <a:ext cx="3672408" cy="1427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32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Organization</a:t>
            </a:r>
            <a:r>
              <a:rPr lang="fr-FR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fr-FR" sz="3200" dirty="0" err="1" smtClean="0">
                <a:solidFill>
                  <a:srgbClr val="C00000"/>
                </a:solidFill>
                <a:latin typeface="Arial" panose="020B0604020202020204" pitchFamily="34" charset="0"/>
              </a:rPr>
              <a:t>with</a:t>
            </a:r>
            <a:r>
              <a:rPr lang="fr-FR" sz="3200" dirty="0" smtClean="0">
                <a:solidFill>
                  <a:srgbClr val="C00000"/>
                </a:solidFill>
                <a:latin typeface="Arial" panose="020B0604020202020204" pitchFamily="34" charset="0"/>
              </a:rPr>
              <a:t> JET </a:t>
            </a:r>
            <a:endParaRPr lang="fr-FR" sz="32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914400"/>
            <a:ext cx="8943912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current </a:t>
            </a:r>
            <a:r>
              <a:rPr lang="en-GB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JET TFLs </a:t>
            </a:r>
            <a: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continue 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TFLs duties (TFM chairing, duty-TFL of experimental sessions, </a:t>
            </a:r>
            <a:r>
              <a:rPr lang="en-GB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GB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until the end of </a:t>
            </a:r>
            <a:r>
              <a:rPr lang="en-GB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</a:t>
            </a:r>
            <a:r>
              <a:rPr lang="en-GB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JET TFLs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dTFLs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continue the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analysis of D-T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experiments (C41) and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endorsing conferences and papers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until the end of 2022. The exact  individual involvement (fractional time) is still under discussion.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 TFL </a:t>
            </a:r>
            <a:r>
              <a:rPr lang="en-U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take over TFL duties on the 1</a:t>
            </a:r>
            <a:r>
              <a:rPr lang="en-US" b="1" baseline="30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January 2022.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experiment content, scientific coordinators and timeline should not be modified in principle. But this depends also on a possible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revision of the JET Schedule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exact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future of the tasks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under discussion since they may overlap with existing task in the existing research topics or in the TSVVs.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management of the experiments of </a:t>
            </a:r>
            <a:r>
              <a:rPr lang="en-US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C40B and C42 </a:t>
            </a:r>
            <a:r>
              <a:rPr lang="en-U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 be redistributed among the TE TFLs including the analysis and publications.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 task Force leaders will ensure a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continuous presence on the </a:t>
            </a: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Culham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site </a:t>
            </a:r>
          </a:p>
        </p:txBody>
      </p:sp>
    </p:spTree>
    <p:extLst>
      <p:ext uri="{BB962C8B-B14F-4D97-AF65-F5344CB8AC3E}">
        <p14:creationId xmlns:p14="http://schemas.microsoft.com/office/powerpoint/2010/main" val="236029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2"/>
          <p:cNvSpPr>
            <a:spLocks noGrp="1"/>
          </p:cNvSpPr>
          <p:nvPr>
            <p:ph type="title"/>
          </p:nvPr>
        </p:nvSpPr>
        <p:spPr>
          <a:xfrm>
            <a:off x="107504" y="0"/>
            <a:ext cx="7543800" cy="9144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C40B </a:t>
            </a:r>
            <a:r>
              <a:rPr lang="fr-FR" dirty="0" err="1" smtClean="0">
                <a:solidFill>
                  <a:srgbClr val="C00000"/>
                </a:solidFill>
              </a:rPr>
              <a:t>campaign</a:t>
            </a:r>
            <a:r>
              <a:rPr lang="fr-FR" dirty="0" smtClean="0">
                <a:solidFill>
                  <a:srgbClr val="C00000"/>
                </a:solidFill>
              </a:rPr>
              <a:t>: « </a:t>
            </a:r>
            <a:r>
              <a:rPr lang="fr-FR" dirty="0" err="1" smtClean="0">
                <a:solidFill>
                  <a:srgbClr val="C00000"/>
                </a:solidFill>
              </a:rPr>
              <a:t>scientific</a:t>
            </a:r>
            <a:r>
              <a:rPr lang="fr-FR" dirty="0" smtClean="0">
                <a:solidFill>
                  <a:srgbClr val="C00000"/>
                </a:solidFill>
              </a:rPr>
              <a:t> goals »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981145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fr-FR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b="1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presently</a:t>
            </a:r>
            <a:r>
              <a:rPr lang="fr-FR" b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of C40B</a:t>
            </a:r>
            <a:endParaRPr lang="fr-FR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4420"/>
            <a:ext cx="3613442" cy="35642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449854"/>
            <a:ext cx="3613442" cy="138597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325452"/>
            <a:ext cx="3613442" cy="107293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91" y="6176036"/>
            <a:ext cx="3642787" cy="34930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022" y="1328271"/>
            <a:ext cx="3613442" cy="10606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5022" y="2915007"/>
            <a:ext cx="3613442" cy="36997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5022" y="3819000"/>
            <a:ext cx="3630364" cy="69012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6752" y="4839101"/>
            <a:ext cx="3604934" cy="694193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6752" y="5521982"/>
            <a:ext cx="3604934" cy="107537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95536" y="138141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00FF"/>
                </a:solidFill>
              </a:rPr>
              <a:t>Hybrid</a:t>
            </a:r>
            <a:r>
              <a:rPr lang="fr-FR" sz="1600" b="1" dirty="0" smtClean="0">
                <a:solidFill>
                  <a:srgbClr val="0000FF"/>
                </a:solidFill>
              </a:rPr>
              <a:t> scenario for DT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66190" y="2101352"/>
            <a:ext cx="3917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ICRH scenario support in D and T plasmas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5606" y="3986898"/>
            <a:ext cx="4051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</a:rPr>
              <a:t>Isotope </a:t>
            </a:r>
            <a:r>
              <a:rPr lang="fr-FR" sz="1600" b="1" dirty="0" err="1">
                <a:solidFill>
                  <a:srgbClr val="0000FF"/>
                </a:solidFill>
              </a:rPr>
              <a:t>effects</a:t>
            </a:r>
            <a:r>
              <a:rPr lang="fr-FR" sz="1600" b="1" dirty="0">
                <a:solidFill>
                  <a:srgbClr val="0000FF"/>
                </a:solidFill>
              </a:rPr>
              <a:t> on confinement and transport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35606" y="5591261"/>
            <a:ext cx="3444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Dependence of pedestal structure on </a:t>
            </a:r>
            <a:r>
              <a:rPr lang="en-US" sz="1600" b="1" dirty="0" err="1">
                <a:solidFill>
                  <a:srgbClr val="0000FF"/>
                </a:solidFill>
              </a:rPr>
              <a:t>fuelling</a:t>
            </a:r>
            <a:r>
              <a:rPr lang="en-US" sz="1600" b="1" dirty="0">
                <a:solidFill>
                  <a:srgbClr val="0000FF"/>
                </a:solidFill>
              </a:rPr>
              <a:t> at constant beta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35022" y="815504"/>
            <a:ext cx="3078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Impact of neutrals and impurities on SOL and </a:t>
            </a:r>
            <a:r>
              <a:rPr lang="en-US" sz="1600" b="1" dirty="0" smtClean="0">
                <a:solidFill>
                  <a:srgbClr val="0000FF"/>
                </a:solidFill>
              </a:rPr>
              <a:t>pedestal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35022" y="2380239"/>
            <a:ext cx="3006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Power width scaling and ELM losses at high current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35022" y="3273589"/>
            <a:ext cx="3510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Determine the W source including ELM, RF and isotope effects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35022" y="4500547"/>
            <a:ext cx="413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</a:rPr>
              <a:t>Isotope </a:t>
            </a:r>
            <a:r>
              <a:rPr lang="fr-FR" sz="1600" b="1" dirty="0" err="1">
                <a:solidFill>
                  <a:srgbClr val="0000FF"/>
                </a:solidFill>
              </a:rPr>
              <a:t>effects</a:t>
            </a:r>
            <a:r>
              <a:rPr lang="fr-FR" sz="1600" b="1" dirty="0">
                <a:solidFill>
                  <a:srgbClr val="0000FF"/>
                </a:solidFill>
              </a:rPr>
              <a:t> on confinement and transport</a:t>
            </a:r>
          </a:p>
        </p:txBody>
      </p:sp>
    </p:spTree>
    <p:extLst>
      <p:ext uri="{BB962C8B-B14F-4D97-AF65-F5344CB8AC3E}">
        <p14:creationId xmlns:p14="http://schemas.microsoft.com/office/powerpoint/2010/main" val="65488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78926"/>
            <a:ext cx="3672408" cy="21660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25638"/>
            <a:ext cx="3672408" cy="6995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260" y="5319251"/>
            <a:ext cx="3680668" cy="143697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592" y="2705343"/>
            <a:ext cx="3680668" cy="7236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74" y="1320346"/>
            <a:ext cx="3676104" cy="7352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4592" y="3875988"/>
            <a:ext cx="3678386" cy="3740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592" y="4747373"/>
            <a:ext cx="3678386" cy="3378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3260" y="925644"/>
            <a:ext cx="3392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Electron </a:t>
            </a:r>
            <a:r>
              <a:rPr lang="en-US" sz="1600" b="1" dirty="0">
                <a:solidFill>
                  <a:srgbClr val="0000FF"/>
                </a:solidFill>
              </a:rPr>
              <a:t>and ion threshold and stiffness in pure and mixed isotopes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988" y="3669697"/>
            <a:ext cx="40141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Particle transport in pure and mixed isotopes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988" y="4805674"/>
            <a:ext cx="3420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Isotope effect on H-mode detachment and density limit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4592" y="980728"/>
            <a:ext cx="3674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</a:rPr>
              <a:t>Isotope </a:t>
            </a:r>
            <a:r>
              <a:rPr lang="fr-FR" sz="1600" b="1" dirty="0" err="1">
                <a:solidFill>
                  <a:srgbClr val="0000FF"/>
                </a:solidFill>
              </a:rPr>
              <a:t>effects</a:t>
            </a:r>
            <a:r>
              <a:rPr lang="fr-FR" sz="1600" b="1" dirty="0">
                <a:solidFill>
                  <a:srgbClr val="0000FF"/>
                </a:solidFill>
              </a:rPr>
              <a:t> on </a:t>
            </a:r>
            <a:r>
              <a:rPr lang="fr-FR" sz="1600" b="1" dirty="0" err="1">
                <a:solidFill>
                  <a:srgbClr val="0000FF"/>
                </a:solidFill>
              </a:rPr>
              <a:t>detachment</a:t>
            </a:r>
            <a:r>
              <a:rPr lang="fr-FR" sz="1600" b="1" dirty="0">
                <a:solidFill>
                  <a:srgbClr val="0000FF"/>
                </a:solidFill>
              </a:rPr>
              <a:t> in L-mode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4592" y="2120568"/>
            <a:ext cx="3510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Be erosion and migration to the </a:t>
            </a:r>
            <a:r>
              <a:rPr lang="en-US" sz="1600" b="1" dirty="0" err="1">
                <a:solidFill>
                  <a:srgbClr val="0000FF"/>
                </a:solidFill>
              </a:rPr>
              <a:t>divertor</a:t>
            </a:r>
            <a:r>
              <a:rPr lang="en-US" sz="1600" b="1" dirty="0">
                <a:solidFill>
                  <a:srgbClr val="0000FF"/>
                </a:solidFill>
              </a:rPr>
              <a:t> with isotopic effect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60900" y="353743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00FF"/>
                </a:solidFill>
              </a:rPr>
              <a:t>Divertor</a:t>
            </a:r>
            <a:r>
              <a:rPr lang="en-US" sz="1600" b="1" dirty="0">
                <a:solidFill>
                  <a:srgbClr val="0000FF"/>
                </a:solidFill>
              </a:rPr>
              <a:t> geometry effect on detachment and SOL</a:t>
            </a:r>
            <a:endParaRPr lang="fr-FR" sz="1600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08669" y="4380484"/>
            <a:ext cx="2183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00FF"/>
                </a:solidFill>
              </a:rPr>
              <a:t>NBI T power calibration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608202" y="5375593"/>
            <a:ext cx="4207632" cy="923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C40B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isotope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re 2"/>
          <p:cNvSpPr>
            <a:spLocks noGrp="1"/>
          </p:cNvSpPr>
          <p:nvPr>
            <p:ph type="title"/>
          </p:nvPr>
        </p:nvSpPr>
        <p:spPr>
          <a:xfrm>
            <a:off x="107504" y="0"/>
            <a:ext cx="7543800" cy="9144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C40B </a:t>
            </a:r>
            <a:r>
              <a:rPr lang="fr-FR" dirty="0" err="1" smtClean="0">
                <a:solidFill>
                  <a:srgbClr val="C00000"/>
                </a:solidFill>
              </a:rPr>
              <a:t>campaign</a:t>
            </a:r>
            <a:r>
              <a:rPr lang="fr-FR" dirty="0" smtClean="0">
                <a:solidFill>
                  <a:srgbClr val="C00000"/>
                </a:solidFill>
              </a:rPr>
              <a:t>: « </a:t>
            </a:r>
            <a:r>
              <a:rPr lang="fr-FR" dirty="0" err="1" smtClean="0">
                <a:solidFill>
                  <a:srgbClr val="C00000"/>
                </a:solidFill>
              </a:rPr>
              <a:t>scientific</a:t>
            </a:r>
            <a:r>
              <a:rPr lang="fr-FR" dirty="0" smtClean="0">
                <a:solidFill>
                  <a:srgbClr val="C00000"/>
                </a:solidFill>
              </a:rPr>
              <a:t> goals »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5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4" y="0"/>
            <a:ext cx="7543800" cy="9144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C42 </a:t>
            </a:r>
            <a:r>
              <a:rPr lang="fr-FR" dirty="0" err="1" smtClean="0">
                <a:solidFill>
                  <a:srgbClr val="C00000"/>
                </a:solidFill>
              </a:rPr>
              <a:t>campaign</a:t>
            </a:r>
            <a:r>
              <a:rPr lang="fr-FR" dirty="0" smtClean="0">
                <a:solidFill>
                  <a:srgbClr val="C00000"/>
                </a:solidFill>
              </a:rPr>
              <a:t>: </a:t>
            </a:r>
            <a:r>
              <a:rPr lang="fr-FR" dirty="0" err="1" smtClean="0">
                <a:solidFill>
                  <a:srgbClr val="C00000"/>
                </a:solidFill>
              </a:rPr>
              <a:t>present</a:t>
            </a:r>
            <a:r>
              <a:rPr lang="fr-FR" dirty="0" smtClean="0">
                <a:solidFill>
                  <a:srgbClr val="C00000"/>
                </a:solidFill>
              </a:rPr>
              <a:t> set of </a:t>
            </a:r>
            <a:r>
              <a:rPr lang="fr-FR" dirty="0" err="1" smtClean="0">
                <a:solidFill>
                  <a:srgbClr val="C00000"/>
                </a:solidFill>
              </a:rPr>
              <a:t>experiments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780655"/>
              </p:ext>
            </p:extLst>
          </p:nvPr>
        </p:nvGraphicFramePr>
        <p:xfrm>
          <a:off x="107504" y="1493495"/>
          <a:ext cx="8890496" cy="4317810"/>
        </p:xfrm>
        <a:graphic>
          <a:graphicData uri="http://schemas.openxmlformats.org/drawingml/2006/table">
            <a:tbl>
              <a:tblPr firstRow="1" firstCol="1" bandRow="1"/>
              <a:tblGrid>
                <a:gridCol w="681584">
                  <a:extLst>
                    <a:ext uri="{9D8B030D-6E8A-4147-A177-3AD203B41FA5}">
                      <a16:colId xmlns:a16="http://schemas.microsoft.com/office/drawing/2014/main" val="1447341596"/>
                    </a:ext>
                  </a:extLst>
                </a:gridCol>
                <a:gridCol w="4958213">
                  <a:extLst>
                    <a:ext uri="{9D8B030D-6E8A-4147-A177-3AD203B41FA5}">
                      <a16:colId xmlns:a16="http://schemas.microsoft.com/office/drawing/2014/main" val="2644998692"/>
                    </a:ext>
                  </a:extLst>
                </a:gridCol>
                <a:gridCol w="814962">
                  <a:extLst>
                    <a:ext uri="{9D8B030D-6E8A-4147-A177-3AD203B41FA5}">
                      <a16:colId xmlns:a16="http://schemas.microsoft.com/office/drawing/2014/main" val="2373685897"/>
                    </a:ext>
                  </a:extLst>
                </a:gridCol>
                <a:gridCol w="2435737">
                  <a:extLst>
                    <a:ext uri="{9D8B030D-6E8A-4147-A177-3AD203B41FA5}">
                      <a16:colId xmlns:a16="http://schemas.microsoft.com/office/drawing/2014/main" val="3474025844"/>
                    </a:ext>
                  </a:extLst>
                </a:gridCol>
              </a:tblGrid>
              <a:tr h="9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Tittle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fr-FR" sz="12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link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JET </a:t>
                      </a:r>
                      <a:r>
                        <a:rPr lang="fr-FR" sz="12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TFLs</a:t>
                      </a:r>
                      <a:r>
                        <a:rPr lang="fr-FR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SCs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802920"/>
                  </a:ext>
                </a:extLst>
              </a:tr>
              <a:tr h="9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M21-03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 tooltip="M21-03: Baseline scenario for high fusion performance in DT"/>
                        </a:rPr>
                        <a:t>Baseline scenario for high fusion performance in DT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JM/EdeL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Frigione, L. Garzotti, F. Rimini, D. Van Eester</a:t>
                      </a: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803525"/>
                  </a:ext>
                </a:extLst>
              </a:tr>
              <a:tr h="95363">
                <a:tc>
                  <a:txBody>
                    <a:bodyPr/>
                    <a:lstStyle/>
                    <a:p>
                      <a:endParaRPr lang="fr-FR" sz="800" dirty="0" smtClean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665009"/>
                  </a:ext>
                </a:extLst>
              </a:tr>
              <a:tr h="9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M21-06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tooltip="M21-06: Integrated high performance seeded scenario"/>
                        </a:rPr>
                        <a:t>Integrated high performance seeded scenario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AH/JH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Sebastijan Brezinsek, Carine Giroud</a:t>
                      </a: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351496"/>
                  </a:ext>
                </a:extLst>
              </a:tr>
              <a:tr h="55283"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196511"/>
                  </a:ext>
                </a:extLst>
              </a:tr>
              <a:tr h="9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M21-14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 tooltip="M21-14: Isotope dependence of L-H transition power threshold"/>
                        </a:rPr>
                        <a:t>Isotope dependence of L-H transition power threshold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JH/EdeL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Emilia </a:t>
                      </a:r>
                      <a:r>
                        <a:rPr lang="fr-FR" sz="1200" u="non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Solano</a:t>
                      </a:r>
                      <a:endParaRPr lang="fr-FR" sz="12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14092"/>
                  </a:ext>
                </a:extLst>
              </a:tr>
              <a:tr h="55283"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959837"/>
                  </a:ext>
                </a:extLst>
              </a:tr>
              <a:tr h="89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M21-15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 tooltip="M21-15: Detachment and density limit in DT and 4He L-mode plasmas"/>
                        </a:rPr>
                        <a:t>Detachment and density limit in DT and 4He L-mode plasmas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DD/EdeL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Mathias Groth</a:t>
                      </a: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194661"/>
                  </a:ext>
                </a:extLst>
              </a:tr>
              <a:tr h="55283"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97301"/>
                  </a:ext>
                </a:extLst>
              </a:tr>
              <a:tr h="9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M21-26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 tooltip="M21-26: T and DT comparison plasmas"/>
                        </a:rPr>
                        <a:t>T and DT </a:t>
                      </a:r>
                      <a:r>
                        <a:rPr lang="fr-FR" sz="1200" u="sng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 tooltip="M21-26: T and DT comparison plasmas"/>
                        </a:rPr>
                        <a:t>comparison</a:t>
                      </a:r>
                      <a:r>
                        <a:rPr lang="fr-FR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 tooltip="M21-26: T and DT comparison plasmas"/>
                        </a:rPr>
                        <a:t> plasmas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CFM/JG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390322"/>
                  </a:ext>
                </a:extLst>
              </a:tr>
              <a:tr h="9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M21-18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 tooltip="M21-18: T-removal in JET-ILW"/>
                        </a:rPr>
                        <a:t>T-</a:t>
                      </a:r>
                      <a:r>
                        <a:rPr lang="fr-FR" sz="1200" u="sng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 tooltip="M21-18: T-removal in JET-ILW"/>
                        </a:rPr>
                        <a:t>removal</a:t>
                      </a:r>
                      <a:r>
                        <a:rPr lang="fr-FR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 tooltip="M21-18: T-removal in JET-ILW"/>
                        </a:rPr>
                        <a:t> in JET-ILW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DD/AH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Dmitry Matveev, Tom Wauters</a:t>
                      </a: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51043"/>
                  </a:ext>
                </a:extLst>
              </a:tr>
              <a:tr h="55283"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718510"/>
                  </a:ext>
                </a:extLst>
              </a:tr>
              <a:tr h="9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M21-19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 tooltip="M21-19: Isotope mix dependence of H-mode density limit"/>
                        </a:rPr>
                        <a:t>H-mode detachment and DL in mixed (H/D) and He plasmas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AH/EdeL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Gennady Sergienko, Mathias Groth</a:t>
                      </a: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856049"/>
                  </a:ext>
                </a:extLst>
              </a:tr>
              <a:tr h="55283"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919962"/>
                  </a:ext>
                </a:extLst>
              </a:tr>
              <a:tr h="9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M21-20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 tooltip="M21-20: Be erosion and migration"/>
                        </a:rPr>
                        <a:t>Be </a:t>
                      </a:r>
                      <a:r>
                        <a:rPr lang="fr-FR" sz="1200" u="sng" dirty="0" err="1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 tooltip="M21-20: Be erosion and migration"/>
                        </a:rPr>
                        <a:t>erosion</a:t>
                      </a:r>
                      <a:r>
                        <a:rPr lang="fr-FR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 tooltip="M21-20: Be erosion and migration"/>
                        </a:rPr>
                        <a:t> and migration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DD/AH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Dmitriy Borodin, Timo Dittmar</a:t>
                      </a: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090442"/>
                  </a:ext>
                </a:extLst>
              </a:tr>
              <a:tr h="55283"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43881"/>
                  </a:ext>
                </a:extLst>
              </a:tr>
              <a:tr h="9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M21-21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 tooltip="M21-21: Impact of neutrals, impurities, and opacity on pedestal and SOL"/>
                        </a:rPr>
                        <a:t>Impact of neutrals, impurities, and opacity on pedestal and SOL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JH/AH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Carine Giroud, Mike Dunne</a:t>
                      </a: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875365"/>
                  </a:ext>
                </a:extLst>
              </a:tr>
              <a:tr h="55283"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485471"/>
                  </a:ext>
                </a:extLst>
              </a:tr>
              <a:tr h="89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M21-22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 tooltip="M21-22: Ion Cyclotron assisted breakdown for ITER"/>
                        </a:rPr>
                        <a:t>Ion Cyclotron assisted breakdown for ITER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DD/JM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 Wauters</a:t>
                      </a: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914877"/>
                  </a:ext>
                </a:extLst>
              </a:tr>
              <a:tr h="55283"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164111"/>
                  </a:ext>
                </a:extLst>
              </a:tr>
              <a:tr h="89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M21-23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 tooltip="M21-23: Study of H-mode density limit in high radiation plasma scenarios"/>
                        </a:rPr>
                        <a:t>Study of H-mode density limit in high radiation plasma scenarios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AH/EdeL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Gennady Sergienko, Hongjuan Sun</a:t>
                      </a: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710102"/>
                  </a:ext>
                </a:extLst>
              </a:tr>
              <a:tr h="55283"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148908"/>
                  </a:ext>
                </a:extLst>
              </a:tr>
              <a:tr h="89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M21-24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4" tooltip="M21-24: Plasma-Wall Interactions with Be/W Plasma-Facing Materials in He Plasmas"/>
                        </a:rPr>
                        <a:t>Plasma-Wall Interactions with Be/W Plasma-Facing Materials in He Plasmas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DD/AH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Sebastijan Brezinsek, Timo </a:t>
                      </a:r>
                      <a:r>
                        <a:rPr lang="fr-FR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Dittmar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75620"/>
                  </a:ext>
                </a:extLst>
              </a:tr>
              <a:tr h="55283"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48229"/>
                  </a:ext>
                </a:extLst>
              </a:tr>
              <a:tr h="95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M21-25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5" tooltip="M21-25: Validation of physics-based modelling predictions for peeling-limited pedestals"/>
                        </a:rPr>
                        <a:t>Validation of physics-based modelling predictions for peeling-limited pedestals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JH/EdeL</a:t>
                      </a:r>
                      <a:endParaRPr lang="fr-F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Lorenzo Frassinetti, Samuli Saarelma</a:t>
                      </a: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93975"/>
                  </a:ext>
                </a:extLst>
              </a:tr>
              <a:tr h="55283">
                <a:tc>
                  <a:txBody>
                    <a:bodyPr/>
                    <a:lstStyle/>
                    <a:p>
                      <a:endParaRPr lang="fr-FR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56" marR="412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851537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43608" y="964627"/>
            <a:ext cx="738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machine time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C42.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75075" y="5811305"/>
            <a:ext cx="811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C42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tritium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Helium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D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pulses </a:t>
            </a:r>
            <a:endParaRPr lang="fr-FR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0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CC275D-36FF-1745-B9C6-2FFD453DF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9001000" cy="5193209"/>
          </a:xfrm>
        </p:spPr>
        <p:txBody>
          <a:bodyPr>
            <a:noAutofit/>
          </a:bodyPr>
          <a:lstStyle/>
          <a:p>
            <a:pPr marL="468000" indent="-4680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Arial" panose="020B0604020202020204" pitchFamily="34" charset="0"/>
              </a:rPr>
              <a:t>In 2022, the TE task force will be joined by </a:t>
            </a:r>
            <a:r>
              <a:rPr lang="en-GB" sz="1800" dirty="0" smtClean="0">
                <a:solidFill>
                  <a:srgbClr val="0000FF"/>
                </a:solidFill>
                <a:latin typeface="Arial" panose="020B0604020202020204" pitchFamily="34" charset="0"/>
              </a:rPr>
              <a:t>3 more DTFL </a:t>
            </a:r>
            <a:r>
              <a:rPr lang="en-GB" sz="1800" dirty="0" smtClean="0">
                <a:latin typeface="Arial" panose="020B0604020202020204" pitchFamily="34" charset="0"/>
              </a:rPr>
              <a:t>to cover the additional work coming from JET. </a:t>
            </a:r>
          </a:p>
          <a:p>
            <a:pPr marL="468000" indent="-4680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Arial" panose="020B0604020202020204" pitchFamily="34" charset="0"/>
              </a:rPr>
              <a:t>Organization </a:t>
            </a:r>
            <a:r>
              <a:rPr lang="en-GB" sz="1800" dirty="0">
                <a:latin typeface="Arial" panose="020B0604020202020204" pitchFamily="34" charset="0"/>
              </a:rPr>
              <a:t>of the WP TE Programme through </a:t>
            </a:r>
            <a:r>
              <a:rPr lang="en-GB" sz="1800" dirty="0">
                <a:solidFill>
                  <a:srgbClr val="0000FF"/>
                </a:solidFill>
                <a:latin typeface="Arial" panose="020B0604020202020204" pitchFamily="34" charset="0"/>
              </a:rPr>
              <a:t>Research Topics </a:t>
            </a:r>
            <a:r>
              <a:rPr lang="en-GB" sz="1800" dirty="0">
                <a:latin typeface="Arial" panose="020B0604020202020204" pitchFamily="34" charset="0"/>
              </a:rPr>
              <a:t>(RTs) lead by </a:t>
            </a:r>
            <a:r>
              <a:rPr lang="en-GB" sz="1800" dirty="0">
                <a:solidFill>
                  <a:srgbClr val="0000FF"/>
                </a:solidFill>
                <a:latin typeface="Arial" panose="020B0604020202020204" pitchFamily="34" charset="0"/>
              </a:rPr>
              <a:t>Scientific Coordinator</a:t>
            </a:r>
            <a:r>
              <a:rPr lang="en-GB" sz="1800" dirty="0">
                <a:latin typeface="Arial" panose="020B0604020202020204" pitchFamily="34" charset="0"/>
              </a:rPr>
              <a:t>(s). TFLs working </a:t>
            </a:r>
            <a:r>
              <a:rPr lang="en-GB" sz="1800" dirty="0">
                <a:solidFill>
                  <a:srgbClr val="0000FF"/>
                </a:solidFill>
                <a:latin typeface="Arial" panose="020B0604020202020204" pitchFamily="34" charset="0"/>
              </a:rPr>
              <a:t>as a team </a:t>
            </a:r>
            <a:r>
              <a:rPr lang="en-GB" sz="1800" dirty="0" smtClean="0">
                <a:latin typeface="Arial" panose="020B0604020202020204" pitchFamily="34" charset="0"/>
              </a:rPr>
              <a:t>with scientific </a:t>
            </a:r>
            <a:r>
              <a:rPr lang="en-GB" sz="1800" dirty="0" smtClean="0">
                <a:latin typeface="Arial" panose="020B0604020202020204" pitchFamily="34" charset="0"/>
              </a:rPr>
              <a:t>responsibilities shall continue as in </a:t>
            </a:r>
            <a:r>
              <a:rPr lang="en-GB" sz="1800" dirty="0" smtClean="0">
                <a:latin typeface="Arial" panose="020B0604020202020204" pitchFamily="34" charset="0"/>
              </a:rPr>
              <a:t>2021</a:t>
            </a:r>
            <a:r>
              <a:rPr lang="en-GB" sz="1800" dirty="0" smtClean="0">
                <a:latin typeface="Arial" panose="020B0604020202020204" pitchFamily="34" charset="0"/>
              </a:rPr>
              <a:t>. </a:t>
            </a:r>
          </a:p>
          <a:p>
            <a:pPr marL="468000" indent="-4680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Arial" panose="020B0604020202020204" pitchFamily="34" charset="0"/>
              </a:rPr>
              <a:t>When JET will become part of the TE Programme (beyond mid 2022), </a:t>
            </a:r>
            <a:r>
              <a:rPr lang="en-GB" sz="1800" dirty="0" smtClean="0">
                <a:solidFill>
                  <a:srgbClr val="0000FF"/>
                </a:solidFill>
                <a:latin typeface="Arial" panose="020B0604020202020204" pitchFamily="34" charset="0"/>
              </a:rPr>
              <a:t>the programme and SCs </a:t>
            </a:r>
            <a:r>
              <a:rPr lang="en-GB" sz="1800" dirty="0" smtClean="0">
                <a:latin typeface="Arial" panose="020B0604020202020204" pitchFamily="34" charset="0"/>
              </a:rPr>
              <a:t>will be reshuffled. </a:t>
            </a:r>
            <a:endParaRPr lang="en-GB" sz="1800" dirty="0">
              <a:latin typeface="Arial" panose="020B0604020202020204" pitchFamily="34" charset="0"/>
            </a:endParaRPr>
          </a:p>
          <a:p>
            <a:pPr marL="468000" indent="-4680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Bi-weekly </a:t>
            </a:r>
            <a:r>
              <a:rPr lang="en-GB" sz="1800" dirty="0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Coordination meeting (</a:t>
            </a:r>
            <a:r>
              <a:rPr lang="en-GB" sz="1800" dirty="0" err="1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CoTEC</a:t>
            </a:r>
            <a:r>
              <a:rPr lang="en-GB" sz="1800" dirty="0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) </a:t>
            </a:r>
            <a:r>
              <a:rPr lang="en-GB" sz="1800" dirty="0">
                <a:latin typeface="Arial" panose="020B0604020202020204" pitchFamily="34" charset="0"/>
                <a:sym typeface="Wingdings" pitchFamily="2" charset="2"/>
              </a:rPr>
              <a:t>PMU/TFLs/Machine representatives </a:t>
            </a:r>
            <a:r>
              <a:rPr lang="en-GB" sz="1800" dirty="0" smtClean="0">
                <a:latin typeface="Arial" panose="020B0604020202020204" pitchFamily="34" charset="0"/>
                <a:sym typeface="Wingdings" pitchFamily="2" charset="2"/>
              </a:rPr>
              <a:t>(including the JET one) to </a:t>
            </a:r>
            <a:r>
              <a:rPr lang="en-GB" sz="1800" dirty="0">
                <a:latin typeface="Arial" panose="020B0604020202020204" pitchFamily="34" charset="0"/>
                <a:sym typeface="Wingdings" pitchFamily="2" charset="2"/>
              </a:rPr>
              <a:t>review the machine status + timeline and programme requests 2 weeks ahead + participation to the operation of diagnostics. </a:t>
            </a:r>
          </a:p>
          <a:p>
            <a:pPr marL="468000" indent="-4680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PSO position for WPTE </a:t>
            </a:r>
            <a:r>
              <a:rPr lang="en-GB" sz="1800" dirty="0">
                <a:latin typeface="Arial" panose="020B0604020202020204" pitchFamily="34" charset="0"/>
                <a:sym typeface="Wingdings" pitchFamily="2" charset="2"/>
              </a:rPr>
              <a:t>located in </a:t>
            </a:r>
            <a:r>
              <a:rPr lang="en-GB" sz="1800" dirty="0" err="1">
                <a:latin typeface="Arial" panose="020B0604020202020204" pitchFamily="34" charset="0"/>
                <a:sym typeface="Wingdings" pitchFamily="2" charset="2"/>
              </a:rPr>
              <a:t>Garching</a:t>
            </a:r>
            <a:r>
              <a:rPr lang="en-GB" sz="1800" dirty="0"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sym typeface="Wingdings" pitchFamily="2" charset="2"/>
              </a:rPr>
              <a:t>is now filled. </a:t>
            </a:r>
            <a:endParaRPr lang="en-GB" sz="1800" dirty="0">
              <a:latin typeface="Arial" panose="020B0604020202020204" pitchFamily="34" charset="0"/>
              <a:sym typeface="Wingdings" pitchFamily="2" charset="2"/>
            </a:endParaRPr>
          </a:p>
          <a:p>
            <a:pPr marL="468000" indent="-4680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dirty="0">
                <a:latin typeface="Arial" panose="020B0604020202020204" pitchFamily="34" charset="0"/>
                <a:sym typeface="Wingdings" pitchFamily="2" charset="2"/>
              </a:rPr>
              <a:t>Regular </a:t>
            </a:r>
            <a:r>
              <a:rPr lang="en-GB" sz="1800" dirty="0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TF meeting </a:t>
            </a:r>
            <a:r>
              <a:rPr lang="en-GB" sz="1800" dirty="0">
                <a:latin typeface="Arial" panose="020B0604020202020204" pitchFamily="34" charset="0"/>
                <a:sym typeface="Wingdings" pitchFamily="2" charset="2"/>
              </a:rPr>
              <a:t>every Monday @</a:t>
            </a:r>
            <a:r>
              <a:rPr lang="en-GB" sz="1800" dirty="0" smtClean="0">
                <a:latin typeface="Arial" panose="020B0604020202020204" pitchFamily="34" charset="0"/>
                <a:sym typeface="Wingdings" pitchFamily="2" charset="2"/>
              </a:rPr>
              <a:t>2pm. </a:t>
            </a:r>
            <a:r>
              <a:rPr lang="en-GB" sz="1800" dirty="0" smtClean="0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Second meeting </a:t>
            </a:r>
            <a:r>
              <a:rPr lang="en-GB" sz="1800" dirty="0" smtClean="0">
                <a:latin typeface="Arial" panose="020B0604020202020204" pitchFamily="34" charset="0"/>
                <a:sym typeface="Wingdings" pitchFamily="2" charset="2"/>
              </a:rPr>
              <a:t>in discussion to cover the additional material from JET. </a:t>
            </a:r>
            <a:endParaRPr lang="en-GB" sz="1800" dirty="0" smtClean="0">
              <a:latin typeface="Arial" panose="020B0604020202020204" pitchFamily="34" charset="0"/>
              <a:sym typeface="Wingdings" pitchFamily="2" charset="2"/>
            </a:endParaRPr>
          </a:p>
          <a:p>
            <a:pPr marL="468000" indent="-468000"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Arial" panose="020B0604020202020204" pitchFamily="34" charset="0"/>
                <a:sym typeface="Wingdings" pitchFamily="2" charset="2"/>
              </a:rPr>
              <a:t>TE TFLs will continue in providing </a:t>
            </a:r>
            <a:r>
              <a:rPr lang="en-GB" sz="1800" dirty="0" smtClean="0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support to the DEMO CT </a:t>
            </a:r>
            <a:r>
              <a:rPr lang="en-GB" sz="1800" dirty="0" smtClean="0">
                <a:latin typeface="Arial" panose="020B0604020202020204" pitchFamily="34" charset="0"/>
                <a:sym typeface="Wingdings" pitchFamily="2" charset="2"/>
              </a:rPr>
              <a:t>and develop the relation with </a:t>
            </a:r>
            <a:r>
              <a:rPr lang="en-GB" sz="1800" dirty="0" smtClean="0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WPPWIE and </a:t>
            </a:r>
            <a:r>
              <a:rPr lang="en-GB" sz="1800" dirty="0" err="1" smtClean="0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WPrIO</a:t>
            </a:r>
            <a:r>
              <a:rPr lang="en-GB" sz="1800" dirty="0" smtClean="0">
                <a:solidFill>
                  <a:srgbClr val="0000FF"/>
                </a:solidFill>
                <a:latin typeface="Arial" panose="020B0604020202020204" pitchFamily="34" charset="0"/>
                <a:sym typeface="Wingdings" pitchFamily="2" charset="2"/>
              </a:rPr>
              <a:t> </a:t>
            </a:r>
            <a:r>
              <a:rPr lang="en-GB" sz="1800" dirty="0" smtClean="0">
                <a:latin typeface="Arial" panose="020B0604020202020204" pitchFamily="34" charset="0"/>
                <a:sym typeface="Wingdings" pitchFamily="2" charset="2"/>
              </a:rPr>
              <a:t>as explained by the previous talk</a:t>
            </a:r>
            <a:endParaRPr lang="en-GB" sz="1800" dirty="0" smtClean="0">
              <a:latin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30A090-FCAF-084A-A550-9BDAC262A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8686800" cy="914400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WPTE </a:t>
            </a:r>
            <a:r>
              <a:rPr lang="en-GB" dirty="0" smtClean="0">
                <a:solidFill>
                  <a:srgbClr val="C00000"/>
                </a:solidFill>
              </a:rPr>
              <a:t>organization in 2022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8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9512" y="33454"/>
            <a:ext cx="8064896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200" dirty="0" err="1">
                <a:solidFill>
                  <a:srgbClr val="C00000"/>
                </a:solidFill>
              </a:rPr>
              <a:t>Overarching</a:t>
            </a:r>
            <a:r>
              <a:rPr lang="fr-FR" sz="3200" dirty="0">
                <a:solidFill>
                  <a:srgbClr val="C00000"/>
                </a:solidFill>
              </a:rPr>
              <a:t> </a:t>
            </a:r>
            <a:r>
              <a:rPr lang="fr-FR" sz="3200" dirty="0" err="1">
                <a:solidFill>
                  <a:srgbClr val="C00000"/>
                </a:solidFill>
              </a:rPr>
              <a:t>priorities</a:t>
            </a:r>
            <a:r>
              <a:rPr lang="fr-FR" sz="3200" dirty="0">
                <a:solidFill>
                  <a:srgbClr val="C00000"/>
                </a:solidFill>
              </a:rPr>
              <a:t> for </a:t>
            </a:r>
            <a:r>
              <a:rPr lang="fr-FR" sz="3200" dirty="0" err="1">
                <a:solidFill>
                  <a:srgbClr val="C00000"/>
                </a:solidFill>
              </a:rPr>
              <a:t>work</a:t>
            </a:r>
            <a:r>
              <a:rPr lang="fr-FR" sz="3200" dirty="0">
                <a:solidFill>
                  <a:srgbClr val="C00000"/>
                </a:solidFill>
              </a:rPr>
              <a:t> package Tokamak Exploitation in </a:t>
            </a:r>
            <a:r>
              <a:rPr lang="fr-FR" sz="3200" dirty="0" smtClean="0">
                <a:solidFill>
                  <a:srgbClr val="C00000"/>
                </a:solidFill>
              </a:rPr>
              <a:t>FP9 (</a:t>
            </a:r>
            <a:r>
              <a:rPr lang="fr-FR" sz="3200" dirty="0" err="1" smtClean="0">
                <a:solidFill>
                  <a:srgbClr val="C00000"/>
                </a:solidFill>
              </a:rPr>
              <a:t>reminder</a:t>
            </a:r>
            <a:r>
              <a:rPr lang="fr-FR" sz="3200" dirty="0" smtClean="0">
                <a:solidFill>
                  <a:srgbClr val="C00000"/>
                </a:solidFill>
              </a:rPr>
              <a:t>)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5142" y="1290498"/>
            <a:ext cx="914289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Prepare </a:t>
            </a:r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ITER exploitation 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(ITER Research Plan &amp; ITPA CC)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</a:t>
            </a:r>
            <a:r>
              <a:rPr lang="en-GB" sz="2400" b="1" i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Physics Basis 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guiding </a:t>
            </a:r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DEMO design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Exploit recent machine enhancements, i.e. related to </a:t>
            </a:r>
            <a:r>
              <a:rPr lang="en-GB" sz="24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PEX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(Plasma </a:t>
            </a:r>
            <a:r>
              <a:rPr lang="en-GB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EXhaust</a:t>
            </a: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BE548-E4D7-404D-819D-CF4148DD7945}"/>
              </a:ext>
            </a:extLst>
          </p:cNvPr>
          <p:cNvSpPr txBox="1"/>
          <p:nvPr/>
        </p:nvSpPr>
        <p:spPr>
          <a:xfrm>
            <a:off x="1266503" y="3795486"/>
            <a:ext cx="6961906" cy="15081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0000"/>
                </a:solidFill>
                <a:latin typeface="CIDFont+F2"/>
                <a:ea typeface="Calibri" panose="020F0502020204030204" pitchFamily="34" charset="0"/>
                <a:cs typeface="CIDFont+F2"/>
              </a:rPr>
              <a:t>Address objectives of EUROfusion Roadmap: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b="1" dirty="0">
                <a:latin typeface="CIDFont+F2"/>
                <a:ea typeface="Calibri" panose="020F0502020204030204" pitchFamily="34" charset="0"/>
                <a:cs typeface="CIDFont+F2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IDFont+F2"/>
                <a:ea typeface="Calibri" panose="020F0502020204030204" pitchFamily="34" charset="0"/>
                <a:cs typeface="CIDFont+F2"/>
              </a:rPr>
              <a:t>Mission 1 </a:t>
            </a:r>
            <a:r>
              <a:rPr lang="en-GB" sz="2400" b="1" dirty="0">
                <a:latin typeface="CIDFont+F2"/>
                <a:ea typeface="Calibri" panose="020F0502020204030204" pitchFamily="34" charset="0"/>
                <a:cs typeface="CIDFont+F2"/>
              </a:rPr>
              <a:t>(Plasma Regimes of Operation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2400" b="1" dirty="0">
                <a:latin typeface="CIDFont+F2"/>
                <a:ea typeface="Calibri" panose="020F0502020204030204" pitchFamily="34" charset="0"/>
                <a:cs typeface="CIDFont+F2"/>
              </a:rPr>
              <a:t> 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b="1" dirty="0">
                <a:latin typeface="CIDFont+F2"/>
                <a:ea typeface="Calibri" panose="020F0502020204030204" pitchFamily="34" charset="0"/>
                <a:cs typeface="CIDFont+F2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IDFont+F2"/>
                <a:ea typeface="Calibri" panose="020F0502020204030204" pitchFamily="34" charset="0"/>
                <a:cs typeface="CIDFont+F2"/>
              </a:rPr>
              <a:t>Mission 2</a:t>
            </a:r>
            <a:r>
              <a:rPr lang="en-GB" sz="2400" b="1" dirty="0">
                <a:latin typeface="CIDFont+F2"/>
                <a:ea typeface="Calibri" panose="020F0502020204030204" pitchFamily="34" charset="0"/>
                <a:cs typeface="CIDFont+F2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CIDFont+F2"/>
                <a:ea typeface="Calibri" panose="020F0502020204030204" pitchFamily="34" charset="0"/>
                <a:cs typeface="CIDFont+F2"/>
              </a:rPr>
              <a:t>(Heat exhaust System)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A75FE16B-130F-C64F-81E5-029FCB0AD6BF}"/>
              </a:ext>
            </a:extLst>
          </p:cNvPr>
          <p:cNvSpPr txBox="1"/>
          <p:nvPr/>
        </p:nvSpPr>
        <p:spPr>
          <a:xfrm>
            <a:off x="251399" y="6014092"/>
            <a:ext cx="8657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https://wiki.euro-fusion.org/wiki/WPTE_wikipages:_Tokamak_Exploitation_Work_Package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459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7503" y="0"/>
            <a:ext cx="8496207" cy="914400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Post mid-2022 Scientific Programme: </a:t>
            </a:r>
            <a:r>
              <a:rPr lang="fr-FR" dirty="0" err="1" smtClean="0">
                <a:solidFill>
                  <a:srgbClr val="C00000"/>
                </a:solidFill>
              </a:rPr>
              <a:t>outlook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914524"/>
            <a:ext cx="90364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fr-F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ASDEX Upgrade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enter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 long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shutdown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the end of 2023.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Helium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phase, SPI, DTE3, C40B, C42,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) …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rediscuss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and links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programme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MAST-U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equipped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cryo-pump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diagnostics.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and diagnostics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34784" y="3235109"/>
            <a:ext cx="8496207" cy="2262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ensure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coherent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scientific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Programme for TE</a:t>
            </a:r>
            <a:r>
              <a:rPr lang="fr-FR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programmatic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discussion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would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take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place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within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whole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FSD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department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particular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 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effectively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concretely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delivered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ITER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period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How best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integrate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DEMO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request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support the machine « plasma system » design.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What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additional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elements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include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ensuring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divertor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solution for </a:t>
            </a:r>
            <a:r>
              <a:rPr lang="fr-FR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DTT / DEMO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can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designed</a:t>
            </a:r>
            <a:endParaRPr lang="fr-FR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941" y="5661248"/>
            <a:ext cx="8364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advance of the </a:t>
            </a:r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2023 facility review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coming 1.5 year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 strongly contribute to the basis available for the facilities assessment and give indication on whether we are able to achieve the objectives of FP9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879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11663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</a:rPr>
              <a:t>P</a:t>
            </a:r>
            <a:r>
              <a:rPr lang="fr-FR" sz="3200" b="1" dirty="0" smtClean="0">
                <a:solidFill>
                  <a:srgbClr val="C00000"/>
                </a:solidFill>
              </a:rPr>
              <a:t>oints for </a:t>
            </a:r>
            <a:r>
              <a:rPr lang="fr-FR" sz="3200" b="1" dirty="0" smtClean="0">
                <a:solidFill>
                  <a:srgbClr val="C00000"/>
                </a:solidFill>
              </a:rPr>
              <a:t>discussion in the </a:t>
            </a:r>
            <a:r>
              <a:rPr lang="fr-FR" sz="3200" b="1" dirty="0" err="1">
                <a:solidFill>
                  <a:srgbClr val="C00000"/>
                </a:solidFill>
              </a:rPr>
              <a:t>n</a:t>
            </a:r>
            <a:r>
              <a:rPr lang="fr-FR" sz="3200" b="1" dirty="0" err="1" smtClean="0">
                <a:solidFill>
                  <a:srgbClr val="C00000"/>
                </a:solidFill>
              </a:rPr>
              <a:t>ear</a:t>
            </a:r>
            <a:r>
              <a:rPr lang="fr-FR" sz="3200" b="1" dirty="0" smtClean="0">
                <a:solidFill>
                  <a:srgbClr val="C00000"/>
                </a:solidFill>
              </a:rPr>
              <a:t> future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9830" y="1124744"/>
            <a:ext cx="877465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dirty="0" smtClean="0"/>
              <a:t>JET  </a:t>
            </a:r>
            <a:r>
              <a:rPr lang="fr-FR" sz="2000" b="1" dirty="0" err="1" smtClean="0"/>
              <a:t>schedule</a:t>
            </a:r>
            <a:r>
              <a:rPr lang="fr-FR" sz="2000" b="1" dirty="0" smtClean="0"/>
              <a:t> in 2022-23 </a:t>
            </a:r>
            <a:r>
              <a:rPr lang="fr-FR" sz="2000" b="1" dirty="0" err="1" smtClean="0"/>
              <a:t>revision</a:t>
            </a:r>
            <a:r>
              <a:rPr lang="fr-FR" sz="2000" b="1" dirty="0" smtClean="0"/>
              <a:t>? 1) Timing </a:t>
            </a:r>
            <a:r>
              <a:rPr lang="fr-FR" sz="2000" b="1" dirty="0" smtClean="0"/>
              <a:t>and </a:t>
            </a:r>
            <a:r>
              <a:rPr lang="fr-FR" sz="2000" b="1" dirty="0" err="1" smtClean="0"/>
              <a:t>priority</a:t>
            </a:r>
            <a:r>
              <a:rPr lang="fr-FR" sz="2000" b="1" dirty="0" smtClean="0"/>
              <a:t> for </a:t>
            </a:r>
            <a:r>
              <a:rPr lang="fr-FR" sz="2000" b="1" dirty="0" err="1" smtClean="0"/>
              <a:t>Helium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campaign</a:t>
            </a:r>
            <a:r>
              <a:rPr lang="fr-FR" sz="2000" b="1" dirty="0" smtClean="0"/>
              <a:t>, SPI, Radiative scenario, no-ELM scenario, DTE3. </a:t>
            </a:r>
            <a:r>
              <a:rPr lang="fr-FR" sz="2000" b="1" dirty="0" smtClean="0"/>
              <a:t>2) </a:t>
            </a:r>
            <a:r>
              <a:rPr lang="fr-FR" sz="2000" b="1" dirty="0" err="1"/>
              <a:t>R</a:t>
            </a:r>
            <a:r>
              <a:rPr lang="fr-FR" sz="2000" b="1" dirty="0" err="1" smtClean="0"/>
              <a:t>evision</a:t>
            </a:r>
            <a:r>
              <a:rPr lang="fr-FR" sz="2000" b="1" dirty="0" smtClean="0"/>
              <a:t> </a:t>
            </a:r>
            <a:r>
              <a:rPr lang="fr-FR" sz="2000" b="1" dirty="0" smtClean="0"/>
              <a:t>of the content of C40B and C42 in </a:t>
            </a:r>
            <a:r>
              <a:rPr lang="fr-FR" sz="2000" b="1" dirty="0" err="1" smtClean="0"/>
              <a:t>favour</a:t>
            </a:r>
            <a:r>
              <a:rPr lang="fr-FR" sz="2000" b="1" dirty="0" smtClean="0"/>
              <a:t> of essential ITER items?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dirty="0" err="1" smtClean="0"/>
              <a:t>Helium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campaign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priorities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from</a:t>
            </a:r>
            <a:r>
              <a:rPr lang="fr-FR" sz="2000" b="1" dirty="0" smtClean="0"/>
              <a:t> ITER in AUG, JET and </a:t>
            </a:r>
            <a:r>
              <a:rPr lang="fr-FR" sz="2000" b="1" dirty="0" err="1" smtClean="0"/>
              <a:t>possibly</a:t>
            </a:r>
            <a:r>
              <a:rPr lang="fr-FR" sz="2000" b="1" dirty="0" smtClean="0"/>
              <a:t> </a:t>
            </a:r>
            <a:r>
              <a:rPr lang="fr-FR" sz="2000" b="1" dirty="0" smtClean="0"/>
              <a:t>in </a:t>
            </a:r>
            <a:r>
              <a:rPr lang="fr-FR" sz="2000" b="1" dirty="0" err="1" smtClean="0"/>
              <a:t>other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devices</a:t>
            </a:r>
            <a:endParaRPr lang="fr-FR" sz="2000" b="1" dirty="0" smtClean="0"/>
          </a:p>
          <a:p>
            <a:pPr algn="just"/>
            <a:endParaRPr lang="fr-FR" sz="20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dirty="0"/>
              <a:t>Inclusion </a:t>
            </a:r>
            <a:r>
              <a:rPr lang="fr-FR" sz="2000" b="1" dirty="0" smtClean="0"/>
              <a:t>of the DEMO </a:t>
            </a:r>
            <a:r>
              <a:rPr lang="fr-FR" sz="2000" b="1" dirty="0"/>
              <a:t>CT </a:t>
            </a:r>
            <a:r>
              <a:rPr lang="fr-FR" sz="2000" b="1" dirty="0" err="1" smtClean="0"/>
              <a:t>requests</a:t>
            </a:r>
            <a:r>
              <a:rPr lang="fr-FR" sz="2000" b="1" dirty="0" smtClean="0"/>
              <a:t> </a:t>
            </a:r>
            <a:r>
              <a:rPr lang="fr-FR" sz="2000" b="1" dirty="0" err="1"/>
              <a:t>into</a:t>
            </a:r>
            <a:r>
              <a:rPr lang="fr-FR" sz="2000" b="1" dirty="0"/>
              <a:t> the WPTE Programme and </a:t>
            </a:r>
            <a:r>
              <a:rPr lang="fr-FR" sz="2000" b="1" dirty="0" err="1"/>
              <a:t>attached</a:t>
            </a:r>
            <a:r>
              <a:rPr lang="fr-FR" sz="2000" b="1" dirty="0"/>
              <a:t> </a:t>
            </a:r>
            <a:r>
              <a:rPr lang="fr-FR" sz="2000" b="1" dirty="0" err="1" smtClean="0"/>
              <a:t>resources</a:t>
            </a:r>
            <a:r>
              <a:rPr lang="fr-FR" sz="2000" b="1" dirty="0" smtClean="0"/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dirty="0" smtClean="0"/>
              <a:t>Disruption/RE </a:t>
            </a:r>
            <a:r>
              <a:rPr lang="fr-FR" sz="2000" b="1" dirty="0" smtClean="0"/>
              <a:t>Programme </a:t>
            </a:r>
            <a:r>
              <a:rPr lang="fr-FR" sz="2000" b="1" dirty="0" err="1" smtClean="0"/>
              <a:t>Priorities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after</a:t>
            </a:r>
            <a:r>
              <a:rPr lang="fr-FR" sz="2000" b="1" dirty="0" smtClean="0"/>
              <a:t> mid-2022 in TE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the JET and ASDEX SPI </a:t>
            </a:r>
            <a:r>
              <a:rPr lang="fr-FR" sz="2000" b="1" dirty="0" err="1" smtClean="0"/>
              <a:t>before</a:t>
            </a:r>
            <a:r>
              <a:rPr lang="fr-FR" sz="2000" b="1" dirty="0" smtClean="0"/>
              <a:t> the 2023 IO DMS FDR.  </a:t>
            </a:r>
            <a:endParaRPr lang="fr-FR" sz="20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dirty="0" err="1"/>
              <a:t>Synchronization</a:t>
            </a:r>
            <a:r>
              <a:rPr lang="fr-FR" sz="2000" b="1" dirty="0"/>
              <a:t> of the PEX Programme </a:t>
            </a:r>
            <a:r>
              <a:rPr lang="fr-FR" sz="2000" b="1" dirty="0" err="1"/>
              <a:t>with</a:t>
            </a:r>
            <a:r>
              <a:rPr lang="fr-FR" sz="2000" b="1" dirty="0"/>
              <a:t> IO </a:t>
            </a:r>
            <a:r>
              <a:rPr lang="fr-FR" sz="2000" b="1" dirty="0" err="1"/>
              <a:t>requirements</a:t>
            </a:r>
            <a:r>
              <a:rPr lang="fr-FR" sz="2000" b="1" dirty="0"/>
              <a:t> </a:t>
            </a:r>
            <a:r>
              <a:rPr lang="fr-FR" sz="2000" b="1" dirty="0" smtClean="0"/>
              <a:t>(</a:t>
            </a:r>
            <a:r>
              <a:rPr lang="fr-FR" sz="2000" b="1" dirty="0" err="1" smtClean="0"/>
              <a:t>such</a:t>
            </a:r>
            <a:r>
              <a:rPr lang="fr-FR" sz="2000" b="1" dirty="0" smtClean="0"/>
              <a:t> </a:t>
            </a:r>
            <a:r>
              <a:rPr lang="fr-FR" sz="2000" b="1" dirty="0"/>
              <a:t>as in WEST </a:t>
            </a:r>
            <a:r>
              <a:rPr lang="fr-FR" sz="2000" b="1" dirty="0" err="1" smtClean="0"/>
              <a:t>PFCs</a:t>
            </a:r>
            <a:r>
              <a:rPr lang="fr-FR" sz="2000" b="1" dirty="0"/>
              <a:t>), </a:t>
            </a:r>
            <a:r>
              <a:rPr lang="fr-FR" sz="2000" b="1" dirty="0" smtClean="0"/>
              <a:t>and impact  TCV </a:t>
            </a:r>
            <a:r>
              <a:rPr lang="fr-FR" sz="2000" b="1" dirty="0"/>
              <a:t>and </a:t>
            </a:r>
            <a:r>
              <a:rPr lang="fr-FR" sz="2000" b="1" dirty="0" smtClean="0"/>
              <a:t>MAST-U</a:t>
            </a:r>
            <a:r>
              <a:rPr lang="fr-FR" sz="2000" b="1" dirty="0"/>
              <a:t> </a:t>
            </a:r>
            <a:r>
              <a:rPr lang="fr-FR" sz="2000" b="1" dirty="0" smtClean="0"/>
              <a:t>(</a:t>
            </a:r>
            <a:r>
              <a:rPr lang="fr-FR" sz="2000" b="1" dirty="0" err="1" smtClean="0"/>
              <a:t>pumped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super-X</a:t>
            </a:r>
            <a:r>
              <a:rPr lang="fr-FR" sz="2000" b="1" dirty="0"/>
              <a:t>) </a:t>
            </a:r>
            <a:r>
              <a:rPr lang="fr-FR" sz="2000" b="1" dirty="0" smtClean="0"/>
              <a:t>on ADC/DEMO. </a:t>
            </a:r>
          </a:p>
          <a:p>
            <a:pPr algn="just"/>
            <a:endParaRPr lang="fr-FR" sz="20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2000" b="1" dirty="0" err="1" smtClean="0"/>
              <a:t>Enhancements</a:t>
            </a:r>
            <a:r>
              <a:rPr lang="fr-FR" sz="2000" b="1" dirty="0" smtClean="0"/>
              <a:t> in WPTE tokamaks? Is the diagnostic set </a:t>
            </a:r>
            <a:r>
              <a:rPr lang="fr-FR" sz="2000" b="1" dirty="0" err="1" smtClean="0"/>
              <a:t>proposed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adequate</a:t>
            </a:r>
            <a:r>
              <a:rPr lang="fr-FR" sz="2000" b="1" dirty="0" smtClean="0"/>
              <a:t>  </a:t>
            </a:r>
            <a:r>
              <a:rPr lang="fr-FR" sz="2000" b="1" dirty="0" smtClean="0"/>
              <a:t>and </a:t>
            </a:r>
            <a:r>
              <a:rPr lang="fr-FR" sz="2000" b="1" dirty="0" err="1" smtClean="0"/>
              <a:t>timely</a:t>
            </a:r>
            <a:r>
              <a:rPr lang="fr-FR" sz="2000" b="1" dirty="0" smtClean="0"/>
              <a:t> in </a:t>
            </a:r>
            <a:r>
              <a:rPr lang="fr-FR" sz="2000" b="1" dirty="0" err="1" smtClean="0"/>
              <a:t>devices</a:t>
            </a:r>
            <a:r>
              <a:rPr lang="fr-FR" sz="2000" b="1" dirty="0" smtClean="0"/>
              <a:t> for the </a:t>
            </a:r>
            <a:r>
              <a:rPr lang="fr-FR" sz="2000" b="1" dirty="0" err="1" smtClean="0"/>
              <a:t>scientific</a:t>
            </a:r>
            <a:r>
              <a:rPr lang="fr-FR" sz="2000" b="1" dirty="0" smtClean="0"/>
              <a:t> Programme? </a:t>
            </a:r>
            <a:endParaRPr lang="fr-F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425760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2708920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err="1" smtClean="0">
                <a:solidFill>
                  <a:srgbClr val="C00000"/>
                </a:solidFill>
              </a:rPr>
              <a:t>Left</a:t>
            </a:r>
            <a:r>
              <a:rPr lang="fr-FR" sz="5400" b="1" dirty="0" smtClean="0">
                <a:solidFill>
                  <a:srgbClr val="C00000"/>
                </a:solidFill>
              </a:rPr>
              <a:t> over slides</a:t>
            </a:r>
            <a:endParaRPr lang="fr-FR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4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886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SPI </a:t>
            </a:r>
            <a:r>
              <a:rPr lang="fr-FR" sz="3600" b="1" dirty="0" err="1" smtClean="0">
                <a:solidFill>
                  <a:srgbClr val="C00000"/>
                </a:solidFill>
              </a:rPr>
              <a:t>experiment</a:t>
            </a:r>
            <a:r>
              <a:rPr lang="fr-FR" sz="3600" b="1" dirty="0" smtClean="0">
                <a:solidFill>
                  <a:srgbClr val="C00000"/>
                </a:solidFill>
              </a:rPr>
              <a:t> in ASDEX Upgrade in 2022</a:t>
            </a:r>
            <a:endParaRPr lang="fr-FR" sz="3600" b="1" dirty="0">
              <a:solidFill>
                <a:srgbClr val="C000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02" y="4653136"/>
            <a:ext cx="5832648" cy="1971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r="45904" b="8704"/>
          <a:stretch/>
        </p:blipFill>
        <p:spPr>
          <a:xfrm>
            <a:off x="1619672" y="1124744"/>
            <a:ext cx="28083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99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27784" y="2412177"/>
            <a:ext cx="288032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WPTE experiments started on March 4</a:t>
            </a:r>
            <a:r>
              <a:rPr lang="en-GB" sz="1600" b="1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GB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2021 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2536" y="1500584"/>
            <a:ext cx="523954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WP TE Programme meeting: </a:t>
            </a:r>
            <a:r>
              <a:rPr lang="fr-FR" b="1" dirty="0">
                <a:solidFill>
                  <a:srgbClr val="C00000"/>
                </a:solidFill>
              </a:rPr>
              <a:t>07-09 </a:t>
            </a:r>
            <a:r>
              <a:rPr lang="fr-FR" b="1" dirty="0" err="1">
                <a:solidFill>
                  <a:srgbClr val="C00000"/>
                </a:solidFill>
              </a:rPr>
              <a:t>Dec</a:t>
            </a:r>
            <a:r>
              <a:rPr lang="fr-FR" b="1" dirty="0">
                <a:solidFill>
                  <a:srgbClr val="C00000"/>
                </a:solidFill>
              </a:rPr>
              <a:t>. 2020</a:t>
            </a: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486627" y="2412177"/>
            <a:ext cx="0" cy="5789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409364" y="1963889"/>
            <a:ext cx="453077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Call for participation (open </a:t>
            </a:r>
            <a:r>
              <a:rPr lang="en-GB" b="1" dirty="0"/>
              <a:t>throughout</a:t>
            </a:r>
            <a:r>
              <a:rPr lang="fr-FR" b="1" dirty="0"/>
              <a:t> 2021)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403648" y="1976549"/>
            <a:ext cx="0" cy="893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5496" y="1029392"/>
            <a:ext cx="73671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Call for </a:t>
            </a:r>
            <a:r>
              <a:rPr lang="fr-FR" b="1" dirty="0" err="1"/>
              <a:t>proposal</a:t>
            </a:r>
            <a:r>
              <a:rPr lang="fr-FR" b="1" dirty="0"/>
              <a:t> (</a:t>
            </a:r>
            <a:r>
              <a:rPr lang="fr-FR" b="1" dirty="0" err="1"/>
              <a:t>excluding</a:t>
            </a:r>
            <a:r>
              <a:rPr lang="fr-FR" b="1" dirty="0"/>
              <a:t> AUG SPI) and for </a:t>
            </a:r>
            <a:r>
              <a:rPr lang="fr-FR" b="1" dirty="0" err="1"/>
              <a:t>SCs</a:t>
            </a:r>
            <a:r>
              <a:rPr lang="fr-FR" b="1" dirty="0"/>
              <a:t> – Deadline: </a:t>
            </a:r>
            <a:r>
              <a:rPr lang="fr-FR" b="1" dirty="0">
                <a:solidFill>
                  <a:srgbClr val="C00000"/>
                </a:solidFill>
              </a:rPr>
              <a:t>13 Nov. 2020</a:t>
            </a:r>
          </a:p>
        </p:txBody>
      </p:sp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179511" y="158736"/>
            <a:ext cx="8856985" cy="692696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</a:rPr>
              <a:t>Preparative</a:t>
            </a:r>
            <a:r>
              <a:rPr lang="fr-FR" sz="3200" dirty="0">
                <a:solidFill>
                  <a:srgbClr val="C00000"/>
                </a:solidFill>
              </a:rPr>
              <a:t> cycle for WP TE &amp; </a:t>
            </a:r>
            <a:r>
              <a:rPr lang="fr-FR" sz="3200" dirty="0" err="1">
                <a:solidFill>
                  <a:srgbClr val="C00000"/>
                </a:solidFill>
              </a:rPr>
              <a:t>timeline</a:t>
            </a:r>
            <a:r>
              <a:rPr lang="fr-FR" sz="3200" dirty="0">
                <a:solidFill>
                  <a:srgbClr val="C00000"/>
                </a:solidFill>
              </a:rPr>
              <a:t> for 2021 </a:t>
            </a:r>
          </a:p>
        </p:txBody>
      </p:sp>
      <p:pic>
        <p:nvPicPr>
          <p:cNvPr id="18" name="Image 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009752"/>
            <a:ext cx="8860408" cy="33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7199775" y="2018644"/>
            <a:ext cx="18367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WPTE WEST</a:t>
            </a:r>
            <a:endParaRPr lang="fr-FR" b="1" dirty="0">
              <a:solidFill>
                <a:srgbClr val="C00000"/>
              </a:solidFill>
            </a:endParaRPr>
          </a:p>
          <a:p>
            <a:pPr algn="ctr"/>
            <a:r>
              <a:rPr lang="fr-FR" b="1" dirty="0">
                <a:solidFill>
                  <a:srgbClr val="C00000"/>
                </a:solidFill>
              </a:rPr>
              <a:t>Not </a:t>
            </a:r>
            <a:r>
              <a:rPr lang="fr-FR" b="1" dirty="0" err="1">
                <a:solidFill>
                  <a:srgbClr val="C00000"/>
                </a:solidFill>
              </a:rPr>
              <a:t>before</a:t>
            </a: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2022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0" y="5085184"/>
            <a:ext cx="316835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>
            <a:stCxn id="5" idx="2"/>
            <a:endCxn id="6" idx="0"/>
          </p:cNvCxnSpPr>
          <p:nvPr/>
        </p:nvCxnSpPr>
        <p:spPr>
          <a:xfrm flipH="1">
            <a:off x="6876256" y="2664975"/>
            <a:ext cx="1241880" cy="2420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24129" y="5627874"/>
            <a:ext cx="2016224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91680" y="5627874"/>
            <a:ext cx="3928368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884368" y="5630942"/>
            <a:ext cx="1152128" cy="46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79511" y="6124902"/>
            <a:ext cx="8964489" cy="289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205277" y="5661747"/>
            <a:ext cx="165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C40 (TT)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997648" y="5652204"/>
            <a:ext cx="165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DTE2 (DT)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951081" y="5588575"/>
            <a:ext cx="1085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C40B </a:t>
            </a:r>
          </a:p>
          <a:p>
            <a:pPr algn="ctr"/>
            <a:r>
              <a:rPr lang="fr-FR" sz="1200" b="1" dirty="0"/>
              <a:t>(TT)</a:t>
            </a:r>
          </a:p>
        </p:txBody>
      </p:sp>
      <p:cxnSp>
        <p:nvCxnSpPr>
          <p:cNvPr id="3" name="Connecteur droit 2"/>
          <p:cNvCxnSpPr/>
          <p:nvPr/>
        </p:nvCxnSpPr>
        <p:spPr>
          <a:xfrm>
            <a:off x="7740353" y="6124902"/>
            <a:ext cx="0" cy="400442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5196308" y="6185040"/>
            <a:ext cx="257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rgbClr val="FF0000"/>
                </a:solidFill>
              </a:rPr>
              <a:t>End of NJOC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68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885ED2-8E03-2744-AA38-ABDA6FCF4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2" y="0"/>
            <a:ext cx="7543800" cy="914400"/>
          </a:xfrm>
        </p:spPr>
        <p:txBody>
          <a:bodyPr/>
          <a:lstStyle/>
          <a:p>
            <a:r>
              <a:rPr lang="de-DE" sz="3600" dirty="0">
                <a:solidFill>
                  <a:srgbClr val="C00000"/>
                </a:solidFill>
              </a:rPr>
              <a:t>Research Topics </a:t>
            </a:r>
            <a:r>
              <a:rPr lang="de-DE" sz="3600" dirty="0" err="1">
                <a:solidFill>
                  <a:srgbClr val="C00000"/>
                </a:solidFill>
              </a:rPr>
              <a:t>linked</a:t>
            </a:r>
            <a:r>
              <a:rPr lang="de-DE" sz="3600" dirty="0">
                <a:solidFill>
                  <a:srgbClr val="C00000"/>
                </a:solidFill>
              </a:rPr>
              <a:t> </a:t>
            </a:r>
            <a:r>
              <a:rPr lang="de-DE" sz="3600" dirty="0" err="1">
                <a:solidFill>
                  <a:srgbClr val="C00000"/>
                </a:solidFill>
              </a:rPr>
              <a:t>to</a:t>
            </a:r>
            <a:r>
              <a:rPr lang="de-DE" sz="3600" dirty="0">
                <a:solidFill>
                  <a:srgbClr val="C00000"/>
                </a:solidFill>
              </a:rPr>
              <a:t> Mission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DB97EB-C654-964B-9F5A-B4DB457D7490}"/>
              </a:ext>
            </a:extLst>
          </p:cNvPr>
          <p:cNvSpPr/>
          <p:nvPr/>
        </p:nvSpPr>
        <p:spPr>
          <a:xfrm>
            <a:off x="30814" y="1628800"/>
            <a:ext cx="3623155" cy="1077218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Mission 1-1: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Demonstrate and qualify MHD stable high performance operation with metallic plasma facing components for ITER and DEMO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246506-D1D3-384D-A76A-9B94910424AA}"/>
              </a:ext>
            </a:extLst>
          </p:cNvPr>
          <p:cNvSpPr/>
          <p:nvPr/>
        </p:nvSpPr>
        <p:spPr>
          <a:xfrm>
            <a:off x="-1" y="3731548"/>
            <a:ext cx="3623155" cy="1569660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Mission 1-2: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Improve physics description (experiments, theory / simulation) of energetics particles including their non-linear interplay with thermal plasmas in order to control burning plasmas in ITER and DEMO.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45513D-0245-E34C-BF61-CFCF85462DA8}"/>
              </a:ext>
            </a:extLst>
          </p:cNvPr>
          <p:cNvSpPr/>
          <p:nvPr/>
        </p:nvSpPr>
        <p:spPr>
          <a:xfrm>
            <a:off x="14873" y="5664150"/>
            <a:ext cx="3623155" cy="1077218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Mission 1-3: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Develop integrated scenarios with controllers for long pulse, ultimately steady state, operation for ITER and DEMO.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8" name="Tableau 4">
            <a:extLst>
              <a:ext uri="{FF2B5EF4-FFF2-40B4-BE49-F238E27FC236}">
                <a16:creationId xmlns:a16="http://schemas.microsoft.com/office/drawing/2014/main" id="{2D4221B8-42DF-0640-9934-C80F58581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030827"/>
              </p:ext>
            </p:extLst>
          </p:nvPr>
        </p:nvGraphicFramePr>
        <p:xfrm>
          <a:off x="3762979" y="1021642"/>
          <a:ext cx="5328592" cy="2661586"/>
        </p:xfrm>
        <a:graphic>
          <a:graphicData uri="http://schemas.openxmlformats.org/drawingml/2006/table">
            <a:tbl>
              <a:tblPr firstRow="1" bandRow="1"/>
              <a:tblGrid>
                <a:gridCol w="540582">
                  <a:extLst>
                    <a:ext uri="{9D8B030D-6E8A-4147-A177-3AD203B41FA5}">
                      <a16:colId xmlns:a16="http://schemas.microsoft.com/office/drawing/2014/main" val="813463338"/>
                    </a:ext>
                  </a:extLst>
                </a:gridCol>
                <a:gridCol w="4788010">
                  <a:extLst>
                    <a:ext uri="{9D8B030D-6E8A-4147-A177-3AD203B41FA5}">
                      <a16:colId xmlns:a16="http://schemas.microsoft.com/office/drawing/2014/main" val="2666761779"/>
                    </a:ext>
                  </a:extLst>
                </a:gridCol>
              </a:tblGrid>
              <a:tr h="274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RT1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IBL scenarios towards low detachment and low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collisionality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(14)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974213"/>
                  </a:ext>
                </a:extLst>
              </a:tr>
              <a:tr h="274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RT2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H-mode entry and pedestal dependence with impurities and isotopes </a:t>
                      </a:r>
                      <a:r>
                        <a:rPr lang="en-US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(9)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95168"/>
                  </a:ext>
                </a:extLst>
              </a:tr>
              <a:tr h="274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RT3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1D1C1D"/>
                          </a:solidFill>
                          <a:effectLst/>
                          <a:latin typeface="Calibri" panose="020F0502020204030204" pitchFamily="34" charset="0"/>
                        </a:rPr>
                        <a:t>RF-assisted breakdown and current ramp-up optimization </a:t>
                      </a:r>
                      <a:r>
                        <a:rPr lang="en-US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(8)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92283"/>
                  </a:ext>
                </a:extLst>
              </a:tr>
              <a:tr h="274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RT4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Disruption avoidance development for ITER and DEMO </a:t>
                      </a:r>
                      <a:r>
                        <a:rPr lang="en-US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(10)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68708"/>
                  </a:ext>
                </a:extLst>
              </a:tr>
              <a:tr h="229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RT5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Run-away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electron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generation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and mitigation </a:t>
                      </a:r>
                      <a:r>
                        <a:rPr lang="fr-FR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(11)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324570"/>
                  </a:ext>
                </a:extLst>
              </a:tr>
              <a:tr h="274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RT6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 mitigation and suppression in ITER/DEMO relevant condition </a:t>
                      </a:r>
                      <a:r>
                        <a:rPr lang="en-US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(4)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170665"/>
                  </a:ext>
                </a:extLst>
              </a:tr>
              <a:tr h="229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RT7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triangularity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scenarios as an alternative for DEMO</a:t>
                      </a:r>
                      <a:r>
                        <a:rPr lang="fr-FR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(4)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711244"/>
                  </a:ext>
                </a:extLst>
              </a:tr>
              <a:tr h="229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RT8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I-mode and QH-mode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studies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fr-FR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view</a:t>
                      </a: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DEMO</a:t>
                      </a:r>
                      <a:r>
                        <a:rPr lang="fr-FR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937138"/>
                  </a:ext>
                </a:extLst>
              </a:tr>
              <a:tr h="29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RT9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Extension of EDA and QCE performance towards DEMO </a:t>
                      </a:r>
                      <a:r>
                        <a:rPr lang="en-US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05430"/>
                  </a:ext>
                </a:extLst>
              </a:tr>
            </a:tbl>
          </a:graphicData>
        </a:graphic>
      </p:graphicFrame>
      <p:graphicFrame>
        <p:nvGraphicFramePr>
          <p:cNvPr id="19" name="Tableau 6">
            <a:extLst>
              <a:ext uri="{FF2B5EF4-FFF2-40B4-BE49-F238E27FC236}">
                <a16:creationId xmlns:a16="http://schemas.microsoft.com/office/drawing/2014/main" id="{CE16139F-5545-3945-B685-EC576AFF4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217767"/>
              </p:ext>
            </p:extLst>
          </p:nvPr>
        </p:nvGraphicFramePr>
        <p:xfrm>
          <a:off x="3762979" y="4040668"/>
          <a:ext cx="5332919" cy="939048"/>
        </p:xfrm>
        <a:graphic>
          <a:graphicData uri="http://schemas.openxmlformats.org/drawingml/2006/table">
            <a:tbl>
              <a:tblPr firstRow="1" bandRow="1"/>
              <a:tblGrid>
                <a:gridCol w="592546">
                  <a:extLst>
                    <a:ext uri="{9D8B030D-6E8A-4147-A177-3AD203B41FA5}">
                      <a16:colId xmlns:a16="http://schemas.microsoft.com/office/drawing/2014/main" val="212161121"/>
                    </a:ext>
                  </a:extLst>
                </a:gridCol>
                <a:gridCol w="4740373">
                  <a:extLst>
                    <a:ext uri="{9D8B030D-6E8A-4147-A177-3AD203B41FA5}">
                      <a16:colId xmlns:a16="http://schemas.microsoft.com/office/drawing/2014/main" val="1359229272"/>
                    </a:ext>
                  </a:extLst>
                </a:gridCol>
              </a:tblGrid>
              <a:tr h="499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RT10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Fast-ion physics with dominant ICRF heating </a:t>
                      </a:r>
                      <a:r>
                        <a:rPr lang="en-US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(10)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907649"/>
                  </a:ext>
                </a:extLst>
              </a:tr>
              <a:tr h="4393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RT11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Impact of MHD activity on fast ion losses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transport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(14)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060194"/>
                  </a:ext>
                </a:extLst>
              </a:tr>
            </a:tbl>
          </a:graphicData>
        </a:graphic>
      </p:graphicFrame>
      <p:graphicFrame>
        <p:nvGraphicFramePr>
          <p:cNvPr id="20" name="Tableau 8">
            <a:extLst>
              <a:ext uri="{FF2B5EF4-FFF2-40B4-BE49-F238E27FC236}">
                <a16:creationId xmlns:a16="http://schemas.microsoft.com/office/drawing/2014/main" id="{33163002-AA6B-4B40-B90A-CB55D0074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77777"/>
              </p:ext>
            </p:extLst>
          </p:nvPr>
        </p:nvGraphicFramePr>
        <p:xfrm>
          <a:off x="3762980" y="5963608"/>
          <a:ext cx="5328592" cy="478302"/>
        </p:xfrm>
        <a:graphic>
          <a:graphicData uri="http://schemas.openxmlformats.org/drawingml/2006/table">
            <a:tbl>
              <a:tblPr firstRow="1" bandRow="1"/>
              <a:tblGrid>
                <a:gridCol w="643550">
                  <a:extLst>
                    <a:ext uri="{9D8B030D-6E8A-4147-A177-3AD203B41FA5}">
                      <a16:colId xmlns:a16="http://schemas.microsoft.com/office/drawing/2014/main" val="2087352066"/>
                    </a:ext>
                  </a:extLst>
                </a:gridCol>
                <a:gridCol w="4685042">
                  <a:extLst>
                    <a:ext uri="{9D8B030D-6E8A-4147-A177-3AD203B41FA5}">
                      <a16:colId xmlns:a16="http://schemas.microsoft.com/office/drawing/2014/main" val="1102030419"/>
                    </a:ext>
                  </a:extLst>
                </a:gridCol>
              </a:tblGrid>
              <a:tr h="478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RT12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Development of the steady state scenario </a:t>
                      </a:r>
                      <a:r>
                        <a:rPr lang="en-US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58043"/>
                  </a:ext>
                </a:extLst>
              </a:tr>
            </a:tbl>
          </a:graphicData>
        </a:graphic>
      </p:graphicFrame>
      <p:sp>
        <p:nvSpPr>
          <p:cNvPr id="4" name="Rectangle à coins arrondis 3"/>
          <p:cNvSpPr/>
          <p:nvPr/>
        </p:nvSpPr>
        <p:spPr>
          <a:xfrm>
            <a:off x="3673046" y="995036"/>
            <a:ext cx="5528675" cy="153172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27875" y="934368"/>
            <a:ext cx="286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Collaboration </a:t>
            </a:r>
            <a:r>
              <a:rPr lang="fr-FR" b="1" dirty="0" err="1">
                <a:solidFill>
                  <a:srgbClr val="0000FF"/>
                </a:solidFill>
              </a:rPr>
              <a:t>with</a:t>
            </a:r>
            <a:r>
              <a:rPr lang="fr-FR" b="1" dirty="0">
                <a:solidFill>
                  <a:srgbClr val="0000FF"/>
                </a:solidFill>
              </a:rPr>
              <a:t> WP </a:t>
            </a:r>
            <a:r>
              <a:rPr lang="fr-FR" b="1" dirty="0" err="1">
                <a:solidFill>
                  <a:srgbClr val="0000FF"/>
                </a:solidFill>
              </a:rPr>
              <a:t>rIO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3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0285F6-C880-1842-8F66-15382582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20" y="27330"/>
            <a:ext cx="7543800" cy="914400"/>
          </a:xfrm>
        </p:spPr>
        <p:txBody>
          <a:bodyPr/>
          <a:lstStyle/>
          <a:p>
            <a:r>
              <a:rPr lang="de-DE" sz="3600" dirty="0">
                <a:solidFill>
                  <a:srgbClr val="C00000"/>
                </a:solidFill>
              </a:rPr>
              <a:t>Research Topics </a:t>
            </a:r>
            <a:r>
              <a:rPr lang="de-DE" sz="3600" dirty="0" err="1">
                <a:solidFill>
                  <a:srgbClr val="C00000"/>
                </a:solidFill>
              </a:rPr>
              <a:t>linked</a:t>
            </a:r>
            <a:r>
              <a:rPr lang="de-DE" sz="3600" dirty="0">
                <a:solidFill>
                  <a:srgbClr val="C00000"/>
                </a:solidFill>
              </a:rPr>
              <a:t> </a:t>
            </a:r>
            <a:r>
              <a:rPr lang="de-DE" sz="3600" dirty="0" err="1">
                <a:solidFill>
                  <a:srgbClr val="C00000"/>
                </a:solidFill>
              </a:rPr>
              <a:t>to</a:t>
            </a:r>
            <a:r>
              <a:rPr lang="de-DE" sz="3600" dirty="0">
                <a:solidFill>
                  <a:srgbClr val="C00000"/>
                </a:solidFill>
              </a:rPr>
              <a:t> Mission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8E308-C79A-1A40-9106-9E9627153A09}"/>
              </a:ext>
            </a:extLst>
          </p:cNvPr>
          <p:cNvSpPr/>
          <p:nvPr/>
        </p:nvSpPr>
        <p:spPr>
          <a:xfrm>
            <a:off x="336566" y="1405608"/>
            <a:ext cx="3309257" cy="830997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 2-1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Detachment control for ITER, DEMO baseline and HELIAS operation.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B0A702-941E-154A-BF16-E1316926DE66}"/>
              </a:ext>
            </a:extLst>
          </p:cNvPr>
          <p:cNvSpPr/>
          <p:nvPr/>
        </p:nvSpPr>
        <p:spPr>
          <a:xfrm>
            <a:off x="315934" y="3528425"/>
            <a:ext cx="3309257" cy="830997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 2-2: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Prepare efficient Plasma Facing Components (PFC) operation for ITER, DEMO and HELIAS.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8295E9-7601-ED47-8282-1495323CDB1D}"/>
              </a:ext>
            </a:extLst>
          </p:cNvPr>
          <p:cNvSpPr/>
          <p:nvPr/>
        </p:nvSpPr>
        <p:spPr>
          <a:xfrm>
            <a:off x="315934" y="5274010"/>
            <a:ext cx="3309257" cy="830997"/>
          </a:xfrm>
          <a:prstGeom prst="rect">
            <a:avLst/>
          </a:prstGeom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Mission 2-3: 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Investigate alternative innovative </a:t>
            </a:r>
            <a:r>
              <a:rPr kumimoji="0" lang="en-GB" sz="1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divertor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geometries for DEMO.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au 3">
            <a:extLst>
              <a:ext uri="{FF2B5EF4-FFF2-40B4-BE49-F238E27FC236}">
                <a16:creationId xmlns:a16="http://schemas.microsoft.com/office/drawing/2014/main" id="{EE2BC056-2192-8F4A-849E-2362142BC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038813"/>
              </p:ext>
            </p:extLst>
          </p:nvPr>
        </p:nvGraphicFramePr>
        <p:xfrm>
          <a:off x="3963283" y="5443323"/>
          <a:ext cx="5166323" cy="492369"/>
        </p:xfrm>
        <a:graphic>
          <a:graphicData uri="http://schemas.openxmlformats.org/drawingml/2006/table">
            <a:tbl>
              <a:tblPr firstRow="1" bandRow="1"/>
              <a:tblGrid>
                <a:gridCol w="765382">
                  <a:extLst>
                    <a:ext uri="{9D8B030D-6E8A-4147-A177-3AD203B41FA5}">
                      <a16:colId xmlns:a16="http://schemas.microsoft.com/office/drawing/2014/main" val="3226865689"/>
                    </a:ext>
                  </a:extLst>
                </a:gridCol>
                <a:gridCol w="4400941">
                  <a:extLst>
                    <a:ext uri="{9D8B030D-6E8A-4147-A177-3AD203B41FA5}">
                      <a16:colId xmlns:a16="http://schemas.microsoft.com/office/drawing/2014/main" val="1343167828"/>
                    </a:ext>
                  </a:extLst>
                </a:gridCol>
              </a:tblGrid>
              <a:tr h="492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RT18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Alternative divertor configurations </a:t>
                      </a:r>
                      <a:r>
                        <a:rPr lang="fr-FR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(12)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87748"/>
                  </a:ext>
                </a:extLst>
              </a:tr>
            </a:tbl>
          </a:graphicData>
        </a:graphic>
      </p:graphicFrame>
      <p:graphicFrame>
        <p:nvGraphicFramePr>
          <p:cNvPr id="19" name="Tableau 5">
            <a:extLst>
              <a:ext uri="{FF2B5EF4-FFF2-40B4-BE49-F238E27FC236}">
                <a16:creationId xmlns:a16="http://schemas.microsoft.com/office/drawing/2014/main" id="{7E86C814-E38A-B544-B58D-5A49466AC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665931"/>
              </p:ext>
            </p:extLst>
          </p:nvPr>
        </p:nvGraphicFramePr>
        <p:xfrm>
          <a:off x="3958677" y="1148031"/>
          <a:ext cx="5166323" cy="1381898"/>
        </p:xfrm>
        <a:graphic>
          <a:graphicData uri="http://schemas.openxmlformats.org/drawingml/2006/table">
            <a:tbl>
              <a:tblPr firstRow="1" bandRow="1"/>
              <a:tblGrid>
                <a:gridCol w="765381">
                  <a:extLst>
                    <a:ext uri="{9D8B030D-6E8A-4147-A177-3AD203B41FA5}">
                      <a16:colId xmlns:a16="http://schemas.microsoft.com/office/drawing/2014/main" val="1738162822"/>
                    </a:ext>
                  </a:extLst>
                </a:gridCol>
                <a:gridCol w="4400942">
                  <a:extLst>
                    <a:ext uri="{9D8B030D-6E8A-4147-A177-3AD203B41FA5}">
                      <a16:colId xmlns:a16="http://schemas.microsoft.com/office/drawing/2014/main" val="2591528896"/>
                    </a:ext>
                  </a:extLst>
                </a:gridCol>
              </a:tblGrid>
              <a:tr h="365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RT13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X-point radiation and  control </a:t>
                      </a:r>
                      <a:r>
                        <a:rPr lang="fr-FR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(8)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508641"/>
                  </a:ext>
                </a:extLst>
              </a:tr>
              <a:tr h="6107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RT14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Physics of plasma detachment / impurity mix/ heat load patterns </a:t>
                      </a:r>
                      <a:r>
                        <a:rPr lang="en-US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(16)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68150"/>
                  </a:ext>
                </a:extLst>
              </a:tr>
              <a:tr h="4051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RT15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Extrapolation of SOL transport to ITER and DEMO </a:t>
                      </a:r>
                      <a:r>
                        <a:rPr lang="fr-FR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(14)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297852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F74DED0-DB1B-C745-AF9C-F39621A88D41}"/>
              </a:ext>
            </a:extLst>
          </p:cNvPr>
          <p:cNvSpPr/>
          <p:nvPr/>
        </p:nvSpPr>
        <p:spPr>
          <a:xfrm>
            <a:off x="202478" y="3212976"/>
            <a:ext cx="3577434" cy="3168351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9AAE72-5921-D94A-AAF5-8F5F468A422A}"/>
              </a:ext>
            </a:extLst>
          </p:cNvPr>
          <p:cNvSpPr txBox="1"/>
          <p:nvPr/>
        </p:nvSpPr>
        <p:spPr>
          <a:xfrm>
            <a:off x="562518" y="4660534"/>
            <a:ext cx="29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rgbClr val="0000FF"/>
                </a:solidFill>
              </a:rPr>
              <a:t>Collaboration</a:t>
            </a:r>
            <a:r>
              <a:rPr lang="de-DE" b="1" dirty="0">
                <a:solidFill>
                  <a:srgbClr val="0000FF"/>
                </a:solidFill>
              </a:rPr>
              <a:t> </a:t>
            </a:r>
            <a:r>
              <a:rPr lang="de-DE" b="1" dirty="0" err="1">
                <a:solidFill>
                  <a:srgbClr val="0000FF"/>
                </a:solidFill>
              </a:rPr>
              <a:t>with</a:t>
            </a:r>
            <a:r>
              <a:rPr lang="de-DE" b="1" dirty="0">
                <a:solidFill>
                  <a:srgbClr val="0000FF"/>
                </a:solidFill>
              </a:rPr>
              <a:t> WP WPIE</a:t>
            </a:r>
          </a:p>
        </p:txBody>
      </p:sp>
      <p:graphicFrame>
        <p:nvGraphicFramePr>
          <p:cNvPr id="11" name="Tableau 6">
            <a:extLst>
              <a:ext uri="{FF2B5EF4-FFF2-40B4-BE49-F238E27FC236}">
                <a16:creationId xmlns:a16="http://schemas.microsoft.com/office/drawing/2014/main" id="{AAAB9D25-A712-A24E-AF54-92BF6525D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731550"/>
              </p:ext>
            </p:extLst>
          </p:nvPr>
        </p:nvGraphicFramePr>
        <p:xfrm>
          <a:off x="3958678" y="3531481"/>
          <a:ext cx="5166323" cy="807989"/>
        </p:xfrm>
        <a:graphic>
          <a:graphicData uri="http://schemas.openxmlformats.org/drawingml/2006/table">
            <a:tbl>
              <a:tblPr firstRow="1" bandRow="1"/>
              <a:tblGrid>
                <a:gridCol w="765382">
                  <a:extLst>
                    <a:ext uri="{9D8B030D-6E8A-4147-A177-3AD203B41FA5}">
                      <a16:colId xmlns:a16="http://schemas.microsoft.com/office/drawing/2014/main" val="2181779869"/>
                    </a:ext>
                  </a:extLst>
                </a:gridCol>
                <a:gridCol w="4400941">
                  <a:extLst>
                    <a:ext uri="{9D8B030D-6E8A-4147-A177-3AD203B41FA5}">
                      <a16:colId xmlns:a16="http://schemas.microsoft.com/office/drawing/2014/main" val="2075363572"/>
                    </a:ext>
                  </a:extLst>
                </a:gridCol>
              </a:tblGrid>
              <a:tr h="3027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RT16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PFC damage evolution under tokamak conditions </a:t>
                      </a:r>
                      <a:r>
                        <a:rPr lang="en-US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990778"/>
                  </a:ext>
                </a:extLst>
              </a:tr>
              <a:tr h="5052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RT17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Material migration and fuel retention mechanisms in tokamaks </a:t>
                      </a:r>
                      <a:r>
                        <a:rPr lang="en-US" sz="14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(10)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79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024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55D811-037A-CE46-97D0-99AEB61B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9" y="0"/>
            <a:ext cx="7847641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200" dirty="0" err="1">
                <a:solidFill>
                  <a:srgbClr val="C00000"/>
                </a:solidFill>
              </a:rPr>
              <a:t>Overview</a:t>
            </a:r>
            <a:r>
              <a:rPr lang="fr-FR" sz="3200" dirty="0">
                <a:solidFill>
                  <a:srgbClr val="C00000"/>
                </a:solidFill>
              </a:rPr>
              <a:t> of </a:t>
            </a:r>
            <a:r>
              <a:rPr lang="fr-FR" sz="3200" dirty="0" err="1">
                <a:solidFill>
                  <a:srgbClr val="C00000"/>
                </a:solidFill>
              </a:rPr>
              <a:t>proposals</a:t>
            </a:r>
            <a:r>
              <a:rPr lang="fr-FR" sz="3200" dirty="0">
                <a:solidFill>
                  <a:srgbClr val="C00000"/>
                </a:solidFill>
              </a:rPr>
              <a:t> and </a:t>
            </a:r>
            <a:r>
              <a:rPr lang="fr-FR" sz="3200" dirty="0" err="1">
                <a:solidFill>
                  <a:srgbClr val="C00000"/>
                </a:solidFill>
              </a:rPr>
              <a:t>allocated</a:t>
            </a:r>
            <a:r>
              <a:rPr lang="fr-FR" sz="3200" dirty="0">
                <a:solidFill>
                  <a:srgbClr val="C00000"/>
                </a:solidFill>
              </a:rPr>
              <a:t> pulses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A0C0CDDD-3080-5C45-8D63-8A7D01013702}"/>
              </a:ext>
            </a:extLst>
          </p:cNvPr>
          <p:cNvSpPr txBox="1"/>
          <p:nvPr/>
        </p:nvSpPr>
        <p:spPr>
          <a:xfrm>
            <a:off x="124635" y="1095127"/>
            <a:ext cx="7504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Request</a:t>
            </a:r>
            <a:r>
              <a:rPr lang="fr-FR" sz="2400" b="1" dirty="0">
                <a:solidFill>
                  <a:srgbClr val="0000FF"/>
                </a:solidFill>
                <a:cs typeface="Arial" panose="020B0604020202020204" pitchFamily="34" charset="0"/>
              </a:rPr>
              <a:t> for pulses </a:t>
            </a:r>
            <a:r>
              <a:rPr lang="fr-F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was</a:t>
            </a:r>
            <a:r>
              <a:rPr lang="fr-FR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largely</a:t>
            </a:r>
            <a:r>
              <a:rPr lang="fr-FR" sz="24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rgbClr val="0000FF"/>
                </a:solidFill>
                <a:cs typeface="Arial" panose="020B0604020202020204" pitchFamily="34" charset="0"/>
              </a:rPr>
              <a:t>oversubscribed</a:t>
            </a:r>
            <a:endParaRPr lang="fr-FR" sz="24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413A4185-D5D5-C24F-A120-2F2BEC1C9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8629"/>
              </p:ext>
            </p:extLst>
          </p:nvPr>
        </p:nvGraphicFramePr>
        <p:xfrm>
          <a:off x="124635" y="1757561"/>
          <a:ext cx="8560675" cy="1095375"/>
        </p:xfrm>
        <a:graphic>
          <a:graphicData uri="http://schemas.openxmlformats.org/drawingml/2006/table">
            <a:tbl>
              <a:tblPr/>
              <a:tblGrid>
                <a:gridCol w="1833052">
                  <a:extLst>
                    <a:ext uri="{9D8B030D-6E8A-4147-A177-3AD203B41FA5}">
                      <a16:colId xmlns:a16="http://schemas.microsoft.com/office/drawing/2014/main" val="803761341"/>
                    </a:ext>
                  </a:extLst>
                </a:gridCol>
                <a:gridCol w="1492168">
                  <a:extLst>
                    <a:ext uri="{9D8B030D-6E8A-4147-A177-3AD203B41FA5}">
                      <a16:colId xmlns:a16="http://schemas.microsoft.com/office/drawing/2014/main" val="2607322034"/>
                    </a:ext>
                  </a:extLst>
                </a:gridCol>
                <a:gridCol w="1678689">
                  <a:extLst>
                    <a:ext uri="{9D8B030D-6E8A-4147-A177-3AD203B41FA5}">
                      <a16:colId xmlns:a16="http://schemas.microsoft.com/office/drawing/2014/main" val="2988767471"/>
                    </a:ext>
                  </a:extLst>
                </a:gridCol>
                <a:gridCol w="1800895">
                  <a:extLst>
                    <a:ext uri="{9D8B030D-6E8A-4147-A177-3AD203B41FA5}">
                      <a16:colId xmlns:a16="http://schemas.microsoft.com/office/drawing/2014/main" val="454846193"/>
                    </a:ext>
                  </a:extLst>
                </a:gridCol>
                <a:gridCol w="1755871">
                  <a:extLst>
                    <a:ext uri="{9D8B030D-6E8A-4147-A177-3AD203B41FA5}">
                      <a16:colId xmlns:a16="http://schemas.microsoft.com/office/drawing/2014/main" val="1509186239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endParaRPr lang="fr-FR" sz="2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TCV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MAST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0033CC"/>
                          </a:solidFill>
                          <a:effectLst/>
                          <a:latin typeface="Calibri" panose="020F0502020204030204" pitchFamily="34" charset="0"/>
                        </a:rPr>
                        <a:t>WEST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96133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30107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  <a:endParaRPr lang="fr-FR" sz="2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532012"/>
                  </a:ext>
                </a:extLst>
              </a:tr>
            </a:tbl>
          </a:graphicData>
        </a:graphic>
      </p:graphicFrame>
      <p:graphicFrame>
        <p:nvGraphicFramePr>
          <p:cNvPr id="12" name="Tableau 1">
            <a:extLst>
              <a:ext uri="{FF2B5EF4-FFF2-40B4-BE49-F238E27FC236}">
                <a16:creationId xmlns:a16="http://schemas.microsoft.com/office/drawing/2014/main" id="{2E9E4F83-C0AE-8845-9A2F-4AA6BB066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952743"/>
              </p:ext>
            </p:extLst>
          </p:nvPr>
        </p:nvGraphicFramePr>
        <p:xfrm>
          <a:off x="153359" y="4106440"/>
          <a:ext cx="8640958" cy="2058864"/>
        </p:xfrm>
        <a:graphic>
          <a:graphicData uri="http://schemas.openxmlformats.org/drawingml/2006/table">
            <a:tbl>
              <a:tblPr/>
              <a:tblGrid>
                <a:gridCol w="2348862">
                  <a:extLst>
                    <a:ext uri="{9D8B030D-6E8A-4147-A177-3AD203B41FA5}">
                      <a16:colId xmlns:a16="http://schemas.microsoft.com/office/drawing/2014/main" val="1888000620"/>
                    </a:ext>
                  </a:extLst>
                </a:gridCol>
                <a:gridCol w="441301">
                  <a:extLst>
                    <a:ext uri="{9D8B030D-6E8A-4147-A177-3AD203B41FA5}">
                      <a16:colId xmlns:a16="http://schemas.microsoft.com/office/drawing/2014/main" val="1429601264"/>
                    </a:ext>
                  </a:extLst>
                </a:gridCol>
                <a:gridCol w="690422">
                  <a:extLst>
                    <a:ext uri="{9D8B030D-6E8A-4147-A177-3AD203B41FA5}">
                      <a16:colId xmlns:a16="http://schemas.microsoft.com/office/drawing/2014/main" val="3804909743"/>
                    </a:ext>
                  </a:extLst>
                </a:gridCol>
                <a:gridCol w="441301">
                  <a:extLst>
                    <a:ext uri="{9D8B030D-6E8A-4147-A177-3AD203B41FA5}">
                      <a16:colId xmlns:a16="http://schemas.microsoft.com/office/drawing/2014/main" val="682249632"/>
                    </a:ext>
                  </a:extLst>
                </a:gridCol>
                <a:gridCol w="441301">
                  <a:extLst>
                    <a:ext uri="{9D8B030D-6E8A-4147-A177-3AD203B41FA5}">
                      <a16:colId xmlns:a16="http://schemas.microsoft.com/office/drawing/2014/main" val="2848470474"/>
                    </a:ext>
                  </a:extLst>
                </a:gridCol>
                <a:gridCol w="690422">
                  <a:extLst>
                    <a:ext uri="{9D8B030D-6E8A-4147-A177-3AD203B41FA5}">
                      <a16:colId xmlns:a16="http://schemas.microsoft.com/office/drawing/2014/main" val="2239475868"/>
                    </a:ext>
                  </a:extLst>
                </a:gridCol>
                <a:gridCol w="441301">
                  <a:extLst>
                    <a:ext uri="{9D8B030D-6E8A-4147-A177-3AD203B41FA5}">
                      <a16:colId xmlns:a16="http://schemas.microsoft.com/office/drawing/2014/main" val="3643637378"/>
                    </a:ext>
                  </a:extLst>
                </a:gridCol>
                <a:gridCol w="441301">
                  <a:extLst>
                    <a:ext uri="{9D8B030D-6E8A-4147-A177-3AD203B41FA5}">
                      <a16:colId xmlns:a16="http://schemas.microsoft.com/office/drawing/2014/main" val="1538520512"/>
                    </a:ext>
                  </a:extLst>
                </a:gridCol>
                <a:gridCol w="690422">
                  <a:extLst>
                    <a:ext uri="{9D8B030D-6E8A-4147-A177-3AD203B41FA5}">
                      <a16:colId xmlns:a16="http://schemas.microsoft.com/office/drawing/2014/main" val="4266286062"/>
                    </a:ext>
                  </a:extLst>
                </a:gridCol>
                <a:gridCol w="441301">
                  <a:extLst>
                    <a:ext uri="{9D8B030D-6E8A-4147-A177-3AD203B41FA5}">
                      <a16:colId xmlns:a16="http://schemas.microsoft.com/office/drawing/2014/main" val="2297018341"/>
                    </a:ext>
                  </a:extLst>
                </a:gridCol>
                <a:gridCol w="441301">
                  <a:extLst>
                    <a:ext uri="{9D8B030D-6E8A-4147-A177-3AD203B41FA5}">
                      <a16:colId xmlns:a16="http://schemas.microsoft.com/office/drawing/2014/main" val="2823537062"/>
                    </a:ext>
                  </a:extLst>
                </a:gridCol>
                <a:gridCol w="690422">
                  <a:extLst>
                    <a:ext uri="{9D8B030D-6E8A-4147-A177-3AD203B41FA5}">
                      <a16:colId xmlns:a16="http://schemas.microsoft.com/office/drawing/2014/main" val="4077412085"/>
                    </a:ext>
                  </a:extLst>
                </a:gridCol>
                <a:gridCol w="441301">
                  <a:extLst>
                    <a:ext uri="{9D8B030D-6E8A-4147-A177-3AD203B41FA5}">
                      <a16:colId xmlns:a16="http://schemas.microsoft.com/office/drawing/2014/main" val="764103345"/>
                    </a:ext>
                  </a:extLst>
                </a:gridCol>
              </a:tblGrid>
              <a:tr h="324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 for M1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1163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13055"/>
                  </a:ext>
                </a:extLst>
              </a:tr>
              <a:tr h="3248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TOTAL for M2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3032" marR="3032" marT="30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127467"/>
                  </a:ext>
                </a:extLst>
              </a:tr>
              <a:tr h="3248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3032" marR="3032" marT="30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645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3032" marR="3032" marT="30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2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97375"/>
                  </a:ext>
                </a:extLst>
              </a:tr>
              <a:tr h="76348">
                <a:tc>
                  <a:txBody>
                    <a:bodyPr/>
                    <a:lstStyle/>
                    <a:p>
                      <a:pPr algn="ctr" rtl="0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026997"/>
                  </a:ext>
                </a:extLst>
              </a:tr>
              <a:tr h="324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791071"/>
                  </a:ext>
                </a:extLst>
              </a:tr>
              <a:tr h="324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Contingency</a:t>
                      </a:r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pulses </a:t>
                      </a:r>
                      <a:r>
                        <a:rPr lang="fr-FR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left</a:t>
                      </a:r>
                      <a:endParaRPr lang="fr-F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511468"/>
                  </a:ext>
                </a:extLst>
              </a:tr>
              <a:tr h="3248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Contingency left in %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32" marR="3032" marT="303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032" marR="3032" marT="30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326017"/>
                  </a:ext>
                </a:extLst>
              </a:tr>
            </a:tbl>
          </a:graphicData>
        </a:graphic>
      </p:graphicFrame>
      <p:graphicFrame>
        <p:nvGraphicFramePr>
          <p:cNvPr id="13" name="Objet 4">
            <a:extLst>
              <a:ext uri="{FF2B5EF4-FFF2-40B4-BE49-F238E27FC236}">
                <a16:creationId xmlns:a16="http://schemas.microsoft.com/office/drawing/2014/main" id="{B06321A1-4A62-B643-A8FD-7187D1EAE3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687972"/>
              </p:ext>
            </p:extLst>
          </p:nvPr>
        </p:nvGraphicFramePr>
        <p:xfrm>
          <a:off x="2506663" y="3818647"/>
          <a:ext cx="63007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Worksheet" r:id="rId3" imgW="11247274" imgH="343054" progId="Excel.Sheet.12">
                  <p:embed/>
                </p:oleObj>
              </mc:Choice>
              <mc:Fallback>
                <p:oleObj name="Worksheet" r:id="rId3" imgW="11247274" imgH="343054" progId="Excel.Sheet.12">
                  <p:embed/>
                  <p:pic>
                    <p:nvPicPr>
                      <p:cNvPr id="11" name="Objet 4">
                        <a:extLst>
                          <a:ext uri="{FF2B5EF4-FFF2-40B4-BE49-F238E27FC236}">
                            <a16:creationId xmlns:a16="http://schemas.microsoft.com/office/drawing/2014/main" id="{B06321A1-4A62-B643-A8FD-7187D1EAE3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6663" y="3818647"/>
                        <a:ext cx="6300787" cy="2889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838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t="2858" r="8114" b="6939"/>
          <a:stretch/>
        </p:blipFill>
        <p:spPr>
          <a:xfrm>
            <a:off x="56207" y="944391"/>
            <a:ext cx="5508246" cy="2991462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95" y="3786966"/>
            <a:ext cx="5036185" cy="302641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1520" y="188640"/>
            <a:ext cx="799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C00000"/>
                </a:solidFill>
              </a:rPr>
              <a:t>Statistics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C00000"/>
                </a:solidFill>
              </a:rPr>
              <a:t>after</a:t>
            </a:r>
            <a:r>
              <a:rPr lang="fr-FR" sz="2800" b="1" dirty="0">
                <a:solidFill>
                  <a:srgbClr val="C00000"/>
                </a:solidFill>
              </a:rPr>
              <a:t> the call for participation </a:t>
            </a:r>
            <a:r>
              <a:rPr lang="fr-FR" sz="2800" b="1" dirty="0" err="1">
                <a:solidFill>
                  <a:srgbClr val="C00000"/>
                </a:solidFill>
              </a:rPr>
              <a:t>selection</a:t>
            </a:r>
            <a:r>
              <a:rPr lang="fr-FR" sz="2800" b="1" dirty="0">
                <a:solidFill>
                  <a:srgbClr val="C00000"/>
                </a:solidFill>
              </a:rPr>
              <a:t> (I)</a:t>
            </a:r>
          </a:p>
        </p:txBody>
      </p:sp>
      <p:sp>
        <p:nvSpPr>
          <p:cNvPr id="7" name="Rectangle 6"/>
          <p:cNvSpPr/>
          <p:nvPr/>
        </p:nvSpPr>
        <p:spPr>
          <a:xfrm>
            <a:off x="5550512" y="851397"/>
            <a:ext cx="3593488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GB" sz="1700" b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Allocations in line with high priority items: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RT01: </a:t>
            </a:r>
            <a:r>
              <a:rPr lang="en-GB" sz="1700" b="1" dirty="0">
                <a:latin typeface="Calibri" panose="020F0502020204030204" pitchFamily="34" charset="0"/>
                <a:ea typeface="SimSun" panose="02010600030101010101" pitchFamily="2" charset="-122"/>
              </a:rPr>
              <a:t>ITER baseline scenario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RT18: </a:t>
            </a:r>
            <a:r>
              <a:rPr lang="en-GB" sz="1700" b="1" dirty="0">
                <a:latin typeface="Calibri" panose="020F0502020204030204" pitchFamily="34" charset="0"/>
                <a:ea typeface="SimSun" panose="02010600030101010101" pitchFamily="2" charset="-122"/>
              </a:rPr>
              <a:t>PEX Upgrade: 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RT14: </a:t>
            </a:r>
            <a:r>
              <a:rPr lang="en-GB" sz="1700" b="1" dirty="0">
                <a:latin typeface="Calibri" panose="020F0502020204030204" pitchFamily="34" charset="0"/>
                <a:ea typeface="SimSun" panose="02010600030101010101" pitchFamily="2" charset="-122"/>
              </a:rPr>
              <a:t>Physics of detachment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RT05 and </a:t>
            </a:r>
            <a:r>
              <a:rPr lang="en-GB" sz="1700" b="1" dirty="0" smtClean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RT10, RT11 </a:t>
            </a:r>
            <a:r>
              <a:rPr lang="en-GB" sz="1700" b="1" dirty="0">
                <a:latin typeface="Calibri" panose="020F0502020204030204" pitchFamily="34" charset="0"/>
                <a:ea typeface="SimSun" panose="02010600030101010101" pitchFamily="2" charset="-122"/>
              </a:rPr>
              <a:t>strong </a:t>
            </a:r>
            <a:r>
              <a:rPr lang="en-GB" sz="17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effort required </a:t>
            </a:r>
            <a:r>
              <a:rPr lang="en-GB" sz="1700" b="1" dirty="0">
                <a:latin typeface="Calibri" panose="020F0502020204030204" pitchFamily="34" charset="0"/>
                <a:ea typeface="SimSun" panose="02010600030101010101" pitchFamily="2" charset="-122"/>
              </a:rPr>
              <a:t>on modelling and </a:t>
            </a:r>
            <a:r>
              <a:rPr lang="en-GB" sz="17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specific diagnostic operation (not </a:t>
            </a:r>
            <a:r>
              <a:rPr lang="en-GB" sz="1700" b="1" dirty="0">
                <a:latin typeface="Calibri" panose="020F0502020204030204" pitchFamily="34" charset="0"/>
                <a:ea typeface="SimSun" panose="02010600030101010101" pitchFamily="2" charset="-122"/>
              </a:rPr>
              <a:t>covered by operation </a:t>
            </a:r>
            <a:r>
              <a:rPr lang="en-GB" sz="17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cost)</a:t>
            </a:r>
            <a:endParaRPr lang="fr-FR" sz="1700" b="1" dirty="0"/>
          </a:p>
        </p:txBody>
      </p:sp>
      <p:sp>
        <p:nvSpPr>
          <p:cNvPr id="8" name="Rectangle 7"/>
          <p:cNvSpPr/>
          <p:nvPr/>
        </p:nvSpPr>
        <p:spPr>
          <a:xfrm>
            <a:off x="5550512" y="3782060"/>
            <a:ext cx="35795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en-GB" sz="1700" b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Other remarks:</a:t>
            </a:r>
          </a:p>
          <a:p>
            <a:pPr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RT07: </a:t>
            </a:r>
            <a:r>
              <a:rPr lang="en-GB" sz="1700" b="1" dirty="0">
                <a:latin typeface="Calibri" panose="020F0502020204030204" pitchFamily="34" charset="0"/>
                <a:ea typeface="SimSun" panose="02010600030101010101" pitchFamily="2" charset="-122"/>
              </a:rPr>
              <a:t>no pulses this year</a:t>
            </a:r>
          </a:p>
          <a:p>
            <a:pPr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RT16 and RT17 </a:t>
            </a:r>
            <a:r>
              <a:rPr lang="en-GB" sz="1700" b="1" dirty="0">
                <a:latin typeface="Calibri" panose="020F0502020204030204" pitchFamily="34" charset="0"/>
                <a:ea typeface="SimSun" panose="02010600030101010101" pitchFamily="2" charset="-122"/>
              </a:rPr>
              <a:t>(PFCs </a:t>
            </a:r>
            <a:r>
              <a:rPr lang="en-GB" sz="17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for next devices) </a:t>
            </a:r>
            <a:r>
              <a:rPr lang="en-US" sz="17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focus </a:t>
            </a:r>
            <a:r>
              <a:rPr lang="en-US" sz="1700" b="1" dirty="0">
                <a:latin typeface="Calibri" panose="020F0502020204030204" pitchFamily="34" charset="0"/>
                <a:ea typeface="SimSun" panose="02010600030101010101" pitchFamily="2" charset="-122"/>
              </a:rPr>
              <a:t>on metallic machines + actively cooled components (AUG and WEST</a:t>
            </a:r>
            <a:r>
              <a:rPr lang="en-US" sz="17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)</a:t>
            </a:r>
          </a:p>
          <a:p>
            <a:pPr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700" b="1" dirty="0" smtClean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RT18 </a:t>
            </a:r>
            <a:r>
              <a:rPr lang="en-GB" sz="1700" b="1" dirty="0">
                <a:latin typeface="Calibri" panose="020F0502020204030204" pitchFamily="34" charset="0"/>
                <a:ea typeface="SimSun" panose="02010600030101010101" pitchFamily="2" charset="-122"/>
              </a:rPr>
              <a:t>(alternative </a:t>
            </a:r>
            <a:r>
              <a:rPr lang="en-GB" sz="1700" b="1" dirty="0" err="1">
                <a:latin typeface="Calibri" panose="020F0502020204030204" pitchFamily="34" charset="0"/>
                <a:ea typeface="SimSun" panose="02010600030101010101" pitchFamily="2" charset="-122"/>
              </a:rPr>
              <a:t>divertor</a:t>
            </a:r>
            <a:r>
              <a:rPr lang="en-GB" sz="1700" b="1" dirty="0">
                <a:latin typeface="Calibri" panose="020F0502020204030204" pitchFamily="34" charset="0"/>
                <a:ea typeface="SimSun" panose="02010600030101010101" pitchFamily="2" charset="-122"/>
              </a:rPr>
              <a:t>) PEX enhancements in TCV &amp; MAST-U</a:t>
            </a:r>
          </a:p>
          <a:p>
            <a:pPr indent="-285750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00FF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RT12: </a:t>
            </a:r>
            <a:r>
              <a:rPr lang="en-GB" sz="1700" b="1" dirty="0">
                <a:latin typeface="Calibri" panose="020F0502020204030204" pitchFamily="34" charset="0"/>
                <a:ea typeface="SimSun" panose="02010600030101010101" pitchFamily="2" charset="-122"/>
              </a:rPr>
              <a:t>AT scenario part of IPP domestic </a:t>
            </a:r>
            <a:r>
              <a:rPr lang="en-GB" sz="17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Programme</a:t>
            </a:r>
            <a:r>
              <a:rPr lang="en-GB" sz="1700" b="1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en-GB" sz="17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until end 2023.</a:t>
            </a:r>
            <a:endParaRPr lang="fr-FR" sz="1700" b="1" dirty="0"/>
          </a:p>
        </p:txBody>
      </p:sp>
    </p:spTree>
    <p:extLst>
      <p:ext uri="{BB962C8B-B14F-4D97-AF65-F5344CB8AC3E}">
        <p14:creationId xmlns:p14="http://schemas.microsoft.com/office/powerpoint/2010/main" val="3518510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r="8146" b="5174"/>
          <a:stretch/>
        </p:blipFill>
        <p:spPr>
          <a:xfrm>
            <a:off x="687230" y="1227992"/>
            <a:ext cx="7697531" cy="418180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1520" y="188640"/>
            <a:ext cx="799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C00000"/>
                </a:solidFill>
              </a:rPr>
              <a:t>Statistics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C00000"/>
                </a:solidFill>
              </a:rPr>
              <a:t>after</a:t>
            </a:r>
            <a:r>
              <a:rPr lang="fr-FR" sz="2800" b="1" dirty="0">
                <a:solidFill>
                  <a:srgbClr val="C00000"/>
                </a:solidFill>
              </a:rPr>
              <a:t> the call for participation </a:t>
            </a:r>
            <a:r>
              <a:rPr lang="fr-FR" sz="2800" b="1" dirty="0" err="1">
                <a:solidFill>
                  <a:srgbClr val="C00000"/>
                </a:solidFill>
              </a:rPr>
              <a:t>selection</a:t>
            </a:r>
            <a:r>
              <a:rPr lang="fr-FR" sz="2800" b="1" dirty="0">
                <a:solidFill>
                  <a:srgbClr val="C00000"/>
                </a:solidFill>
              </a:rPr>
              <a:t> (II)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520" y="96638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0000FF"/>
                </a:solidFill>
              </a:rPr>
              <a:t>Beneficiary</a:t>
            </a:r>
            <a:r>
              <a:rPr lang="fr-FR" sz="2400" b="1" dirty="0">
                <a:solidFill>
                  <a:srgbClr val="0000FF"/>
                </a:solidFill>
              </a:rPr>
              <a:t> effort for the WPTE Programme in 2021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02910" y="5238668"/>
            <a:ext cx="87615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fr-FR" sz="2000" b="1" dirty="0"/>
              <a:t>T</a:t>
            </a:r>
            <a:r>
              <a:rPr lang="fr-FR" sz="2000" b="1" dirty="0" smtClean="0"/>
              <a:t>here are </a:t>
            </a:r>
            <a:r>
              <a:rPr lang="fr-FR" sz="2000" b="1" dirty="0" smtClean="0">
                <a:solidFill>
                  <a:srgbClr val="0000FF"/>
                </a:solidFill>
              </a:rPr>
              <a:t>~</a:t>
            </a:r>
            <a:r>
              <a:rPr lang="fr-FR" sz="2000" b="1" dirty="0">
                <a:solidFill>
                  <a:srgbClr val="0000FF"/>
                </a:solidFill>
              </a:rPr>
              <a:t>280keuros </a:t>
            </a:r>
            <a:r>
              <a:rPr lang="fr-FR" sz="2000" b="1" dirty="0" err="1">
                <a:solidFill>
                  <a:srgbClr val="0000FF"/>
                </a:solidFill>
              </a:rPr>
              <a:t>remaining</a:t>
            </a:r>
            <a:r>
              <a:rPr lang="fr-FR" sz="2000" b="1" dirty="0">
                <a:solidFill>
                  <a:srgbClr val="0000FF"/>
                </a:solidFill>
              </a:rPr>
              <a:t> in the participation </a:t>
            </a:r>
            <a:r>
              <a:rPr lang="fr-FR" sz="2000" b="1" dirty="0" err="1"/>
              <a:t>after</a:t>
            </a:r>
            <a:r>
              <a:rPr lang="fr-FR" sz="2000" b="1" dirty="0"/>
              <a:t> the </a:t>
            </a:r>
            <a:r>
              <a:rPr lang="fr-FR" sz="2000" b="1" dirty="0" err="1"/>
              <a:t>account</a:t>
            </a:r>
            <a:r>
              <a:rPr lang="fr-FR" sz="2000" b="1" dirty="0"/>
              <a:t> of people « </a:t>
            </a:r>
            <a:r>
              <a:rPr lang="fr-FR" sz="2000" b="1" dirty="0" err="1"/>
              <a:t>covered</a:t>
            </a:r>
            <a:r>
              <a:rPr lang="fr-FR" sz="2000" b="1" dirty="0"/>
              <a:t> by </a:t>
            </a:r>
            <a:r>
              <a:rPr lang="fr-FR" sz="2000" b="1" dirty="0" err="1"/>
              <a:t>other</a:t>
            </a:r>
            <a:r>
              <a:rPr lang="fr-FR" sz="2000" b="1" dirty="0"/>
              <a:t> </a:t>
            </a:r>
            <a:r>
              <a:rPr lang="fr-FR" sz="2000" b="1" dirty="0" err="1"/>
              <a:t>means</a:t>
            </a:r>
            <a:r>
              <a:rPr lang="fr-FR" sz="2000" b="1" dirty="0"/>
              <a:t> ». This </a:t>
            </a:r>
            <a:r>
              <a:rPr lang="fr-FR" sz="2000" b="1" dirty="0" err="1"/>
              <a:t>will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</a:t>
            </a:r>
            <a:r>
              <a:rPr lang="fr-FR" sz="2000" b="1" dirty="0" err="1"/>
              <a:t>dealt</a:t>
            </a:r>
            <a:r>
              <a:rPr lang="fr-FR" sz="2000" b="1" dirty="0"/>
              <a:t> </a:t>
            </a:r>
            <a:r>
              <a:rPr lang="fr-FR" sz="2000" b="1" dirty="0" err="1"/>
              <a:t>with</a:t>
            </a:r>
            <a:r>
              <a:rPr lang="fr-FR" sz="2000" b="1" dirty="0"/>
              <a:t> in the </a:t>
            </a:r>
            <a:r>
              <a:rPr lang="fr-FR" sz="2000" b="1" dirty="0" err="1"/>
              <a:t>next</a:t>
            </a:r>
            <a:r>
              <a:rPr lang="fr-FR" sz="2000" b="1" dirty="0"/>
              <a:t> </a:t>
            </a:r>
            <a:r>
              <a:rPr lang="fr-FR" sz="2000" b="1" dirty="0" err="1"/>
              <a:t>weeks</a:t>
            </a:r>
            <a:r>
              <a:rPr lang="fr-FR" sz="2000" b="1" dirty="0"/>
              <a:t>. 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b="1" dirty="0"/>
              <a:t> The </a:t>
            </a:r>
            <a:r>
              <a:rPr lang="en-US" sz="2000" b="1" dirty="0" smtClean="0"/>
              <a:t>extended AUG </a:t>
            </a:r>
            <a:r>
              <a:rPr lang="en-US" sz="2000" b="1" dirty="0"/>
              <a:t>campaign is already </a:t>
            </a:r>
            <a:r>
              <a:rPr lang="en-US" sz="2000" b="1" dirty="0" smtClean="0"/>
              <a:t>agreed. </a:t>
            </a:r>
            <a:r>
              <a:rPr lang="en-US" sz="2000" b="1" dirty="0"/>
              <a:t>T</a:t>
            </a:r>
            <a:r>
              <a:rPr lang="en-US" sz="2000" b="1" dirty="0" smtClean="0"/>
              <a:t>he </a:t>
            </a:r>
            <a:r>
              <a:rPr lang="en-US" sz="2000" b="1" dirty="0"/>
              <a:t>detailed participation </a:t>
            </a:r>
            <a:r>
              <a:rPr lang="en-US" sz="2000" b="1" dirty="0" smtClean="0"/>
              <a:t>awaiting the timeline of the opening in 2021. </a:t>
            </a:r>
            <a:endParaRPr lang="en-US" sz="2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79512" y="2852936"/>
            <a:ext cx="576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PPY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2992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F2632E-8DC9-CA4E-86E9-DE7E4BD7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0"/>
            <a:ext cx="7893496" cy="914400"/>
          </a:xfrm>
        </p:spPr>
        <p:txBody>
          <a:bodyPr/>
          <a:lstStyle/>
          <a:p>
            <a:r>
              <a:rPr lang="en-DE" sz="3200" dirty="0" smtClean="0">
                <a:solidFill>
                  <a:srgbClr val="C00000"/>
                </a:solidFill>
              </a:rPr>
              <a:t>Tokamak</a:t>
            </a:r>
            <a:r>
              <a:rPr lang="fr-FR" sz="3200" dirty="0" smtClean="0">
                <a:solidFill>
                  <a:srgbClr val="C00000"/>
                </a:solidFill>
              </a:rPr>
              <a:t> Exploitation</a:t>
            </a:r>
            <a:r>
              <a:rPr lang="en-DE" sz="3200" dirty="0" smtClean="0">
                <a:solidFill>
                  <a:srgbClr val="C00000"/>
                </a:solidFill>
              </a:rPr>
              <a:t> devices</a:t>
            </a:r>
            <a:r>
              <a:rPr lang="fr-FR" sz="3200" dirty="0" smtClean="0">
                <a:solidFill>
                  <a:srgbClr val="C00000"/>
                </a:solidFill>
              </a:rPr>
              <a:t> in 2022</a:t>
            </a:r>
            <a:endParaRPr lang="en-DE" sz="3200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43AEF-2401-D946-8EE4-9F2888712AA3}"/>
              </a:ext>
            </a:extLst>
          </p:cNvPr>
          <p:cNvSpPr txBox="1"/>
          <p:nvPr/>
        </p:nvSpPr>
        <p:spPr>
          <a:xfrm>
            <a:off x="148394" y="1075974"/>
            <a:ext cx="51308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  <a:cs typeface="CIDFont+F2"/>
              </a:rPr>
              <a:t>Participation of </a:t>
            </a:r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CIDFont+F2"/>
              </a:rPr>
              <a:t>4 devices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  <a:cs typeface="CIDFont+F2"/>
              </a:rPr>
              <a:t>in 2021: ASDEX Upgrade,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IDFont+F2"/>
              </a:rPr>
              <a:t> </a:t>
            </a:r>
            <a:r>
              <a:rPr lang="en-GB" sz="2400" b="1" dirty="0">
                <a:ea typeface="Calibri" panose="020F0502020204030204" pitchFamily="34" charset="0"/>
                <a:cs typeface="CIDFont+F2"/>
              </a:rPr>
              <a:t>MAST-U, TCV 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  <a:cs typeface="CIDFont+F2"/>
              </a:rPr>
              <a:t>and </a:t>
            </a:r>
            <a:r>
              <a:rPr lang="en-GB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CIDFont+F2"/>
              </a:rPr>
              <a:t>WEST. JET integrated in 2022.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GB" sz="2400" b="1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rgbClr val="000000"/>
                </a:solidFill>
              </a:rPr>
              <a:t>The operational </a:t>
            </a:r>
            <a:r>
              <a:rPr lang="en-GB" sz="2400" b="1" dirty="0">
                <a:solidFill>
                  <a:srgbClr val="0000FF"/>
                </a:solidFill>
              </a:rPr>
              <a:t>budget</a:t>
            </a:r>
            <a:r>
              <a:rPr lang="en-GB" sz="2400" b="1" dirty="0">
                <a:solidFill>
                  <a:srgbClr val="000000"/>
                </a:solidFill>
              </a:rPr>
              <a:t> allocated to WP TE to all </a:t>
            </a:r>
            <a:r>
              <a:rPr lang="en-GB" sz="2400" b="1" dirty="0" smtClean="0">
                <a:solidFill>
                  <a:srgbClr val="000000"/>
                </a:solidFill>
              </a:rPr>
              <a:t>devices </a:t>
            </a:r>
            <a:r>
              <a:rPr lang="en-GB" sz="2400" b="1" dirty="0">
                <a:solidFill>
                  <a:srgbClr val="000000"/>
                </a:solidFill>
              </a:rPr>
              <a:t>is </a:t>
            </a:r>
            <a:r>
              <a:rPr lang="en-GB" sz="2400" b="1" dirty="0">
                <a:solidFill>
                  <a:srgbClr val="0000FF"/>
                </a:solidFill>
              </a:rPr>
              <a:t>pre-defined by EUROfusion until </a:t>
            </a:r>
            <a:r>
              <a:rPr lang="en-GB" sz="2400" b="1" dirty="0" smtClean="0">
                <a:solidFill>
                  <a:srgbClr val="0000FF"/>
                </a:solidFill>
              </a:rPr>
              <a:t>2025. </a:t>
            </a:r>
            <a:endParaRPr lang="en-GB" sz="2400" b="1" dirty="0">
              <a:solidFill>
                <a:srgbClr val="000000"/>
              </a:solidFill>
            </a:endParaRPr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7E594A6F-EEFC-2A4A-9D33-95EA5C316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756" y="1052736"/>
            <a:ext cx="3439244" cy="3911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4946" y="4529344"/>
            <a:ext cx="5129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fr-FR" sz="2400" b="1" dirty="0"/>
              <a:t>JET </a:t>
            </a:r>
            <a:r>
              <a:rPr lang="fr-FR" sz="2400" b="1" dirty="0" err="1"/>
              <a:t>integrated</a:t>
            </a:r>
            <a:r>
              <a:rPr lang="fr-FR" sz="2400" b="1" dirty="0"/>
              <a:t> end of 2021 </a:t>
            </a:r>
            <a:r>
              <a:rPr lang="fr-FR" sz="2400" b="1" dirty="0" err="1"/>
              <a:t>with</a:t>
            </a:r>
            <a:r>
              <a:rPr lang="fr-FR" sz="2400" b="1" dirty="0"/>
              <a:t> a </a:t>
            </a:r>
            <a:r>
              <a:rPr lang="fr-FR" sz="2400" b="1" dirty="0" err="1">
                <a:solidFill>
                  <a:srgbClr val="0000FF"/>
                </a:solidFill>
              </a:rPr>
              <a:t>pre-defined</a:t>
            </a:r>
            <a:r>
              <a:rPr lang="fr-FR" sz="2400" b="1" dirty="0">
                <a:solidFill>
                  <a:srgbClr val="0000FF"/>
                </a:solidFill>
              </a:rPr>
              <a:t> </a:t>
            </a:r>
            <a:r>
              <a:rPr lang="fr-FR" sz="2400" b="1" dirty="0" smtClean="0">
                <a:solidFill>
                  <a:srgbClr val="0000FF"/>
                </a:solidFill>
              </a:rPr>
              <a:t>programme and  </a:t>
            </a:r>
            <a:r>
              <a:rPr lang="fr-FR" sz="2400" b="1" dirty="0" smtClean="0"/>
              <a:t>participation for C40B (tritium) and </a:t>
            </a:r>
            <a:r>
              <a:rPr lang="fr-FR" sz="2400" b="1" dirty="0"/>
              <a:t>C42 </a:t>
            </a:r>
            <a:r>
              <a:rPr lang="fr-FR" sz="2400" b="1" dirty="0" smtClean="0"/>
              <a:t>(</a:t>
            </a:r>
            <a:r>
              <a:rPr lang="fr-FR" sz="2400" b="1" dirty="0" err="1" smtClean="0"/>
              <a:t>pending</a:t>
            </a:r>
            <a:r>
              <a:rPr lang="fr-FR" sz="2400" b="1" dirty="0" smtClean="0"/>
              <a:t> final UK-EURATOM agreement)</a:t>
            </a:r>
            <a:endParaRPr lang="fr-FR" sz="2400" b="1" dirty="0"/>
          </a:p>
        </p:txBody>
      </p:sp>
      <p:pic>
        <p:nvPicPr>
          <p:cNvPr id="7" name="Picture 6" descr="CP05j-437-01.jpg">
            <a:extLst>
              <a:ext uri="{FF2B5EF4-FFF2-40B4-BE49-F238E27FC236}">
                <a16:creationId xmlns:a16="http://schemas.microsoft.com/office/drawing/2014/main" id="{D9FD5AAA-9C15-F940-BC5F-730E1B41F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26" y="4964336"/>
            <a:ext cx="2333345" cy="15306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3244" y="4829573"/>
            <a:ext cx="3259732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527858" y="4548778"/>
            <a:ext cx="1650504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In 2022 &amp; 2023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169050" y="922544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WPTE </a:t>
            </a:r>
            <a:r>
              <a:rPr lang="fr-FR" b="1" dirty="0" err="1" smtClean="0"/>
              <a:t>devices</a:t>
            </a:r>
            <a:r>
              <a:rPr lang="fr-FR" b="1" dirty="0" smtClean="0"/>
              <a:t> in 2021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56693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80728"/>
            <a:ext cx="7704856" cy="57106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Participation by </a:t>
            </a:r>
            <a:r>
              <a:rPr lang="fr-FR" sz="2800" b="1" dirty="0" err="1" smtClean="0">
                <a:solidFill>
                  <a:srgbClr val="C00000"/>
                </a:solidFill>
              </a:rPr>
              <a:t>research</a:t>
            </a:r>
            <a:r>
              <a:rPr lang="fr-FR" sz="2800" b="1" dirty="0" smtClean="0">
                <a:solidFill>
                  <a:srgbClr val="C00000"/>
                </a:solidFill>
              </a:rPr>
              <a:t> topics and by </a:t>
            </a:r>
            <a:r>
              <a:rPr lang="fr-FR" sz="2800" b="1" dirty="0" err="1" smtClean="0">
                <a:solidFill>
                  <a:srgbClr val="C00000"/>
                </a:solidFill>
              </a:rPr>
              <a:t>beneficiaries</a:t>
            </a:r>
            <a:endParaRPr lang="fr-F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84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11663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C00000"/>
                </a:solidFill>
              </a:rPr>
              <a:t>Risk</a:t>
            </a:r>
            <a:r>
              <a:rPr lang="fr-FR" sz="3600" b="1" dirty="0" smtClean="0">
                <a:solidFill>
                  <a:srgbClr val="C00000"/>
                </a:solidFill>
              </a:rPr>
              <a:t> identification</a:t>
            </a:r>
            <a:endParaRPr lang="fr-F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53021"/>
              </p:ext>
            </p:extLst>
          </p:nvPr>
        </p:nvGraphicFramePr>
        <p:xfrm>
          <a:off x="179512" y="1052736"/>
          <a:ext cx="8712968" cy="5678424"/>
        </p:xfrm>
        <a:graphic>
          <a:graphicData uri="http://schemas.openxmlformats.org/drawingml/2006/table">
            <a:tbl>
              <a:tblPr firstRow="1" bandRow="1"/>
              <a:tblGrid>
                <a:gridCol w="5328592">
                  <a:extLst>
                    <a:ext uri="{9D8B030D-6E8A-4147-A177-3AD203B41FA5}">
                      <a16:colId xmlns:a16="http://schemas.microsoft.com/office/drawing/2014/main" val="1249656095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962776067"/>
                    </a:ext>
                  </a:extLst>
                </a:gridCol>
              </a:tblGrid>
              <a:tr h="23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Risk description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Mitigation action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157031"/>
                  </a:ext>
                </a:extLst>
              </a:tr>
              <a:tr h="231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Non availability of any WP TE devices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Reprioritization of device usage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83026"/>
                  </a:ext>
                </a:extLst>
              </a:tr>
              <a:tr h="69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Delay in the PEX Upgrades on the various devices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Reprioritize PEX experiments and develop international collaboration 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39611"/>
                  </a:ext>
                </a:extLst>
              </a:tr>
              <a:tr h="694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SPI experiments not conclusive in mitigating the disruption loads on tokamaks. 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Find alternative mitigation  solution to be developed on tokamaks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60931"/>
                  </a:ext>
                </a:extLst>
              </a:tr>
              <a:tr h="617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Transferability of no/reduced ELM scenario to ITER and DEMO not feasible. 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Increase focus on JT-60SA and the importance of stellarator research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526627"/>
                  </a:ext>
                </a:extLst>
              </a:tr>
              <a:tr h="46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Monitoring of the retention in metallic devices not sufficiently quantifiable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Develop alternative monitoring methods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051508"/>
                  </a:ext>
                </a:extLst>
              </a:tr>
              <a:tr h="46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JET DT campaign not or partially achieved in 2021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Review JET extension objectives for DTE3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595179"/>
                  </a:ext>
                </a:extLst>
              </a:tr>
              <a:tr h="46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Delay on real time diagnostics deployment for radiation control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Put more resources on real time control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796825"/>
                  </a:ext>
                </a:extLst>
              </a:tr>
              <a:tr h="46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Fast ion losses found too high in high beta scenarios for viable fusion performance</a:t>
                      </a:r>
                      <a:endParaRPr lang="fr-FR" sz="18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Expand the studies to JT-60SA</a:t>
                      </a:r>
                      <a:endParaRPr lang="fr-FR" sz="18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33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17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6667"/>
              </p:ext>
            </p:extLst>
          </p:nvPr>
        </p:nvGraphicFramePr>
        <p:xfrm>
          <a:off x="1547673" y="3149218"/>
          <a:ext cx="609599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87">
                  <a:extLst>
                    <a:ext uri="{9D8B030D-6E8A-4147-A177-3AD203B41FA5}">
                      <a16:colId xmlns:a16="http://schemas.microsoft.com/office/drawing/2014/main" val="299774602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13834891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19006244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11607307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52368434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192355849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146324694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180552994"/>
                    </a:ext>
                  </a:extLst>
                </a:gridCol>
                <a:gridCol w="983438">
                  <a:extLst>
                    <a:ext uri="{9D8B030D-6E8A-4147-A177-3AD203B41FA5}">
                      <a16:colId xmlns:a16="http://schemas.microsoft.com/office/drawing/2014/main" val="4173413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871083"/>
                  </a:ext>
                </a:extLst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49832"/>
              </p:ext>
            </p:extLst>
          </p:nvPr>
        </p:nvGraphicFramePr>
        <p:xfrm>
          <a:off x="1532582" y="1844824"/>
          <a:ext cx="61110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548">
                  <a:extLst>
                    <a:ext uri="{9D8B030D-6E8A-4147-A177-3AD203B41FA5}">
                      <a16:colId xmlns:a16="http://schemas.microsoft.com/office/drawing/2014/main" val="2001093914"/>
                    </a:ext>
                  </a:extLst>
                </a:gridCol>
                <a:gridCol w="3055548">
                  <a:extLst>
                    <a:ext uri="{9D8B030D-6E8A-4147-A177-3AD203B41FA5}">
                      <a16:colId xmlns:a16="http://schemas.microsoft.com/office/drawing/2014/main" val="442070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2021</a:t>
                      </a:r>
                      <a:endParaRPr lang="fr-FR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2022</a:t>
                      </a:r>
                      <a:endParaRPr lang="fr-FR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97841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10561"/>
              </p:ext>
            </p:extLst>
          </p:nvPr>
        </p:nvGraphicFramePr>
        <p:xfrm>
          <a:off x="1547666" y="2270691"/>
          <a:ext cx="60960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991">
                  <a:extLst>
                    <a:ext uri="{9D8B030D-6E8A-4147-A177-3AD203B41FA5}">
                      <a16:colId xmlns:a16="http://schemas.microsoft.com/office/drawing/2014/main" val="200109391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42070698"/>
                    </a:ext>
                  </a:extLst>
                </a:gridCol>
                <a:gridCol w="1844399">
                  <a:extLst>
                    <a:ext uri="{9D8B030D-6E8A-4147-A177-3AD203B41FA5}">
                      <a16:colId xmlns:a16="http://schemas.microsoft.com/office/drawing/2014/main" val="3512577187"/>
                    </a:ext>
                  </a:extLst>
                </a:gridCol>
                <a:gridCol w="1415483">
                  <a:extLst>
                    <a:ext uri="{9D8B030D-6E8A-4147-A177-3AD203B41FA5}">
                      <a16:colId xmlns:a16="http://schemas.microsoft.com/office/drawing/2014/main" val="1398473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SPI</a:t>
                      </a:r>
                      <a:r>
                        <a:rPr lang="fr-FR" baseline="0" dirty="0" smtClean="0"/>
                        <a:t> / D              He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78414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1974"/>
              </p:ext>
            </p:extLst>
          </p:nvPr>
        </p:nvGraphicFramePr>
        <p:xfrm>
          <a:off x="1547666" y="2717569"/>
          <a:ext cx="609600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32">
                  <a:extLst>
                    <a:ext uri="{9D8B030D-6E8A-4147-A177-3AD203B41FA5}">
                      <a16:colId xmlns:a16="http://schemas.microsoft.com/office/drawing/2014/main" val="200109391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442070698"/>
                    </a:ext>
                  </a:extLst>
                </a:gridCol>
                <a:gridCol w="1763702">
                  <a:extLst>
                    <a:ext uri="{9D8B030D-6E8A-4147-A177-3AD203B41FA5}">
                      <a16:colId xmlns:a16="http://schemas.microsoft.com/office/drawing/2014/main" val="35125771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398473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Start</a:t>
                      </a:r>
                      <a:r>
                        <a:rPr lang="fr-FR" baseline="0" dirty="0" smtClean="0"/>
                        <a:t> /</a:t>
                      </a:r>
                      <a:r>
                        <a:rPr lang="fr-FR" dirty="0" err="1" smtClean="0"/>
                        <a:t>SuperX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ADC</a:t>
                      </a:r>
                      <a:r>
                        <a:rPr lang="fr-FR" baseline="0" dirty="0" smtClean="0"/>
                        <a:t> + </a:t>
                      </a:r>
                      <a:r>
                        <a:rPr lang="fr-FR" baseline="0" dirty="0" err="1" smtClean="0"/>
                        <a:t>cryo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978414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01373"/>
              </p:ext>
            </p:extLst>
          </p:nvPr>
        </p:nvGraphicFramePr>
        <p:xfrm>
          <a:off x="1547666" y="3606338"/>
          <a:ext cx="60960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074">
                  <a:extLst>
                    <a:ext uri="{9D8B030D-6E8A-4147-A177-3AD203B41FA5}">
                      <a16:colId xmlns:a16="http://schemas.microsoft.com/office/drawing/2014/main" val="2001093914"/>
                    </a:ext>
                  </a:extLst>
                </a:gridCol>
                <a:gridCol w="1555081">
                  <a:extLst>
                    <a:ext uri="{9D8B030D-6E8A-4147-A177-3AD203B41FA5}">
                      <a16:colId xmlns:a16="http://schemas.microsoft.com/office/drawing/2014/main" val="442070698"/>
                    </a:ext>
                  </a:extLst>
                </a:gridCol>
                <a:gridCol w="807953">
                  <a:extLst>
                    <a:ext uri="{9D8B030D-6E8A-4147-A177-3AD203B41FA5}">
                      <a16:colId xmlns:a16="http://schemas.microsoft.com/office/drawing/2014/main" val="3512577187"/>
                    </a:ext>
                  </a:extLst>
                </a:gridCol>
                <a:gridCol w="661312">
                  <a:extLst>
                    <a:ext uri="{9D8B030D-6E8A-4147-A177-3AD203B41FA5}">
                      <a16:colId xmlns:a16="http://schemas.microsoft.com/office/drawing/2014/main" val="1398473203"/>
                    </a:ext>
                  </a:extLst>
                </a:gridCol>
                <a:gridCol w="418809">
                  <a:extLst>
                    <a:ext uri="{9D8B030D-6E8A-4147-A177-3AD203B41FA5}">
                      <a16:colId xmlns:a16="http://schemas.microsoft.com/office/drawing/2014/main" val="2804161280"/>
                    </a:ext>
                  </a:extLst>
                </a:gridCol>
                <a:gridCol w="676393">
                  <a:extLst>
                    <a:ext uri="{9D8B030D-6E8A-4147-A177-3AD203B41FA5}">
                      <a16:colId xmlns:a16="http://schemas.microsoft.com/office/drawing/2014/main" val="1923583959"/>
                    </a:ext>
                  </a:extLst>
                </a:gridCol>
                <a:gridCol w="479391">
                  <a:extLst>
                    <a:ext uri="{9D8B030D-6E8A-4147-A177-3AD203B41FA5}">
                      <a16:colId xmlns:a16="http://schemas.microsoft.com/office/drawing/2014/main" val="2061845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PEX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PEX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978414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770188"/>
              </p:ext>
            </p:extLst>
          </p:nvPr>
        </p:nvGraphicFramePr>
        <p:xfrm>
          <a:off x="1547664" y="4032205"/>
          <a:ext cx="610220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38">
                  <a:extLst>
                    <a:ext uri="{9D8B030D-6E8A-4147-A177-3AD203B41FA5}">
                      <a16:colId xmlns:a16="http://schemas.microsoft.com/office/drawing/2014/main" val="2001093914"/>
                    </a:ext>
                  </a:extLst>
                </a:gridCol>
                <a:gridCol w="217478">
                  <a:extLst>
                    <a:ext uri="{9D8B030D-6E8A-4147-A177-3AD203B41FA5}">
                      <a16:colId xmlns:a16="http://schemas.microsoft.com/office/drawing/2014/main" val="442070698"/>
                    </a:ext>
                  </a:extLst>
                </a:gridCol>
                <a:gridCol w="1054218">
                  <a:extLst>
                    <a:ext uri="{9D8B030D-6E8A-4147-A177-3AD203B41FA5}">
                      <a16:colId xmlns:a16="http://schemas.microsoft.com/office/drawing/2014/main" val="2065030519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1102425430"/>
                    </a:ext>
                  </a:extLst>
                </a:gridCol>
                <a:gridCol w="216023">
                  <a:extLst>
                    <a:ext uri="{9D8B030D-6E8A-4147-A177-3AD203B41FA5}">
                      <a16:colId xmlns:a16="http://schemas.microsoft.com/office/drawing/2014/main" val="3512577187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1398473203"/>
                    </a:ext>
                  </a:extLst>
                </a:gridCol>
                <a:gridCol w="936103">
                  <a:extLst>
                    <a:ext uri="{9D8B030D-6E8A-4147-A177-3AD203B41FA5}">
                      <a16:colId xmlns:a16="http://schemas.microsoft.com/office/drawing/2014/main" val="727039486"/>
                    </a:ext>
                  </a:extLst>
                </a:gridCol>
                <a:gridCol w="629599">
                  <a:extLst>
                    <a:ext uri="{9D8B030D-6E8A-4147-A177-3AD203B41FA5}">
                      <a16:colId xmlns:a16="http://schemas.microsoft.com/office/drawing/2014/main" val="3677965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DT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He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978414"/>
                  </a:ext>
                </a:extLst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668486" y="356840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WEST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83568" y="223476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AUG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39552" y="2695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MAST-U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83568" y="319015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TCV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68486" y="405091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JET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109687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</a:rPr>
              <a:t>In 2022, all five </a:t>
            </a:r>
            <a:r>
              <a:rPr lang="fr-FR" sz="2400" b="1" dirty="0" err="1" smtClean="0">
                <a:solidFill>
                  <a:srgbClr val="0000FF"/>
                </a:solidFill>
              </a:rPr>
              <a:t>devices</a:t>
            </a:r>
            <a:r>
              <a:rPr lang="fr-FR" sz="2400" b="1" dirty="0" smtClean="0">
                <a:solidFill>
                  <a:srgbClr val="0000FF"/>
                </a:solidFill>
              </a:rPr>
              <a:t> AUG, JET, MAST-U, TCV and WEST </a:t>
            </a:r>
            <a:r>
              <a:rPr lang="fr-FR" sz="2400" b="1" dirty="0" err="1" smtClean="0">
                <a:solidFill>
                  <a:srgbClr val="0000FF"/>
                </a:solidFill>
              </a:rPr>
              <a:t>will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r>
              <a:rPr lang="fr-FR" sz="2400" b="1" dirty="0" err="1" smtClean="0">
                <a:solidFill>
                  <a:srgbClr val="0000FF"/>
                </a:solidFill>
              </a:rPr>
              <a:t>operate</a:t>
            </a:r>
            <a:r>
              <a:rPr lang="fr-FR" sz="2400" b="1" dirty="0" smtClean="0">
                <a:solidFill>
                  <a:srgbClr val="0000FF"/>
                </a:solidFill>
              </a:rPr>
              <a:t> </a:t>
            </a:r>
            <a:endParaRPr lang="fr-FR" sz="2400" b="1" dirty="0">
              <a:solidFill>
                <a:srgbClr val="0000FF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4588130" y="4509120"/>
            <a:ext cx="30555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6094739" y="4509120"/>
            <a:ext cx="0" cy="3769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652122" y="4814201"/>
            <a:ext cx="349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Pending</a:t>
            </a:r>
            <a:r>
              <a:rPr lang="fr-FR" b="1" dirty="0" smtClean="0"/>
              <a:t> UK-EURATOM agreement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323528" y="116632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All 5 </a:t>
            </a:r>
            <a:r>
              <a:rPr lang="fr-FR" sz="3200" b="1" dirty="0" err="1" smtClean="0">
                <a:solidFill>
                  <a:srgbClr val="C00000"/>
                </a:solidFill>
              </a:rPr>
              <a:t>devices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</a:rPr>
              <a:t>will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</a:rPr>
              <a:t>operate</a:t>
            </a:r>
            <a:r>
              <a:rPr lang="fr-FR" sz="3200" b="1" dirty="0" smtClean="0">
                <a:solidFill>
                  <a:srgbClr val="C00000"/>
                </a:solidFill>
              </a:rPr>
              <a:t> in 2022</a:t>
            </a:r>
            <a:endParaRPr lang="fr-FR" sz="3200" b="1" dirty="0">
              <a:solidFill>
                <a:srgbClr val="C0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923928" y="2270691"/>
            <a:ext cx="24678" cy="2517679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79512" y="4788370"/>
            <a:ext cx="396044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Call for participation to 2022 (1st ½) 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4355976" y="2270691"/>
            <a:ext cx="0" cy="3004872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573498" y="5275563"/>
            <a:ext cx="396044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Call for </a:t>
            </a:r>
            <a:r>
              <a:rPr lang="fr-FR" b="1" dirty="0" err="1" smtClean="0">
                <a:solidFill>
                  <a:srgbClr val="008000"/>
                </a:solidFill>
              </a:rPr>
              <a:t>proposal</a:t>
            </a:r>
            <a:r>
              <a:rPr lang="fr-FR" b="1" dirty="0" smtClean="0">
                <a:solidFill>
                  <a:srgbClr val="008000"/>
                </a:solidFill>
              </a:rPr>
              <a:t> to He (AUG; JET; …)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4717858" y="2270691"/>
            <a:ext cx="0" cy="3525281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899592" y="5761831"/>
            <a:ext cx="3960440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Call for </a:t>
            </a:r>
            <a:r>
              <a:rPr lang="fr-FR" b="1" dirty="0" err="1" smtClean="0">
                <a:solidFill>
                  <a:srgbClr val="008000"/>
                </a:solidFill>
              </a:rPr>
              <a:t>proposal</a:t>
            </a:r>
            <a:r>
              <a:rPr lang="fr-FR" b="1" dirty="0" smtClean="0">
                <a:solidFill>
                  <a:srgbClr val="008000"/>
                </a:solidFill>
              </a:rPr>
              <a:t> 2022 (2</a:t>
            </a:r>
            <a:r>
              <a:rPr lang="fr-FR" b="1" baseline="30000" dirty="0" smtClean="0">
                <a:solidFill>
                  <a:srgbClr val="008000"/>
                </a:solidFill>
              </a:rPr>
              <a:t>nd</a:t>
            </a:r>
            <a:r>
              <a:rPr lang="fr-FR" b="1" dirty="0" smtClean="0">
                <a:solidFill>
                  <a:srgbClr val="008000"/>
                </a:solidFill>
              </a:rPr>
              <a:t> ½) &amp; 2023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5796136" y="2270691"/>
            <a:ext cx="0" cy="3334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042111" y="4044752"/>
            <a:ext cx="321977" cy="342000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782764" y="6243440"/>
            <a:ext cx="415738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8000"/>
                </a:solidFill>
              </a:rPr>
              <a:t>Call for participation 2022 (2</a:t>
            </a:r>
            <a:r>
              <a:rPr lang="fr-FR" b="1" baseline="30000" dirty="0" smtClean="0">
                <a:solidFill>
                  <a:srgbClr val="008000"/>
                </a:solidFill>
              </a:rPr>
              <a:t>nd</a:t>
            </a:r>
            <a:r>
              <a:rPr lang="fr-FR" b="1" dirty="0" smtClean="0">
                <a:solidFill>
                  <a:srgbClr val="008000"/>
                </a:solidFill>
              </a:rPr>
              <a:t> ½) &amp; 2023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5508104" y="2234763"/>
            <a:ext cx="0" cy="3986446"/>
          </a:xfrm>
          <a:prstGeom prst="straightConnector1">
            <a:avLst/>
          </a:prstGeom>
          <a:ln w="38100">
            <a:solidFill>
              <a:srgbClr val="92D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5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11663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rgbClr val="C00000"/>
                </a:solidFill>
              </a:rPr>
              <a:t>Overall</a:t>
            </a:r>
            <a:r>
              <a:rPr lang="fr-FR" sz="3200" b="1" dirty="0" smtClean="0">
                <a:solidFill>
                  <a:srgbClr val="C00000"/>
                </a:solidFill>
              </a:rPr>
              <a:t> agenda for 2022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68760"/>
            <a:ext cx="87849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Programme meeting for 2022 on the </a:t>
            </a:r>
            <a:r>
              <a:rPr kumimoji="0" lang="fr-FR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30th</a:t>
            </a:r>
            <a:r>
              <a:rPr kumimoji="0" lang="fr-FR" sz="1800" b="1" i="0" u="sng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</a:t>
            </a:r>
            <a:r>
              <a:rPr kumimoji="0" lang="fr-FR" sz="1800" b="1" i="0" u="sng" strike="noStrike" kern="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September</a:t>
            </a:r>
            <a:endParaRPr kumimoji="0" lang="fr-FR" sz="1800" b="1" i="0" u="sng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Call for participation for the first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half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2022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(AUG/TCV/WEST + MAST-U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modelling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sent </a:t>
            </a:r>
            <a:r>
              <a:rPr kumimoji="0" lang="fr-FR" sz="18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mid-october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participation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selected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before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Christmas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fr-FR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New WPTE </a:t>
            </a:r>
            <a:r>
              <a:rPr lang="fr-FR" b="1" kern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DTFLs</a:t>
            </a:r>
            <a:r>
              <a:rPr lang="fr-FR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selected</a:t>
            </a:r>
            <a:r>
              <a:rPr lang="fr-FR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u="sng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 </a:t>
            </a:r>
            <a:r>
              <a:rPr lang="fr-FR" b="1" u="sng" kern="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October</a:t>
            </a:r>
            <a:r>
              <a:rPr lang="fr-FR" b="1" u="sng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</a:t>
            </a:r>
            <a:r>
              <a:rPr lang="fr-FR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prevision</a:t>
            </a:r>
            <a:r>
              <a:rPr lang="fr-FR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the JET </a:t>
            </a:r>
            <a:r>
              <a:rPr lang="fr-FR" b="1" kern="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integration</a:t>
            </a:r>
            <a:r>
              <a:rPr lang="fr-FR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WPTE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b="1" kern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Unique </a:t>
            </a:r>
            <a:r>
              <a:rPr lang="fr-FR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for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proposal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 the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Helium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campaigns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JET and ASDEX Upgrade </a:t>
            </a:r>
            <a:r>
              <a:rPr kumimoji="0" lang="fr-FR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by the end of 2021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Call for </a:t>
            </a:r>
            <a:r>
              <a:rPr lang="fr-FR" b="1" kern="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proposal</a:t>
            </a:r>
            <a:r>
              <a:rPr lang="fr-FR" b="1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the 2</a:t>
            </a:r>
            <a:r>
              <a:rPr lang="fr-FR" b="1" kern="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nd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half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2022 and 2023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covering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experiments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all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devices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including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JET at the </a:t>
            </a:r>
            <a:r>
              <a:rPr lang="fr-FR" b="1" u="sng" kern="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beginning</a:t>
            </a:r>
            <a:r>
              <a:rPr lang="fr-FR" b="1" u="sng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2022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Call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participation 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the 2022 (second </a:t>
            </a:r>
            <a:r>
              <a:rPr kumimoji="0" lang="fr-FR" sz="1800" b="1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half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and 2023 in </a:t>
            </a:r>
            <a:r>
              <a:rPr lang="fr-FR" b="1" u="sng" kern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April 2022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Selection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expected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May. This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will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include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resources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required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the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analysis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the 2021+ first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half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of 2022 </a:t>
            </a:r>
            <a:r>
              <a:rPr lang="fr-FR" b="1" kern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campaigns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calls for C40B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and C42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JET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campaign</a:t>
            </a:r>
            <a:r>
              <a:rPr lang="fr-FR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s. 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557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0"/>
            <a:ext cx="7543800" cy="914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dirty="0" smtClean="0">
                <a:solidFill>
                  <a:srgbClr val="C00000"/>
                </a:solidFill>
              </a:rPr>
              <a:t>WPTE </a:t>
            </a:r>
            <a:r>
              <a:rPr lang="fr-FR" dirty="0" err="1" smtClean="0">
                <a:solidFill>
                  <a:srgbClr val="C00000"/>
                </a:solidFill>
              </a:rPr>
              <a:t>research</a:t>
            </a:r>
            <a:r>
              <a:rPr lang="fr-FR" dirty="0" smtClean="0">
                <a:solidFill>
                  <a:srgbClr val="C00000"/>
                </a:solidFill>
              </a:rPr>
              <a:t> topics structure </a:t>
            </a:r>
            <a:r>
              <a:rPr lang="fr-FR" dirty="0" err="1" smtClean="0">
                <a:solidFill>
                  <a:srgbClr val="C00000"/>
                </a:solidFill>
              </a:rPr>
              <a:t>will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be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kept</a:t>
            </a:r>
            <a:r>
              <a:rPr lang="fr-FR" dirty="0" smtClean="0">
                <a:solidFill>
                  <a:srgbClr val="C00000"/>
                </a:solidFill>
              </a:rPr>
              <a:t> as </a:t>
            </a:r>
            <a:r>
              <a:rPr lang="fr-FR" dirty="0" err="1" smtClean="0">
                <a:solidFill>
                  <a:srgbClr val="C00000"/>
                </a:solidFill>
              </a:rPr>
              <a:t>it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is</a:t>
            </a:r>
            <a:r>
              <a:rPr lang="fr-FR" dirty="0" smtClean="0">
                <a:solidFill>
                  <a:srgbClr val="C00000"/>
                </a:solidFill>
              </a:rPr>
              <a:t> in the first </a:t>
            </a:r>
            <a:r>
              <a:rPr lang="fr-FR" dirty="0" err="1" smtClean="0">
                <a:solidFill>
                  <a:srgbClr val="C00000"/>
                </a:solidFill>
              </a:rPr>
              <a:t>half</a:t>
            </a:r>
            <a:r>
              <a:rPr lang="fr-FR" dirty="0" smtClean="0">
                <a:solidFill>
                  <a:srgbClr val="C00000"/>
                </a:solidFill>
              </a:rPr>
              <a:t> of 2022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5"/>
            <a:ext cx="7344816" cy="58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9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9E0573-7491-C442-ABB8-9F56B20C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7821488" cy="914400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</a:rPr>
              <a:t>Overview of </a:t>
            </a:r>
            <a:r>
              <a:rPr lang="en-GB" sz="3200" dirty="0" smtClean="0">
                <a:solidFill>
                  <a:srgbClr val="C00000"/>
                </a:solidFill>
              </a:rPr>
              <a:t>RTs developments in 2022</a:t>
            </a:r>
            <a:endParaRPr lang="en-GB" sz="320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52CEDE55-F62F-7049-A5FF-92534A5F8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73787"/>
              </p:ext>
            </p:extLst>
          </p:nvPr>
        </p:nvGraphicFramePr>
        <p:xfrm>
          <a:off x="323528" y="1728523"/>
          <a:ext cx="8570068" cy="4868829"/>
        </p:xfrm>
        <a:graphic>
          <a:graphicData uri="http://schemas.openxmlformats.org/drawingml/2006/table">
            <a:tbl>
              <a:tblPr firstRow="1" bandRow="1"/>
              <a:tblGrid>
                <a:gridCol w="649187">
                  <a:extLst>
                    <a:ext uri="{9D8B030D-6E8A-4147-A177-3AD203B41FA5}">
                      <a16:colId xmlns:a16="http://schemas.microsoft.com/office/drawing/2014/main" val="322686568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1778794"/>
                    </a:ext>
                  </a:extLst>
                </a:gridCol>
                <a:gridCol w="2159125">
                  <a:extLst>
                    <a:ext uri="{9D8B030D-6E8A-4147-A177-3AD203B41FA5}">
                      <a16:colId xmlns:a16="http://schemas.microsoft.com/office/drawing/2014/main" val="1343167828"/>
                    </a:ext>
                  </a:extLst>
                </a:gridCol>
                <a:gridCol w="5113684">
                  <a:extLst>
                    <a:ext uri="{9D8B030D-6E8A-4147-A177-3AD203B41FA5}">
                      <a16:colId xmlns:a16="http://schemas.microsoft.com/office/drawing/2014/main" val="2598143944"/>
                    </a:ext>
                  </a:extLst>
                </a:gridCol>
              </a:tblGrid>
              <a:tr h="5349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err="1"/>
                        <a:t>TFLs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err="1"/>
                        <a:t>Title</a:t>
                      </a:r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Indicative marker for 2022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89881"/>
                  </a:ext>
                </a:extLst>
              </a:tr>
              <a:tr h="761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 smtClean="0"/>
                        <a:t>RT1</a:t>
                      </a:r>
                      <a:endParaRPr lang="fr-FR" sz="1400" b="1" dirty="0"/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IBL scenarios towards low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collisinality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detachment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TCV: Expand BL scenario with more electron heating,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TCV+AUG: dedicate pulses for ramp-down </a:t>
                      </a:r>
                    </a:p>
                    <a:p>
                      <a:pPr algn="l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AUG: establish the link with EDA. </a:t>
                      </a:r>
                      <a:endParaRPr lang="en-US" sz="14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field measurements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910007"/>
                  </a:ext>
                </a:extLst>
              </a:tr>
              <a:tr h="624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RT2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H-mode entry and pedestal dependence with impurities and isotopes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TCV+AUG: Focus on SOL coupling,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GK modelling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continue exploration of low nu*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. </a:t>
                      </a:r>
                    </a:p>
                    <a:p>
                      <a:pPr algn="l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TCV: Zero torque and e- dominated plasmas + isotope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528402"/>
                  </a:ext>
                </a:extLst>
              </a:tr>
              <a:tr h="624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RT3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1D1C1D"/>
                          </a:solidFill>
                          <a:effectLst/>
                          <a:latin typeface="Calibri" panose="020F0502020204030204" pitchFamily="34" charset="0"/>
                        </a:rPr>
                        <a:t>RF-assisted breakdown and current ramp-up optimization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1D1C1D"/>
                          </a:solidFill>
                          <a:effectLst/>
                          <a:latin typeface="Calibri" panose="020F0502020204030204" pitchFamily="34" charset="0"/>
                        </a:rPr>
                        <a:t>AUG and WEST:</a:t>
                      </a:r>
                      <a:r>
                        <a:rPr lang="en-US" sz="1400" b="1" i="0" u="none" strike="noStrike" baseline="0" dirty="0" smtClean="0">
                          <a:solidFill>
                            <a:srgbClr val="1D1C1D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1D1C1D"/>
                          </a:solidFill>
                          <a:effectLst/>
                          <a:latin typeface="Calibri" panose="020F0502020204030204" pitchFamily="34" charset="0"/>
                        </a:rPr>
                        <a:t>scenario with IC assist to</a:t>
                      </a:r>
                      <a:r>
                        <a:rPr lang="en-US" sz="1400" b="1" i="0" u="none" strike="noStrike" baseline="0" dirty="0" smtClean="0">
                          <a:solidFill>
                            <a:srgbClr val="1D1C1D"/>
                          </a:solidFill>
                          <a:effectLst/>
                          <a:latin typeface="Calibri" panose="020F0502020204030204" pitchFamily="34" charset="0"/>
                        </a:rPr>
                        <a:t> be retried if feasibility demonstrated. </a:t>
                      </a:r>
                      <a:endParaRPr lang="en-US" sz="1400" b="1" i="0" u="none" strike="noStrike" dirty="0" smtClean="0">
                        <a:solidFill>
                          <a:srgbClr val="1D1C1D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1D1C1D"/>
                          </a:solidFill>
                          <a:effectLst/>
                          <a:latin typeface="Calibri" panose="020F0502020204030204" pitchFamily="34" charset="0"/>
                        </a:rPr>
                        <a:t>Complete dataset for </a:t>
                      </a:r>
                      <a:r>
                        <a:rPr lang="en-US" sz="1400" b="1" i="0" u="none" strike="noStrike" dirty="0" err="1" smtClean="0">
                          <a:solidFill>
                            <a:srgbClr val="1D1C1D"/>
                          </a:solidFill>
                          <a:effectLst/>
                          <a:latin typeface="Calibri" panose="020F0502020204030204" pitchFamily="34" charset="0"/>
                        </a:rPr>
                        <a:t>burnthrough</a:t>
                      </a:r>
                      <a:r>
                        <a:rPr lang="en-US" sz="1400" b="1" i="0" u="none" strike="noStrike" baseline="0" dirty="0" smtClean="0">
                          <a:solidFill>
                            <a:srgbClr val="1D1C1D"/>
                          </a:solidFill>
                          <a:effectLst/>
                          <a:latin typeface="Calibri" panose="020F0502020204030204" pitchFamily="34" charset="0"/>
                        </a:rPr>
                        <a:t> in AUG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492374"/>
                  </a:ext>
                </a:extLst>
              </a:tr>
              <a:tr h="624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RT4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EJ/MW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Disruption avoidance and control for ITER and DEMO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AUG: Investigate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shape dependence of HDL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AUG+TCV: Introduce plasma state dependent soft stop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13213"/>
                  </a:ext>
                </a:extLst>
              </a:tr>
              <a:tr h="936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RT5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EJ/AH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Run-away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generation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mitigation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TCV: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expand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flushing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dataset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match JET/DIII-D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shapes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l" fontAlgn="ctr"/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WEST: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new diagnostics</a:t>
                      </a:r>
                    </a:p>
                    <a:p>
                      <a:pPr algn="l" fontAlgn="ctr"/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AUG: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high Te data and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flushing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</a:t>
                      </a:r>
                      <a:endParaRPr lang="fr-FR" sz="14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Participate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IO SPI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experimets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next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slides)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539465"/>
                  </a:ext>
                </a:extLst>
              </a:tr>
              <a:tr h="624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RT6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NV/AH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 mitigation and suppression in ITER/DEMO relevant condition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AUG: RMP with impurity seeding </a:t>
                      </a:r>
                    </a:p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Understand failure to stabilize ELMs in hydrogen</a:t>
                      </a:r>
                    </a:p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MAST-U: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 H-mode scenario to apply RMP.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12804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-35346" y="997750"/>
            <a:ext cx="917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00FF"/>
                </a:solidFill>
              </a:rPr>
              <a:t>T</a:t>
            </a:r>
            <a:r>
              <a:rPr lang="fr-FR" b="1" dirty="0" smtClean="0">
                <a:solidFill>
                  <a:srgbClr val="0000FF"/>
                </a:solidFill>
              </a:rPr>
              <a:t>he </a:t>
            </a:r>
            <a:r>
              <a:rPr lang="fr-FR" b="1" dirty="0" err="1" smtClean="0">
                <a:solidFill>
                  <a:srgbClr val="0000FF"/>
                </a:solidFill>
              </a:rPr>
              <a:t>detailed</a:t>
            </a:r>
            <a:r>
              <a:rPr lang="fr-FR" b="1" dirty="0" smtClean="0">
                <a:solidFill>
                  <a:srgbClr val="0000FF"/>
                </a:solidFill>
              </a:rPr>
              <a:t> plans for 2022 </a:t>
            </a:r>
            <a:r>
              <a:rPr lang="fr-FR" b="1" dirty="0" err="1" smtClean="0">
                <a:solidFill>
                  <a:srgbClr val="0000FF"/>
                </a:solidFill>
              </a:rPr>
              <a:t>shall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be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discussed</a:t>
            </a:r>
            <a:r>
              <a:rPr lang="fr-FR" b="1" dirty="0" smtClean="0">
                <a:solidFill>
                  <a:srgbClr val="0000FF"/>
                </a:solidFill>
              </a:rPr>
              <a:t> in the Programme meeting on the 30/09 – </a:t>
            </a:r>
            <a:r>
              <a:rPr lang="fr-FR" b="1" dirty="0" smtClean="0">
                <a:solidFill>
                  <a:srgbClr val="0000FF"/>
                </a:solidFill>
              </a:rPr>
              <a:t>01/10</a:t>
            </a:r>
          </a:p>
          <a:p>
            <a:pPr algn="ctr"/>
            <a:r>
              <a:rPr lang="fr-FR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</a:t>
            </a:r>
            <a:r>
              <a:rPr lang="fr-FR" b="1" dirty="0" err="1" smtClean="0">
                <a:solidFill>
                  <a:srgbClr val="0000FF"/>
                </a:solidFill>
              </a:rPr>
              <a:t>TFLs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will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work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with</a:t>
            </a:r>
            <a:r>
              <a:rPr lang="fr-FR" b="1" dirty="0" smtClean="0">
                <a:solidFill>
                  <a:srgbClr val="0000FF"/>
                </a:solidFill>
              </a:rPr>
              <a:t> the </a:t>
            </a:r>
            <a:r>
              <a:rPr lang="fr-FR" b="1" dirty="0" err="1" smtClean="0">
                <a:solidFill>
                  <a:srgbClr val="0000FF"/>
                </a:solidFill>
              </a:rPr>
              <a:t>SCs</a:t>
            </a:r>
            <a:r>
              <a:rPr lang="fr-FR" b="1" dirty="0" smtClean="0">
                <a:solidFill>
                  <a:srgbClr val="0000FF"/>
                </a:solidFill>
              </a:rPr>
              <a:t> by </a:t>
            </a:r>
            <a:r>
              <a:rPr lang="fr-FR" b="1" dirty="0" err="1" smtClean="0">
                <a:solidFill>
                  <a:srgbClr val="0000FF"/>
                </a:solidFill>
              </a:rPr>
              <a:t>research</a:t>
            </a:r>
            <a:r>
              <a:rPr lang="fr-FR" b="1" dirty="0" smtClean="0">
                <a:solidFill>
                  <a:srgbClr val="0000FF"/>
                </a:solidFill>
              </a:rPr>
              <a:t> Topics to </a:t>
            </a:r>
            <a:r>
              <a:rPr lang="fr-FR" b="1" dirty="0" err="1" smtClean="0">
                <a:solidFill>
                  <a:srgbClr val="0000FF"/>
                </a:solidFill>
              </a:rPr>
              <a:t>elaborate</a:t>
            </a:r>
            <a:r>
              <a:rPr lang="fr-FR" b="1" dirty="0" smtClean="0">
                <a:solidFill>
                  <a:srgbClr val="0000FF"/>
                </a:solidFill>
              </a:rPr>
              <a:t> the </a:t>
            </a:r>
            <a:r>
              <a:rPr lang="fr-FR" b="1" dirty="0" err="1" smtClean="0">
                <a:solidFill>
                  <a:srgbClr val="0000FF"/>
                </a:solidFill>
              </a:rPr>
              <a:t>detailed</a:t>
            </a:r>
            <a:r>
              <a:rPr lang="fr-FR" b="1" dirty="0" smtClean="0">
                <a:solidFill>
                  <a:srgbClr val="0000FF"/>
                </a:solidFill>
              </a:rPr>
              <a:t> plans for 2022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9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2CEDE55-F62F-7049-A5FF-92534A5F8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99941"/>
              </p:ext>
            </p:extLst>
          </p:nvPr>
        </p:nvGraphicFramePr>
        <p:xfrm>
          <a:off x="323528" y="1586221"/>
          <a:ext cx="8570067" cy="4706722"/>
        </p:xfrm>
        <a:graphic>
          <a:graphicData uri="http://schemas.openxmlformats.org/drawingml/2006/table">
            <a:tbl>
              <a:tblPr firstRow="1" bandRow="1"/>
              <a:tblGrid>
                <a:gridCol w="649187">
                  <a:extLst>
                    <a:ext uri="{9D8B030D-6E8A-4147-A177-3AD203B41FA5}">
                      <a16:colId xmlns:a16="http://schemas.microsoft.com/office/drawing/2014/main" val="322686568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61778794"/>
                    </a:ext>
                  </a:extLst>
                </a:gridCol>
                <a:gridCol w="2231133">
                  <a:extLst>
                    <a:ext uri="{9D8B030D-6E8A-4147-A177-3AD203B41FA5}">
                      <a16:colId xmlns:a16="http://schemas.microsoft.com/office/drawing/2014/main" val="1343167828"/>
                    </a:ext>
                  </a:extLst>
                </a:gridCol>
                <a:gridCol w="5041675">
                  <a:extLst>
                    <a:ext uri="{9D8B030D-6E8A-4147-A177-3AD203B41FA5}">
                      <a16:colId xmlns:a16="http://schemas.microsoft.com/office/drawing/2014/main" val="2598143944"/>
                    </a:ext>
                  </a:extLst>
                </a:gridCol>
              </a:tblGrid>
              <a:tr h="399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err="1"/>
                        <a:t>TFLs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err="1"/>
                        <a:t>Title</a:t>
                      </a:r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Marker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89881"/>
                  </a:ext>
                </a:extLst>
              </a:tr>
              <a:tr h="466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RT7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NV/BL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triangularity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scenarios as an alternative for DEMO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Call for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proposal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9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proposals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received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discussed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Programme meeting. </a:t>
                      </a:r>
                    </a:p>
                    <a:p>
                      <a:pPr algn="l" fontAlgn="ctr"/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SOLPS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modelling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</a:t>
                      </a:r>
                      <a:r>
                        <a:rPr lang="fr-F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TCV &amp; AUG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862792"/>
                  </a:ext>
                </a:extLst>
              </a:tr>
              <a:tr h="576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RT8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QH-mode and I-mode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view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DEMO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AUG: Explore I-mode in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fwd-Bt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Ip</a:t>
                      </a:r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Understand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the difference between C- and W-wall for the QH-mode by modelling </a:t>
                      </a:r>
                      <a:endParaRPr lang="en-US" sz="14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WEST: first experiment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069331"/>
                  </a:ext>
                </a:extLst>
              </a:tr>
              <a:tr h="576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RT9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Extension of EDA and QCE performance towards DEMO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Analysis: heat loads, turbulence, filamentary transport, pedestal stability.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Explore EDA with ICRH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Helium and in full detached scenario with RT control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322035"/>
                  </a:ext>
                </a:extLst>
              </a:tr>
              <a:tr h="466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RT10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ET/AH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Fast-ion physics with dominant ICRF heating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WEST: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starts studies of turbulence stabilization with fast ion</a:t>
                      </a:r>
                    </a:p>
                    <a:p>
                      <a:pPr algn="l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AUG: repeat fast-ion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chanelling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NBI</a:t>
                      </a:r>
                    </a:p>
                    <a:p>
                      <a:pPr algn="l" fontAlgn="ctr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AUG: Analysis of He fast ion measurements in the H phase.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09801"/>
                  </a:ext>
                </a:extLst>
              </a:tr>
              <a:tr h="576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RT11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NV/BL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of MHD activity on fast ion losses and transport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Continue experiments at high density (CTS team)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Improve FI distribution reconstruction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AUG: MEGA modelling and analyses of data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MAST-U: Effect of RMP on FI losses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370459"/>
                  </a:ext>
                </a:extLst>
              </a:tr>
              <a:tr h="466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RT12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EJ/NV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Development of the steady state scenario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 planned in October. Priority in 2022.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684011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3E9E0573-7491-C442-ABB8-9F56B20C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7821488" cy="914400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</a:rPr>
              <a:t>Overview of </a:t>
            </a:r>
            <a:r>
              <a:rPr lang="en-GB" sz="3200" dirty="0" smtClean="0">
                <a:solidFill>
                  <a:srgbClr val="C00000"/>
                </a:solidFill>
              </a:rPr>
              <a:t>RTs developments in 2022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50453" y="912431"/>
            <a:ext cx="651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00FF"/>
                </a:solidFill>
              </a:rPr>
              <a:t>I</a:t>
            </a:r>
            <a:r>
              <a:rPr lang="fr-FR" b="1" dirty="0" smtClean="0">
                <a:solidFill>
                  <a:srgbClr val="0000FF"/>
                </a:solidFill>
              </a:rPr>
              <a:t>mportant note: the </a:t>
            </a:r>
            <a:r>
              <a:rPr lang="fr-FR" b="1" dirty="0" err="1" smtClean="0">
                <a:solidFill>
                  <a:srgbClr val="0000FF"/>
                </a:solidFill>
              </a:rPr>
              <a:t>detailed</a:t>
            </a:r>
            <a:r>
              <a:rPr lang="fr-FR" b="1" dirty="0" smtClean="0">
                <a:solidFill>
                  <a:srgbClr val="0000FF"/>
                </a:solidFill>
              </a:rPr>
              <a:t> plans for 2022 </a:t>
            </a:r>
            <a:r>
              <a:rPr lang="fr-FR" b="1" dirty="0" err="1" smtClean="0">
                <a:solidFill>
                  <a:srgbClr val="0000FF"/>
                </a:solidFill>
              </a:rPr>
              <a:t>shall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be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discussed</a:t>
            </a:r>
            <a:r>
              <a:rPr lang="fr-FR" b="1" dirty="0" smtClean="0">
                <a:solidFill>
                  <a:srgbClr val="0000FF"/>
                </a:solidFill>
              </a:rPr>
              <a:t> in the Programme meeting on the 30/09 – 01/10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1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52CEDE55-F62F-7049-A5FF-92534A5F8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14750"/>
              </p:ext>
            </p:extLst>
          </p:nvPr>
        </p:nvGraphicFramePr>
        <p:xfrm>
          <a:off x="323528" y="1700809"/>
          <a:ext cx="8496951" cy="4870281"/>
        </p:xfrm>
        <a:graphic>
          <a:graphicData uri="http://schemas.openxmlformats.org/drawingml/2006/table">
            <a:tbl>
              <a:tblPr firstRow="1"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val="3226865689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61778794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1343167828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244602168"/>
                    </a:ext>
                  </a:extLst>
                </a:gridCol>
              </a:tblGrid>
              <a:tr h="389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dirty="0" err="1"/>
                        <a:t>TFLs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dirty="0" err="1"/>
                        <a:t>Title</a:t>
                      </a:r>
                      <a:r>
                        <a:rPr lang="fr-FR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89881"/>
                  </a:ext>
                </a:extLst>
              </a:tr>
              <a:tr h="338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RT13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MW/AH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X-point radiation and  control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TCV: Control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XPR to </a:t>
                      </a:r>
                      <a:r>
                        <a:rPr lang="fr-FR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tuned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 algn="l" fontAlgn="ctr"/>
                      <a:r>
                        <a:rPr lang="fr-F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MAST-U: </a:t>
                      </a:r>
                      <a:r>
                        <a:rPr lang="fr-FR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experiment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active control in H-mode</a:t>
                      </a:r>
                    </a:p>
                    <a:p>
                      <a:pPr algn="l" fontAlgn="ctr"/>
                      <a:r>
                        <a:rPr lang="fr-F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WEST : first </a:t>
                      </a:r>
                      <a:r>
                        <a:rPr lang="fr-FR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attempt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with</a:t>
                      </a:r>
                      <a:r>
                        <a:rPr lang="fr-FR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open </a:t>
                      </a:r>
                      <a:r>
                        <a:rPr lang="fr-FR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divertor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60291"/>
                  </a:ext>
                </a:extLst>
              </a:tr>
              <a:tr h="454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RT14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MW/ET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Physics of plasma detachment / impurity mix/ heat load patterns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AUG+TCV: Analysis of data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collected </a:t>
                      </a:r>
                    </a:p>
                    <a:p>
                      <a:pPr algn="l" fontAlgn="ctr"/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MAST-U:  modelling of data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274896"/>
                  </a:ext>
                </a:extLst>
              </a:tr>
              <a:tr h="451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RT15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NV/ET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Extrapolation of SOL transport to ITER and DEMO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Extend experiment to H-Mode</a:t>
                      </a:r>
                    </a:p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Extend X-point investigation in particular in condition relevant for ITER/DEMO: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High recycling &amp;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detachment </a:t>
                      </a:r>
                    </a:p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Multi-machine comparison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648636"/>
                  </a:ext>
                </a:extLst>
              </a:tr>
              <a:tr h="451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RT16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ET/AH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PFC damage evolution under tokamak conditions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AUG : 1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day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divertor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maniplulator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experiment (detailed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under definition) + MEMOS analysis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WEST : Awaiting experiments (pre damaged PFU exposure, heat loads in castellated structures, preparation for high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fluence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exp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119942"/>
                  </a:ext>
                </a:extLst>
              </a:tr>
              <a:tr h="4546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RT17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ET/AH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 migration and fuel retention mechanisms in tokamaks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WEST: Awaiting experiment (W sources, changeover H/D, ammonia formation …)</a:t>
                      </a:r>
                    </a:p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AUG: analysis of first wall data on W erosion sources, modelling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of material </a:t>
                      </a:r>
                      <a:r>
                        <a:rPr lang="en-US" sz="14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miragtion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59518"/>
                  </a:ext>
                </a:extLst>
              </a:tr>
              <a:tr h="338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400" b="1" dirty="0"/>
                        <a:t>RT18</a:t>
                      </a:r>
                    </a:p>
                  </a:txBody>
                  <a:tcPr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MW/EJ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Alternative divertor configurations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TCV: Stronger focus on detachment studies in high-power, NBI and X3 heated ADC 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ELMy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H-modes (X-</a:t>
                      </a:r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divertor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X-point target, Super-X, SF- and SF+)</a:t>
                      </a:r>
                    </a:p>
                  </a:txBody>
                  <a:tcPr marL="9525" marR="952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87748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3E9E0573-7491-C442-ABB8-9F56B20C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7821488" cy="914400"/>
          </a:xfrm>
        </p:spPr>
        <p:txBody>
          <a:bodyPr/>
          <a:lstStyle/>
          <a:p>
            <a:r>
              <a:rPr lang="en-GB" sz="3200" dirty="0">
                <a:solidFill>
                  <a:srgbClr val="C00000"/>
                </a:solidFill>
              </a:rPr>
              <a:t>Overview of </a:t>
            </a:r>
            <a:r>
              <a:rPr lang="en-GB" sz="3200" dirty="0" smtClean="0">
                <a:solidFill>
                  <a:srgbClr val="C00000"/>
                </a:solidFill>
              </a:rPr>
              <a:t>RTs developments in 2022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350453" y="912431"/>
            <a:ext cx="651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00FF"/>
                </a:solidFill>
              </a:rPr>
              <a:t>I</a:t>
            </a:r>
            <a:r>
              <a:rPr lang="fr-FR" b="1" dirty="0" smtClean="0">
                <a:solidFill>
                  <a:srgbClr val="0000FF"/>
                </a:solidFill>
              </a:rPr>
              <a:t>mportant note: the </a:t>
            </a:r>
            <a:r>
              <a:rPr lang="fr-FR" b="1" dirty="0" err="1" smtClean="0">
                <a:solidFill>
                  <a:srgbClr val="0000FF"/>
                </a:solidFill>
              </a:rPr>
              <a:t>detailed</a:t>
            </a:r>
            <a:r>
              <a:rPr lang="fr-FR" b="1" dirty="0" smtClean="0">
                <a:solidFill>
                  <a:srgbClr val="0000FF"/>
                </a:solidFill>
              </a:rPr>
              <a:t> plans for 2022 </a:t>
            </a:r>
            <a:r>
              <a:rPr lang="fr-FR" b="1" dirty="0" err="1" smtClean="0">
                <a:solidFill>
                  <a:srgbClr val="0000FF"/>
                </a:solidFill>
              </a:rPr>
              <a:t>shall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be</a:t>
            </a:r>
            <a:r>
              <a:rPr lang="fr-FR" b="1" dirty="0" smtClean="0">
                <a:solidFill>
                  <a:srgbClr val="0000FF"/>
                </a:solidFill>
              </a:rPr>
              <a:t> </a:t>
            </a:r>
            <a:r>
              <a:rPr lang="fr-FR" b="1" dirty="0" err="1" smtClean="0">
                <a:solidFill>
                  <a:srgbClr val="0000FF"/>
                </a:solidFill>
              </a:rPr>
              <a:t>discussed</a:t>
            </a:r>
            <a:r>
              <a:rPr lang="fr-FR" b="1" dirty="0" smtClean="0">
                <a:solidFill>
                  <a:srgbClr val="0000FF"/>
                </a:solidFill>
              </a:rPr>
              <a:t> in the Programme meeting on the 30/09 – 01/10</a:t>
            </a:r>
            <a:endParaRPr lang="fr-F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8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36219</TotalTime>
  <Words>3906</Words>
  <Application>Microsoft Office PowerPoint</Application>
  <PresentationFormat>Affichage à l'écran (4:3)</PresentationFormat>
  <Paragraphs>545</Paragraphs>
  <Slides>31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4" baseType="lpstr">
      <vt:lpstr>SimSun</vt:lpstr>
      <vt:lpstr>Arial</vt:lpstr>
      <vt:lpstr>Calibri</vt:lpstr>
      <vt:lpstr>Calibri Light</vt:lpstr>
      <vt:lpstr>CIDFont+F1</vt:lpstr>
      <vt:lpstr>CIDFont+F2</vt:lpstr>
      <vt:lpstr>Courier New</vt:lpstr>
      <vt:lpstr>Roboto</vt:lpstr>
      <vt:lpstr>Symbol</vt:lpstr>
      <vt:lpstr>Times New Roman</vt:lpstr>
      <vt:lpstr>Wingdings</vt:lpstr>
      <vt:lpstr>Office Theme</vt:lpstr>
      <vt:lpstr>Worksheet</vt:lpstr>
      <vt:lpstr>2022 Programme goals &amp; strategy</vt:lpstr>
      <vt:lpstr>Overarching priorities for work package Tokamak Exploitation in FP9 (reminder)</vt:lpstr>
      <vt:lpstr>Tokamak Exploitation devices in 2022</vt:lpstr>
      <vt:lpstr>Présentation PowerPoint</vt:lpstr>
      <vt:lpstr>Présentation PowerPoint</vt:lpstr>
      <vt:lpstr>WPTE research topics structure will be kept as it is in the first half of 2022</vt:lpstr>
      <vt:lpstr>Overview of RTs developments in 2022</vt:lpstr>
      <vt:lpstr>Overview of RTs developments in 2022</vt:lpstr>
      <vt:lpstr>Overview of RTs developments in 2022</vt:lpstr>
      <vt:lpstr>Présentation PowerPoint</vt:lpstr>
      <vt:lpstr>Présentation PowerPoint</vt:lpstr>
      <vt:lpstr>Future Helium campaigns in support of ITER </vt:lpstr>
      <vt:lpstr>Diagnostic enhancements for 2022</vt:lpstr>
      <vt:lpstr>Handover of JET to WPTE</vt:lpstr>
      <vt:lpstr>Organization with JET </vt:lpstr>
      <vt:lpstr>C40B campaign: « scientific goals »</vt:lpstr>
      <vt:lpstr>C40B campaign: « scientific goals »</vt:lpstr>
      <vt:lpstr>C42 campaign: present set of experiments</vt:lpstr>
      <vt:lpstr>WPTE organization in 2022</vt:lpstr>
      <vt:lpstr>Post mid-2022 Scientific Programme: outlook</vt:lpstr>
      <vt:lpstr>Présentation PowerPoint</vt:lpstr>
      <vt:lpstr>Présentation PowerPoint</vt:lpstr>
      <vt:lpstr>Présentation PowerPoint</vt:lpstr>
      <vt:lpstr>Preparative cycle for WP TE &amp; timeline for 2021 </vt:lpstr>
      <vt:lpstr>Research Topics linked to Mission 1</vt:lpstr>
      <vt:lpstr>Research Topics linked to Mission 2</vt:lpstr>
      <vt:lpstr>Overview of proposals and allocated pulses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Darren.McDonald@euro-fusion.org;Xavier.Litaudon@euro-fusion.org</dc:creator>
  <cp:lastModifiedBy>JOFFRIN Emmanuel 133360</cp:lastModifiedBy>
  <cp:revision>1881</cp:revision>
  <cp:lastPrinted>2020-12-06T17:41:36Z</cp:lastPrinted>
  <dcterms:created xsi:type="dcterms:W3CDTF">2014-10-27T16:40:37Z</dcterms:created>
  <dcterms:modified xsi:type="dcterms:W3CDTF">2021-09-20T06:53:55Z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cb255a-fd3f-4c0f-857e-201fa46304da_Enabled">
    <vt:lpwstr>True</vt:lpwstr>
  </property>
  <property fmtid="{D5CDD505-2E9C-101B-9397-08002B2CF9AE}" pid="3" name="MSIP_Label_0dcb255a-fd3f-4c0f-857e-201fa46304da_SiteId">
    <vt:lpwstr>c6ac664b-ae27-4d5d-b4e6-bb5717196fc7</vt:lpwstr>
  </property>
  <property fmtid="{D5CDD505-2E9C-101B-9397-08002B2CF9AE}" pid="4" name="MSIP_Label_0dcb255a-fd3f-4c0f-857e-201fa46304da_Owner">
    <vt:lpwstr>xavier.litaudon@jet.euro-fusion.org</vt:lpwstr>
  </property>
  <property fmtid="{D5CDD505-2E9C-101B-9397-08002B2CF9AE}" pid="5" name="MSIP_Label_0dcb255a-fd3f-4c0f-857e-201fa46304da_SetDate">
    <vt:lpwstr>2019-09-24T10:34:15.7860221Z</vt:lpwstr>
  </property>
  <property fmtid="{D5CDD505-2E9C-101B-9397-08002B2CF9AE}" pid="6" name="MSIP_Label_0dcb255a-fd3f-4c0f-857e-201fa46304da_Name">
    <vt:lpwstr>Official</vt:lpwstr>
  </property>
  <property fmtid="{D5CDD505-2E9C-101B-9397-08002B2CF9AE}" pid="7" name="MSIP_Label_0dcb255a-fd3f-4c0f-857e-201fa46304da_Application">
    <vt:lpwstr>Microsoft Azure Information Protection</vt:lpwstr>
  </property>
  <property fmtid="{D5CDD505-2E9C-101B-9397-08002B2CF9AE}" pid="8" name="MSIP_Label_0dcb255a-fd3f-4c0f-857e-201fa46304da_ActionId">
    <vt:lpwstr>01dc46bf-f72e-4eaa-b372-df92e7c3fc97</vt:lpwstr>
  </property>
  <property fmtid="{D5CDD505-2E9C-101B-9397-08002B2CF9AE}" pid="9" name="MSIP_Label_0dcb255a-fd3f-4c0f-857e-201fa46304da_Extended_MSFT_Method">
    <vt:lpwstr>Automatic</vt:lpwstr>
  </property>
  <property fmtid="{D5CDD505-2E9C-101B-9397-08002B2CF9AE}" pid="10" name="MSIP_Label_22759de7-3255-46b5-8dfe-736652f9c6c1_Enabled">
    <vt:lpwstr>True</vt:lpwstr>
  </property>
  <property fmtid="{D5CDD505-2E9C-101B-9397-08002B2CF9AE}" pid="11" name="MSIP_Label_22759de7-3255-46b5-8dfe-736652f9c6c1_SiteId">
    <vt:lpwstr>c6ac664b-ae27-4d5d-b4e6-bb5717196fc7</vt:lpwstr>
  </property>
  <property fmtid="{D5CDD505-2E9C-101B-9397-08002B2CF9AE}" pid="12" name="MSIP_Label_22759de7-3255-46b5-8dfe-736652f9c6c1_Owner">
    <vt:lpwstr>xavier.litaudon@jet.euro-fusion.org</vt:lpwstr>
  </property>
  <property fmtid="{D5CDD505-2E9C-101B-9397-08002B2CF9AE}" pid="13" name="MSIP_Label_22759de7-3255-46b5-8dfe-736652f9c6c1_SetDate">
    <vt:lpwstr>2019-09-24T10:34:15.7860221Z</vt:lpwstr>
  </property>
  <property fmtid="{D5CDD505-2E9C-101B-9397-08002B2CF9AE}" pid="14" name="MSIP_Label_22759de7-3255-46b5-8dfe-736652f9c6c1_Name">
    <vt:lpwstr>Public</vt:lpwstr>
  </property>
  <property fmtid="{D5CDD505-2E9C-101B-9397-08002B2CF9AE}" pid="15" name="MSIP_Label_22759de7-3255-46b5-8dfe-736652f9c6c1_Application">
    <vt:lpwstr>Microsoft Azure Information Protection</vt:lpwstr>
  </property>
  <property fmtid="{D5CDD505-2E9C-101B-9397-08002B2CF9AE}" pid="16" name="MSIP_Label_22759de7-3255-46b5-8dfe-736652f9c6c1_ActionId">
    <vt:lpwstr>01dc46bf-f72e-4eaa-b372-df92e7c3fc97</vt:lpwstr>
  </property>
  <property fmtid="{D5CDD505-2E9C-101B-9397-08002B2CF9AE}" pid="17" name="MSIP_Label_22759de7-3255-46b5-8dfe-736652f9c6c1_Parent">
    <vt:lpwstr>0dcb255a-fd3f-4c0f-857e-201fa46304da</vt:lpwstr>
  </property>
  <property fmtid="{D5CDD505-2E9C-101B-9397-08002B2CF9AE}" pid="18" name="MSIP_Label_22759de7-3255-46b5-8dfe-736652f9c6c1_Extended_MSFT_Method">
    <vt:lpwstr>Automatic</vt:lpwstr>
  </property>
  <property fmtid="{D5CDD505-2E9C-101B-9397-08002B2CF9AE}" pid="19" name="Sensitivity">
    <vt:lpwstr>Official Public</vt:lpwstr>
  </property>
</Properties>
</file>