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3" r:id="rId2"/>
    <p:sldId id="368" r:id="rId3"/>
    <p:sldId id="342" r:id="rId4"/>
    <p:sldId id="286" r:id="rId5"/>
    <p:sldId id="293" r:id="rId6"/>
    <p:sldId id="358" r:id="rId7"/>
    <p:sldId id="285" r:id="rId8"/>
    <p:sldId id="287" r:id="rId9"/>
    <p:sldId id="369" r:id="rId10"/>
    <p:sldId id="290" r:id="rId11"/>
    <p:sldId id="295" r:id="rId12"/>
    <p:sldId id="370" r:id="rId13"/>
    <p:sldId id="356" r:id="rId14"/>
    <p:sldId id="353" r:id="rId15"/>
    <p:sldId id="298" r:id="rId16"/>
    <p:sldId id="377" r:id="rId17"/>
    <p:sldId id="379" r:id="rId18"/>
    <p:sldId id="387" r:id="rId19"/>
    <p:sldId id="380" r:id="rId20"/>
    <p:sldId id="381" r:id="rId21"/>
    <p:sldId id="388" r:id="rId22"/>
    <p:sldId id="382" r:id="rId23"/>
    <p:sldId id="383" r:id="rId24"/>
    <p:sldId id="384" r:id="rId25"/>
  </p:sldIdLst>
  <p:sldSz cx="12168188" cy="7019925"/>
  <p:notesSz cx="9309100" cy="7023100"/>
  <p:defaultTextStyle>
    <a:defPPr>
      <a:defRPr lang="en-US"/>
    </a:defPPr>
    <a:lvl1pPr marL="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803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2059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607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7009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4F81BD"/>
    <a:srgbClr val="0033CC"/>
    <a:srgbClr val="003399"/>
    <a:srgbClr val="0000CC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3" autoAdjust="0"/>
    <p:restoredTop sz="94675" autoAdjust="0"/>
  </p:normalViewPr>
  <p:slideViewPr>
    <p:cSldViewPr showGuides="1">
      <p:cViewPr varScale="1">
        <p:scale>
          <a:sx n="79" d="100"/>
          <a:sy n="79" d="100"/>
        </p:scale>
        <p:origin x="43" y="67"/>
      </p:cViewPr>
      <p:guideLst>
        <p:guide orient="horz" pos="2211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10/09/2021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1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527050"/>
            <a:ext cx="456247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1402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2803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4205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56078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7009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51" y="2404340"/>
            <a:ext cx="11307132" cy="1326747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351" y="4394461"/>
            <a:ext cx="5845212" cy="442249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030" y="-467995"/>
            <a:ext cx="1432297" cy="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417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6353" y="5826071"/>
            <a:ext cx="1723793" cy="92705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17266" y="5794917"/>
            <a:ext cx="4216219" cy="9582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259570" y="41203312"/>
            <a:ext cx="13207349" cy="1823708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462373" y="41359311"/>
            <a:ext cx="13207349" cy="1823708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665177" y="41515309"/>
            <a:ext cx="13207349" cy="1823708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867980" y="41671307"/>
            <a:ext cx="13207349" cy="1823708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68188" cy="5699467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72" y="5896001"/>
            <a:ext cx="4599511" cy="88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68188" cy="701993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7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9" y="77999"/>
            <a:ext cx="10038755" cy="467995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0" y="1446133"/>
            <a:ext cx="10951369" cy="501215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2175" y="6699778"/>
            <a:ext cx="10965512" cy="27447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898" y="95783"/>
            <a:ext cx="489652" cy="5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10" y="281123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10" y="1637984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462" y="2357834"/>
            <a:ext cx="11307132" cy="1326747"/>
          </a:xfrm>
        </p:spPr>
        <p:txBody>
          <a:bodyPr/>
          <a:lstStyle/>
          <a:p>
            <a:r>
              <a:rPr lang="en-US" sz="3600" dirty="0" smtClean="0"/>
              <a:t>Exhaust and Detachment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78" y="4250242"/>
            <a:ext cx="10297144" cy="17281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S. Wiesen</a:t>
            </a:r>
            <a:endParaRPr lang="de-DE" sz="2800" dirty="0"/>
          </a:p>
          <a:p>
            <a:r>
              <a:rPr lang="en-US" sz="2800" dirty="0"/>
              <a:t>with support by M. </a:t>
            </a:r>
            <a:r>
              <a:rPr lang="en-US" sz="2800" dirty="0" err="1"/>
              <a:t>Siccinio</a:t>
            </a:r>
            <a:r>
              <a:rPr lang="en-US" sz="2800" dirty="0"/>
              <a:t>, </a:t>
            </a:r>
            <a:r>
              <a:rPr lang="en-US" sz="2800" dirty="0" smtClean="0"/>
              <a:t>M. </a:t>
            </a:r>
            <a:r>
              <a:rPr lang="en-US" sz="2800" dirty="0" err="1" smtClean="0"/>
              <a:t>Wischmeier</a:t>
            </a:r>
            <a:r>
              <a:rPr lang="en-US" sz="2800" dirty="0" smtClean="0"/>
              <a:t>, et 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0" y="5742210"/>
            <a:ext cx="3599688" cy="1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4"/>
    </mc:Choice>
    <mc:Fallback xmlns="">
      <p:transition spd="slow" advTm="8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Previous DEMO </a:t>
            </a:r>
            <a:r>
              <a:rPr lang="de-DE" sz="2400" dirty="0" smtClean="0"/>
              <a:t>ASTRA/SOLPS4.3 </a:t>
            </a:r>
            <a:r>
              <a:rPr lang="de-DE" sz="2400" dirty="0" err="1"/>
              <a:t>coupling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4" y="989481"/>
            <a:ext cx="4481848" cy="494165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115518" y="1065074"/>
            <a:ext cx="6838487" cy="306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Core &amp; </a:t>
            </a:r>
            <a:r>
              <a:rPr lang="de-DE" dirty="0" err="1" smtClean="0"/>
              <a:t>pedestal</a:t>
            </a:r>
            <a:r>
              <a:rPr lang="de-DE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ASTRA/ICPS </a:t>
            </a:r>
            <a:r>
              <a:rPr lang="de-DE" dirty="0" err="1" smtClean="0"/>
              <a:t>model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MMM/Weiland </a:t>
            </a:r>
            <a:r>
              <a:rPr lang="de-DE" dirty="0" err="1" smtClean="0"/>
              <a:t>models</a:t>
            </a:r>
            <a:r>
              <a:rPr lang="de-DE" dirty="0" smtClean="0"/>
              <a:t>, </a:t>
            </a:r>
            <a:r>
              <a:rPr lang="de-DE" dirty="0" err="1" smtClean="0"/>
              <a:t>shear</a:t>
            </a:r>
            <a:r>
              <a:rPr lang="de-DE" dirty="0" smtClean="0"/>
              <a:t> </a:t>
            </a:r>
            <a:r>
              <a:rPr lang="de-DE" dirty="0" err="1" smtClean="0"/>
              <a:t>stabilised</a:t>
            </a:r>
            <a:r>
              <a:rPr lang="de-DE" dirty="0" smtClean="0"/>
              <a:t>; JET/AUG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Edge: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SOLPS4.3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ITER – </a:t>
            </a:r>
            <a:r>
              <a:rPr lang="de-DE" dirty="0" smtClean="0">
                <a:solidFill>
                  <a:srgbClr val="FF0000"/>
                </a:solidFill>
              </a:rPr>
              <a:t>but </a:t>
            </a:r>
            <a:r>
              <a:rPr lang="de-DE" dirty="0" err="1" smtClean="0">
                <a:solidFill>
                  <a:srgbClr val="FF0000"/>
                </a:solidFill>
              </a:rPr>
              <a:t>no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direct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coupling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Provide</a:t>
            </a:r>
            <a:r>
              <a:rPr lang="de-DE" dirty="0" smtClean="0"/>
              <a:t> ASTRA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</a:t>
            </a:r>
            <a:r>
              <a:rPr lang="de-DE" baseline="-25000" dirty="0" err="1" smtClean="0"/>
              <a:t>i</a:t>
            </a:r>
            <a:r>
              <a:rPr lang="de-DE" dirty="0" smtClean="0"/>
              <a:t>/</a:t>
            </a:r>
            <a:r>
              <a:rPr lang="de-DE" dirty="0" err="1" smtClean="0"/>
              <a:t>T</a:t>
            </a:r>
            <a:r>
              <a:rPr lang="de-DE" baseline="-25000" dirty="0" err="1" smtClean="0"/>
              <a:t>i,e</a:t>
            </a:r>
            <a:r>
              <a:rPr lang="de-DE" dirty="0" smtClean="0"/>
              <a:t> DT/He </a:t>
            </a:r>
            <a:r>
              <a:rPr lang="de-DE" dirty="0" err="1" smtClean="0"/>
              <a:t>fluxes</a:t>
            </a:r>
            <a:r>
              <a:rPr lang="de-DE" dirty="0" smtClean="0"/>
              <a:t> at </a:t>
            </a:r>
            <a:r>
              <a:rPr lang="de-DE" dirty="0" err="1" smtClean="0"/>
              <a:t>spx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scalings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point-of-detachment</a:t>
            </a:r>
            <a:r>
              <a:rPr lang="de-DE" dirty="0" smtClean="0"/>
              <a:t>, i.e.: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518" y="4617906"/>
            <a:ext cx="4721395" cy="4636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04" y="5566404"/>
            <a:ext cx="5391096" cy="5732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H.D.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G.W. </a:t>
            </a:r>
            <a:r>
              <a:rPr lang="de-DE" sz="1600" b="1" dirty="0" err="1" smtClean="0"/>
              <a:t>Pacher</a:t>
            </a:r>
            <a:r>
              <a:rPr lang="de-DE" sz="1600" b="1" dirty="0" smtClean="0"/>
              <a:t>, A.S. </a:t>
            </a:r>
            <a:r>
              <a:rPr lang="de-DE" sz="1600" b="1" dirty="0" err="1" smtClean="0"/>
              <a:t>Kukushkin</a:t>
            </a:r>
            <a:r>
              <a:rPr lang="de-DE" sz="1600" b="1" dirty="0" smtClean="0"/>
              <a:t>, G. </a:t>
            </a:r>
            <a:r>
              <a:rPr lang="de-DE" sz="1600" b="1" dirty="0" err="1" smtClean="0"/>
              <a:t>Janeschitz</a:t>
            </a: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b="1" dirty="0" smtClean="0"/>
              <a:t>DEMO </a:t>
            </a:r>
            <a:r>
              <a:rPr lang="de-DE" sz="1600" b="1" dirty="0" err="1" smtClean="0"/>
              <a:t>conceptual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study</a:t>
            </a:r>
            <a:r>
              <a:rPr lang="de-DE" sz="1600" b="1" dirty="0" smtClean="0"/>
              <a:t> EFDA TW6-TRP-002</a:t>
            </a:r>
            <a:endParaRPr lang="de-DE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𝑠𝑒𝑝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0.43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541" y="4624086"/>
                <a:ext cx="1689437" cy="4998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Numerical assessment of integrated DEMO </a:t>
            </a:r>
            <a:r>
              <a:rPr lang="en-US" sz="2400" dirty="0" smtClean="0">
                <a:solidFill>
                  <a:srgbClr val="FF0000"/>
                </a:solidFill>
              </a:rPr>
              <a:t>operational space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23454" y="606647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H.D.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G.W. </a:t>
            </a:r>
            <a:r>
              <a:rPr lang="de-DE" sz="1600" dirty="0" err="1" smtClean="0"/>
              <a:t>Pacher</a:t>
            </a:r>
            <a:r>
              <a:rPr lang="de-DE" sz="1600" dirty="0" smtClean="0"/>
              <a:t>, A.S. </a:t>
            </a:r>
            <a:r>
              <a:rPr lang="de-DE" sz="1600" dirty="0" err="1" smtClean="0"/>
              <a:t>Kukushkin</a:t>
            </a:r>
            <a:r>
              <a:rPr lang="de-DE" sz="1600" dirty="0" smtClean="0"/>
              <a:t>, G. </a:t>
            </a:r>
            <a:r>
              <a:rPr lang="de-DE" sz="1600" dirty="0" err="1" smtClean="0"/>
              <a:t>Janeschitz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DEMO </a:t>
            </a:r>
            <a:r>
              <a:rPr lang="de-DE" sz="1600" dirty="0" err="1" smtClean="0"/>
              <a:t>conceptual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 EFDA TW6-TRP-002</a:t>
            </a:r>
            <a:endParaRPr lang="de-DE" sz="1600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883346" y="1518528"/>
            <a:ext cx="4680520" cy="4619728"/>
            <a:chOff x="899518" y="939740"/>
            <a:chExt cx="4680520" cy="461972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18" y="1086546"/>
              <a:ext cx="4680520" cy="4456766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899518" y="9397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787950" y="5019640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6516142" y="1070390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0116542" y="4943613"/>
            <a:ext cx="504056" cy="53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6419123" y="1592110"/>
            <a:ext cx="4561515" cy="4631031"/>
            <a:chOff x="6516142" y="1103208"/>
            <a:chExt cx="4346807" cy="441305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6142" y="1162502"/>
              <a:ext cx="4346807" cy="4210550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6537375" y="1103208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0137775" y="4976431"/>
              <a:ext cx="504056" cy="53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Rechteck 7"/>
          <p:cNvSpPr/>
          <p:nvPr/>
        </p:nvSpPr>
        <p:spPr>
          <a:xfrm>
            <a:off x="848743" y="1036524"/>
            <a:ext cx="9937104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DEMO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 smtClean="0"/>
              <a:t>window</a:t>
            </a:r>
            <a:r>
              <a:rPr lang="de-DE" dirty="0" smtClean="0"/>
              <a:t>, </a:t>
            </a:r>
            <a:r>
              <a:rPr lang="de-DE" dirty="0"/>
              <a:t>I=21 MA, </a:t>
            </a:r>
            <a:r>
              <a:rPr lang="de-DE" dirty="0" smtClean="0"/>
              <a:t>Ne </a:t>
            </a:r>
            <a:r>
              <a:rPr lang="de-DE" dirty="0" err="1" smtClean="0"/>
              <a:t>seeding</a:t>
            </a:r>
            <a:r>
              <a:rPr lang="de-DE" dirty="0" smtClean="0"/>
              <a:t> </a:t>
            </a:r>
            <a:r>
              <a:rPr lang="de-DE" dirty="0" err="1"/>
              <a:t>feedback</a:t>
            </a:r>
            <a:endParaRPr lang="de-DE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1204253" y="1107543"/>
            <a:ext cx="9593236" cy="49278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Review of reduced integrated models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e.g. T</a:t>
            </a:r>
            <a:r>
              <a:rPr lang="en-US" dirty="0"/>
              <a:t>.</a:t>
            </a:r>
            <a:r>
              <a:rPr lang="en-US" dirty="0" smtClean="0"/>
              <a:t> Luda et al: coupling of ASTRA/MISHKA w/ </a:t>
            </a:r>
            <a:r>
              <a:rPr lang="en-US" dirty="0" err="1" smtClean="0"/>
              <a:t>Kallenbach</a:t>
            </a:r>
            <a:r>
              <a:rPr lang="en-US" dirty="0" smtClean="0"/>
              <a:t> multi-point model of SOL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ASTRA/SOLPS-ITER coupling</a:t>
            </a:r>
            <a:r>
              <a:rPr lang="en-US" dirty="0"/>
              <a:t>: functionality and code-implementation </a:t>
            </a:r>
            <a:r>
              <a:rPr lang="en-US" dirty="0" smtClean="0"/>
              <a:t>setup of revised EU-DEMO reference scenario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Also: Coupled JETTO-SANCO/SOLPS-ITER simulations: IMAS coupling to SOLPS-ITER foreseen (collaboration w/ IO)</a:t>
            </a:r>
          </a:p>
          <a:p>
            <a:pPr lvl="0"/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Interface requirements for improved scenario integration: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 </a:t>
            </a:r>
            <a:r>
              <a:rPr lang="en-US" dirty="0"/>
              <a:t>overlapping computational region between SOLPS-ITER (2D) and ASTRA (1D); identification of an improved scheme to </a:t>
            </a:r>
            <a:r>
              <a:rPr lang="en-US" dirty="0" smtClean="0"/>
              <a:t>couple: </a:t>
            </a:r>
            <a:r>
              <a:rPr lang="en-US" dirty="0"/>
              <a:t>improved pedestal </a:t>
            </a:r>
            <a:r>
              <a:rPr lang="en-US" dirty="0" smtClean="0"/>
              <a:t>model (i.e. including core radiation), H&amp;CD models </a:t>
            </a:r>
            <a:r>
              <a:rPr lang="en-US" dirty="0" err="1" smtClean="0"/>
              <a:t>etc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5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Transients – Divertor re-attachment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95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pPr algn="just"/>
            <a:r>
              <a:rPr lang="en-US" sz="2400" dirty="0"/>
              <a:t>What </a:t>
            </a:r>
            <a:r>
              <a:rPr lang="en-US" sz="2400" dirty="0" smtClean="0"/>
              <a:t>else can </a:t>
            </a:r>
            <a:r>
              <a:rPr lang="en-US" sz="2400" dirty="0"/>
              <a:t>cause a loss of detachment?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20"/>
          <p:cNvSpPr txBox="1"/>
          <p:nvPr/>
        </p:nvSpPr>
        <p:spPr>
          <a:xfrm>
            <a:off x="107504" y="692696"/>
            <a:ext cx="51124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Well, many things…</a:t>
            </a:r>
            <a:endParaRPr lang="en-US" sz="20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density.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Fluctuations in the </a:t>
            </a:r>
            <a:r>
              <a:rPr lang="en-US" sz="2000" dirty="0" err="1" smtClean="0"/>
              <a:t>separatrix</a:t>
            </a:r>
            <a:r>
              <a:rPr lang="en-US" sz="2000" dirty="0" smtClean="0"/>
              <a:t> power (e.g. pellet induced transient 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-particle heating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Combinations thereof.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Technical failure (e.g. impurity puff valve).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Control failure.</a:t>
            </a: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i="1" dirty="0" smtClean="0"/>
              <a:t>…others…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5" name="TextBox 15"/>
          <p:cNvSpPr txBox="1"/>
          <p:nvPr/>
        </p:nvSpPr>
        <p:spPr>
          <a:xfrm>
            <a:off x="9682447" y="6338323"/>
            <a:ext cx="164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[Wiesen, NF 2017]</a:t>
            </a:r>
            <a:endParaRPr lang="en-GB" sz="1400" i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4" y="3361980"/>
            <a:ext cx="5582254" cy="3351484"/>
          </a:xfrm>
          <a:prstGeom prst="rect">
            <a:avLst/>
          </a:prstGeom>
        </p:spPr>
      </p:pic>
      <p:grpSp>
        <p:nvGrpSpPr>
          <p:cNvPr id="16" name="Gruppieren 15"/>
          <p:cNvGrpSpPr/>
          <p:nvPr/>
        </p:nvGrpSpPr>
        <p:grpSpPr>
          <a:xfrm>
            <a:off x="5834865" y="986269"/>
            <a:ext cx="6231542" cy="2487388"/>
            <a:chOff x="119336" y="1177194"/>
            <a:chExt cx="6231542" cy="2487388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/>
            <a:srcRect t="46104"/>
            <a:stretch/>
          </p:blipFill>
          <p:spPr>
            <a:xfrm>
              <a:off x="119336" y="1177194"/>
              <a:ext cx="6231542" cy="24873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=40%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1477873"/>
                  <a:ext cx="1097095" cy="233910"/>
                </a:xfrm>
                <a:prstGeom prst="rect">
                  <a:avLst/>
                </a:prstGeom>
                <a:blipFill>
                  <a:blip r:embed="rId4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/>
          <p:cNvGrpSpPr/>
          <p:nvPr/>
        </p:nvGrpSpPr>
        <p:grpSpPr>
          <a:xfrm>
            <a:off x="5834865" y="3774336"/>
            <a:ext cx="6231542" cy="2120485"/>
            <a:chOff x="119336" y="3962712"/>
            <a:chExt cx="6231542" cy="2120485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/>
            <a:srcRect b="54054"/>
            <a:stretch/>
          </p:blipFill>
          <p:spPr>
            <a:xfrm>
              <a:off x="119336" y="3962712"/>
              <a:ext cx="6231542" cy="21204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=60%</m:t>
                        </m:r>
                      </m:oMath>
                    </m:oMathPara>
                  </a14:m>
                  <a:endParaRPr lang="en-US" sz="1600" dirty="0" err="1" smtClean="0"/>
                </a:p>
              </p:txBody>
            </p:sp>
          </mc:Choice>
          <mc:Fallback xmlns="">
            <p:sp>
              <p:nvSpPr>
                <p:cNvPr id="14" name="Textfeld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5720" y="4212000"/>
                  <a:ext cx="1097095" cy="233910"/>
                </a:xfrm>
                <a:prstGeom prst="rect">
                  <a:avLst/>
                </a:prstGeom>
                <a:blipFill>
                  <a:blip r:embed="rId5"/>
                  <a:stretch>
                    <a:fillRect l="-5556" t="-2632" r="-2778" b="-3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uppieren 21"/>
          <p:cNvGrpSpPr/>
          <p:nvPr/>
        </p:nvGrpSpPr>
        <p:grpSpPr>
          <a:xfrm>
            <a:off x="7213116" y="5301208"/>
            <a:ext cx="2632452" cy="1412256"/>
            <a:chOff x="6792555" y="5201696"/>
            <a:chExt cx="2632452" cy="1412256"/>
          </a:xfrm>
        </p:grpSpPr>
        <p:sp>
          <p:nvSpPr>
            <p:cNvPr id="23" name="Textfeld 22"/>
            <p:cNvSpPr txBox="1"/>
            <p:nvPr/>
          </p:nvSpPr>
          <p:spPr>
            <a:xfrm>
              <a:off x="6792555" y="5819888"/>
              <a:ext cx="2632452" cy="79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Impurity radiation </a:t>
              </a:r>
              <a:br>
                <a:rPr lang="en-US" sz="2400" dirty="0" smtClean="0"/>
              </a:br>
              <a:r>
                <a:rPr lang="en-US" sz="2400" dirty="0" smtClean="0"/>
                <a:t>control required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 flipH="1" flipV="1">
              <a:off x="7729235" y="5201696"/>
              <a:ext cx="298880" cy="707707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feld 1"/>
          <p:cNvSpPr txBox="1"/>
          <p:nvPr/>
        </p:nvSpPr>
        <p:spPr>
          <a:xfrm>
            <a:off x="10085008" y="5806167"/>
            <a:ext cx="20668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JETTO-EDGE2D</a:t>
            </a:r>
            <a:endParaRPr lang="de-DE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11234990" y="6195500"/>
            <a:ext cx="732893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1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Fuelling</a:t>
            </a:r>
            <a:r>
              <a:rPr lang="de-DE" dirty="0" smtClean="0"/>
              <a:t> Pellet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re-attachment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63352" y="1419628"/>
            <a:ext cx="8401242" cy="4110080"/>
            <a:chOff x="263352" y="1419628"/>
            <a:chExt cx="8401242" cy="411008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448780"/>
              <a:ext cx="8401242" cy="4080928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3166066" y="1419628"/>
              <a:ext cx="2595813" cy="44319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2400" dirty="0" smtClean="0"/>
                <a:t>High density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7245659" y="1562367"/>
            <a:ext cx="4723553" cy="4157771"/>
            <a:chOff x="7245659" y="1562367"/>
            <a:chExt cx="4723553" cy="4157771"/>
          </a:xfrm>
        </p:grpSpPr>
        <p:sp>
          <p:nvSpPr>
            <p:cNvPr id="9" name="Textfeld 8"/>
            <p:cNvSpPr txBox="1"/>
            <p:nvPr/>
          </p:nvSpPr>
          <p:spPr>
            <a:xfrm>
              <a:off x="8934339" y="1562367"/>
              <a:ext cx="3029997" cy="1144929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Short bursts of</a:t>
              </a:r>
              <a:br>
                <a:rPr lang="en-US" sz="2400" dirty="0" smtClean="0"/>
              </a:br>
              <a:r>
                <a:rPr lang="en-US" sz="2400" dirty="0" smtClean="0"/>
                <a:t>re-attachment</a:t>
              </a:r>
              <a:br>
                <a:rPr lang="en-US" sz="2400" dirty="0" smtClean="0"/>
              </a:br>
              <a:r>
                <a:rPr lang="en-US" sz="2400" dirty="0" smtClean="0"/>
                <a:t>during pellet ablation</a:t>
              </a:r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 flipH="1">
              <a:off x="7245659" y="2276872"/>
              <a:ext cx="1658653" cy="1197451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7245659" y="2573560"/>
              <a:ext cx="1646137" cy="2151584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8924339" y="2820883"/>
              <a:ext cx="3044873" cy="289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2400" dirty="0" smtClean="0"/>
                <a:t>Such simulations</a:t>
              </a:r>
              <a:br>
                <a:rPr lang="en-US" sz="2400" dirty="0" smtClean="0"/>
              </a:br>
              <a:r>
                <a:rPr lang="en-US" sz="2400" dirty="0" smtClean="0"/>
                <a:t>help to predict</a:t>
              </a:r>
              <a:br>
                <a:rPr lang="en-US" sz="2400" dirty="0" smtClean="0"/>
              </a:br>
              <a:r>
                <a:rPr lang="en-US" sz="2400" dirty="0" smtClean="0"/>
                <a:t>and mitigate impact</a:t>
              </a:r>
              <a:br>
                <a:rPr lang="en-US" sz="2400" dirty="0" smtClean="0"/>
              </a:br>
              <a:r>
                <a:rPr lang="en-US" sz="2400" dirty="0" smtClean="0"/>
                <a:t>of unavoidable</a:t>
              </a:r>
              <a:br>
                <a:rPr lang="en-US" sz="2400" dirty="0" smtClean="0"/>
              </a:br>
              <a:r>
                <a:rPr lang="en-US" sz="2400" dirty="0" smtClean="0"/>
                <a:t>transients in HF</a:t>
              </a:r>
              <a:br>
                <a:rPr lang="en-US" sz="2400" dirty="0" smtClean="0"/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 ITER &amp; DEMO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divertor engineering</a:t>
              </a:r>
              <a:b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</a:br>
              <a:r>
                <a:rPr lang="en-US" sz="2400" dirty="0" smtClean="0">
                  <a:solidFill>
                    <a:srgbClr val="C00000"/>
                  </a:solidFill>
                  <a:sym typeface="Wingdings" panose="05000000000000000000" pitchFamily="2" charset="2"/>
                </a:rPr>
                <a:t>and operational design</a:t>
              </a:r>
              <a:endParaRPr lang="en-US" sz="24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7265686" y="2420888"/>
              <a:ext cx="1638626" cy="168653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682447" y="6338323"/>
            <a:ext cx="164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[Wiesen, NF 2017]</a:t>
            </a:r>
            <a:endParaRPr lang="en-GB" sz="1400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0085008" y="5806167"/>
            <a:ext cx="2066848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JETTO-EDGE2D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11234990" y="6195500"/>
            <a:ext cx="732893" cy="46429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dirty="0" smtClean="0"/>
              <a:t>Re-attachment in DEMO</a:t>
            </a:r>
            <a:endParaRPr lang="en-GB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20"/>
          <p:cNvSpPr txBox="1"/>
          <p:nvPr/>
        </p:nvSpPr>
        <p:spPr>
          <a:xfrm>
            <a:off x="323454" y="1130741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070C0"/>
                </a:solidFill>
              </a:rPr>
              <a:t>The maximum tolerable steady-state HF </a:t>
            </a:r>
            <a:r>
              <a:rPr lang="en-US" sz="2400" dirty="0" smtClean="0"/>
              <a:t>on the current  DEMO SN divertor plate is </a:t>
            </a:r>
            <a:r>
              <a:rPr lang="en-US" sz="2400" b="1" i="1" dirty="0" smtClean="0">
                <a:solidFill>
                  <a:srgbClr val="0070C0"/>
                </a:solidFill>
              </a:rPr>
              <a:t>10-20 </a:t>
            </a:r>
            <a:r>
              <a:rPr lang="en-US" sz="2400" b="1" i="1" dirty="0" smtClean="0">
                <a:solidFill>
                  <a:srgbClr val="0070C0"/>
                </a:solidFill>
              </a:rPr>
              <a:t>MW/m</a:t>
            </a:r>
            <a:r>
              <a:rPr lang="en-US" sz="2400" b="1" i="1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i="1" dirty="0" smtClean="0"/>
              <a:t>[J.H. </a:t>
            </a:r>
            <a:r>
              <a:rPr lang="en-US" sz="2400" i="1" dirty="0" smtClean="0"/>
              <a:t>You, G1 review </a:t>
            </a:r>
            <a:r>
              <a:rPr lang="en-US" sz="2400" i="1" dirty="0" err="1" smtClean="0"/>
              <a:t>mtg</a:t>
            </a:r>
            <a:r>
              <a:rPr lang="en-US" sz="2400" i="1" dirty="0" smtClean="0"/>
              <a:t>]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r>
              <a:rPr lang="en-US" sz="2400" dirty="0" smtClean="0"/>
              <a:t>value can be achieved only in detached plasma conditions (with seeded impurities).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case of </a:t>
            </a:r>
            <a:r>
              <a:rPr lang="en-US" sz="2400" b="1" i="1" dirty="0" smtClean="0">
                <a:solidFill>
                  <a:srgbClr val="0070C0"/>
                </a:solidFill>
              </a:rPr>
              <a:t>accidental divertor reattachment</a:t>
            </a:r>
            <a:r>
              <a:rPr lang="en-US" sz="2400" dirty="0" smtClean="0"/>
              <a:t>, the divertor reaches burn-out (leading to an in-vessel LOCA)  in </a:t>
            </a:r>
            <a:r>
              <a:rPr lang="en-US" sz="2400" b="1" i="1" dirty="0" smtClean="0">
                <a:solidFill>
                  <a:srgbClr val="0070C0"/>
                </a:solidFill>
              </a:rPr>
              <a:t>about 3 sec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</a:rPr>
              <a:t>Divertor sweeping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(to be activated only in emergency cases) to allow the divertor surviving while the current is ramped down </a:t>
            </a:r>
            <a:r>
              <a:rPr lang="en-US" sz="2400" i="1" dirty="0"/>
              <a:t>[</a:t>
            </a:r>
            <a:r>
              <a:rPr lang="en-US" sz="2400" i="1" dirty="0" err="1"/>
              <a:t>Maviglia</a:t>
            </a:r>
            <a:r>
              <a:rPr lang="en-US" sz="2400" i="1" dirty="0"/>
              <a:t>, FED 2016].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Needs </a:t>
            </a:r>
            <a:r>
              <a:rPr lang="en-US" sz="2400" b="1" dirty="0">
                <a:solidFill>
                  <a:srgbClr val="FF0000"/>
                </a:solidFill>
              </a:rPr>
              <a:t>the presence of IVC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70" y="781654"/>
            <a:ext cx="4062534" cy="2016224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9928738" y="629852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Siccinio</a:t>
            </a:r>
            <a:r>
              <a:rPr lang="en-US" sz="1400" dirty="0" smtClean="0"/>
              <a:t>, NF 2019</a:t>
            </a:r>
            <a:endParaRPr lang="en-GB" sz="1400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534217" y="2920052"/>
            <a:ext cx="4330640" cy="3069693"/>
            <a:chOff x="7452246" y="3163972"/>
            <a:chExt cx="4330640" cy="3069693"/>
          </a:xfrm>
        </p:grpSpPr>
        <p:grpSp>
          <p:nvGrpSpPr>
            <p:cNvPr id="3" name="Gruppieren 2"/>
            <p:cNvGrpSpPr/>
            <p:nvPr/>
          </p:nvGrpSpPr>
          <p:grpSpPr>
            <a:xfrm>
              <a:off x="7452246" y="3163972"/>
              <a:ext cx="4330640" cy="3069693"/>
              <a:chOff x="7672029" y="3248430"/>
              <a:chExt cx="4330640" cy="30696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029" y="3581970"/>
                <a:ext cx="3240360" cy="2736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750" y="3248430"/>
                <a:ext cx="1294919" cy="667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hteck 3"/>
            <p:cNvSpPr/>
            <p:nvPr/>
          </p:nvSpPr>
          <p:spPr>
            <a:xfrm>
              <a:off x="8935616" y="4355422"/>
              <a:ext cx="1738462" cy="1368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8360666" y="5135479"/>
              <a:ext cx="754536" cy="584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8104138" y="5297565"/>
              <a:ext cx="754536" cy="44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0630280" y="3459610"/>
              <a:ext cx="1152606" cy="583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094634" y="5036139"/>
              <a:ext cx="2506392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RACLETTE:</a:t>
              </a:r>
              <a:br>
                <a:rPr lang="de-DE" sz="1600" dirty="0" smtClean="0"/>
              </a:br>
              <a:r>
                <a:rPr lang="de-DE" sz="1600" dirty="0" smtClean="0"/>
                <a:t>10s HF </a:t>
              </a:r>
              <a:r>
                <a:rPr lang="de-DE" sz="1600" dirty="0" err="1" smtClean="0"/>
                <a:t>ramp</a:t>
              </a:r>
              <a:r>
                <a:rPr lang="de-DE" sz="1600" dirty="0" smtClean="0"/>
                <a:t> 10..70 MW/m</a:t>
              </a:r>
              <a:r>
                <a:rPr lang="de-DE" sz="1600" baseline="30000" dirty="0" smtClean="0"/>
                <a:t>2</a:t>
              </a:r>
              <a:endParaRPr lang="de-DE" sz="16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42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Re-attachment in DEMO</a:t>
            </a:r>
            <a:endParaRPr lang="de-DE" dirty="0"/>
          </a:p>
        </p:txBody>
      </p:sp>
      <p:sp>
        <p:nvSpPr>
          <p:cNvPr id="5" name="TextBox 20"/>
          <p:cNvSpPr txBox="1"/>
          <p:nvPr/>
        </p:nvSpPr>
        <p:spPr>
          <a:xfrm>
            <a:off x="107504" y="688332"/>
            <a:ext cx="6480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What about “fast termination</a:t>
            </a:r>
            <a:r>
              <a:rPr lang="en-US" sz="1800" b="1" dirty="0" smtClean="0"/>
              <a:t>”?</a:t>
            </a:r>
            <a:br>
              <a:rPr lang="en-US" sz="1800" b="1" dirty="0" smtClean="0"/>
            </a:b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b="1" i="1" dirty="0" smtClean="0">
                <a:solidFill>
                  <a:srgbClr val="0070C0"/>
                </a:solidFill>
              </a:rPr>
              <a:t>fast plasma shutdown (like in ITER</a:t>
            </a:r>
            <a:r>
              <a:rPr lang="en-US" sz="1800" b="1" dirty="0" smtClean="0">
                <a:solidFill>
                  <a:srgbClr val="0070C0"/>
                </a:solidFill>
              </a:rPr>
              <a:t>) </a:t>
            </a:r>
            <a:r>
              <a:rPr lang="en-US" sz="1800" dirty="0" smtClean="0"/>
              <a:t>at full current would pose unacceptable risks on the machine integrity </a:t>
            </a:r>
            <a:r>
              <a:rPr lang="en-US" sz="1800" i="1" dirty="0" smtClean="0"/>
              <a:t>[Maviglia, NME 2021],[</a:t>
            </a:r>
            <a:r>
              <a:rPr lang="en-US" sz="1800" i="1" dirty="0" err="1" smtClean="0"/>
              <a:t>Lehnen</a:t>
            </a:r>
            <a:r>
              <a:rPr lang="en-US" sz="1800" i="1" dirty="0" smtClean="0"/>
              <a:t>, IAEA 2016]</a:t>
            </a:r>
            <a:r>
              <a:rPr lang="en-US" sz="180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 parallel, the current cannot be ramped down faster than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>
                <a:solidFill>
                  <a:srgbClr val="0070C0"/>
                </a:solidFill>
              </a:rPr>
              <a:t>~</a:t>
            </a:r>
            <a:r>
              <a:rPr lang="en-US" sz="1800" b="1" i="1" dirty="0" smtClean="0">
                <a:solidFill>
                  <a:srgbClr val="0070C0"/>
                </a:solidFill>
              </a:rPr>
              <a:t>0.2 MA/s  </a:t>
            </a:r>
            <a:r>
              <a:rPr lang="en-US" sz="1800" dirty="0" smtClean="0"/>
              <a:t>without losing </a:t>
            </a:r>
            <a:r>
              <a:rPr lang="en-US" sz="1800" dirty="0" smtClean="0"/>
              <a:t>vertical stability </a:t>
            </a:r>
            <a:r>
              <a:rPr lang="en-US" sz="1800" dirty="0" smtClean="0"/>
              <a:t>control</a:t>
            </a:r>
            <a:r>
              <a:rPr lang="en-US" sz="1800" i="1" dirty="0" smtClean="0"/>
              <a:t>.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 smtClean="0"/>
              <a:t>(</a:t>
            </a:r>
            <a:r>
              <a:rPr lang="en-US" sz="1800" dirty="0" smtClean="0"/>
              <a:t>the </a:t>
            </a:r>
            <a:r>
              <a:rPr lang="en-US" sz="1800" dirty="0"/>
              <a:t>increase of ramp down rate with the use of IVC is presently being </a:t>
            </a:r>
            <a:r>
              <a:rPr lang="en-US" sz="1800" dirty="0" smtClean="0"/>
              <a:t>investigated)</a:t>
            </a:r>
            <a:endParaRPr lang="en-US" sz="1800" dirty="0" smtClean="0"/>
          </a:p>
          <a:p>
            <a:pPr algn="just"/>
            <a:endParaRPr lang="en-US" sz="28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142" y="823514"/>
            <a:ext cx="2645899" cy="22039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470" y="917674"/>
            <a:ext cx="1944216" cy="2122716"/>
          </a:xfrm>
          <a:prstGeom prst="rect">
            <a:avLst/>
          </a:prstGeom>
        </p:spPr>
      </p:pic>
      <p:pic>
        <p:nvPicPr>
          <p:cNvPr id="8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42" y="3102992"/>
            <a:ext cx="4731206" cy="3427756"/>
          </a:xfrm>
          <a:prstGeom prst="rect">
            <a:avLst/>
          </a:prstGeom>
        </p:spPr>
      </p:pic>
      <p:sp>
        <p:nvSpPr>
          <p:cNvPr id="9" name="TextBox 25"/>
          <p:cNvSpPr txBox="1"/>
          <p:nvPr/>
        </p:nvSpPr>
        <p:spPr>
          <a:xfrm>
            <a:off x="9756502" y="642225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FED 2020]</a:t>
            </a:r>
            <a:endParaRPr lang="en-GB" sz="1400" i="1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35120" y="3675784"/>
            <a:ext cx="3750520" cy="3236280"/>
            <a:chOff x="917303" y="3247794"/>
            <a:chExt cx="3750520" cy="3236280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7303" y="3247794"/>
              <a:ext cx="3750520" cy="3236280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3059758" y="4590082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347790" y="4125754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mit Pfeil 13"/>
            <p:cNvCxnSpPr>
              <a:endCxn id="13" idx="3"/>
            </p:cNvCxnSpPr>
            <p:nvPr/>
          </p:nvCxnSpPr>
          <p:spPr>
            <a:xfrm flipV="1">
              <a:off x="3167427" y="4248679"/>
              <a:ext cx="201454" cy="32877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2583218" y="456482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ITER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645606" y="4074491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>
                  <a:solidFill>
                    <a:srgbClr val="FF0000"/>
                  </a:solidFill>
                </a:rPr>
                <a:t>DEMO</a:t>
              </a:r>
              <a:endParaRPr lang="de-DE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27"/>
          <p:cNvSpPr txBox="1"/>
          <p:nvPr/>
        </p:nvSpPr>
        <p:spPr>
          <a:xfrm>
            <a:off x="3910731" y="635026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</a:t>
            </a:r>
            <a:r>
              <a:rPr lang="en-US" sz="1400" i="1" dirty="0" err="1" smtClean="0"/>
              <a:t>Lehnen</a:t>
            </a:r>
            <a:r>
              <a:rPr lang="en-US" sz="1400" i="1" dirty="0" smtClean="0"/>
              <a:t>, IAEA 2016]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7103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(</a:t>
            </a:r>
            <a:r>
              <a:rPr lang="de-DE" dirty="0" err="1" smtClean="0"/>
              <a:t>provisional</a:t>
            </a:r>
            <a:r>
              <a:rPr lang="de-DE" dirty="0" smtClean="0"/>
              <a:t>) </a:t>
            </a:r>
            <a:r>
              <a:rPr lang="de-DE" dirty="0" err="1" smtClean="0"/>
              <a:t>solution</a:t>
            </a:r>
            <a:endParaRPr lang="de-DE" dirty="0"/>
          </a:p>
        </p:txBody>
      </p:sp>
      <p:sp>
        <p:nvSpPr>
          <p:cNvPr id="5" name="TextBox 20"/>
          <p:cNvSpPr txBox="1"/>
          <p:nvPr/>
        </p:nvSpPr>
        <p:spPr>
          <a:xfrm>
            <a:off x="539478" y="866036"/>
            <a:ext cx="64909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</a:rPr>
              <a:t>Diagnostics</a:t>
            </a:r>
            <a:r>
              <a:rPr lang="en-US" sz="2000" dirty="0" smtClean="0"/>
              <a:t> able to detect reattachment before it happens (e.g. spectroscopy following the radiation front) </a:t>
            </a:r>
            <a:r>
              <a:rPr lang="en-US" sz="2000" i="1" dirty="0" smtClean="0"/>
              <a:t>[Biel, FED 2019].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0070C0"/>
                </a:solidFill>
              </a:rPr>
              <a:t>Divertor sweeping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(to be activated only in emergency cases) to allow the divertor surviving while the current is ramped down </a:t>
            </a:r>
            <a:r>
              <a:rPr lang="en-US" sz="2000" i="1" dirty="0" smtClean="0"/>
              <a:t>[Maviglia, FED 2016]. </a:t>
            </a:r>
            <a:br>
              <a:rPr lang="en-US" sz="2000" i="1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Needs the presence of IVC.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40623"/>
            <a:ext cx="3240360" cy="27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479737" y="768996"/>
            <a:ext cx="2553530" cy="3044308"/>
          </a:xfrm>
          <a:prstGeom prst="rect">
            <a:avLst/>
          </a:prstGeom>
          <a:ln>
            <a:noFill/>
          </a:ln>
        </p:spPr>
      </p:pic>
      <p:pic>
        <p:nvPicPr>
          <p:cNvPr id="8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38" y="3907758"/>
            <a:ext cx="3703724" cy="2373665"/>
          </a:xfrm>
          <a:prstGeom prst="rect">
            <a:avLst/>
          </a:prstGeom>
          <a:noFill/>
        </p:spPr>
      </p:pic>
      <p:sp>
        <p:nvSpPr>
          <p:cNvPr id="9" name="TextBox 26"/>
          <p:cNvSpPr txBox="1"/>
          <p:nvPr/>
        </p:nvSpPr>
        <p:spPr>
          <a:xfrm>
            <a:off x="9756502" y="629718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[Maviglia, NME 2021]</a:t>
            </a:r>
            <a:endParaRPr lang="en-GB" sz="1400" i="1" dirty="0"/>
          </a:p>
        </p:txBody>
      </p:sp>
      <p:sp>
        <p:nvSpPr>
          <p:cNvPr id="10" name="TextBox 27"/>
          <p:cNvSpPr txBox="1"/>
          <p:nvPr/>
        </p:nvSpPr>
        <p:spPr>
          <a:xfrm>
            <a:off x="844870" y="640995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NF 2019]</a:t>
            </a:r>
            <a:endParaRPr lang="en-GB" sz="1400" i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25" y="5489982"/>
            <a:ext cx="1294919" cy="6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1278581" y="3562187"/>
            <a:ext cx="2506392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10s HF </a:t>
            </a:r>
            <a:r>
              <a:rPr lang="de-DE" sz="1600" dirty="0" err="1" smtClean="0"/>
              <a:t>ramp</a:t>
            </a:r>
            <a:r>
              <a:rPr lang="de-DE" sz="1600" dirty="0" smtClean="0"/>
              <a:t> 10..70 MW/m</a:t>
            </a:r>
            <a:r>
              <a:rPr lang="de-DE" sz="1600" baseline="30000" dirty="0" smtClean="0"/>
              <a:t>2</a:t>
            </a:r>
            <a:endParaRPr lang="de-DE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19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Open points (FTD-DCT)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75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542" y="2111985"/>
            <a:ext cx="9793088" cy="4278297"/>
          </a:xfrm>
        </p:spPr>
        <p:txBody>
          <a:bodyPr/>
          <a:lstStyle/>
          <a:p>
            <a:r>
              <a:rPr lang="de-DE" dirty="0" smtClean="0"/>
              <a:t>Operational </a:t>
            </a:r>
            <a:r>
              <a:rPr lang="de-DE" dirty="0" err="1" smtClean="0"/>
              <a:t>aspects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Basic </a:t>
            </a:r>
            <a:r>
              <a:rPr lang="de-DE" dirty="0" err="1"/>
              <a:t>p</a:t>
            </a:r>
            <a:r>
              <a:rPr lang="de-DE" dirty="0" err="1" smtClean="0"/>
              <a:t>hysics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„Off-</a:t>
            </a:r>
            <a:r>
              <a:rPr lang="de-DE" dirty="0" err="1" smtClean="0"/>
              <a:t>baseline</a:t>
            </a:r>
            <a:r>
              <a:rPr lang="de-DE" dirty="0" smtClean="0"/>
              <a:t>“ </a:t>
            </a:r>
            <a:r>
              <a:rPr lang="de-DE" dirty="0" err="1" smtClean="0"/>
              <a:t>investigations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15542" y="932882"/>
            <a:ext cx="10759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needs to be done in order to validate the current DEMO solution </a:t>
            </a:r>
          </a:p>
          <a:p>
            <a:r>
              <a:rPr lang="en-US" sz="2800" b="1" dirty="0"/>
              <a:t>(or to find a better one</a:t>
            </a:r>
            <a:r>
              <a:rPr lang="en-US" sz="2800" b="1" dirty="0" smtClean="0"/>
              <a:t>)?</a:t>
            </a:r>
            <a:endParaRPr lang="en-GB" sz="28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Overview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331566" y="1493738"/>
            <a:ext cx="98650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DEMO Divertor </a:t>
            </a:r>
            <a:r>
              <a:rPr lang="en-US" sz="2800" dirty="0"/>
              <a:t>Design </a:t>
            </a:r>
            <a:r>
              <a:rPr lang="en-US" sz="2800" dirty="0" smtClean="0"/>
              <a:t>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Core-edge </a:t>
            </a:r>
            <a:r>
              <a:rPr lang="en-US" sz="2800" dirty="0" smtClean="0"/>
              <a:t>coupling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Transients &amp; divertor re-attachment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Open points (from FTD-DCT perspective)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r>
              <a:rPr lang="de-DE" dirty="0" smtClean="0"/>
              <a:t> - Operational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8413" y="1100263"/>
            <a:ext cx="10951369" cy="4065884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GB" sz="3200" dirty="0">
                <a:solidFill>
                  <a:srgbClr val="000000"/>
                </a:solidFill>
              </a:rPr>
              <a:t>Feasibility of sweeping in detached/near-detached conditions, with/without seeding</a:t>
            </a:r>
          </a:p>
          <a:p>
            <a:pPr marL="285750" indent="-285750"/>
            <a:endParaRPr lang="en-GB" sz="32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3200" dirty="0">
                <a:solidFill>
                  <a:srgbClr val="000000"/>
                </a:solidFill>
              </a:rPr>
              <a:t>Reliable detachment control scheme with “minimum”/controllable impact on </a:t>
            </a:r>
            <a:r>
              <a:rPr lang="en-GB" sz="3200" dirty="0" smtClean="0">
                <a:solidFill>
                  <a:srgbClr val="000000"/>
                </a:solidFill>
              </a:rPr>
              <a:t>core. Strong </a:t>
            </a:r>
            <a:r>
              <a:rPr lang="en-GB" sz="3200" dirty="0">
                <a:solidFill>
                  <a:srgbClr val="000000"/>
                </a:solidFill>
              </a:rPr>
              <a:t>justification for IVC.</a:t>
            </a:r>
          </a:p>
          <a:p>
            <a:endParaRPr lang="en-GB" sz="32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3200" dirty="0">
                <a:solidFill>
                  <a:srgbClr val="000000"/>
                </a:solidFill>
              </a:rPr>
              <a:t>Feasibility of ramp-down in shape with/without sweeping (worse 0.2MA/s?)</a:t>
            </a:r>
          </a:p>
          <a:p>
            <a:pPr marL="285750" indent="-285750"/>
            <a:endParaRPr lang="en-GB" sz="32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3200" dirty="0">
                <a:solidFill>
                  <a:srgbClr val="000000"/>
                </a:solidFill>
              </a:rPr>
              <a:t>Exploration of reattachment with loss of impurity seeding (e.g. determination of time-scales) in DEMO-similar divertor conditions</a:t>
            </a:r>
          </a:p>
          <a:p>
            <a:pPr marL="285750" indent="-285750"/>
            <a:endParaRPr lang="en-GB" sz="32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3200" dirty="0">
                <a:solidFill>
                  <a:srgbClr val="000000"/>
                </a:solidFill>
              </a:rPr>
              <a:t>Exploration of reattachment with loss of power and/or due to increased PSOL (in DEMO e.g. from pellet ablation close to edge or increased </a:t>
            </a:r>
            <a:r>
              <a:rPr lang="en-GB" sz="3200" dirty="0" err="1">
                <a:solidFill>
                  <a:srgbClr val="000000"/>
                </a:solidFill>
              </a:rPr>
              <a:t>Palpha</a:t>
            </a:r>
            <a:r>
              <a:rPr lang="en-GB" sz="3200" dirty="0">
                <a:solidFill>
                  <a:srgbClr val="000000"/>
                </a:solidFill>
              </a:rPr>
              <a:t>)</a:t>
            </a:r>
            <a:endParaRPr lang="en-GB" sz="32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5" name="TextBox 2"/>
          <p:cNvSpPr txBox="1"/>
          <p:nvPr/>
        </p:nvSpPr>
        <p:spPr>
          <a:xfrm>
            <a:off x="755502" y="5258751"/>
            <a:ext cx="7560839" cy="158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points should be prioritized w.r.t. physical understanding of the underlying phenomena (see next slides), since they could be addressed in a shorter time and allow for an early change of design.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470" y="795221"/>
            <a:ext cx="11432671" cy="60437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Response from FSD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Feasibility of sweeping in (near) detached conditions:</a:t>
            </a:r>
            <a:br>
              <a:rPr lang="en-US" dirty="0" smtClean="0"/>
            </a:br>
            <a:r>
              <a:rPr lang="en-US" dirty="0" smtClean="0"/>
              <a:t>JET: data available for horizontal target configuration, limited diagnostic in corner C/C configuration, more data available in V/H </a:t>
            </a:r>
            <a:r>
              <a:rPr lang="en-US" dirty="0" err="1" smtClean="0"/>
              <a:t>config</a:t>
            </a:r>
            <a:r>
              <a:rPr lang="en-US" dirty="0" smtClean="0"/>
              <a:t>. Also V/V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Analysis requires data mining and contact SCs of baseline and hybrid scenarios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human resource allocation 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Rampup</a:t>
            </a:r>
            <a:r>
              <a:rPr lang="en-US" dirty="0" smtClean="0">
                <a:sym typeface="Wingdings" panose="05000000000000000000" pitchFamily="2" charset="2"/>
              </a:rPr>
              <a:t>-down (w/ or w/o sweeping): </a:t>
            </a:r>
            <a:r>
              <a:rPr lang="en-US" dirty="0">
                <a:sym typeface="Wingdings" panose="05000000000000000000" pitchFamily="2" charset="2"/>
              </a:rPr>
              <a:t>Requires numerical analysis and possibly testing on smaller device for model-experimental data </a:t>
            </a:r>
            <a:r>
              <a:rPr lang="en-US" dirty="0" smtClean="0">
                <a:sym typeface="Wingdings" panose="05000000000000000000" pitchFamily="2" charset="2"/>
              </a:rPr>
              <a:t>comparison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needs dedicated proposals for ramp down and modelling of ramp down possibly in </a:t>
            </a:r>
            <a:r>
              <a:rPr lang="en-US" dirty="0" smtClean="0">
                <a:sym typeface="Wingdings" panose="05000000000000000000" pitchFamily="2" charset="2"/>
              </a:rPr>
              <a:t>RT12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Re-attachment: Investigate available experimental data from AUG and JET with </a:t>
            </a:r>
            <a:r>
              <a:rPr lang="en-US" dirty="0" smtClean="0">
                <a:sym typeface="Wingdings" panose="05000000000000000000" pitchFamily="2" charset="2"/>
              </a:rPr>
              <a:t>seeding,  power cut-offs, pellet fueling transients, pump cut-off (also: </a:t>
            </a:r>
            <a:r>
              <a:rPr lang="en-US" dirty="0" err="1" smtClean="0">
                <a:sym typeface="Wingdings" panose="05000000000000000000" pitchFamily="2" charset="2"/>
              </a:rPr>
              <a:t>sawteeth</a:t>
            </a:r>
            <a:r>
              <a:rPr lang="en-US" dirty="0" smtClean="0">
                <a:sym typeface="Wingdings" panose="05000000000000000000" pitchFamily="2" charset="2"/>
              </a:rPr>
              <a:t> or H-M-L trans)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Analysis requires data mining and contact SCs of scenarios 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human resource </a:t>
            </a:r>
            <a:r>
              <a:rPr lang="en-US" dirty="0" smtClean="0">
                <a:sym typeface="Wingdings" panose="05000000000000000000" pitchFamily="2" charset="2"/>
              </a:rPr>
              <a:t>allocation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r>
              <a:rPr lang="de-DE" dirty="0" smtClean="0"/>
              <a:t> – Basic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Physics of re-attachment, as function of power, density and impurity (incl. fluctuations), pellets; time-scales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Transport in divertor region: </a:t>
            </a:r>
            <a:r>
              <a:rPr lang="en-GB" sz="2200" dirty="0" smtClean="0">
                <a:solidFill>
                  <a:srgbClr val="000000"/>
                </a:solidFill>
              </a:rPr>
              <a:t>e.g. prediction </a:t>
            </a:r>
            <a:r>
              <a:rPr lang="en-GB" sz="2200" dirty="0">
                <a:solidFill>
                  <a:srgbClr val="000000"/>
                </a:solidFill>
              </a:rPr>
              <a:t>of broadening factor </a:t>
            </a:r>
            <a:r>
              <a:rPr lang="en-GB" sz="2200" dirty="0" smtClean="0">
                <a:solidFill>
                  <a:srgbClr val="000000"/>
                </a:solidFill>
              </a:rPr>
              <a:t>S, impact of drifts</a:t>
            </a:r>
            <a:endParaRPr lang="en-GB" sz="2200" dirty="0">
              <a:solidFill>
                <a:srgbClr val="000000"/>
              </a:solidFill>
            </a:endParaRP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Prediction of impurity concentration and compression ratio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Optimum impurity mix (species) for DEMO-like conditions (models?)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On size scaling (geometry) and impact on impurity transport /compression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LH transition threshold (and possible hysteresis) with radiating core (e.g. XPR) going beyond Martin's scaling; revised IPB98 scaling with impurity radiation loss (or rather include radiation in transport models?)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Predictability of time-dependent state-of-the-art models and tools to predict divertor transients and dynamics; flight-simulators (FSD/FTD together with ETASC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10" y="6114740"/>
            <a:ext cx="2323072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SN/</a:t>
            </a:r>
            <a:r>
              <a:rPr lang="de-DE" b="1" dirty="0" err="1" smtClean="0">
                <a:solidFill>
                  <a:srgbClr val="FF0000"/>
                </a:solidFill>
              </a:rPr>
              <a:t>conventional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7758" y="773658"/>
            <a:ext cx="11432671" cy="60437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Response from FSD (1/2)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Re-attachment physics</a:t>
            </a:r>
            <a:r>
              <a:rPr lang="en-US" dirty="0"/>
              <a:t>: Key question is trying to identify the relevant components determining the time scales on present day </a:t>
            </a:r>
            <a:r>
              <a:rPr lang="en-US" dirty="0" smtClean="0"/>
              <a:t>devices, and then extrapolate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Action: </a:t>
            </a:r>
            <a:r>
              <a:rPr lang="en-US" dirty="0" smtClean="0">
                <a:sym typeface="Wingdings" panose="05000000000000000000" pitchFamily="2" charset="2"/>
              </a:rPr>
              <a:t>slow-transients </a:t>
            </a:r>
            <a:r>
              <a:rPr lang="en-US" dirty="0" err="1" smtClean="0">
                <a:sym typeface="Wingdings" panose="05000000000000000000" pitchFamily="2" charset="2"/>
              </a:rPr>
              <a:t>expts</a:t>
            </a:r>
            <a:r>
              <a:rPr lang="en-US" dirty="0" smtClean="0">
                <a:sym typeface="Wingdings" panose="05000000000000000000" pitchFamily="2" charset="2"/>
              </a:rPr>
              <a:t>, data mining, potential new </a:t>
            </a:r>
            <a:r>
              <a:rPr lang="en-US" dirty="0" err="1" smtClean="0">
                <a:sym typeface="Wingdings" panose="05000000000000000000" pitchFamily="2" charset="2"/>
              </a:rPr>
              <a:t>expts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Transport in divertor: Composite effect of Cross-field drifts, perpendicular turbulent transport and diffusive transport via CX of momentum and </a:t>
            </a:r>
            <a:r>
              <a:rPr lang="en-US" dirty="0" smtClean="0"/>
              <a:t>power, complex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requires full model</a:t>
            </a:r>
            <a:r>
              <a:rPr lang="en-US" dirty="0" smtClean="0">
                <a:sym typeface="Wingdings" panose="05000000000000000000" pitchFamily="2" charset="2"/>
              </a:rPr>
              <a:t>, input from RT09/13/14/15/18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Impurity concentration/compression ratio: </a:t>
            </a:r>
            <a:r>
              <a:rPr lang="en-US" dirty="0" err="1" smtClean="0"/>
              <a:t>fwd</a:t>
            </a:r>
            <a:r>
              <a:rPr lang="en-US" dirty="0" smtClean="0"/>
              <a:t>/rev field </a:t>
            </a:r>
            <a:r>
              <a:rPr lang="en-US" dirty="0" err="1" smtClean="0"/>
              <a:t>expts</a:t>
            </a:r>
            <a:r>
              <a:rPr lang="en-US" dirty="0" smtClean="0"/>
              <a:t> RT13/14, basic models exist, extrapolation: full model </a:t>
            </a:r>
            <a:r>
              <a:rPr lang="en-US" dirty="0" err="1" smtClean="0"/>
              <a:t>reqd</a:t>
            </a:r>
            <a:r>
              <a:rPr lang="en-US" dirty="0" smtClean="0"/>
              <a:t>?, size scaling </a:t>
            </a:r>
            <a:r>
              <a:rPr lang="en-US" dirty="0" err="1" smtClean="0"/>
              <a:t>expts</a:t>
            </a:r>
            <a:r>
              <a:rPr lang="en-US" dirty="0" smtClean="0"/>
              <a:t> AUG-JET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require modelers and </a:t>
            </a:r>
            <a:r>
              <a:rPr lang="en-US" dirty="0" err="1">
                <a:sym typeface="Wingdings" panose="05000000000000000000" pitchFamily="2" charset="2"/>
              </a:rPr>
              <a:t>spectroscopists</a:t>
            </a:r>
            <a:r>
              <a:rPr lang="en-US" dirty="0">
                <a:sym typeface="Wingdings" panose="05000000000000000000" pitchFamily="2" charset="2"/>
              </a:rPr>
              <a:t> working on AUG/JET/ITER to sit down to decide what could be </a:t>
            </a:r>
            <a:r>
              <a:rPr lang="en-US" dirty="0" smtClean="0">
                <a:sym typeface="Wingdings" panose="05000000000000000000" pitchFamily="2" charset="2"/>
              </a:rPr>
              <a:t>done; end of 2021 campaign; depends on DEMO scenario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Impurity mix</a:t>
            </a:r>
            <a:r>
              <a:rPr lang="en-US" dirty="0"/>
              <a:t>: The optimization criteria/metric needs to be defined </a:t>
            </a:r>
            <a:r>
              <a:rPr lang="en-US" dirty="0" smtClean="0"/>
              <a:t>first, max </a:t>
            </a:r>
            <a:r>
              <a:rPr lang="en-US" dirty="0" err="1" smtClean="0"/>
              <a:t>frad</a:t>
            </a:r>
            <a:r>
              <a:rPr lang="en-US" dirty="0" smtClean="0"/>
              <a:t> seems independent on mix, but confinement depends on mix</a:t>
            </a:r>
          </a:p>
        </p:txBody>
      </p:sp>
    </p:spTree>
    <p:extLst>
      <p:ext uri="{BB962C8B-B14F-4D97-AF65-F5344CB8AC3E}">
        <p14:creationId xmlns:p14="http://schemas.microsoft.com/office/powerpoint/2010/main" val="14741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r>
              <a:rPr lang="de-DE" dirty="0" smtClean="0"/>
              <a:t> – Basic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Physics of re-attachment, as function of power, density and impurity (incl. fluctuations), pellets; time-scales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Transport in divertor region: prediction of broadening factor </a:t>
            </a:r>
            <a:r>
              <a:rPr lang="en-GB" sz="2200" i="1" dirty="0">
                <a:solidFill>
                  <a:srgbClr val="000000"/>
                </a:solidFill>
              </a:rPr>
              <a:t>S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Prediction of impurity concentration and compression ratio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Optimum impurity mix (species) for DEMO-like conditions (models?)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On size scaling (geometry) and impact on impurity transport /compression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LH transition threshold (and possible hysteresis) with radiating core (e.g. XPR) going beyond Martin's scaling; revised IPB98 scaling with impurity radiation loss (or rather include radiation in transport models?)</a:t>
            </a:r>
          </a:p>
          <a:p>
            <a:pPr marL="285750" indent="-285750"/>
            <a:r>
              <a:rPr lang="en-GB" sz="2200" dirty="0">
                <a:solidFill>
                  <a:srgbClr val="000000"/>
                </a:solidFill>
              </a:rPr>
              <a:t>Predictability of time-dependent state-of-the-art models and tools to predict divertor transients and dynamics; flight-simulators (FSD/FTD together with ETASC</a:t>
            </a:r>
            <a:r>
              <a:rPr lang="en-GB" sz="2200" dirty="0" smtClean="0">
                <a:solidFill>
                  <a:srgbClr val="000000"/>
                </a:solidFill>
              </a:rPr>
              <a:t>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7510" y="6114740"/>
            <a:ext cx="2323072" cy="464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SN/</a:t>
            </a:r>
            <a:r>
              <a:rPr lang="de-DE" b="1" dirty="0" err="1" smtClean="0">
                <a:solidFill>
                  <a:srgbClr val="FF0000"/>
                </a:solidFill>
              </a:rPr>
              <a:t>conventional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470" y="826297"/>
            <a:ext cx="11432671" cy="60437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Response from FSD (2/2)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Size scaling: Comparisons from experiment for N2 existing between AUG and JET; (reduced model existing Henderson, </a:t>
            </a:r>
            <a:r>
              <a:rPr lang="en-US" dirty="0" err="1" smtClean="0"/>
              <a:t>Hitzler</a:t>
            </a:r>
            <a:r>
              <a:rPr lang="en-US" dirty="0" smtClean="0"/>
              <a:t>, Huber 2020)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requires human resource, could be done without additional pulses</a:t>
            </a:r>
            <a:r>
              <a:rPr lang="en-US" dirty="0" smtClean="0">
                <a:sym typeface="Wingdings" panose="05000000000000000000" pitchFamily="2" charset="2"/>
              </a:rPr>
              <a:t>, RT13/14/18 &amp; previous JET/AUG comparative </a:t>
            </a:r>
            <a:r>
              <a:rPr lang="en-US" dirty="0" err="1" smtClean="0">
                <a:sym typeface="Wingdings" panose="05000000000000000000" pitchFamily="2" charset="2"/>
              </a:rPr>
              <a:t>expts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LH transition threshold: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Action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Information </a:t>
            </a:r>
            <a:r>
              <a:rPr lang="en-US" dirty="0">
                <a:sym typeface="Wingdings" panose="05000000000000000000" pitchFamily="2" charset="2"/>
              </a:rPr>
              <a:t>from JET and WPTE experiments on isotope effects and </a:t>
            </a:r>
            <a:r>
              <a:rPr lang="en-US" dirty="0" err="1" smtClean="0">
                <a:sym typeface="Wingdings" panose="05000000000000000000" pitchFamily="2" charset="2"/>
              </a:rPr>
              <a:t>scalings</a:t>
            </a:r>
            <a:r>
              <a:rPr lang="en-US" dirty="0">
                <a:sym typeface="Wingdings" panose="05000000000000000000" pitchFamily="2" charset="2"/>
              </a:rPr>
              <a:t>; L-H threshold with radiation: data mining required to identify if and what type of experiments exist </a:t>
            </a:r>
            <a:r>
              <a:rPr lang="en-US" dirty="0" smtClean="0">
                <a:sym typeface="Wingdings" panose="05000000000000000000" pitchFamily="2" charset="2"/>
              </a:rPr>
              <a:t> potential new experiments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Flight simulators: TSVV11, sufficiently and timely? Enough resources for reduced-models on core/edge coupling? Transients? </a:t>
            </a:r>
            <a:r>
              <a:rPr lang="en-US" dirty="0" smtClean="0">
                <a:sym typeface="Wingdings" panose="05000000000000000000" pitchFamily="2" charset="2"/>
              </a:rPr>
              <a:t> top-down approach needed?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r>
              <a:rPr lang="de-DE" dirty="0" smtClean="0"/>
              <a:t> – </a:t>
            </a:r>
            <a:r>
              <a:rPr lang="de-DE" dirty="0" err="1" smtClean="0"/>
              <a:t>Reduced</a:t>
            </a:r>
            <a:r>
              <a:rPr lang="de-DE" dirty="0" smtClean="0"/>
              <a:t> Models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839" y="1148229"/>
            <a:ext cx="10951369" cy="1703789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2200" dirty="0" smtClean="0">
                <a:solidFill>
                  <a:srgbClr val="000000"/>
                </a:solidFill>
              </a:rPr>
              <a:t>Expanding on the extension/improvement of 0D model towards 1.5/2D model w.r.t confinement regime (reduced model) - scaling? Numerical model?</a:t>
            </a:r>
          </a:p>
          <a:p>
            <a:pPr marL="285750" indent="-285750"/>
            <a:endParaRPr lang="en-US" sz="2200" dirty="0" smtClean="0">
              <a:solidFill>
                <a:srgbClr val="000000"/>
              </a:solidFill>
            </a:endParaRPr>
          </a:p>
          <a:p>
            <a:pPr marL="285750" indent="-285750"/>
            <a:r>
              <a:rPr lang="en-GB" sz="2200" dirty="0" smtClean="0"/>
              <a:t>Towards improved figure-of-merits for HF (i.e. detachment) and c</a:t>
            </a:r>
            <a:r>
              <a:rPr lang="de-DE" sz="2000" baseline="-25000" dirty="0" smtClean="0"/>
              <a:t>Z</a:t>
            </a:r>
            <a:endParaRPr lang="en-GB" sz="22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" y="3137313"/>
            <a:ext cx="7632848" cy="3697194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107430" y="668061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[Siccinio, NF 2019]</a:t>
            </a:r>
            <a:endParaRPr lang="en-GB" sz="1400" i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76198" y="3553207"/>
            <a:ext cx="3293466" cy="1580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Based</a:t>
            </a:r>
            <a:r>
              <a:rPr lang="de-DE" dirty="0" smtClean="0"/>
              <a:t>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Martin </a:t>
            </a:r>
            <a:r>
              <a:rPr lang="de-DE" dirty="0" err="1" smtClean="0"/>
              <a:t>scaling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</a:t>
            </a:r>
            <a:r>
              <a:rPr lang="de-DE" baseline="-25000" dirty="0" smtClean="0"/>
              <a:t>LH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Goldston</a:t>
            </a:r>
            <a:r>
              <a:rPr lang="de-DE" dirty="0" smtClean="0"/>
              <a:t> &amp; Reinke</a:t>
            </a:r>
            <a:br>
              <a:rPr lang="de-DE" dirty="0" smtClean="0"/>
            </a:br>
            <a:r>
              <a:rPr lang="de-DE" dirty="0" err="1" smtClean="0"/>
              <a:t>Scalings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Z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latin typeface="Symbol" panose="05050102010706020507" pitchFamily="18" charset="2"/>
              </a:rPr>
              <a:t>l</a:t>
            </a:r>
            <a:r>
              <a:rPr lang="de-DE" baseline="-25000" dirty="0" err="1" smtClean="0"/>
              <a:t>q</a:t>
            </a:r>
            <a:endParaRPr lang="de-DE" baseline="-25000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7452246" y="5886226"/>
            <a:ext cx="864096" cy="216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8314915" y="5739394"/>
                <a:ext cx="2958695" cy="7257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dirty="0" smtClean="0"/>
                  <a:t>Conservative </a:t>
                </a:r>
                <a:r>
                  <a:rPr lang="de-DE" sz="1800" dirty="0" err="1" smtClean="0"/>
                  <a:t>case</a:t>
                </a:r>
                <a:r>
                  <a:rPr lang="de-DE" sz="1800" dirty="0" smtClean="0"/>
                  <a:t>:</a:t>
                </a:r>
                <a:endParaRPr lang="de-DE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p>
                      </m:sSubSup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915" y="5739394"/>
                <a:ext cx="2958695" cy="725711"/>
              </a:xfrm>
              <a:prstGeom prst="rect">
                <a:avLst/>
              </a:prstGeom>
              <a:blipFill>
                <a:blip r:embed="rId3"/>
                <a:stretch>
                  <a:fillRect l="-1856" t="-5042" b="-16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60831" y="1189044"/>
            <a:ext cx="11432671" cy="52997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Response from FSD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</a:t>
            </a:r>
            <a:r>
              <a:rPr lang="en-US" baseline="-25000" dirty="0" err="1" smtClean="0"/>
              <a:t>z</a:t>
            </a:r>
            <a:r>
              <a:rPr lang="en-US" dirty="0" smtClean="0"/>
              <a:t>: ongoing, current approach double track for </a:t>
            </a:r>
            <a:r>
              <a:rPr lang="en-US" dirty="0" err="1" smtClean="0"/>
              <a:t>c</a:t>
            </a:r>
            <a:r>
              <a:rPr lang="en-US" baseline="-25000" dirty="0" err="1"/>
              <a:t>z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1</a:t>
            </a:r>
            <a:r>
              <a:rPr lang="en-US" dirty="0"/>
              <a:t>) experiments on AUG and JET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extract </a:t>
            </a:r>
            <a:r>
              <a:rPr lang="en-US" dirty="0" err="1"/>
              <a:t>scalings</a:t>
            </a:r>
            <a:r>
              <a:rPr lang="en-US" dirty="0"/>
              <a:t> for </a:t>
            </a:r>
            <a:r>
              <a:rPr lang="en-US" dirty="0" err="1" smtClean="0"/>
              <a:t>c</a:t>
            </a:r>
            <a:r>
              <a:rPr lang="en-US" baseline="-25000" dirty="0" err="1"/>
              <a:t>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2) Numerical modelling done for various devices, but combining modelling </a:t>
            </a:r>
            <a:r>
              <a:rPr lang="en-US" dirty="0" smtClean="0"/>
              <a:t>	results </a:t>
            </a:r>
            <a:r>
              <a:rPr lang="en-US" dirty="0"/>
              <a:t>from various publications not </a:t>
            </a:r>
            <a:r>
              <a:rPr lang="en-US" dirty="0" smtClean="0"/>
              <a:t>done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B-field: </a:t>
            </a:r>
            <a:r>
              <a:rPr lang="en-US" dirty="0"/>
              <a:t>no activity inside WPTE; numerical experiment attempted by </a:t>
            </a:r>
            <a:r>
              <a:rPr lang="en-US" dirty="0" err="1"/>
              <a:t>Hitzler</a:t>
            </a:r>
            <a:r>
              <a:rPr lang="en-US" dirty="0"/>
              <a:t> but not very successful numerically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Action</a:t>
            </a:r>
            <a:r>
              <a:rPr lang="en-US" dirty="0"/>
              <a:t>: </a:t>
            </a:r>
            <a:r>
              <a:rPr lang="en-US" dirty="0" smtClean="0"/>
              <a:t>recommendation </a:t>
            </a:r>
            <a:r>
              <a:rPr lang="en-US" dirty="0"/>
              <a:t>remains to reach out to C-MOD data, analysis exists, modelling and detailed comparison died out in </a:t>
            </a:r>
            <a:r>
              <a:rPr lang="en-US" dirty="0" smtClean="0"/>
              <a:t>2017/2018; Compass-U?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Transport, i.e.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baseline="-25000" dirty="0" err="1" smtClean="0"/>
              <a:t>q</a:t>
            </a:r>
            <a:r>
              <a:rPr lang="en-US" dirty="0" smtClean="0"/>
              <a:t> &amp; S: Input from RT13/14/18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points</a:t>
            </a:r>
            <a:r>
              <a:rPr lang="de-DE" dirty="0" smtClean="0"/>
              <a:t> – „off </a:t>
            </a:r>
            <a:r>
              <a:rPr lang="de-DE" dirty="0" err="1" smtClean="0"/>
              <a:t>baseline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fr-FR" sz="2200" dirty="0" err="1">
                <a:solidFill>
                  <a:srgbClr val="000000"/>
                </a:solidFill>
              </a:rPr>
              <a:t>Resilience</a:t>
            </a:r>
            <a:r>
              <a:rPr lang="fr-FR" sz="2200" dirty="0">
                <a:solidFill>
                  <a:srgbClr val="000000"/>
                </a:solidFill>
              </a:rPr>
              <a:t> of ADC </a:t>
            </a:r>
            <a:r>
              <a:rPr lang="fr-FR" sz="2200" dirty="0" err="1">
                <a:solidFill>
                  <a:srgbClr val="000000"/>
                </a:solidFill>
              </a:rPr>
              <a:t>against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re-attachment</a:t>
            </a:r>
            <a:endParaRPr lang="fr-FR" sz="2200" dirty="0">
              <a:solidFill>
                <a:srgbClr val="000000"/>
              </a:solidFill>
            </a:endParaRPr>
          </a:p>
          <a:p>
            <a:pPr marL="285750" indent="-285750"/>
            <a:endParaRPr lang="fr-FR" sz="2200" dirty="0">
              <a:solidFill>
                <a:srgbClr val="000000"/>
              </a:solidFill>
            </a:endParaRPr>
          </a:p>
          <a:p>
            <a:pPr marL="285750" indent="-285750"/>
            <a:r>
              <a:rPr lang="fr-FR" sz="2200" dirty="0" err="1">
                <a:solidFill>
                  <a:srgbClr val="000000"/>
                </a:solidFill>
              </a:rPr>
              <a:t>Reattachment</a:t>
            </a:r>
            <a:r>
              <a:rPr lang="fr-FR" sz="2200" dirty="0">
                <a:solidFill>
                  <a:srgbClr val="000000"/>
                </a:solidFill>
              </a:rPr>
              <a:t> </a:t>
            </a:r>
            <a:r>
              <a:rPr lang="fr-FR" sz="2200" dirty="0" err="1">
                <a:solidFill>
                  <a:srgbClr val="000000"/>
                </a:solidFill>
              </a:rPr>
              <a:t>dynamics</a:t>
            </a:r>
            <a:r>
              <a:rPr lang="fr-FR" sz="2200" dirty="0">
                <a:solidFill>
                  <a:srgbClr val="000000"/>
                </a:solidFill>
              </a:rPr>
              <a:t> in ADC (</a:t>
            </a:r>
            <a:r>
              <a:rPr lang="fr-FR" sz="2200" dirty="0" err="1">
                <a:solidFill>
                  <a:srgbClr val="000000"/>
                </a:solidFill>
              </a:rPr>
              <a:t>e.g</a:t>
            </a:r>
            <a:r>
              <a:rPr lang="fr-FR" sz="2200" dirty="0">
                <a:solidFill>
                  <a:srgbClr val="000000"/>
                </a:solidFill>
              </a:rPr>
              <a:t>. </a:t>
            </a:r>
            <a:r>
              <a:rPr lang="fr-FR" sz="2200" dirty="0" smtClean="0">
                <a:solidFill>
                  <a:srgbClr val="000000"/>
                </a:solidFill>
              </a:rPr>
              <a:t>double-</a:t>
            </a:r>
            <a:r>
              <a:rPr lang="fr-FR" sz="2200" dirty="0" err="1" smtClean="0">
                <a:solidFill>
                  <a:srgbClr val="000000"/>
                </a:solidFill>
              </a:rPr>
              <a:t>null</a:t>
            </a:r>
            <a:r>
              <a:rPr lang="fr-FR" sz="2200" dirty="0" smtClean="0">
                <a:solidFill>
                  <a:srgbClr val="000000"/>
                </a:solidFill>
              </a:rPr>
              <a:t>)</a:t>
            </a:r>
            <a:endParaRPr lang="fr-FR" sz="2200" dirty="0">
              <a:solidFill>
                <a:srgbClr val="000000"/>
              </a:solidFill>
            </a:endParaRPr>
          </a:p>
          <a:p>
            <a:pPr marL="285750" indent="-285750"/>
            <a:endParaRPr lang="fr-FR" sz="2200" dirty="0">
              <a:solidFill>
                <a:srgbClr val="000000"/>
              </a:solidFill>
            </a:endParaRPr>
          </a:p>
          <a:p>
            <a:pPr marL="285750" indent="-285750"/>
            <a:r>
              <a:rPr lang="en-US" sz="2200" dirty="0">
                <a:solidFill>
                  <a:srgbClr val="000000"/>
                </a:solidFill>
              </a:rPr>
              <a:t>Does reattachment change its dynamics in ELM-free regimes (different “pedestal” conditions, fluctuations of different nature – e.g. bursts in I-mode)?</a:t>
            </a:r>
          </a:p>
          <a:p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367758" y="923217"/>
            <a:ext cx="11432671" cy="56717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Response from FSD</a:t>
            </a:r>
          </a:p>
          <a:p>
            <a:pPr lvl="0"/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ADC’s resilience against re-attachment: Needs to be proposed for WPTE RT18 – not included in current activities that focus on maximizing dissipation as primary objective to identify if the ADCs are real candidates…</a:t>
            </a:r>
            <a:br>
              <a:rPr lang="en-US" dirty="0" smtClean="0"/>
            </a:b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Action: </a:t>
            </a:r>
            <a:r>
              <a:rPr lang="en-US" dirty="0">
                <a:sym typeface="Wingdings" panose="05000000000000000000" pitchFamily="2" charset="2"/>
              </a:rPr>
              <a:t>proposal submission but should be second priority after having established if ADC provide significant dissipative </a:t>
            </a:r>
            <a:r>
              <a:rPr lang="en-US" dirty="0" smtClean="0">
                <a:sym typeface="Wingdings" panose="05000000000000000000" pitchFamily="2" charset="2"/>
              </a:rPr>
              <a:t>advantage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Re-attachment dynamics in ADC (e.g. DN):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Generally nearly </a:t>
            </a:r>
            <a:r>
              <a:rPr lang="en-US">
                <a:sym typeface="Wingdings" panose="05000000000000000000" pitchFamily="2" charset="2"/>
              </a:rPr>
              <a:t>no </a:t>
            </a:r>
            <a:r>
              <a:rPr lang="en-US" smtClean="0">
                <a:sym typeface="Wingdings" panose="05000000000000000000" pitchFamily="2" charset="2"/>
              </a:rPr>
              <a:t>D/DN </a:t>
            </a:r>
            <a:r>
              <a:rPr lang="en-US" dirty="0">
                <a:sym typeface="Wingdings" panose="05000000000000000000" pitchFamily="2" charset="2"/>
              </a:rPr>
              <a:t>activity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Action: </a:t>
            </a:r>
            <a:r>
              <a:rPr lang="en-US" dirty="0">
                <a:sym typeface="Wingdings" panose="05000000000000000000" pitchFamily="2" charset="2"/>
              </a:rPr>
              <a:t>require explicit proposals and pulses and a clear question to be </a:t>
            </a:r>
            <a:r>
              <a:rPr lang="en-US" dirty="0" smtClean="0">
                <a:sym typeface="Wingdings" panose="05000000000000000000" pitchFamily="2" charset="2"/>
              </a:rPr>
              <a:t>answered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(as </a:t>
            </a:r>
            <a:r>
              <a:rPr lang="en-US" dirty="0">
                <a:sym typeface="Wingdings" panose="05000000000000000000" pitchFamily="2" charset="2"/>
              </a:rPr>
              <a:t>we do not even know the dissipative properties of DDN from </a:t>
            </a:r>
            <a:r>
              <a:rPr lang="en-US" dirty="0" smtClean="0">
                <a:sym typeface="Wingdings" panose="05000000000000000000" pitchFamily="2" charset="2"/>
              </a:rPr>
              <a:t>experiment)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Reattachment in ELM-free regimes: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Could be incorporated in RT09/08/13 if target scenario identified (closing gaps)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DEMO divertor design studies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10" y="1205706"/>
            <a:ext cx="7954102" cy="51425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flipH="1">
            <a:off x="179438" y="967848"/>
            <a:ext cx="2664296" cy="455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SOLPS4.3</a:t>
            </a:r>
            <a:r>
              <a:rPr lang="de-DE" dirty="0" smtClean="0"/>
              <a:t>, </a:t>
            </a:r>
            <a:r>
              <a:rPr lang="de-DE" dirty="0" err="1" smtClean="0"/>
              <a:t>Kukushkin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Pacher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2007-2009</a:t>
            </a:r>
          </a:p>
          <a:p>
            <a:endParaRPr lang="de-DE" dirty="0"/>
          </a:p>
          <a:p>
            <a:r>
              <a:rPr lang="de-DE" b="1" dirty="0" smtClean="0">
                <a:solidFill>
                  <a:srgbClr val="00B050"/>
                </a:solidFill>
              </a:rPr>
              <a:t>D/He/</a:t>
            </a:r>
            <a:r>
              <a:rPr lang="de-DE" b="1" dirty="0" err="1" smtClean="0">
                <a:solidFill>
                  <a:srgbClr val="00B050"/>
                </a:solidFill>
              </a:rPr>
              <a:t>Be</a:t>
            </a:r>
            <a:r>
              <a:rPr lang="de-DE" b="1" dirty="0" smtClean="0">
                <a:solidFill>
                  <a:srgbClr val="00B050"/>
                </a:solidFill>
              </a:rPr>
              <a:t> +</a:t>
            </a:r>
          </a:p>
          <a:p>
            <a:r>
              <a:rPr lang="de-DE" b="1" dirty="0" smtClean="0">
                <a:solidFill>
                  <a:srgbClr val="00B050"/>
                </a:solidFill>
              </a:rPr>
              <a:t>Ne-</a:t>
            </a:r>
            <a:r>
              <a:rPr lang="de-DE" b="1" dirty="0" err="1" smtClean="0">
                <a:solidFill>
                  <a:srgbClr val="00B050"/>
                </a:solidFill>
              </a:rPr>
              <a:t>seeding</a:t>
            </a:r>
            <a:endParaRPr lang="de-DE" b="1" dirty="0" smtClean="0">
              <a:solidFill>
                <a:srgbClr val="00B050"/>
              </a:solidFill>
            </a:endParaRP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smtClean="0">
                <a:solidFill>
                  <a:srgbClr val="00B050"/>
                </a:solidFill>
              </a:rPr>
              <a:t>P</a:t>
            </a:r>
            <a:r>
              <a:rPr lang="de-DE" b="1" baseline="-25000" dirty="0" smtClean="0">
                <a:solidFill>
                  <a:srgbClr val="00B050"/>
                </a:solidFill>
              </a:rPr>
              <a:t>SOL</a:t>
            </a:r>
            <a:r>
              <a:rPr lang="de-DE" b="1" dirty="0" smtClean="0">
                <a:solidFill>
                  <a:srgbClr val="00B050"/>
                </a:solidFill>
              </a:rPr>
              <a:t> = 300MW</a:t>
            </a:r>
          </a:p>
          <a:p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 err="1" smtClean="0">
                <a:solidFill>
                  <a:srgbClr val="00B050"/>
                </a:solidFill>
              </a:rPr>
              <a:t>Density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control</a:t>
            </a:r>
            <a:r>
              <a:rPr lang="de-DE" b="1" dirty="0" smtClean="0">
                <a:solidFill>
                  <a:srgbClr val="00B050"/>
                </a:solidFill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by</a:t>
            </a:r>
            <a:r>
              <a:rPr lang="de-DE" b="1" dirty="0" smtClean="0">
                <a:solidFill>
                  <a:srgbClr val="00B050"/>
                </a:solidFill>
              </a:rPr>
              <a:t/>
            </a:r>
            <a:br>
              <a:rPr lang="de-DE" b="1" dirty="0" smtClean="0">
                <a:solidFill>
                  <a:srgbClr val="00B05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Core + Gas </a:t>
            </a:r>
            <a:r>
              <a:rPr lang="de-DE" b="1" dirty="0" err="1" smtClean="0">
                <a:solidFill>
                  <a:srgbClr val="00B050"/>
                </a:solidFill>
              </a:rPr>
              <a:t>fuelling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33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/>
              <a:t>Early assessment for DEMO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r="50103"/>
          <a:stretch/>
        </p:blipFill>
        <p:spPr>
          <a:xfrm>
            <a:off x="611486" y="982760"/>
            <a:ext cx="5256584" cy="39998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flipH="1">
            <a:off x="299047" y="652193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SOLPS4.3, </a:t>
            </a:r>
            <a:r>
              <a:rPr lang="de-DE" sz="1800" dirty="0" err="1" smtClean="0"/>
              <a:t>Kukushkin</a:t>
            </a:r>
            <a:r>
              <a:rPr lang="de-DE" sz="1800" dirty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Pacher</a:t>
            </a:r>
            <a:r>
              <a:rPr lang="de-DE" sz="1800" dirty="0" smtClean="0"/>
              <a:t> 2007-2009</a:t>
            </a: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364"/>
          <a:stretch/>
        </p:blipFill>
        <p:spPr>
          <a:xfrm>
            <a:off x="6279772" y="810019"/>
            <a:ext cx="5328592" cy="419074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691606" y="5092846"/>
            <a:ext cx="9434955" cy="1208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C00000"/>
                </a:solidFill>
              </a:rPr>
              <a:t>Full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detachment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inner</a:t>
            </a:r>
            <a:r>
              <a:rPr lang="de-DE" dirty="0" smtClean="0">
                <a:solidFill>
                  <a:srgbClr val="C00000"/>
                </a:solidFill>
              </a:rPr>
              <a:t> divertor </a:t>
            </a:r>
            <a:r>
              <a:rPr lang="de-DE" dirty="0" err="1" smtClean="0">
                <a:solidFill>
                  <a:srgbClr val="C00000"/>
                </a:solidFill>
              </a:rPr>
              <a:t>restricts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</a:t>
            </a:r>
            <a:r>
              <a:rPr lang="de-DE" baseline="-25000" dirty="0" err="1" smtClean="0">
                <a:solidFill>
                  <a:srgbClr val="C00000"/>
                </a:solidFill>
              </a:rPr>
              <a:t>PFR</a:t>
            </a:r>
            <a:endParaRPr lang="de-DE" baseline="-25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Criterion</a:t>
            </a:r>
            <a:r>
              <a:rPr lang="de-DE" dirty="0" smtClean="0"/>
              <a:t>: </a:t>
            </a:r>
            <a:r>
              <a:rPr lang="de-DE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T</a:t>
            </a:r>
            <a:r>
              <a:rPr lang="de-DE" baseline="-25000" dirty="0" err="1" smtClean="0"/>
              <a:t>e</a:t>
            </a:r>
            <a:r>
              <a:rPr lang="de-DE" dirty="0" smtClean="0"/>
              <a:t> at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falls </a:t>
            </a:r>
            <a:r>
              <a:rPr lang="de-DE" dirty="0" err="1" smtClean="0"/>
              <a:t>below</a:t>
            </a:r>
            <a:r>
              <a:rPr lang="de-DE" dirty="0" smtClean="0"/>
              <a:t>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, i.e. &lt; 5eV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DEMO: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PFR,max</a:t>
            </a:r>
            <a:r>
              <a:rPr lang="de-DE" dirty="0" smtClean="0"/>
              <a:t> = 18.6 </a:t>
            </a:r>
            <a:r>
              <a:rPr lang="de-DE" dirty="0" err="1" smtClean="0"/>
              <a:t>Pa</a:t>
            </a:r>
            <a:endParaRPr lang="de-DE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Lessons learned ITER divertor design</a:t>
            </a:r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</a:t>
            </a:r>
            <a:r>
              <a:rPr lang="en-GB" smtClean="0"/>
              <a:t>Wiesen </a:t>
            </a:r>
            <a:r>
              <a:rPr lang="en-GB" dirty="0" smtClean="0"/>
              <a:t>| EUROfusio</a:t>
            </a:r>
            <a:r>
              <a:rPr lang="en-GB" dirty="0"/>
              <a:t>n</a:t>
            </a:r>
            <a:r>
              <a:rPr lang="en-GB" dirty="0" smtClean="0"/>
              <a:t> Science Meeting | Apr. 21</a:t>
            </a:r>
            <a:r>
              <a:rPr lang="en-GB" baseline="30000" dirty="0" smtClean="0"/>
              <a:t>st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438" y="917675"/>
            <a:ext cx="11305256" cy="3168352"/>
          </a:xfrm>
          <a:prstGeom prst="rect">
            <a:avLst/>
          </a:prstGeom>
        </p:spPr>
        <p:txBody>
          <a:bodyPr/>
          <a:lstStyle>
            <a:lvl1pPr marL="306111" indent="-306111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40" indent="-255092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370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17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665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SOLPS4.3 has been the main workhorse for the ITER divertor design studies since 20+ years</a:t>
            </a:r>
          </a:p>
          <a:p>
            <a:r>
              <a:rPr lang="en-US" sz="2000" dirty="0"/>
              <a:t>Physics operating mode for the ITER divertor is to a large extent based on plasma boundary simulations conducted over ~15 years with the SOLPS-4.3 code (B2-Eirene)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mostly C targets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80626" y="2141810"/>
            <a:ext cx="4799411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290-293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(2001) 887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187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and H. D. Pacher, PPCF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(2002) 931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313-316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657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716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(2003) 355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A. 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608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337-339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(2005) 17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Kukushkin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698</a:t>
            </a:r>
          </a:p>
          <a:p>
            <a:pPr marL="342900" lvl="1" indent="-342900">
              <a:spcBef>
                <a:spcPts val="0"/>
              </a:spcBef>
              <a:buAutoNum type="alphaU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87712" y="2141810"/>
            <a:ext cx="5832574" cy="27025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363-365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(2007) 308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(2008) 105003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390-391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259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(2009) 075008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S. Kukushkin et al.,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(2011) 2011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H. D. Pacher et al. J.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Mat.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415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S492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G. W. Pacher et al.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Fusion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(2011) 083004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S. Kukushkin et al.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Eng. Design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2865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1" y="4314887"/>
            <a:ext cx="3588431" cy="24472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694" y="4182549"/>
            <a:ext cx="3356743" cy="25796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561" y="3978103"/>
            <a:ext cx="4377399" cy="29087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83901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1996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0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2001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269406" y="6606306"/>
            <a:ext cx="1612665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2009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37676" y="1708489"/>
            <a:ext cx="6638770" cy="4539228"/>
            <a:chOff x="2685684" y="2034848"/>
            <a:chExt cx="6638770" cy="4539228"/>
          </a:xfrm>
        </p:grpSpPr>
        <p:sp>
          <p:nvSpPr>
            <p:cNvPr id="6" name="Rechteck 5"/>
            <p:cNvSpPr/>
            <p:nvPr/>
          </p:nvSpPr>
          <p:spPr>
            <a:xfrm>
              <a:off x="2685684" y="2034848"/>
              <a:ext cx="6638770" cy="453922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2880068" y="2215363"/>
              <a:ext cx="6263932" cy="4134588"/>
              <a:chOff x="2892991" y="2113458"/>
              <a:chExt cx="6263932" cy="4134588"/>
            </a:xfrm>
            <a:solidFill>
              <a:schemeClr val="bg1"/>
            </a:solidFill>
          </p:grpSpPr>
          <p:pic>
            <p:nvPicPr>
              <p:cNvPr id="16" name="Picture 2" descr="Qp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2991" y="2309458"/>
                <a:ext cx="4356100" cy="3938588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4550852" y="2113458"/>
                <a:ext cx="4606071" cy="1045936"/>
              </a:xfrm>
              <a:prstGeom prst="rect">
                <a:avLst/>
              </a:prstGeom>
              <a:grpFill/>
              <a:ln w="15875">
                <a:solidFill>
                  <a:schemeClr val="accent1">
                    <a:shade val="50000"/>
                  </a:schemeClr>
                </a:solidFill>
              </a:ln>
              <a:effectLst/>
              <a:extLst/>
            </p:spPr>
            <p:txBody>
              <a:bodyPr/>
              <a:lstStyle>
                <a:defPPr>
                  <a:defRPr lang="en-GB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▬ 1996 (ITER physics basis 1999)</a:t>
                </a:r>
                <a:endParaRPr lang="en-US" altLang="de-DE" sz="1467" dirty="0">
                  <a:sym typeface="Symbol" panose="05050102010706020507" pitchFamily="18" charset="2"/>
                </a:endParaRP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33CC33"/>
                    </a:solidFill>
                    <a:sym typeface="Symbol" panose="05050102010706020507" pitchFamily="18" charset="2"/>
                  </a:rPr>
                  <a:t>▬ 2003 (</a:t>
                </a:r>
                <a:r>
                  <a:rPr lang="en-GB" altLang="de-DE" sz="1467" dirty="0">
                    <a:solidFill>
                      <a:srgbClr val="33CC33"/>
                    </a:solidFill>
                  </a:rPr>
                  <a:t>neutral-viscosity added</a:t>
                </a:r>
                <a:r>
                  <a:rPr lang="en-US" altLang="de-DE" sz="1467" dirty="0">
                    <a:solidFill>
                      <a:srgbClr val="33CC33"/>
                    </a:solidFill>
                    <a:sym typeface="Symbol" panose="05050102010706020507" pitchFamily="18" charset="2"/>
                  </a:rPr>
                  <a:t>)</a:t>
                </a: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olidFill>
                      <a:srgbClr val="000099"/>
                    </a:solidFill>
                    <a:sym typeface="Symbol" panose="05050102010706020507" pitchFamily="18" charset="2"/>
                  </a:rPr>
                  <a:t>▬ 2004 </a:t>
                </a:r>
                <a:r>
                  <a:rPr lang="en-GB" altLang="de-DE" sz="1467" dirty="0">
                    <a:solidFill>
                      <a:srgbClr val="4040B3"/>
                    </a:solidFill>
                  </a:rPr>
                  <a:t>(refined molecular collision kinetics added)</a:t>
                </a:r>
              </a:p>
              <a:p>
                <a:pPr algn="l">
                  <a:buFontTx/>
                  <a:buNone/>
                </a:pPr>
                <a:r>
                  <a:rPr lang="en-US" altLang="de-DE" sz="1467" dirty="0">
                    <a:sym typeface="Symbol" panose="05050102010706020507" pitchFamily="18" charset="2"/>
                  </a:rPr>
                  <a:t>▬ 2005 (Lyman radiation trapping)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Revised </a:t>
            </a:r>
            <a:r>
              <a:rPr lang="en-US" sz="2400" dirty="0"/>
              <a:t>ITER Divertor Design </a:t>
            </a:r>
            <a:r>
              <a:rPr lang="en-US" sz="2400" dirty="0" smtClean="0"/>
              <a:t>studies: </a:t>
            </a:r>
            <a:r>
              <a:rPr lang="en-US" sz="2400" dirty="0" smtClean="0">
                <a:solidFill>
                  <a:srgbClr val="FF0000"/>
                </a:solidFill>
              </a:rPr>
              <a:t>metal wall &amp; 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" y="951884"/>
            <a:ext cx="5540081" cy="5006097"/>
          </a:xfrm>
          <a:prstGeom prst="rect">
            <a:avLst/>
          </a:prstGeom>
        </p:spPr>
      </p:pic>
      <p:pic>
        <p:nvPicPr>
          <p:cNvPr id="8" name="Inhaltsplatzhalt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0017" y="1172693"/>
            <a:ext cx="5569034" cy="474962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25108" y="6357999"/>
            <a:ext cx="713586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800" b="1" dirty="0" smtClean="0"/>
              <a:t>R.A. Pitts, E. </a:t>
            </a:r>
            <a:r>
              <a:rPr lang="en-US" sz="1800" b="1" dirty="0" err="1" smtClean="0"/>
              <a:t>Kaveeva</a:t>
            </a:r>
            <a:r>
              <a:rPr lang="en-US" sz="1800" b="1" dirty="0" smtClean="0"/>
              <a:t>, V. </a:t>
            </a:r>
            <a:r>
              <a:rPr lang="en-US" sz="1800" b="1" dirty="0" err="1" smtClean="0"/>
              <a:t>Rozhanski</a:t>
            </a:r>
            <a:r>
              <a:rPr lang="en-US" sz="1800" b="1" dirty="0" smtClean="0"/>
              <a:t>, S. Wiesen, X. </a:t>
            </a:r>
            <a:r>
              <a:rPr lang="en-US" sz="1800" b="1" dirty="0" err="1" smtClean="0"/>
              <a:t>Bonnin</a:t>
            </a:r>
            <a:r>
              <a:rPr lang="en-US" sz="1800" b="1" dirty="0" smtClean="0"/>
              <a:t> et al, NME 2019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6538290" y="3284984"/>
            <a:ext cx="510232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588150" y="4158034"/>
            <a:ext cx="140936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P</a:t>
            </a:r>
            <a:r>
              <a:rPr lang="de-DE" sz="1800" baseline="-25000" dirty="0" smtClean="0"/>
              <a:t>SOL</a:t>
            </a:r>
            <a:r>
              <a:rPr lang="de-DE" sz="1800" dirty="0" smtClean="0"/>
              <a:t>=100MW</a:t>
            </a:r>
            <a:endParaRPr lang="de-DE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683494" y="1247997"/>
            <a:ext cx="10669090" cy="49278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Assessment of several </a:t>
            </a:r>
            <a:r>
              <a:rPr lang="en-US" dirty="0">
                <a:solidFill>
                  <a:srgbClr val="FF0000"/>
                </a:solidFill>
              </a:rPr>
              <a:t>control parameters</a:t>
            </a:r>
            <a:r>
              <a:rPr lang="en-US" dirty="0"/>
              <a:t>, together with satisfying a number of constraints </a:t>
            </a:r>
            <a:r>
              <a:rPr lang="en-US" dirty="0" smtClean="0"/>
              <a:t>(</a:t>
            </a:r>
            <a:r>
              <a:rPr lang="en-US" dirty="0"/>
              <a:t>e.g. power loading and core He density or radiation)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establishment of DEMO operational windows and SOLPS-ITER based </a:t>
            </a:r>
            <a:r>
              <a:rPr lang="en-US" b="1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scalings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Extension </a:t>
            </a:r>
            <a:r>
              <a:rPr lang="en-US" dirty="0" smtClean="0">
                <a:solidFill>
                  <a:srgbClr val="FF0000"/>
                </a:solidFill>
              </a:rPr>
              <a:t>towards EU-DEMO design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assume validity of model first, e.g. through FSD experiments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Add physics: </a:t>
            </a:r>
            <a:r>
              <a:rPr lang="en-US" dirty="0" smtClean="0"/>
              <a:t>inclusion of drifts/currents, improved impurity models, neutral buffering/</a:t>
            </a:r>
            <a:r>
              <a:rPr lang="en-US" dirty="0" err="1" smtClean="0"/>
              <a:t>conductances</a:t>
            </a:r>
            <a:r>
              <a:rPr lang="en-US" dirty="0" smtClean="0"/>
              <a:t>, Lyman opacity effects, large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rad</a:t>
            </a:r>
            <a:r>
              <a:rPr lang="en-US" dirty="0" smtClean="0"/>
              <a:t> (e.g. XPR) </a:t>
            </a:r>
            <a:r>
              <a:rPr lang="en-US" dirty="0" err="1" smtClean="0"/>
              <a:t>etc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Add constraints: </a:t>
            </a:r>
            <a:r>
              <a:rPr lang="en-US" dirty="0" smtClean="0"/>
              <a:t>divertor shape, field geometry, engineering limits, cost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towards an optimized DEMO divertor configuration ( WPDIV, WPTFV)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0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r>
              <a:rPr lang="en-US" sz="2400" dirty="0" smtClean="0"/>
              <a:t>DEMO divertor assessment with new </a:t>
            </a:r>
            <a:r>
              <a:rPr lang="en-US" sz="2400" dirty="0" smtClean="0">
                <a:solidFill>
                  <a:srgbClr val="FF0000"/>
                </a:solidFill>
              </a:rPr>
              <a:t>SOLPS-ITER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DEB624-FBEA-4C3F-880B-5EE1EB70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1" y="778616"/>
            <a:ext cx="8671397" cy="2721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Work </a:t>
            </a:r>
            <a:r>
              <a:rPr lang="en-US" sz="2000" dirty="0" smtClean="0"/>
              <a:t>only started in FP8: F. </a:t>
            </a:r>
            <a:r>
              <a:rPr lang="en-US" sz="2000" dirty="0" err="1" smtClean="0"/>
              <a:t>Subba</a:t>
            </a:r>
            <a:r>
              <a:rPr lang="en-US" sz="2000" dirty="0" smtClean="0"/>
              <a:t> EU-DEMO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</a:rPr>
              <a:t>WPDES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SOLPS-ITER</a:t>
            </a:r>
            <a:r>
              <a:rPr lang="en-US" sz="2000" dirty="0"/>
              <a:t> </a:t>
            </a:r>
            <a:r>
              <a:rPr lang="en-US" sz="2000" dirty="0" smtClean="0"/>
              <a:t>model parameters </a:t>
            </a:r>
            <a:r>
              <a:rPr lang="en-US" sz="2000" dirty="0" smtClean="0">
                <a:solidFill>
                  <a:srgbClr val="FF0000"/>
                </a:solidFill>
              </a:rPr>
              <a:t>(no drifts/currents)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Input </a:t>
            </a:r>
            <a:r>
              <a:rPr lang="en-US" dirty="0" smtClean="0"/>
              <a:t>power into edge: </a:t>
            </a:r>
            <a:r>
              <a:rPr lang="en-US" dirty="0"/>
              <a:t>150 MW</a:t>
            </a:r>
          </a:p>
          <a:p>
            <a:pPr lvl="1"/>
            <a:r>
              <a:rPr lang="en-US" dirty="0"/>
              <a:t>D-puff: 1e23 </a:t>
            </a:r>
            <a:r>
              <a:rPr lang="en-US" dirty="0" smtClean="0"/>
              <a:t>atoms/s (~ 200 Pa m</a:t>
            </a:r>
            <a:r>
              <a:rPr lang="en-US" baseline="30000" dirty="0" smtClean="0"/>
              <a:t>3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Minor D pellet volumetric source: 7e21 (</a:t>
            </a:r>
            <a:r>
              <a:rPr lang="en-US" dirty="0" smtClean="0"/>
              <a:t>s</a:t>
            </a:r>
            <a:r>
              <a:rPr lang="en-US" baseline="30000" dirty="0"/>
              <a:t>-1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/>
              <a:t>D+He+</a:t>
            </a:r>
            <a:r>
              <a:rPr lang="en-US" dirty="0" err="1">
                <a:solidFill>
                  <a:srgbClr val="00B050"/>
                </a:solidFill>
              </a:rPr>
              <a:t>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plasma</a:t>
            </a:r>
          </a:p>
          <a:p>
            <a:pPr lvl="1"/>
            <a:r>
              <a:rPr lang="en-US" dirty="0" err="1"/>
              <a:t>Ar</a:t>
            </a:r>
            <a:r>
              <a:rPr lang="en-US" dirty="0"/>
              <a:t> puff: 1.5e19 </a:t>
            </a:r>
            <a:r>
              <a:rPr lang="en-US" dirty="0" smtClean="0"/>
              <a:t>atoms/s</a:t>
            </a:r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989385-8C85-4823-AFEF-1D076DCA4B94}"/>
              </a:ext>
            </a:extLst>
          </p:cNvPr>
          <p:cNvSpPr txBox="1"/>
          <p:nvPr/>
        </p:nvSpPr>
        <p:spPr>
          <a:xfrm>
            <a:off x="4267870" y="26464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Zeff ~1.9 in the core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62508"/>
            <a:ext cx="5562878" cy="265342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1C62028-8AFC-40BE-B6F6-C81940930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316693" y="3512548"/>
            <a:ext cx="658001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HFS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099693" y="3529880"/>
            <a:ext cx="595484" cy="46429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LFS</a:t>
            </a:r>
            <a:endParaRPr lang="de-DE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38" y="4050870"/>
            <a:ext cx="5586153" cy="266506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D4D0A81-BC24-471B-8454-433E1F1BAF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440" y="4047463"/>
            <a:ext cx="5562878" cy="26534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BFB819B-AED7-4969-BD0E-F249D9E4E989}"/>
              </a:ext>
            </a:extLst>
          </p:cNvPr>
          <p:cNvSpPr txBox="1">
            <a:spLocks/>
          </p:cNvSpPr>
          <p:nvPr/>
        </p:nvSpPr>
        <p:spPr>
          <a:xfrm>
            <a:off x="7493045" y="909066"/>
            <a:ext cx="4555980" cy="2402631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HFS deeply detached</a:t>
            </a:r>
          </a:p>
          <a:p>
            <a:r>
              <a:rPr lang="en-US" sz="1800" dirty="0" smtClean="0"/>
              <a:t>Low temperatures; &lt;1eV at max particle flux/density</a:t>
            </a:r>
          </a:p>
          <a:p>
            <a:r>
              <a:rPr lang="en-US" sz="1800" dirty="0" smtClean="0"/>
              <a:t>Negligible heat flux ~ 1MW/m</a:t>
            </a:r>
            <a:r>
              <a:rPr lang="en-US" sz="1800" baseline="30000" dirty="0" smtClean="0"/>
              <a:t>2</a:t>
            </a:r>
            <a:br>
              <a:rPr lang="en-US" sz="1800" baseline="30000" dirty="0" smtClean="0"/>
            </a:br>
            <a:endParaRPr lang="en-US" sz="1800" baseline="30000" dirty="0" smtClean="0"/>
          </a:p>
          <a:p>
            <a:pPr marL="0" indent="0">
              <a:buNone/>
            </a:pPr>
            <a:r>
              <a:rPr lang="en-US" sz="1800" dirty="0" smtClean="0"/>
              <a:t>LFS partially detached</a:t>
            </a:r>
          </a:p>
          <a:p>
            <a:r>
              <a:rPr lang="en-US" sz="1800" dirty="0" smtClean="0"/>
              <a:t>temperature low @ </a:t>
            </a:r>
            <a:r>
              <a:rPr lang="en-US" sz="1800" dirty="0"/>
              <a:t>strike-line &lt; </a:t>
            </a:r>
            <a:r>
              <a:rPr lang="en-US" sz="1800" dirty="0" smtClean="0"/>
              <a:t>1.5eV</a:t>
            </a:r>
          </a:p>
          <a:p>
            <a:r>
              <a:rPr lang="en-US" sz="1800" dirty="0" smtClean="0">
                <a:sym typeface="Wingdings" panose="05000000000000000000" pitchFamily="2" charset="2"/>
              </a:rPr>
              <a:t>Heat-flux </a:t>
            </a:r>
            <a:r>
              <a:rPr lang="en-US" sz="1800" dirty="0">
                <a:sym typeface="Wingdings" panose="05000000000000000000" pitchFamily="2" charset="2"/>
              </a:rPr>
              <a:t>max </a:t>
            </a:r>
            <a:r>
              <a:rPr lang="en-US" sz="1800" dirty="0" smtClean="0">
                <a:sym typeface="Wingdings" panose="05000000000000000000" pitchFamily="2" charset="2"/>
              </a:rPr>
              <a:t>2MW/m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B1B33C2C-1E1C-4DA4-8081-9C167B03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54" y="106180"/>
            <a:ext cx="10379422" cy="457200"/>
          </a:xfrm>
        </p:spPr>
        <p:txBody>
          <a:bodyPr/>
          <a:lstStyle/>
          <a:p>
            <a:endParaRPr lang="en-GB" sz="2400" dirty="0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8B149E3-1AE9-4F28-A386-E2DF6657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971526" y="3335851"/>
            <a:ext cx="986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Core-Edge coupling</a:t>
            </a:r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8070" y="6606306"/>
            <a:ext cx="6151996" cy="312763"/>
          </a:xfrm>
        </p:spPr>
        <p:txBody>
          <a:bodyPr/>
          <a:lstStyle/>
          <a:p>
            <a:pPr algn="r"/>
            <a:r>
              <a:rPr lang="en-GB" dirty="0" smtClean="0"/>
              <a:t>S. Wiesen | </a:t>
            </a:r>
            <a:r>
              <a:rPr lang="en-US" dirty="0" smtClean="0"/>
              <a:t>FSD Science meeting, FTD-DCT session </a:t>
            </a:r>
            <a:r>
              <a:rPr lang="en-GB" dirty="0" smtClean="0"/>
              <a:t>| Sep. 10</a:t>
            </a:r>
            <a:r>
              <a:rPr lang="en-GB" baseline="30000" dirty="0" smtClean="0"/>
              <a:t>th</a:t>
            </a:r>
            <a:r>
              <a:rPr lang="en-GB" dirty="0" smtClean="0"/>
              <a:t> , 2021|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2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41"/>
    </mc:Choice>
    <mc:Fallback xmlns="">
      <p:transition spd="slow" advTm="932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3027</Words>
  <Application>Microsoft Office PowerPoint</Application>
  <PresentationFormat>Benutzerdefiniert</PresentationFormat>
  <Paragraphs>252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Symbol</vt:lpstr>
      <vt:lpstr>Wingdings</vt:lpstr>
      <vt:lpstr>Office</vt:lpstr>
      <vt:lpstr>Exhaust and Detachment</vt:lpstr>
      <vt:lpstr>Overview</vt:lpstr>
      <vt:lpstr>PowerPoint-Präsentation</vt:lpstr>
      <vt:lpstr>Early assessment for DEMO</vt:lpstr>
      <vt:lpstr>Early assessment for DEMO</vt:lpstr>
      <vt:lpstr>Lessons learned ITER divertor design</vt:lpstr>
      <vt:lpstr>Revised ITER Divertor Design studies: metal wall &amp; SOLPS-ITER</vt:lpstr>
      <vt:lpstr>DEMO divertor assessment with new SOLPS-ITER</vt:lpstr>
      <vt:lpstr>PowerPoint-Präsentation</vt:lpstr>
      <vt:lpstr>Previous DEMO ASTRA/SOLPS4.3 coupling</vt:lpstr>
      <vt:lpstr>Numerical assessment of integrated DEMO operational space</vt:lpstr>
      <vt:lpstr>PowerPoint-Präsentation</vt:lpstr>
      <vt:lpstr>What else can cause a loss of detachment?</vt:lpstr>
      <vt:lpstr>Fuelling Pellet induced re-attachment</vt:lpstr>
      <vt:lpstr>Re-attachment in DEMO</vt:lpstr>
      <vt:lpstr>Re-attachment in DEMO</vt:lpstr>
      <vt:lpstr>The (provisional) solution</vt:lpstr>
      <vt:lpstr>PowerPoint-Präsentation</vt:lpstr>
      <vt:lpstr>Open points</vt:lpstr>
      <vt:lpstr>Open points - Operational</vt:lpstr>
      <vt:lpstr>Open points – Basic Physics</vt:lpstr>
      <vt:lpstr>Open points – Basic Physics</vt:lpstr>
      <vt:lpstr>Open points – Reduced Models</vt:lpstr>
      <vt:lpstr>Open points – „off baseline“</vt:lpstr>
    </vt:vector>
  </TitlesOfParts>
  <Company>MPG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 Strategy for solving the DEMO Exhaust Problem</dc:title>
  <dc:creator>Hartmut Zohm</dc:creator>
  <cp:lastModifiedBy>Wiesen</cp:lastModifiedBy>
  <cp:revision>542</cp:revision>
  <cp:lastPrinted>2021-01-08T14:51:13Z</cp:lastPrinted>
  <dcterms:created xsi:type="dcterms:W3CDTF">2020-08-25T14:25:52Z</dcterms:created>
  <dcterms:modified xsi:type="dcterms:W3CDTF">2021-09-10T10:49:26Z</dcterms:modified>
</cp:coreProperties>
</file>