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0" r:id="rId2"/>
    <p:sldId id="281" r:id="rId3"/>
    <p:sldId id="258" r:id="rId4"/>
    <p:sldId id="283" r:id="rId5"/>
    <p:sldId id="282" r:id="rId6"/>
    <p:sldId id="284" r:id="rId7"/>
    <p:sldId id="285" r:id="rId8"/>
    <p:sldId id="286" r:id="rId9"/>
    <p:sldId id="287" r:id="rId10"/>
    <p:sldId id="288" r:id="rId11"/>
    <p:sldId id="289" r:id="rId12"/>
    <p:sldId id="291" r:id="rId13"/>
    <p:sldId id="290" r:id="rId14"/>
    <p:sldId id="292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71" autoAdjust="0"/>
    <p:restoredTop sz="83769" autoAdjust="0"/>
  </p:normalViewPr>
  <p:slideViewPr>
    <p:cSldViewPr snapToGrid="0">
      <p:cViewPr varScale="1">
        <p:scale>
          <a:sx n="60" d="100"/>
          <a:sy n="60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CE2AB-CCA9-4530-88EE-6D2D0F4E5B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4013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CE2AB-CCA9-4530-88EE-6D2D0F4E5B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7624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07213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CE2AB-CCA9-4530-88EE-6D2D0F4E5B12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836613"/>
          </a:xfrm>
          <a:prstGeom prst="rect">
            <a:avLst/>
          </a:prstGeom>
          <a:solidFill>
            <a:srgbClr val="E3E3E3"/>
          </a:solidFill>
          <a:ln w="9525" cap="flat" cmpd="sng" algn="ctr">
            <a:noFill/>
            <a:prstDash val="solid"/>
          </a:ln>
          <a:effec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  <a:ea typeface="MS PGothic" pitchFamily="34" charset="-128"/>
              <a:cs typeface="+mn-cs"/>
            </a:endParaRPr>
          </a:p>
        </p:txBody>
      </p:sp>
      <p:pic>
        <p:nvPicPr>
          <p:cNvPr id="8" name="Picture 7" descr="EurofusionDisc.eps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5825" y="188913"/>
            <a:ext cx="458788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3670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1.png"/>
          <p:cNvPicPr/>
          <p:nvPr/>
        </p:nvPicPr>
        <p:blipFill>
          <a:blip r:embed="rId2"/>
          <a:stretch/>
        </p:blipFill>
        <p:spPr>
          <a:xfrm>
            <a:off x="2160" y="0"/>
            <a:ext cx="9141840" cy="6417000"/>
          </a:xfrm>
          <a:prstGeom prst="rect">
            <a:avLst/>
          </a:prstGeom>
          <a:ln w="12600">
            <a:noFill/>
          </a:ln>
        </p:spPr>
      </p:pic>
      <p:sp>
        <p:nvSpPr>
          <p:cNvPr id="8" name="ZoneTexte 7"/>
          <p:cNvSpPr txBox="1"/>
          <p:nvPr/>
        </p:nvSpPr>
        <p:spPr>
          <a:xfrm>
            <a:off x="192506" y="2293083"/>
            <a:ext cx="800501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 smtClean="0">
                <a:solidFill>
                  <a:srgbClr val="FFFF00"/>
                </a:solidFill>
              </a:rPr>
              <a:t>DEMO </a:t>
            </a:r>
            <a:r>
              <a:rPr lang="fr-FR" sz="4000" b="1" dirty="0" err="1" smtClean="0">
                <a:solidFill>
                  <a:srgbClr val="FFFF00"/>
                </a:solidFill>
              </a:rPr>
              <a:t>transient</a:t>
            </a:r>
            <a:r>
              <a:rPr lang="fr-FR" sz="4000" b="1" dirty="0" smtClean="0">
                <a:solidFill>
                  <a:srgbClr val="FFFF00"/>
                </a:solidFill>
              </a:rPr>
              <a:t> and </a:t>
            </a:r>
            <a:r>
              <a:rPr lang="fr-FR" sz="4000" b="1" dirty="0" err="1" smtClean="0">
                <a:solidFill>
                  <a:srgbClr val="FFFF00"/>
                </a:solidFill>
              </a:rPr>
              <a:t>dynamic</a:t>
            </a:r>
            <a:r>
              <a:rPr lang="fr-FR" sz="4000" b="1" dirty="0" smtClean="0">
                <a:solidFill>
                  <a:srgbClr val="FFFF00"/>
                </a:solidFill>
              </a:rPr>
              <a:t> phases an </a:t>
            </a:r>
            <a:r>
              <a:rPr lang="fr-FR" sz="4000" b="1" dirty="0" err="1" smtClean="0">
                <a:solidFill>
                  <a:srgbClr val="FFFF00"/>
                </a:solidFill>
              </a:rPr>
              <a:t>analysis</a:t>
            </a:r>
            <a:r>
              <a:rPr lang="fr-FR" sz="4000" b="1" dirty="0" smtClean="0">
                <a:solidFill>
                  <a:srgbClr val="FFFF00"/>
                </a:solidFill>
              </a:rPr>
              <a:t> of the </a:t>
            </a:r>
            <a:r>
              <a:rPr lang="fr-FR" sz="4000" b="1" dirty="0" err="1" smtClean="0">
                <a:solidFill>
                  <a:srgbClr val="FFFF00"/>
                </a:solidFill>
              </a:rPr>
              <a:t>priorities</a:t>
            </a:r>
            <a:endParaRPr lang="fr-FR" sz="4000" b="1" dirty="0" smtClean="0">
              <a:solidFill>
                <a:srgbClr val="FFFF00"/>
              </a:solidFill>
            </a:endParaRPr>
          </a:p>
          <a:p>
            <a:endParaRPr lang="fr-FR" sz="4000" b="1" dirty="0">
              <a:solidFill>
                <a:srgbClr val="FFFF00"/>
              </a:solidFill>
            </a:endParaRPr>
          </a:p>
          <a:p>
            <a:r>
              <a:rPr lang="fr-FR" sz="4000" b="1" dirty="0" smtClean="0">
                <a:solidFill>
                  <a:srgbClr val="FFFF00"/>
                </a:solidFill>
              </a:rPr>
              <a:t>E. Joffrin, M. Siccinio and F. Koechl</a:t>
            </a:r>
            <a:endParaRPr lang="fr-FR" sz="4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49842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2323303"/>
              </p:ext>
            </p:extLst>
          </p:nvPr>
        </p:nvGraphicFramePr>
        <p:xfrm>
          <a:off x="119270" y="892631"/>
          <a:ext cx="8878955" cy="5817414"/>
        </p:xfrm>
        <a:graphic>
          <a:graphicData uri="http://schemas.openxmlformats.org/drawingml/2006/table">
            <a:tbl>
              <a:tblPr firstRow="1" bandRow="1"/>
              <a:tblGrid>
                <a:gridCol w="2394532">
                  <a:extLst>
                    <a:ext uri="{9D8B030D-6E8A-4147-A177-3AD203B41FA5}">
                      <a16:colId xmlns:a16="http://schemas.microsoft.com/office/drawing/2014/main" val="2469831266"/>
                    </a:ext>
                  </a:extLst>
                </a:gridCol>
                <a:gridCol w="1818854">
                  <a:extLst>
                    <a:ext uri="{9D8B030D-6E8A-4147-A177-3AD203B41FA5}">
                      <a16:colId xmlns:a16="http://schemas.microsoft.com/office/drawing/2014/main" val="3192308952"/>
                    </a:ext>
                  </a:extLst>
                </a:gridCol>
                <a:gridCol w="897395">
                  <a:extLst>
                    <a:ext uri="{9D8B030D-6E8A-4147-A177-3AD203B41FA5}">
                      <a16:colId xmlns:a16="http://schemas.microsoft.com/office/drawing/2014/main" val="1480345824"/>
                    </a:ext>
                  </a:extLst>
                </a:gridCol>
                <a:gridCol w="987326">
                  <a:extLst>
                    <a:ext uri="{9D8B030D-6E8A-4147-A177-3AD203B41FA5}">
                      <a16:colId xmlns:a16="http://schemas.microsoft.com/office/drawing/2014/main" val="3838474097"/>
                    </a:ext>
                  </a:extLst>
                </a:gridCol>
                <a:gridCol w="2780848">
                  <a:extLst>
                    <a:ext uri="{9D8B030D-6E8A-4147-A177-3AD203B41FA5}">
                      <a16:colId xmlns:a16="http://schemas.microsoft.com/office/drawing/2014/main" val="618937090"/>
                    </a:ext>
                  </a:extLst>
                </a:gridCol>
              </a:tblGrid>
              <a:tr h="6578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Issue </a:t>
                      </a:r>
                      <a:endParaRPr lang="fr-F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0" marR="38570" marT="19285" marB="1928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kern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Task (modelling/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kern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experiments / data mining / analysis)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0" marR="38570" marT="19285" marB="1928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kern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DEMO team prior</a:t>
                      </a:r>
                      <a:r>
                        <a:rPr lang="fr-FR" sz="1600" b="1" kern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ity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0" marR="38570" marT="19285" marB="1928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="1" kern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Resources impact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0" marR="38570" marT="19285" marB="1928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kern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What is existing or could be done in the DEMO Activity or within FSD/FTD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0" marR="38570" marT="19285" marB="1928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6178986"/>
                  </a:ext>
                </a:extLst>
              </a:tr>
              <a:tr h="4256759">
                <a:tc>
                  <a:txBody>
                    <a:bodyPr/>
                    <a:lstStyle/>
                    <a:p>
                      <a:pPr marL="2286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Radiation (including synchrotron) and power balance control during the transition when </a:t>
                      </a:r>
                      <a:r>
                        <a:rPr lang="en-GB" sz="1600" b="1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Pfus</a:t>
                      </a:r>
                      <a:r>
                        <a:rPr lang="en-GB" sz="16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decreases in detached conditions</a:t>
                      </a:r>
                      <a:endParaRPr lang="fr-F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  <a:endParaRPr lang="fr-FR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86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Role of the fusion power + auxiliary power in the dynamic of the transition</a:t>
                      </a:r>
                      <a:endParaRPr lang="fr-F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kern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  <a:endParaRPr lang="fr-F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kern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  <a:endParaRPr lang="fr-F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kern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Exit from H-mode. Expanding what already available or planned (column 5)</a:t>
                      </a:r>
                      <a:endParaRPr lang="fr-F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0" marR="38570" marT="19285" marB="1928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fr-F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0" marR="38570" marT="19285" marB="1928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fr-F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0" marR="38570" marT="19285" marB="1928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600" b="1" kern="12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Radiation calculation for DEMO in a DT plasma (ASTRA); Slow ramp-down down (0.1MA/s) to low density experiment in full tungsten device in detached conditions in AUG/WEST?</a:t>
                      </a:r>
                      <a:endParaRPr lang="fr-FR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600" b="1" kern="12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Experiments mimicking the fusion power using ECRH/ICRH in real time in WPTE devices: WPTE: RT01, RT12; JET Baseline</a:t>
                      </a:r>
                      <a:endParaRPr lang="fr-FR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600" b="1" kern="12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ITER modelling with JINTRAC – ASTRA-</a:t>
                      </a:r>
                      <a:r>
                        <a:rPr lang="en-GB" sz="1600" b="1" kern="1200" dirty="0" err="1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simulink</a:t>
                      </a:r>
                      <a:r>
                        <a:rPr lang="en-GB" sz="1600" b="1" kern="12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for DEMO. Develop this including kinetic-magnetic coupling (DEMO future activity</a:t>
                      </a:r>
                      <a:r>
                        <a:rPr lang="en-GB" sz="1600" b="1" kern="1200" dirty="0" smtClean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)</a:t>
                      </a:r>
                      <a:endParaRPr lang="fr-FR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70" marR="38570" marT="19285" marB="1928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889703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213810" y="-61476"/>
            <a:ext cx="624037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 of Burn </a:t>
            </a:r>
            <a:r>
              <a:rPr lang="en-US" sz="2800" b="1" dirty="0" smtClean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transition </a:t>
            </a:r>
            <a:r>
              <a:rPr lang="en-US" sz="2800" b="1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L-mode ramp-down</a:t>
            </a:r>
            <a:endParaRPr lang="fr-FR" sz="2800" dirty="0">
              <a:solidFill>
                <a:srgbClr val="C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19270" y="85958"/>
            <a:ext cx="1809270" cy="646331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solidFill>
                  <a:srgbClr val="C00000"/>
                </a:solidFill>
              </a:rPr>
              <a:t>Phase III</a:t>
            </a:r>
            <a:endParaRPr lang="fr-FR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4458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5051356"/>
              </p:ext>
            </p:extLst>
          </p:nvPr>
        </p:nvGraphicFramePr>
        <p:xfrm>
          <a:off x="64168" y="756271"/>
          <a:ext cx="9015664" cy="6136717"/>
        </p:xfrm>
        <a:graphic>
          <a:graphicData uri="http://schemas.openxmlformats.org/drawingml/2006/table">
            <a:tbl>
              <a:tblPr firstRow="1" bandRow="1"/>
              <a:tblGrid>
                <a:gridCol w="2431401">
                  <a:extLst>
                    <a:ext uri="{9D8B030D-6E8A-4147-A177-3AD203B41FA5}">
                      <a16:colId xmlns:a16="http://schemas.microsoft.com/office/drawing/2014/main" val="2469831266"/>
                    </a:ext>
                  </a:extLst>
                </a:gridCol>
                <a:gridCol w="1742873">
                  <a:extLst>
                    <a:ext uri="{9D8B030D-6E8A-4147-A177-3AD203B41FA5}">
                      <a16:colId xmlns:a16="http://schemas.microsoft.com/office/drawing/2014/main" val="3192308952"/>
                    </a:ext>
                  </a:extLst>
                </a:gridCol>
                <a:gridCol w="864204">
                  <a:extLst>
                    <a:ext uri="{9D8B030D-6E8A-4147-A177-3AD203B41FA5}">
                      <a16:colId xmlns:a16="http://schemas.microsoft.com/office/drawing/2014/main" val="1480345824"/>
                    </a:ext>
                  </a:extLst>
                </a:gridCol>
                <a:gridCol w="994652">
                  <a:extLst>
                    <a:ext uri="{9D8B030D-6E8A-4147-A177-3AD203B41FA5}">
                      <a16:colId xmlns:a16="http://schemas.microsoft.com/office/drawing/2014/main" val="3838474097"/>
                    </a:ext>
                  </a:extLst>
                </a:gridCol>
                <a:gridCol w="2982534">
                  <a:extLst>
                    <a:ext uri="{9D8B030D-6E8A-4147-A177-3AD203B41FA5}">
                      <a16:colId xmlns:a16="http://schemas.microsoft.com/office/drawing/2014/main" val="618937090"/>
                    </a:ext>
                  </a:extLst>
                </a:gridCol>
              </a:tblGrid>
              <a:tr h="5685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Issue 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0" marR="38570" marT="19285" marB="1928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kern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Task (modelling/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kern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experiments / data mining / analysis)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0" marR="38570" marT="19285" marB="1928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kern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DEMO team prior</a:t>
                      </a:r>
                      <a:r>
                        <a:rPr lang="fr-FR" sz="1600" b="1" kern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ity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0" marR="38570" marT="19285" marB="1928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="1" kern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Resources impact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0" marR="38570" marT="19285" marB="1928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kern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What is existing or could be done in the DEMO Activity or within FSD/FTD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0" marR="38570" marT="19285" marB="1928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6178986"/>
                  </a:ext>
                </a:extLst>
              </a:tr>
              <a:tr h="11104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5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Fuelling requirements for controlling the dynamic phase from H- to L- mode + pellet fuelling effect. </a:t>
                      </a:r>
                      <a:endParaRPr lang="fr-FR" sz="1500" b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5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  <a:endParaRPr lang="fr-FR" sz="1500" b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 b="1" kern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Fuelling termination with pellet to expel impurities</a:t>
                      </a:r>
                      <a:endParaRPr lang="fr-FR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0" marR="38570" marT="19285" marB="1928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fr-FR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0" marR="38570" marT="19285" marB="1928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fr-FR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0" marR="38570" marT="19285" marB="1928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500" b="1" kern="120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Experiments: JET De la Luna (IAEA 2018). </a:t>
                      </a:r>
                      <a:r>
                        <a:rPr lang="fr-FR" sz="1500" b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</a:t>
                      </a:r>
                      <a:r>
                        <a:rPr lang="fr-FR" sz="1500" b="1" kern="120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500" b="1" kern="120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check whether this applies to DEMO. Control the impurity content in the core at the transition (pellet?)</a:t>
                      </a:r>
                      <a:endParaRPr lang="fr-FR" sz="15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70" marR="38570" marT="19285" marB="1928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7676457"/>
                  </a:ext>
                </a:extLst>
              </a:tr>
              <a:tr h="183291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15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Dynamic of the H-L transition</a:t>
                      </a:r>
                      <a:endParaRPr lang="fr-FR" sz="1500" b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15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H-L threshold control during the end of burn</a:t>
                      </a:r>
                      <a:endParaRPr lang="fr-FR" sz="1500" b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15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Model for the transition H-L (+type I, type III) usually using the L-H </a:t>
                      </a:r>
                      <a:r>
                        <a:rPr lang="en-GB" sz="1500" b="1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scalings</a:t>
                      </a:r>
                      <a:r>
                        <a:rPr lang="en-GB" sz="15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500" b="1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Hysterisis</a:t>
                      </a:r>
                      <a:r>
                        <a:rPr lang="fr-FR" sz="15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 </a:t>
                      </a:r>
                      <a:endParaRPr lang="fr-FR" sz="1500" b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500" b="1" kern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Dynamics of the H-L transition</a:t>
                      </a:r>
                      <a:endParaRPr lang="fr-FR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0" marR="38570" marT="19285" marB="1928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5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38570" marR="38570" marT="19285" marB="1928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fr-FR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0" marR="38570" marT="19285" marB="1928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500" b="1" kern="12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Data mining in tokamaks. </a:t>
                      </a:r>
                      <a:r>
                        <a:rPr lang="en-GB" sz="15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en-GB" sz="1500" b="1" kern="12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Database + study by P. de Vries</a:t>
                      </a:r>
                      <a:r>
                        <a:rPr lang="en-GB" sz="15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).</a:t>
                      </a:r>
                      <a:endParaRPr lang="fr-FR" sz="1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500" b="1" kern="12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Develop the study for DEMO from this initial experimental study.</a:t>
                      </a:r>
                      <a:endParaRPr lang="fr-FR" sz="1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500" b="1" kern="12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Model development in TSVV1 for the H-L transition</a:t>
                      </a:r>
                      <a:endParaRPr lang="fr-FR" sz="1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500" b="1" kern="12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Learn in existing experiments for the H-L transition</a:t>
                      </a:r>
                      <a:endParaRPr lang="fr-FR" sz="1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70" marR="38570" marT="19285" marB="1928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373958"/>
                  </a:ext>
                </a:extLst>
              </a:tr>
              <a:tr h="11460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Error field compensation with in-vessel coils (needed at low density)</a:t>
                      </a:r>
                      <a:endParaRPr lang="fr-FR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5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Pressure and q-profile evolution at end of burn: MHD stability ?</a:t>
                      </a:r>
                      <a:endParaRPr lang="fr-FR" sz="15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 b="1" kern="12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DEMO estimate the potential amplitude of the error field.</a:t>
                      </a:r>
                      <a:endParaRPr lang="fr-FR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0" marR="38570" marT="19285" marB="1928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fr-FR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0" marR="38570" marT="19285" marB="1928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fr-FR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0" marR="38570" marT="19285" marB="1928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500" b="1" kern="1200" dirty="0" err="1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Experiments</a:t>
                      </a:r>
                      <a:r>
                        <a:rPr lang="fr-FR" sz="1500" b="1" kern="12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in WPTE (RT01)</a:t>
                      </a:r>
                      <a:endParaRPr lang="fr-FR" sz="1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70" marR="38570" marT="19285" marB="1928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846394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213810" y="-93560"/>
            <a:ext cx="624037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 of Burn </a:t>
            </a:r>
            <a:r>
              <a:rPr lang="en-US" sz="2800" b="1" dirty="0" smtClean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transition </a:t>
            </a:r>
            <a:r>
              <a:rPr lang="en-US" sz="2800" b="1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L-mode ramp-down</a:t>
            </a:r>
            <a:endParaRPr lang="fr-FR" sz="2800" dirty="0">
              <a:solidFill>
                <a:srgbClr val="C0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19270" y="53874"/>
            <a:ext cx="1809270" cy="646331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solidFill>
                  <a:srgbClr val="C00000"/>
                </a:solidFill>
              </a:rPr>
              <a:t>Phase III</a:t>
            </a:r>
            <a:endParaRPr lang="fr-FR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3730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8838504"/>
              </p:ext>
            </p:extLst>
          </p:nvPr>
        </p:nvGraphicFramePr>
        <p:xfrm>
          <a:off x="208547" y="1166107"/>
          <a:ext cx="8758989" cy="5153646"/>
        </p:xfrm>
        <a:graphic>
          <a:graphicData uri="http://schemas.openxmlformats.org/drawingml/2006/table">
            <a:tbl>
              <a:tblPr firstRow="1" bandRow="1"/>
              <a:tblGrid>
                <a:gridCol w="2494001">
                  <a:extLst>
                    <a:ext uri="{9D8B030D-6E8A-4147-A177-3AD203B41FA5}">
                      <a16:colId xmlns:a16="http://schemas.microsoft.com/office/drawing/2014/main" val="3601025221"/>
                    </a:ext>
                  </a:extLst>
                </a:gridCol>
                <a:gridCol w="1749298">
                  <a:extLst>
                    <a:ext uri="{9D8B030D-6E8A-4147-A177-3AD203B41FA5}">
                      <a16:colId xmlns:a16="http://schemas.microsoft.com/office/drawing/2014/main" val="912241830"/>
                    </a:ext>
                  </a:extLst>
                </a:gridCol>
                <a:gridCol w="858091">
                  <a:extLst>
                    <a:ext uri="{9D8B030D-6E8A-4147-A177-3AD203B41FA5}">
                      <a16:colId xmlns:a16="http://schemas.microsoft.com/office/drawing/2014/main" val="6521870"/>
                    </a:ext>
                  </a:extLst>
                </a:gridCol>
                <a:gridCol w="978568">
                  <a:extLst>
                    <a:ext uri="{9D8B030D-6E8A-4147-A177-3AD203B41FA5}">
                      <a16:colId xmlns:a16="http://schemas.microsoft.com/office/drawing/2014/main" val="3201953843"/>
                    </a:ext>
                  </a:extLst>
                </a:gridCol>
                <a:gridCol w="2679031">
                  <a:extLst>
                    <a:ext uri="{9D8B030D-6E8A-4147-A177-3AD203B41FA5}">
                      <a16:colId xmlns:a16="http://schemas.microsoft.com/office/drawing/2014/main" val="816700230"/>
                    </a:ext>
                  </a:extLst>
                </a:gridCol>
              </a:tblGrid>
              <a:tr h="6785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Issue </a:t>
                      </a:r>
                      <a:endParaRPr lang="fr-F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34" marR="49034" marT="24517" marB="2451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kern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Task (modelling/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kern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experiments / data mining / analysis)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34" marR="49034" marT="24517" marB="2451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="1" kern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DEMO team priority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34" marR="49034" marT="24517" marB="2451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="1" kern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Resources impact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34" marR="49034" marT="24517" marB="2451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kern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What is existing or could be done in the DEMO Activity or within FSD/FTD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34" marR="49034" marT="24517" marB="2451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557788"/>
                  </a:ext>
                </a:extLst>
              </a:tr>
              <a:tr h="5386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Dynamic balance of input power versus radiation losses in detached conditions in L-mode in current ramp-down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kern="12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Control of detachment in L-mode (see Marco’s document)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34" marR="49034" marT="24517" marB="2451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34" marR="49034" marT="24517" marB="2451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34" marR="49034" marT="24517" marB="2451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600" b="1" kern="12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Experiments in </a:t>
                      </a:r>
                      <a:r>
                        <a:rPr lang="en-GB" sz="1600" b="1" kern="1200" dirty="0" smtClean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JET/AUG/WEST.</a:t>
                      </a:r>
                      <a:r>
                        <a:rPr lang="en-GB" sz="1600" b="1" kern="1200" baseline="0" dirty="0" smtClean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600" b="1" kern="1200" dirty="0" err="1" smtClean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Also</a:t>
                      </a:r>
                      <a:r>
                        <a:rPr lang="fr-FR" sz="1600" b="1" kern="1200" dirty="0" smtClean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600" b="1" kern="12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data </a:t>
                      </a:r>
                      <a:r>
                        <a:rPr lang="fr-FR" sz="1600" b="1" kern="1200" dirty="0" err="1" smtClean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mining</a:t>
                      </a:r>
                      <a:endParaRPr lang="fr-FR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600" b="1" kern="12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More </a:t>
                      </a:r>
                      <a:r>
                        <a:rPr lang="fr-FR" sz="1600" b="1" kern="1200" dirty="0" err="1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experiment</a:t>
                      </a:r>
                      <a:r>
                        <a:rPr lang="fr-FR" sz="1600" b="1" kern="12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? </a:t>
                      </a:r>
                      <a:endParaRPr lang="fr-FR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4" marR="49034" marT="24517" marB="2451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0491474"/>
                  </a:ext>
                </a:extLst>
              </a:tr>
              <a:tr h="4162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Radiation power and density control 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kern="12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See ramp-up in L-mode for density control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34" marR="49034" marT="24517" marB="2451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34" marR="49034" marT="24517" marB="2451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34" marR="49034" marT="24517" marB="2451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4" marR="49034" marT="24517" marB="2451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274904"/>
                  </a:ext>
                </a:extLst>
              </a:tr>
              <a:tr h="11507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Vertical stability control: control of </a:t>
                      </a:r>
                      <a:r>
                        <a:rPr lang="en-GB" sz="1600" b="1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betap</a:t>
                      </a:r>
                      <a:r>
                        <a:rPr lang="en-GB" sz="16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and li within boundaries. </a:t>
                      </a:r>
                      <a:endParaRPr lang="fr-FR" sz="1600" b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  <a:endParaRPr lang="fr-FR" sz="1600" b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MHD stability</a:t>
                      </a:r>
                      <a:endParaRPr lang="fr-FR" sz="1600" b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  <a:endParaRPr lang="fr-FR" sz="1600" b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kern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Review of the existing work in todays machine and ITER</a:t>
                      </a:r>
                      <a:endParaRPr lang="fr-F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34" marR="49034" marT="24517" marB="2451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9034" marR="49034" marT="24517" marB="2451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34" marR="49034" marT="24517" marB="2451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600" b="1" kern="12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JET </a:t>
                      </a:r>
                      <a:r>
                        <a:rPr lang="fr-FR" sz="1600" b="1" kern="1200" dirty="0" err="1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past</a:t>
                      </a:r>
                      <a:r>
                        <a:rPr lang="fr-FR" sz="1600" b="1" kern="12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600" b="1" kern="1200" dirty="0" err="1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experiments</a:t>
                      </a:r>
                      <a:r>
                        <a:rPr lang="fr-FR" sz="1600" b="1" kern="12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600" b="1" kern="1200" dirty="0" err="1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Models</a:t>
                      </a:r>
                      <a:r>
                        <a:rPr lang="fr-FR" sz="1600" b="1" kern="12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600" b="1" kern="1200" dirty="0" err="1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existing</a:t>
                      </a:r>
                      <a:r>
                        <a:rPr lang="fr-FR" sz="1600" b="1" kern="12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 </a:t>
                      </a:r>
                      <a:endParaRPr lang="fr-FR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600" b="1" kern="12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PPY in DEMO: shape sequence with CREATE.</a:t>
                      </a:r>
                      <a:r>
                        <a:rPr lang="en-GB" sz="16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kern="12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Simplified transport model for </a:t>
                      </a:r>
                      <a:r>
                        <a:rPr lang="en-GB" sz="1600" b="1" kern="1200" dirty="0" err="1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betap</a:t>
                      </a:r>
                      <a:r>
                        <a:rPr lang="en-GB" sz="1600" b="1" kern="12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and li can be introduced later. </a:t>
                      </a:r>
                      <a:endParaRPr lang="fr-FR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600" b="1" kern="12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Explore benefit of in-vessel coils. </a:t>
                      </a:r>
                      <a:endParaRPr lang="fr-FR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4" marR="49034" marT="24517" marB="2451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9939592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261936" y="96353"/>
            <a:ext cx="587141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Ramp-down – L-mode plasma landing</a:t>
            </a:r>
            <a:endParaRPr lang="fr-FR" sz="2800" dirty="0">
              <a:solidFill>
                <a:srgbClr val="C000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19270" y="53874"/>
            <a:ext cx="1809270" cy="646331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solidFill>
                  <a:srgbClr val="C00000"/>
                </a:solidFill>
              </a:rPr>
              <a:t>Phase IV</a:t>
            </a:r>
            <a:endParaRPr lang="fr-FR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57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4663390"/>
              </p:ext>
            </p:extLst>
          </p:nvPr>
        </p:nvGraphicFramePr>
        <p:xfrm>
          <a:off x="208548" y="1117981"/>
          <a:ext cx="8758989" cy="3278161"/>
        </p:xfrm>
        <a:graphic>
          <a:graphicData uri="http://schemas.openxmlformats.org/drawingml/2006/table">
            <a:tbl>
              <a:tblPr firstRow="1" bandRow="1"/>
              <a:tblGrid>
                <a:gridCol w="2494001">
                  <a:extLst>
                    <a:ext uri="{9D8B030D-6E8A-4147-A177-3AD203B41FA5}">
                      <a16:colId xmlns:a16="http://schemas.microsoft.com/office/drawing/2014/main" val="3601025221"/>
                    </a:ext>
                  </a:extLst>
                </a:gridCol>
                <a:gridCol w="1749298">
                  <a:extLst>
                    <a:ext uri="{9D8B030D-6E8A-4147-A177-3AD203B41FA5}">
                      <a16:colId xmlns:a16="http://schemas.microsoft.com/office/drawing/2014/main" val="912241830"/>
                    </a:ext>
                  </a:extLst>
                </a:gridCol>
                <a:gridCol w="858091">
                  <a:extLst>
                    <a:ext uri="{9D8B030D-6E8A-4147-A177-3AD203B41FA5}">
                      <a16:colId xmlns:a16="http://schemas.microsoft.com/office/drawing/2014/main" val="6521870"/>
                    </a:ext>
                  </a:extLst>
                </a:gridCol>
                <a:gridCol w="978568">
                  <a:extLst>
                    <a:ext uri="{9D8B030D-6E8A-4147-A177-3AD203B41FA5}">
                      <a16:colId xmlns:a16="http://schemas.microsoft.com/office/drawing/2014/main" val="3201953843"/>
                    </a:ext>
                  </a:extLst>
                </a:gridCol>
                <a:gridCol w="2679031">
                  <a:extLst>
                    <a:ext uri="{9D8B030D-6E8A-4147-A177-3AD203B41FA5}">
                      <a16:colId xmlns:a16="http://schemas.microsoft.com/office/drawing/2014/main" val="816700230"/>
                    </a:ext>
                  </a:extLst>
                </a:gridCol>
              </a:tblGrid>
              <a:tr h="6785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="1" kern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Issue 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34" marR="49034" marT="24517" marB="2451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kern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Task (modelling/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kern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experiments / data mining / analysis)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34" marR="49034" marT="24517" marB="2451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="1" kern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DEMO team priority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34" marR="49034" marT="24517" marB="2451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="1" kern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Resources impact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34" marR="49034" marT="24517" marB="2451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kern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What is existing or could be done in the DEMO Activity or within FSD/FTD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34" marR="49034" marT="24517" marB="2451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557788"/>
                  </a:ext>
                </a:extLst>
              </a:tr>
              <a:tr h="12731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Landing plasma shape sequence to keep heat loads and density/pumping under control</a:t>
                      </a:r>
                      <a:endParaRPr lang="fr-FR" sz="1600" b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kern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  <a:r>
                        <a:rPr lang="en-GB" sz="1600" b="1" kern="1200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Calculate heat loads as plasma approaches the wall in the landing scenario</a:t>
                      </a:r>
                      <a:endParaRPr lang="fr-F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34" marR="49034" marT="24517" marB="2451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fr-F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34" marR="49034" marT="24517" marB="2451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fr-F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34" marR="49034" marT="24517" marB="2451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600" b="1" kern="12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Code can calculate heat loads </a:t>
                      </a:r>
                      <a:r>
                        <a:rPr lang="en-GB" sz="1600" b="1" kern="1200" dirty="0" smtClean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using </a:t>
                      </a:r>
                      <a:r>
                        <a:rPr lang="en-GB" sz="1600" b="1" kern="12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ASTRA. </a:t>
                      </a:r>
                      <a:endParaRPr lang="fr-F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600" b="1" kern="12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TSVV7. Work to be done</a:t>
                      </a:r>
                      <a:r>
                        <a:rPr lang="en-GB" sz="1600" b="1" kern="1200" dirty="0" smtClean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</a:t>
                      </a:r>
                      <a:endParaRPr lang="fr-F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600" b="1" kern="12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Existing tools in WPTFV (DEMO) for pumping modelling</a:t>
                      </a:r>
                      <a:endParaRPr lang="fr-FR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34" marR="49034" marT="24517" marB="2451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685029"/>
                  </a:ext>
                </a:extLst>
              </a:tr>
              <a:tr h="2938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L-mode transport model (boundary conditions)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kern="12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Need to improve the model in L-Mode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34" marR="49034" marT="24517" marB="2451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34" marR="49034" marT="24517" marB="2451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34" marR="49034" marT="24517" marB="2451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600" b="1" kern="1200" dirty="0" err="1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Liaise</a:t>
                      </a:r>
                      <a:r>
                        <a:rPr lang="fr-FR" sz="1600" b="1" kern="12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600" b="1" kern="1200" dirty="0" err="1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with</a:t>
                      </a:r>
                      <a:r>
                        <a:rPr lang="fr-FR" sz="1600" b="1" kern="12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TSVV11</a:t>
                      </a:r>
                      <a:endParaRPr lang="fr-FR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80340" indent="-18034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  <a:endParaRPr lang="fr-F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34" marR="49034" marT="24517" marB="2451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572533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261936" y="96353"/>
            <a:ext cx="587141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Ramp-down – L-mode plasma landing</a:t>
            </a:r>
            <a:endParaRPr lang="fr-FR" sz="2800" dirty="0">
              <a:solidFill>
                <a:srgbClr val="C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19270" y="53874"/>
            <a:ext cx="1809270" cy="646331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solidFill>
                  <a:srgbClr val="C00000"/>
                </a:solidFill>
              </a:rPr>
              <a:t>Phase IV</a:t>
            </a:r>
            <a:endParaRPr lang="fr-FR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3556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8546" y="148862"/>
            <a:ext cx="82616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dirty="0" smtClean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Conclusions</a:t>
            </a:r>
            <a:endParaRPr lang="fr-FR" sz="2800" dirty="0">
              <a:solidFill>
                <a:srgbClr val="C0000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208546" y="1106905"/>
            <a:ext cx="851835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b="1" dirty="0" smtClean="0"/>
              <a:t>This </a:t>
            </a:r>
            <a:r>
              <a:rPr lang="fr-FR" sz="2400" b="1" dirty="0" err="1" smtClean="0"/>
              <a:t>exercise</a:t>
            </a:r>
            <a:r>
              <a:rPr lang="fr-FR" sz="2400" b="1" dirty="0" smtClean="0"/>
              <a:t> has </a:t>
            </a:r>
            <a:r>
              <a:rPr lang="fr-FR" sz="2400" b="1" dirty="0" err="1" smtClean="0"/>
              <a:t>identified</a:t>
            </a:r>
            <a:r>
              <a:rPr lang="fr-FR" sz="2400" b="1" dirty="0" smtClean="0"/>
              <a:t> a set of </a:t>
            </a:r>
            <a:r>
              <a:rPr lang="fr-FR" sz="2400" b="1" dirty="0" smtClean="0">
                <a:solidFill>
                  <a:srgbClr val="0000FF"/>
                </a:solidFill>
              </a:rPr>
              <a:t>11 </a:t>
            </a:r>
            <a:r>
              <a:rPr lang="fr-FR" sz="2400" b="1" dirty="0" err="1" smtClean="0">
                <a:solidFill>
                  <a:srgbClr val="0000FF"/>
                </a:solidFill>
              </a:rPr>
              <a:t>specific</a:t>
            </a:r>
            <a:r>
              <a:rPr lang="fr-FR" sz="2400" b="1" dirty="0" smtClean="0">
                <a:solidFill>
                  <a:srgbClr val="0000FF"/>
                </a:solidFill>
              </a:rPr>
              <a:t> </a:t>
            </a:r>
            <a:r>
              <a:rPr lang="fr-FR" sz="2400" b="1" dirty="0" err="1" smtClean="0">
                <a:solidFill>
                  <a:srgbClr val="0000FF"/>
                </a:solidFill>
              </a:rPr>
              <a:t>tasks</a:t>
            </a:r>
            <a:r>
              <a:rPr lang="fr-FR" sz="2400" b="1" dirty="0" smtClean="0">
                <a:solidFill>
                  <a:srgbClr val="0000FF"/>
                </a:solidFill>
              </a:rPr>
              <a:t> on key </a:t>
            </a:r>
            <a:r>
              <a:rPr lang="fr-FR" sz="2400" b="1" dirty="0" err="1" smtClean="0">
                <a:solidFill>
                  <a:srgbClr val="0000FF"/>
                </a:solidFill>
              </a:rPr>
              <a:t>physics</a:t>
            </a:r>
            <a:r>
              <a:rPr lang="fr-FR" sz="2400" b="1" dirty="0" smtClean="0">
                <a:solidFill>
                  <a:srgbClr val="0000FF"/>
                </a:solidFill>
              </a:rPr>
              <a:t> or </a:t>
            </a:r>
            <a:r>
              <a:rPr lang="fr-FR" sz="2400" b="1" dirty="0" err="1" smtClean="0">
                <a:solidFill>
                  <a:srgbClr val="0000FF"/>
                </a:solidFill>
              </a:rPr>
              <a:t>technical</a:t>
            </a:r>
            <a:r>
              <a:rPr lang="fr-FR" sz="2400" b="1" dirty="0" smtClean="0">
                <a:solidFill>
                  <a:srgbClr val="0000FF"/>
                </a:solidFill>
              </a:rPr>
              <a:t> questions </a:t>
            </a:r>
            <a:r>
              <a:rPr lang="fr-FR" sz="2400" b="1" dirty="0" smtClean="0"/>
              <a:t>for </a:t>
            </a:r>
            <a:r>
              <a:rPr lang="fr-FR" sz="2400" b="1" dirty="0" err="1" smtClean="0"/>
              <a:t>strengthening</a:t>
            </a:r>
            <a:r>
              <a:rPr lang="fr-FR" sz="2400" b="1" dirty="0" smtClean="0"/>
              <a:t> the scenario </a:t>
            </a:r>
            <a:r>
              <a:rPr lang="fr-FR" sz="2400" b="1" dirty="0" err="1" smtClean="0"/>
              <a:t>development</a:t>
            </a:r>
            <a:r>
              <a:rPr lang="fr-FR" sz="2400" b="1" dirty="0" smtClean="0"/>
              <a:t> on DEMO for </a:t>
            </a:r>
            <a:r>
              <a:rPr lang="fr-FR" sz="2400" b="1" dirty="0" err="1" smtClean="0"/>
              <a:t>transient</a:t>
            </a:r>
            <a:r>
              <a:rPr lang="fr-FR" sz="2400" b="1" dirty="0" smtClean="0"/>
              <a:t> phases.</a:t>
            </a:r>
          </a:p>
          <a:p>
            <a:pPr algn="just"/>
            <a:endParaRPr lang="fr-FR" sz="2400" b="1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400" b="1" dirty="0" smtClean="0"/>
              <a:t>In </a:t>
            </a:r>
            <a:r>
              <a:rPr lang="fr-FR" sz="2400" b="1" dirty="0" err="1" smtClean="0"/>
              <a:t>many</a:t>
            </a:r>
            <a:r>
              <a:rPr lang="fr-FR" sz="2400" b="1" dirty="0" smtClean="0"/>
              <a:t> cases the </a:t>
            </a:r>
            <a:r>
              <a:rPr lang="fr-FR" sz="2400" b="1" dirty="0" err="1" smtClean="0">
                <a:solidFill>
                  <a:srgbClr val="0000FF"/>
                </a:solidFill>
              </a:rPr>
              <a:t>tools</a:t>
            </a:r>
            <a:r>
              <a:rPr lang="fr-FR" sz="2400" b="1" dirty="0">
                <a:solidFill>
                  <a:srgbClr val="0000FF"/>
                </a:solidFill>
              </a:rPr>
              <a:t> </a:t>
            </a:r>
            <a:r>
              <a:rPr lang="fr-FR" sz="2400" b="1" dirty="0" smtClean="0">
                <a:solidFill>
                  <a:srgbClr val="0000FF"/>
                </a:solidFill>
              </a:rPr>
              <a:t>are </a:t>
            </a:r>
            <a:r>
              <a:rPr lang="fr-FR" sz="2400" b="1" dirty="0" err="1" smtClean="0">
                <a:solidFill>
                  <a:srgbClr val="0000FF"/>
                </a:solidFill>
              </a:rPr>
              <a:t>existing</a:t>
            </a:r>
            <a:r>
              <a:rPr lang="fr-FR" sz="2400" b="1" dirty="0" smtClean="0">
                <a:solidFill>
                  <a:srgbClr val="0000FF"/>
                </a:solidFill>
              </a:rPr>
              <a:t> </a:t>
            </a:r>
            <a:r>
              <a:rPr lang="fr-FR" sz="2400" b="1" dirty="0" smtClean="0"/>
              <a:t>and </a:t>
            </a:r>
            <a:r>
              <a:rPr lang="fr-FR" sz="2400" b="1" dirty="0" err="1" smtClean="0"/>
              <a:t>can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be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used</a:t>
            </a:r>
            <a:r>
              <a:rPr lang="fr-FR" sz="2400" b="1" dirty="0" smtClean="0"/>
              <a:t> (JETTO, ASTRA, METIS, CREATE, JINTRAC, SANCO, </a:t>
            </a:r>
            <a:r>
              <a:rPr lang="fr-FR" sz="2400" b="1" dirty="0" err="1" smtClean="0"/>
              <a:t>etc</a:t>
            </a:r>
            <a:r>
              <a:rPr lang="fr-FR" sz="2400" b="1" dirty="0" smtClean="0"/>
              <a:t> …).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400" b="1" dirty="0" err="1" smtClean="0"/>
              <a:t>Also</a:t>
            </a:r>
            <a:r>
              <a:rPr lang="fr-FR" sz="2400" b="1" dirty="0" smtClean="0"/>
              <a:t> a couple of </a:t>
            </a:r>
            <a:r>
              <a:rPr lang="fr-FR" sz="2400" b="1" dirty="0" err="1" smtClean="0">
                <a:solidFill>
                  <a:srgbClr val="0000FF"/>
                </a:solidFill>
              </a:rPr>
              <a:t>TSVVs</a:t>
            </a:r>
            <a:r>
              <a:rPr lang="fr-FR" sz="2400" b="1" dirty="0" smtClean="0">
                <a:solidFill>
                  <a:srgbClr val="0000FF"/>
                </a:solidFill>
              </a:rPr>
              <a:t> </a:t>
            </a:r>
            <a:r>
              <a:rPr lang="fr-FR" sz="2400" b="1" dirty="0" err="1" smtClean="0">
                <a:solidFill>
                  <a:srgbClr val="0000FF"/>
                </a:solidFill>
              </a:rPr>
              <a:t>may</a:t>
            </a:r>
            <a:r>
              <a:rPr lang="fr-FR" sz="2400" b="1" dirty="0" smtClean="0">
                <a:solidFill>
                  <a:srgbClr val="0000FF"/>
                </a:solidFill>
              </a:rPr>
              <a:t> </a:t>
            </a:r>
            <a:r>
              <a:rPr lang="fr-FR" sz="2400" b="1" dirty="0" err="1" smtClean="0">
                <a:solidFill>
                  <a:srgbClr val="0000FF"/>
                </a:solidFill>
              </a:rPr>
              <a:t>play</a:t>
            </a:r>
            <a:r>
              <a:rPr lang="fr-FR" sz="2400" b="1" dirty="0" smtClean="0">
                <a:solidFill>
                  <a:srgbClr val="0000FF"/>
                </a:solidFill>
              </a:rPr>
              <a:t> a </a:t>
            </a:r>
            <a:r>
              <a:rPr lang="fr-FR" sz="2400" b="1" dirty="0" err="1" smtClean="0">
                <a:solidFill>
                  <a:srgbClr val="0000FF"/>
                </a:solidFill>
              </a:rPr>
              <a:t>role</a:t>
            </a:r>
            <a:r>
              <a:rPr lang="fr-FR" sz="2400" b="1" dirty="0" smtClean="0"/>
              <a:t> (TSVV7, TSVV11) and </a:t>
            </a:r>
            <a:r>
              <a:rPr lang="fr-FR" sz="2400" b="1" dirty="0" err="1" smtClean="0"/>
              <a:t>could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be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involved</a:t>
            </a:r>
            <a:r>
              <a:rPr lang="fr-FR" sz="2400" b="1" dirty="0" smtClean="0"/>
              <a:t>. </a:t>
            </a:r>
            <a:r>
              <a:rPr lang="fr-FR" sz="2400" b="1" dirty="0" err="1" smtClean="0"/>
              <a:t>However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they</a:t>
            </a:r>
            <a:r>
              <a:rPr lang="fr-FR" sz="2400" b="1" dirty="0" smtClean="0"/>
              <a:t> are </a:t>
            </a:r>
            <a:r>
              <a:rPr lang="fr-FR" sz="2400" b="1" dirty="0" err="1" smtClean="0"/>
              <a:t>unlikely</a:t>
            </a:r>
            <a:r>
              <a:rPr lang="fr-FR" sz="2400" b="1" dirty="0" smtClean="0"/>
              <a:t> to </a:t>
            </a:r>
            <a:r>
              <a:rPr lang="fr-FR" sz="2400" b="1" dirty="0" err="1" smtClean="0"/>
              <a:t>play</a:t>
            </a:r>
            <a:r>
              <a:rPr lang="fr-FR" sz="2400" b="1" dirty="0" smtClean="0"/>
              <a:t> an </a:t>
            </a:r>
            <a:r>
              <a:rPr lang="fr-FR" sz="2400" b="1" dirty="0" err="1" smtClean="0"/>
              <a:t>immediate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role</a:t>
            </a:r>
            <a:r>
              <a:rPr lang="fr-FR" sz="2400" b="1" dirty="0" smtClean="0"/>
              <a:t>. </a:t>
            </a:r>
            <a:endParaRPr lang="fr-FR" sz="2400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400" b="1" dirty="0" smtClean="0"/>
              <a:t>In </a:t>
            </a:r>
            <a:r>
              <a:rPr lang="fr-FR" sz="2400" b="1" dirty="0" err="1" smtClean="0"/>
              <a:t>other</a:t>
            </a:r>
            <a:r>
              <a:rPr lang="fr-FR" sz="2400" b="1" dirty="0" smtClean="0"/>
              <a:t> </a:t>
            </a:r>
            <a:r>
              <a:rPr lang="fr-FR" sz="2400" b="1" dirty="0" smtClean="0">
                <a:solidFill>
                  <a:srgbClr val="0000FF"/>
                </a:solidFill>
              </a:rPr>
              <a:t>cases </a:t>
            </a:r>
            <a:r>
              <a:rPr lang="fr-FR" sz="2400" b="1" dirty="0" err="1" smtClean="0">
                <a:solidFill>
                  <a:srgbClr val="0000FF"/>
                </a:solidFill>
              </a:rPr>
              <a:t>experiments</a:t>
            </a:r>
            <a:r>
              <a:rPr lang="fr-FR" sz="2400" b="1" dirty="0" smtClean="0">
                <a:solidFill>
                  <a:srgbClr val="0000FF"/>
                </a:solidFill>
              </a:rPr>
              <a:t> </a:t>
            </a:r>
            <a:r>
              <a:rPr lang="fr-FR" sz="2400" b="1" dirty="0" err="1" smtClean="0">
                <a:solidFill>
                  <a:srgbClr val="0000FF"/>
                </a:solidFill>
              </a:rPr>
              <a:t>can</a:t>
            </a:r>
            <a:r>
              <a:rPr lang="fr-FR" sz="2400" b="1" dirty="0" smtClean="0">
                <a:solidFill>
                  <a:srgbClr val="0000FF"/>
                </a:solidFill>
              </a:rPr>
              <a:t> </a:t>
            </a:r>
            <a:r>
              <a:rPr lang="fr-FR" sz="2400" b="1" dirty="0" err="1" smtClean="0">
                <a:solidFill>
                  <a:srgbClr val="0000FF"/>
                </a:solidFill>
              </a:rPr>
              <a:t>be</a:t>
            </a:r>
            <a:r>
              <a:rPr lang="fr-FR" sz="2400" b="1" dirty="0" smtClean="0">
                <a:solidFill>
                  <a:srgbClr val="0000FF"/>
                </a:solidFill>
              </a:rPr>
              <a:t> </a:t>
            </a:r>
            <a:r>
              <a:rPr lang="fr-FR" sz="2400" b="1" dirty="0" err="1" smtClean="0">
                <a:solidFill>
                  <a:srgbClr val="0000FF"/>
                </a:solidFill>
              </a:rPr>
              <a:t>motivated</a:t>
            </a:r>
            <a:r>
              <a:rPr lang="fr-FR" sz="2400" b="1" dirty="0" smtClean="0">
                <a:solidFill>
                  <a:srgbClr val="0000FF"/>
                </a:solidFill>
              </a:rPr>
              <a:t> </a:t>
            </a:r>
            <a:r>
              <a:rPr lang="fr-FR" sz="2400" b="1" dirty="0" smtClean="0"/>
              <a:t>in the 2022 Programme: </a:t>
            </a:r>
            <a:r>
              <a:rPr lang="fr-FR" sz="2400" b="1" dirty="0" err="1" smtClean="0"/>
              <a:t>this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can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be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discussed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within</a:t>
            </a:r>
            <a:r>
              <a:rPr lang="fr-FR" sz="2400" b="1" dirty="0" smtClean="0"/>
              <a:t> the WPTE Programme </a:t>
            </a:r>
          </a:p>
          <a:p>
            <a:pPr algn="just"/>
            <a:endParaRPr lang="fr-FR" sz="2400" b="1" dirty="0"/>
          </a:p>
          <a:p>
            <a:pPr algn="just"/>
            <a:r>
              <a:rPr lang="fr-FR" sz="2400" b="1" dirty="0" smtClean="0"/>
              <a:t>The </a:t>
            </a:r>
            <a:r>
              <a:rPr lang="fr-FR" sz="2400" b="1" dirty="0" err="1" smtClean="0"/>
              <a:t>proposal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is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now</a:t>
            </a:r>
            <a:r>
              <a:rPr lang="fr-FR" sz="2400" b="1" dirty="0" smtClean="0"/>
              <a:t> to </a:t>
            </a:r>
            <a:r>
              <a:rPr lang="fr-FR" sz="2400" b="1" dirty="0" err="1" smtClean="0"/>
              <a:t>designate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ROs</a:t>
            </a:r>
            <a:r>
              <a:rPr lang="fr-FR" sz="2400" b="1" dirty="0" smtClean="0"/>
              <a:t> for </a:t>
            </a:r>
            <a:r>
              <a:rPr lang="fr-FR" sz="2400" b="1" dirty="0" err="1" smtClean="0"/>
              <a:t>each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these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tasks</a:t>
            </a:r>
            <a:r>
              <a:rPr lang="fr-FR" sz="2400" b="1" dirty="0" smtClean="0"/>
              <a:t> to </a:t>
            </a:r>
            <a:r>
              <a:rPr lang="fr-FR" sz="2400" b="1" dirty="0" err="1" smtClean="0"/>
              <a:t>define</a:t>
            </a:r>
            <a:r>
              <a:rPr lang="fr-FR" sz="2400" b="1" dirty="0" smtClean="0"/>
              <a:t> in more </a:t>
            </a:r>
            <a:r>
              <a:rPr lang="fr-FR" sz="2400" b="1" dirty="0" err="1" smtClean="0"/>
              <a:t>details</a:t>
            </a:r>
            <a:r>
              <a:rPr lang="fr-FR" sz="2400" b="1" dirty="0" smtClean="0"/>
              <a:t> the </a:t>
            </a:r>
            <a:r>
              <a:rPr lang="fr-FR" sz="2400" b="1" dirty="0" err="1" smtClean="0"/>
              <a:t>work</a:t>
            </a:r>
            <a:r>
              <a:rPr lang="fr-FR" sz="2400" b="1" dirty="0" smtClean="0"/>
              <a:t> plan and the </a:t>
            </a:r>
            <a:r>
              <a:rPr lang="fr-FR" sz="2400" b="1" dirty="0" err="1" smtClean="0"/>
              <a:t>resources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needed</a:t>
            </a:r>
            <a:r>
              <a:rPr lang="fr-FR" sz="2400" b="1" dirty="0" smtClean="0"/>
              <a:t> in FSD or FTD. 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2936466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86594" y="1860621"/>
            <a:ext cx="8520522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fr-FR" sz="2400" b="1" dirty="0">
              <a:solidFill>
                <a:srgbClr val="0000FF"/>
              </a:solidFill>
            </a:endParaRPr>
          </a:p>
          <a:p>
            <a:pPr algn="just"/>
            <a:r>
              <a:rPr lang="fr-FR" sz="2400" b="1" dirty="0" err="1" smtClean="0">
                <a:solidFill>
                  <a:srgbClr val="0000FF"/>
                </a:solidFill>
              </a:rPr>
              <a:t>Definitions</a:t>
            </a:r>
            <a:r>
              <a:rPr lang="fr-FR" sz="2400" b="1" dirty="0" smtClean="0">
                <a:solidFill>
                  <a:srgbClr val="0000FF"/>
                </a:solidFill>
              </a:rPr>
              <a:t>:</a:t>
            </a: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è"/>
            </a:pPr>
            <a:endParaRPr lang="fr-FR" b="1" dirty="0" smtClean="0"/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è"/>
            </a:pPr>
            <a:r>
              <a:rPr lang="fr-FR" sz="2400" b="1" dirty="0" smtClean="0"/>
              <a:t>Phases </a:t>
            </a:r>
            <a:r>
              <a:rPr lang="fr-FR" sz="2400" b="1" dirty="0" err="1" smtClean="0"/>
              <a:t>that</a:t>
            </a:r>
            <a:r>
              <a:rPr lang="fr-FR" sz="2400" b="1" dirty="0" smtClean="0"/>
              <a:t> are not </a:t>
            </a:r>
            <a:r>
              <a:rPr lang="fr-FR" sz="2400" b="1" dirty="0" err="1" smtClean="0"/>
              <a:t>triggered</a:t>
            </a:r>
            <a:r>
              <a:rPr lang="fr-FR" sz="2400" b="1" dirty="0" smtClean="0"/>
              <a:t> by </a:t>
            </a:r>
            <a:r>
              <a:rPr lang="fr-FR" sz="2400" b="1" dirty="0" err="1" smtClean="0"/>
              <a:t>alarms</a:t>
            </a:r>
            <a:r>
              <a:rPr lang="fr-FR" sz="2400" b="1" dirty="0" smtClean="0"/>
              <a:t> but </a:t>
            </a:r>
            <a:r>
              <a:rPr lang="fr-FR" sz="2400" b="1" dirty="0" err="1" smtClean="0"/>
              <a:t>consitutive</a:t>
            </a:r>
            <a:r>
              <a:rPr lang="fr-FR" sz="2400" b="1" dirty="0" smtClean="0"/>
              <a:t> of a </a:t>
            </a:r>
            <a:r>
              <a:rPr lang="fr-FR" sz="2400" b="1" dirty="0" err="1" smtClean="0"/>
              <a:t>typical</a:t>
            </a:r>
            <a:r>
              <a:rPr lang="fr-FR" sz="2400" b="1" dirty="0" smtClean="0"/>
              <a:t> scenario for </a:t>
            </a:r>
            <a:r>
              <a:rPr lang="fr-FR" sz="2400" b="1" dirty="0" err="1" smtClean="0"/>
              <a:t>reaching</a:t>
            </a:r>
            <a:r>
              <a:rPr lang="fr-FR" sz="2400" b="1" dirty="0"/>
              <a:t> </a:t>
            </a:r>
            <a:r>
              <a:rPr lang="fr-FR" sz="2400" b="1" dirty="0" smtClean="0"/>
              <a:t>and landing the </a:t>
            </a:r>
            <a:r>
              <a:rPr lang="fr-FR" sz="2400" b="1" dirty="0" err="1" smtClean="0"/>
              <a:t>desired</a:t>
            </a:r>
            <a:r>
              <a:rPr lang="fr-FR" sz="2400" b="1" dirty="0" smtClean="0"/>
              <a:t> operating scenario for </a:t>
            </a:r>
            <a:r>
              <a:rPr lang="fr-FR" sz="2400" b="1" dirty="0" err="1" smtClean="0"/>
              <a:t>optimised</a:t>
            </a:r>
            <a:r>
              <a:rPr lang="fr-FR" sz="2400" b="1" dirty="0" smtClean="0"/>
              <a:t> fusion power in DEMO</a:t>
            </a: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è"/>
            </a:pPr>
            <a:endParaRPr lang="fr-FR" sz="2400" b="1" dirty="0" smtClean="0"/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è"/>
            </a:pPr>
            <a:r>
              <a:rPr lang="fr-FR" sz="2400" b="1" dirty="0" smtClean="0"/>
              <a:t>Scenario flat top </a:t>
            </a:r>
            <a:r>
              <a:rPr lang="fr-FR" sz="2400" b="1" dirty="0" err="1" smtClean="0"/>
              <a:t>assumptions</a:t>
            </a:r>
            <a:r>
              <a:rPr lang="fr-FR" sz="2400" b="1" dirty="0" smtClean="0"/>
              <a:t>: </a:t>
            </a:r>
            <a:r>
              <a:rPr lang="fr-FR" sz="2400" b="1" dirty="0"/>
              <a:t>H=1 no ELM high </a:t>
            </a:r>
            <a:r>
              <a:rPr lang="fr-FR" sz="2400" b="1" dirty="0" smtClean="0"/>
              <a:t>beta (~3) radiation( &gt;90%) </a:t>
            </a:r>
            <a:r>
              <a:rPr lang="fr-FR" sz="2400" b="1" dirty="0" err="1" smtClean="0"/>
              <a:t>detached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regime</a:t>
            </a:r>
            <a:r>
              <a:rPr lang="fr-FR" sz="2400" b="1" dirty="0" smtClean="0"/>
              <a:t> as operating point (120% </a:t>
            </a:r>
            <a:r>
              <a:rPr lang="fr-FR" sz="2400" b="1" dirty="0" err="1" smtClean="0"/>
              <a:t>Greenwald</a:t>
            </a:r>
            <a:r>
              <a:rPr lang="fr-FR" sz="2400" b="1" dirty="0" smtClean="0"/>
              <a:t>) + </a:t>
            </a:r>
            <a:r>
              <a:rPr lang="fr-FR" sz="2400" b="1" dirty="0" err="1" smtClean="0"/>
              <a:t>auxillary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heating</a:t>
            </a:r>
            <a:r>
              <a:rPr lang="fr-FR" sz="2400" b="1" dirty="0" smtClean="0"/>
              <a:t> (ECRH). </a:t>
            </a:r>
            <a:r>
              <a:rPr lang="fr-FR" sz="2400" b="1" dirty="0" err="1" smtClean="0"/>
              <a:t>Regime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left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undefined</a:t>
            </a:r>
            <a:r>
              <a:rPr lang="fr-FR" sz="2400" b="1" dirty="0" smtClean="0"/>
              <a:t> in </a:t>
            </a:r>
            <a:r>
              <a:rPr lang="fr-FR" sz="2400" b="1" dirty="0" err="1" smtClean="0"/>
              <a:t>this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study</a:t>
            </a:r>
            <a:r>
              <a:rPr lang="fr-FR" sz="2400" b="1" dirty="0" smtClean="0"/>
              <a:t>. </a:t>
            </a:r>
          </a:p>
        </p:txBody>
      </p:sp>
      <p:sp>
        <p:nvSpPr>
          <p:cNvPr id="3" name="Rectangle 2"/>
          <p:cNvSpPr/>
          <p:nvPr/>
        </p:nvSpPr>
        <p:spPr>
          <a:xfrm>
            <a:off x="747674" y="1275846"/>
            <a:ext cx="759836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b="1" dirty="0" err="1">
                <a:solidFill>
                  <a:srgbClr val="0000FF"/>
                </a:solidFill>
              </a:rPr>
              <a:t>Transient</a:t>
            </a:r>
            <a:r>
              <a:rPr lang="fr-FR" sz="3200" b="1" dirty="0">
                <a:solidFill>
                  <a:srgbClr val="0000FF"/>
                </a:solidFill>
              </a:rPr>
              <a:t> « </a:t>
            </a:r>
            <a:r>
              <a:rPr lang="fr-FR" sz="3200" b="1" dirty="0" err="1">
                <a:solidFill>
                  <a:srgbClr val="0000FF"/>
                </a:solidFill>
              </a:rPr>
              <a:t>planned</a:t>
            </a:r>
            <a:r>
              <a:rPr lang="fr-FR" sz="3200" b="1" dirty="0">
                <a:solidFill>
                  <a:srgbClr val="0000FF"/>
                </a:solidFill>
              </a:rPr>
              <a:t> » </a:t>
            </a:r>
            <a:r>
              <a:rPr lang="fr-FR" sz="3200" b="1" dirty="0" smtClean="0">
                <a:solidFill>
                  <a:srgbClr val="0000FF"/>
                </a:solidFill>
              </a:rPr>
              <a:t>phases </a:t>
            </a:r>
            <a:r>
              <a:rPr lang="fr-FR" sz="3200" b="1" dirty="0">
                <a:solidFill>
                  <a:srgbClr val="0000FF"/>
                </a:solidFill>
              </a:rPr>
              <a:t>and scenario: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286594" y="119270"/>
            <a:ext cx="50275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 err="1" smtClean="0">
                <a:solidFill>
                  <a:srgbClr val="C00000"/>
                </a:solidFill>
              </a:rPr>
              <a:t>Definitions</a:t>
            </a:r>
            <a:endParaRPr lang="fr-FR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470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/>
          <a:srcRect l="19202" r="9540" b="57001"/>
          <a:stretch/>
        </p:blipFill>
        <p:spPr>
          <a:xfrm>
            <a:off x="1683026" y="1198575"/>
            <a:ext cx="6294783" cy="1849425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278296" y="0"/>
            <a:ext cx="5847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 err="1" smtClean="0">
                <a:solidFill>
                  <a:srgbClr val="C00000"/>
                </a:solidFill>
              </a:rPr>
              <a:t>Transient</a:t>
            </a:r>
            <a:r>
              <a:rPr lang="fr-FR" sz="4000" b="1" dirty="0" smtClean="0">
                <a:solidFill>
                  <a:srgbClr val="C00000"/>
                </a:solidFill>
              </a:rPr>
              <a:t> phases</a:t>
            </a:r>
            <a:endParaRPr lang="fr-FR" sz="4000" b="1" dirty="0">
              <a:solidFill>
                <a:srgbClr val="C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77124" y="1410610"/>
            <a:ext cx="925102" cy="1206694"/>
          </a:xfrm>
          <a:prstGeom prst="rect">
            <a:avLst/>
          </a:prstGeom>
          <a:solidFill>
            <a:schemeClr val="accent2">
              <a:lumMod val="40000"/>
              <a:lumOff val="60000"/>
              <a:alpha val="53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2629014" y="1410610"/>
            <a:ext cx="925102" cy="1206694"/>
          </a:xfrm>
          <a:prstGeom prst="rect">
            <a:avLst/>
          </a:prstGeom>
          <a:solidFill>
            <a:schemeClr val="accent1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5948489" y="1397358"/>
            <a:ext cx="925102" cy="1206694"/>
          </a:xfrm>
          <a:prstGeom prst="rect">
            <a:avLst/>
          </a:prstGeom>
          <a:solidFill>
            <a:schemeClr val="accent6">
              <a:lumMod val="40000"/>
              <a:lumOff val="60000"/>
              <a:alpha val="53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6600415" y="1397358"/>
            <a:ext cx="938707" cy="1206694"/>
          </a:xfrm>
          <a:prstGeom prst="rect">
            <a:avLst/>
          </a:prstGeom>
          <a:solidFill>
            <a:srgbClr val="FFC000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2079753" y="1650663"/>
            <a:ext cx="1676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1                 2</a:t>
            </a:r>
            <a:endParaRPr lang="fr-FR" b="1" dirty="0"/>
          </a:p>
        </p:txBody>
      </p:sp>
      <p:sp>
        <p:nvSpPr>
          <p:cNvPr id="15" name="ZoneTexte 14"/>
          <p:cNvSpPr txBox="1"/>
          <p:nvPr/>
        </p:nvSpPr>
        <p:spPr>
          <a:xfrm>
            <a:off x="6138817" y="1650663"/>
            <a:ext cx="1676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3</a:t>
            </a:r>
            <a:r>
              <a:rPr lang="fr-FR" b="1" dirty="0" smtClean="0"/>
              <a:t>                 </a:t>
            </a:r>
            <a:r>
              <a:rPr lang="fr-FR" b="1" dirty="0"/>
              <a:t>4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3734180" y="3082644"/>
            <a:ext cx="21924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Flat top </a:t>
            </a:r>
          </a:p>
          <a:p>
            <a:pPr algn="ctr"/>
            <a:r>
              <a:rPr lang="fr-FR" b="1" dirty="0" smtClean="0"/>
              <a:t>(</a:t>
            </a:r>
            <a:r>
              <a:rPr lang="fr-FR" b="1" dirty="0" err="1" smtClean="0"/>
              <a:t>defined</a:t>
            </a:r>
            <a:r>
              <a:rPr lang="fr-FR" b="1" dirty="0" smtClean="0"/>
              <a:t> </a:t>
            </a:r>
            <a:r>
              <a:rPr lang="fr-FR" b="1" dirty="0" err="1" smtClean="0"/>
              <a:t>previously</a:t>
            </a:r>
            <a:r>
              <a:rPr lang="fr-FR" b="1" dirty="0" smtClean="0"/>
              <a:t>)</a:t>
            </a:r>
            <a:endParaRPr lang="fr-FR" b="1" dirty="0"/>
          </a:p>
        </p:txBody>
      </p:sp>
      <p:sp>
        <p:nvSpPr>
          <p:cNvPr id="4" name="Rectangle 3"/>
          <p:cNvSpPr/>
          <p:nvPr/>
        </p:nvSpPr>
        <p:spPr>
          <a:xfrm>
            <a:off x="65153" y="3500088"/>
            <a:ext cx="2865983" cy="1015663"/>
          </a:xfrm>
          <a:prstGeom prst="rect">
            <a:avLst/>
          </a:prstGeom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Phase I: </a:t>
            </a:r>
            <a:r>
              <a:rPr lang="en-GB" sz="2000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Breakdown </a:t>
            </a:r>
            <a:r>
              <a:rPr lang="en-GB" sz="20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GB" sz="2000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Burnthrough</a:t>
            </a:r>
            <a:r>
              <a:rPr lang="en-GB" sz="20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X-point </a:t>
            </a:r>
            <a:r>
              <a:rPr lang="en-GB" sz="2000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&amp; </a:t>
            </a:r>
            <a:r>
              <a:rPr lang="en-GB" sz="20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L-mode ramp-up</a:t>
            </a:r>
            <a:endParaRPr lang="fr-FR" sz="2000" dirty="0"/>
          </a:p>
        </p:txBody>
      </p:sp>
      <p:sp>
        <p:nvSpPr>
          <p:cNvPr id="16" name="Rectangle 15"/>
          <p:cNvSpPr/>
          <p:nvPr/>
        </p:nvSpPr>
        <p:spPr>
          <a:xfrm>
            <a:off x="65153" y="5261861"/>
            <a:ext cx="2865983" cy="707886"/>
          </a:xfrm>
          <a:prstGeom prst="rect">
            <a:avLst/>
          </a:prstGeom>
          <a:ln w="38100"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Phase II: </a:t>
            </a:r>
            <a:r>
              <a:rPr lang="en-US" sz="20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Access to high confinement regime</a:t>
            </a:r>
            <a:endParaRPr lang="fr-FR" sz="2000" dirty="0"/>
          </a:p>
        </p:txBody>
      </p:sp>
      <p:sp>
        <p:nvSpPr>
          <p:cNvPr id="17" name="Rectangle 16"/>
          <p:cNvSpPr/>
          <p:nvPr/>
        </p:nvSpPr>
        <p:spPr>
          <a:xfrm>
            <a:off x="6138817" y="3500088"/>
            <a:ext cx="2865983" cy="1015663"/>
          </a:xfrm>
          <a:prstGeom prst="rect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Phase III: </a:t>
            </a:r>
            <a:r>
              <a:rPr lang="en-US" sz="20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 of Burn – transition to L-mode ramp-down</a:t>
            </a:r>
            <a:endParaRPr lang="fr-FR" sz="2000" dirty="0"/>
          </a:p>
        </p:txBody>
      </p:sp>
      <p:sp>
        <p:nvSpPr>
          <p:cNvPr id="18" name="Rectangle 17"/>
          <p:cNvSpPr/>
          <p:nvPr/>
        </p:nvSpPr>
        <p:spPr>
          <a:xfrm>
            <a:off x="6138817" y="5261861"/>
            <a:ext cx="2865983" cy="707886"/>
          </a:xfrm>
          <a:prstGeom prst="rect">
            <a:avLst/>
          </a:prstGeom>
          <a:ln w="38100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Phase IV: </a:t>
            </a:r>
            <a:r>
              <a:rPr lang="en-US" sz="20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Ramp-down – L-mode plasma landing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070634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5774" y="3673565"/>
            <a:ext cx="8998225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GB" sz="2400" b="1" u="sng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Rating: </a:t>
            </a:r>
            <a:endParaRPr lang="en-GB" sz="2400" b="1" u="sng" dirty="0" smtClean="0">
              <a:solidFill>
                <a:srgbClr val="0000FF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GB" sz="2400" b="1" u="sng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DEMO </a:t>
            </a:r>
            <a:r>
              <a:rPr lang="en-GB" sz="2400" b="1" u="sng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priority:   </a:t>
            </a:r>
            <a:endParaRPr lang="en-GB" sz="2400" b="1" u="sng" dirty="0" smtClean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Clr>
                <a:srgbClr val="000000"/>
              </a:buClr>
              <a:buSzPts val="2800"/>
              <a:buFont typeface="Calibri" panose="020F0502020204030204" pitchFamily="34" charset="0"/>
              <a:buChar char="-"/>
            </a:pPr>
            <a:r>
              <a:rPr lang="en-GB" sz="2400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1=to be done in 2022; </a:t>
            </a:r>
          </a:p>
          <a:p>
            <a:pPr marL="342900" lvl="0" indent="-342900">
              <a:spcAft>
                <a:spcPts val="0"/>
              </a:spcAft>
              <a:buClr>
                <a:srgbClr val="000000"/>
              </a:buClr>
              <a:buSzPts val="2800"/>
              <a:buFont typeface="Calibri" panose="020F0502020204030204" pitchFamily="34" charset="0"/>
              <a:buChar char="-"/>
            </a:pPr>
            <a:r>
              <a:rPr lang="en-GB" sz="2400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2=action to be discussed for 2023 and follow up the on-going development in FSD WPs; </a:t>
            </a:r>
          </a:p>
          <a:p>
            <a:pPr marL="342900" lvl="0" indent="-342900">
              <a:spcAft>
                <a:spcPts val="0"/>
              </a:spcAft>
              <a:buClr>
                <a:srgbClr val="000000"/>
              </a:buClr>
              <a:buSzPts val="2800"/>
              <a:buFont typeface="Calibri" panose="020F0502020204030204" pitchFamily="34" charset="0"/>
              <a:buChar char="-"/>
            </a:pPr>
            <a:r>
              <a:rPr lang="en-GB" sz="2400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3=no actions required at this stage</a:t>
            </a:r>
            <a:endParaRPr lang="fr-FR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 panose="020F0502020204030204" pitchFamily="34" charset="0"/>
              <a:buChar char="-"/>
            </a:pPr>
            <a:r>
              <a:rPr lang="en-GB" sz="2400" b="1" u="sng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Resource impact for executing the task: </a:t>
            </a:r>
            <a:r>
              <a:rPr lang="en-GB" sz="24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1=low ; 2=medium ; 3=high </a:t>
            </a:r>
            <a:endParaRPr lang="fr-FR" sz="2400" dirty="0"/>
          </a:p>
        </p:txBody>
      </p:sp>
      <p:sp>
        <p:nvSpPr>
          <p:cNvPr id="3" name="ZoneTexte 2"/>
          <p:cNvSpPr txBox="1"/>
          <p:nvPr/>
        </p:nvSpPr>
        <p:spPr>
          <a:xfrm>
            <a:off x="318052" y="159026"/>
            <a:ext cx="58309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err="1" smtClean="0">
                <a:solidFill>
                  <a:srgbClr val="C00000"/>
                </a:solidFill>
              </a:rPr>
              <a:t>Approach</a:t>
            </a:r>
            <a:endParaRPr lang="fr-FR" sz="3600" b="1" dirty="0">
              <a:solidFill>
                <a:srgbClr val="C000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18052" y="1039132"/>
            <a:ext cx="85344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800"/>
              </a:spcBef>
              <a:buFont typeface="Wingdings" panose="05000000000000000000" pitchFamily="2" charset="2"/>
              <a:buChar char="q"/>
            </a:pPr>
            <a:r>
              <a:rPr lang="fr-FR" sz="2400" b="1" dirty="0" smtClean="0"/>
              <a:t> </a:t>
            </a:r>
            <a:r>
              <a:rPr lang="fr-FR" sz="2400" b="1" dirty="0" err="1" smtClean="0"/>
              <a:t>Identify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which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physics</a:t>
            </a:r>
            <a:r>
              <a:rPr lang="fr-FR" sz="2400" b="1" dirty="0" smtClean="0"/>
              <a:t>/</a:t>
            </a:r>
            <a:r>
              <a:rPr lang="fr-FR" sz="2400" b="1" dirty="0" err="1" smtClean="0"/>
              <a:t>technical</a:t>
            </a:r>
            <a:r>
              <a:rPr lang="fr-FR" sz="2400" b="1" dirty="0" smtClean="0"/>
              <a:t> questions </a:t>
            </a:r>
            <a:r>
              <a:rPr lang="fr-FR" sz="2400" b="1" dirty="0" err="1" smtClean="0"/>
              <a:t>that</a:t>
            </a:r>
            <a:r>
              <a:rPr lang="fr-FR" sz="2400" b="1" dirty="0" smtClean="0"/>
              <a:t>  </a:t>
            </a:r>
            <a:r>
              <a:rPr lang="fr-FR" sz="2400" b="1" dirty="0" err="1" smtClean="0"/>
              <a:t>should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be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addressed</a:t>
            </a:r>
            <a:r>
              <a:rPr lang="fr-FR" sz="2400" b="1" dirty="0" smtClean="0"/>
              <a:t> in the area of scenario </a:t>
            </a:r>
            <a:r>
              <a:rPr lang="fr-FR" sz="2400" b="1" dirty="0" err="1" smtClean="0"/>
              <a:t>transients</a:t>
            </a:r>
            <a:r>
              <a:rPr lang="fr-FR" sz="2400" b="1" dirty="0" smtClean="0"/>
              <a:t> as </a:t>
            </a:r>
            <a:r>
              <a:rPr lang="fr-FR" sz="2400" b="1" dirty="0" err="1" smtClean="0"/>
              <a:t>defined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earlier</a:t>
            </a:r>
            <a:r>
              <a:rPr lang="fr-FR" sz="2400" b="1" dirty="0" smtClean="0"/>
              <a:t>. </a:t>
            </a:r>
          </a:p>
          <a:p>
            <a:pPr marL="285750" indent="-285750">
              <a:spcBef>
                <a:spcPts val="1800"/>
              </a:spcBef>
              <a:buFont typeface="Wingdings" panose="05000000000000000000" pitchFamily="2" charset="2"/>
              <a:buChar char="q"/>
            </a:pPr>
            <a:r>
              <a:rPr lang="fr-FR" sz="2400" b="1" dirty="0" smtClean="0"/>
              <a:t> </a:t>
            </a:r>
            <a:r>
              <a:rPr lang="fr-FR" sz="2400" b="1" dirty="0" err="1" smtClean="0"/>
              <a:t>Prioritize</a:t>
            </a:r>
            <a:r>
              <a:rPr lang="fr-FR" sz="2400" b="1" dirty="0" smtClean="0"/>
              <a:t> the questions in </a:t>
            </a:r>
            <a:r>
              <a:rPr lang="fr-FR" sz="2400" b="1" dirty="0" err="1" smtClean="0"/>
              <a:t>terms</a:t>
            </a:r>
            <a:r>
              <a:rPr lang="fr-FR" sz="2400" b="1" dirty="0" smtClean="0"/>
              <a:t> of DEMO </a:t>
            </a:r>
            <a:r>
              <a:rPr lang="fr-FR" sz="2400" b="1" dirty="0" err="1" smtClean="0"/>
              <a:t>priorities</a:t>
            </a:r>
            <a:r>
              <a:rPr lang="fr-FR" sz="2400" b="1" dirty="0" smtClean="0"/>
              <a:t> </a:t>
            </a:r>
          </a:p>
          <a:p>
            <a:pPr marL="285750" indent="-285750">
              <a:spcBef>
                <a:spcPts val="1800"/>
              </a:spcBef>
              <a:buFont typeface="Wingdings" panose="05000000000000000000" pitchFamily="2" charset="2"/>
              <a:buChar char="q"/>
            </a:pPr>
            <a:r>
              <a:rPr lang="fr-FR" sz="2400" b="1" dirty="0" smtClean="0"/>
              <a:t> </a:t>
            </a:r>
            <a:r>
              <a:rPr lang="fr-FR" sz="2400" b="1" dirty="0" err="1" smtClean="0"/>
              <a:t>Assess</a:t>
            </a:r>
            <a:r>
              <a:rPr lang="fr-FR" sz="2400" b="1" dirty="0" smtClean="0"/>
              <a:t> the </a:t>
            </a:r>
            <a:r>
              <a:rPr lang="fr-FR" sz="2400" b="1" dirty="0" err="1" smtClean="0"/>
              <a:t>resource</a:t>
            </a:r>
            <a:r>
              <a:rPr lang="fr-FR" sz="2400" b="1" dirty="0" smtClean="0"/>
              <a:t> impact and the </a:t>
            </a:r>
            <a:r>
              <a:rPr lang="fr-FR" sz="2400" b="1" dirty="0" err="1" smtClean="0"/>
              <a:t>work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presently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being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done</a:t>
            </a:r>
            <a:r>
              <a:rPr lang="fr-FR" sz="2400" b="1" dirty="0" smtClean="0"/>
              <a:t> in FSD or </a:t>
            </a:r>
            <a:r>
              <a:rPr lang="fr-FR" sz="2400" b="1" dirty="0" err="1" smtClean="0"/>
              <a:t>elsewhere</a:t>
            </a:r>
            <a:r>
              <a:rPr lang="fr-FR" sz="2400" b="1" dirty="0" smtClean="0"/>
              <a:t> for </a:t>
            </a:r>
            <a:r>
              <a:rPr lang="fr-FR" sz="2400" b="1" dirty="0" err="1" smtClean="0"/>
              <a:t>each</a:t>
            </a:r>
            <a:r>
              <a:rPr lang="fr-FR" sz="2400" b="1" dirty="0" smtClean="0"/>
              <a:t> questions (not exhaustive)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2903963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0541534"/>
              </p:ext>
            </p:extLst>
          </p:nvPr>
        </p:nvGraphicFramePr>
        <p:xfrm>
          <a:off x="212034" y="920529"/>
          <a:ext cx="8693425" cy="5854317"/>
        </p:xfrm>
        <a:graphic>
          <a:graphicData uri="http://schemas.openxmlformats.org/drawingml/2006/table">
            <a:tbl>
              <a:tblPr firstRow="1" bandRow="1"/>
              <a:tblGrid>
                <a:gridCol w="1766788">
                  <a:extLst>
                    <a:ext uri="{9D8B030D-6E8A-4147-A177-3AD203B41FA5}">
                      <a16:colId xmlns:a16="http://schemas.microsoft.com/office/drawing/2014/main" val="3206140318"/>
                    </a:ext>
                  </a:extLst>
                </a:gridCol>
                <a:gridCol w="2060236">
                  <a:extLst>
                    <a:ext uri="{9D8B030D-6E8A-4147-A177-3AD203B41FA5}">
                      <a16:colId xmlns:a16="http://schemas.microsoft.com/office/drawing/2014/main" val="173240325"/>
                    </a:ext>
                  </a:extLst>
                </a:gridCol>
                <a:gridCol w="759655">
                  <a:extLst>
                    <a:ext uri="{9D8B030D-6E8A-4147-A177-3AD203B41FA5}">
                      <a16:colId xmlns:a16="http://schemas.microsoft.com/office/drawing/2014/main" val="707681694"/>
                    </a:ext>
                  </a:extLst>
                </a:gridCol>
                <a:gridCol w="1012874">
                  <a:extLst>
                    <a:ext uri="{9D8B030D-6E8A-4147-A177-3AD203B41FA5}">
                      <a16:colId xmlns:a16="http://schemas.microsoft.com/office/drawing/2014/main" val="2744401628"/>
                    </a:ext>
                  </a:extLst>
                </a:gridCol>
                <a:gridCol w="3093872">
                  <a:extLst>
                    <a:ext uri="{9D8B030D-6E8A-4147-A177-3AD203B41FA5}">
                      <a16:colId xmlns:a16="http://schemas.microsoft.com/office/drawing/2014/main" val="2439053139"/>
                    </a:ext>
                  </a:extLst>
                </a:gridCol>
              </a:tblGrid>
              <a:tr h="61827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Issue </a:t>
                      </a:r>
                      <a:endParaRPr lang="fr-F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541" marR="24541" marT="12271" marB="1227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Task (modelling/</a:t>
                      </a:r>
                      <a:endParaRPr lang="fr-F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experiments / data mining / analysis)</a:t>
                      </a:r>
                      <a:endParaRPr lang="fr-F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541" marR="24541" marT="12271" marB="1227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DEMO team </a:t>
                      </a:r>
                      <a:r>
                        <a:rPr lang="fr-FR" sz="1400" b="1" kern="1200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priority</a:t>
                      </a:r>
                      <a:endParaRPr lang="fr-F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541" marR="24541" marT="12271" marB="1227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Resources</a:t>
                      </a:r>
                      <a:r>
                        <a:rPr lang="fr-FR" sz="14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impact</a:t>
                      </a:r>
                      <a:endParaRPr lang="fr-F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541" marR="24541" marT="12271" marB="1227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What is existing or could be done in the DEMO Activity or within FSD/FTD</a:t>
                      </a:r>
                      <a:endParaRPr lang="fr-F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541" marR="24541" marT="12271" marB="1227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3255165"/>
                  </a:ext>
                </a:extLst>
              </a:tr>
              <a:tr h="1024400"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Modelling suite breakdown-</a:t>
                      </a:r>
                      <a:r>
                        <a:rPr lang="en-GB" sz="1400" b="1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burnthrough</a:t>
                      </a:r>
                      <a:r>
                        <a:rPr lang="en-GB" sz="14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-ramp-up. ECRH assist. </a:t>
                      </a:r>
                      <a:endParaRPr lang="fr-F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541" marR="24541" marT="12271" marB="1227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12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Integration of the burnthrough model (TSVV11) </a:t>
                      </a:r>
                      <a:endParaRPr lang="fr-F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541" marR="24541" marT="12271" marB="1227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fr-F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541" marR="24541" marT="12271" marB="1227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fr-F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541" marR="24541" marT="12271" marB="1227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4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Existing BD codes to DEMO – BKD0 + GRAY.</a:t>
                      </a:r>
                      <a:endParaRPr lang="fr-FR" sz="14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4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RT03 (WPTE) - (WPrIO + TSVV11 + WPSA)? include background gas from the wall. </a:t>
                      </a:r>
                      <a:endParaRPr lang="fr-FR" sz="14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541" marR="24541" marT="12271" marB="1227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884060"/>
                  </a:ext>
                </a:extLst>
              </a:tr>
              <a:tr h="37426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Introduce edge modelling in L-mode code</a:t>
                      </a:r>
                      <a:endParaRPr lang="fr-F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541" marR="24541" marT="12271" marB="1227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fr-F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541" marR="24541" marT="12271" marB="1227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fr-F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541" marR="24541" marT="12271" marB="1227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4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TSVV11 (QUALIKIZ); RT03</a:t>
                      </a:r>
                      <a:endParaRPr lang="fr-FR" sz="1400" b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4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RAPTOR, Sauter, </a:t>
                      </a:r>
                      <a:r>
                        <a:rPr lang="fr-FR" sz="1400" b="1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ppy</a:t>
                      </a:r>
                      <a:r>
                        <a:rPr lang="fr-FR" sz="14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. </a:t>
                      </a:r>
                      <a:endParaRPr lang="fr-FR" sz="1400" b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541" marR="24541" marT="12271" marB="1227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0558188"/>
                  </a:ext>
                </a:extLst>
              </a:tr>
              <a:tr h="618277">
                <a:tc row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Flux consumption (Ip ramp, shape sequence, X-point formation, fuelling, heating requirements, minimize duration) </a:t>
                      </a:r>
                      <a:endParaRPr lang="fr-F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541" marR="24541" marT="12271" marB="1227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12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Level of ECRH power required to minimize flux consumption </a:t>
                      </a:r>
                      <a:endParaRPr lang="fr-F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541" marR="24541" marT="12271" marB="1227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fr-F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541" marR="24541" marT="12271" marB="1227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fr-F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541" marR="24541" marT="12271" marB="1227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METIS (+ray tracing)</a:t>
                      </a:r>
                      <a:endParaRPr lang="fr-FR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541" marR="24541" marT="12271" marB="1227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085933"/>
                  </a:ext>
                </a:extLst>
              </a:tr>
              <a:tr h="90701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Impurity W level: Modelling with model.</a:t>
                      </a:r>
                      <a:endParaRPr lang="fr-F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541" marR="24541" marT="12271" marB="1227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fr-F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541" marR="24541" marT="12271" marB="1227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fr-F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541" marR="24541" marT="12271" marB="1227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4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ASTRA/RAPTOR : calculating the W in ramp-up :  reduced tool. </a:t>
                      </a:r>
                      <a:endParaRPr lang="fr-FR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4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TE/PWIE</a:t>
                      </a:r>
                      <a:endParaRPr lang="fr-FR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4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Experiment: AUG, WEST</a:t>
                      </a:r>
                      <a:endParaRPr lang="fr-FR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4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Plasma background existing ? </a:t>
                      </a:r>
                      <a:endParaRPr lang="fr-FR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541" marR="24541" marT="12271" marB="1227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9496457"/>
                  </a:ext>
                </a:extLst>
              </a:tr>
              <a:tr h="126218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DEMO simulator: X-point formation and subsequent shape sequence</a:t>
                      </a:r>
                      <a:r>
                        <a:rPr lang="en-GB" sz="1400" b="1" kern="12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400" b="1" kern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with CREATE simulation including a </a:t>
                      </a:r>
                      <a:r>
                        <a:rPr lang="en-GB" sz="1400" b="1" u="sng" kern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more sophisticated transport description</a:t>
                      </a:r>
                      <a:r>
                        <a:rPr lang="en-GB" sz="1400" b="1" kern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. </a:t>
                      </a:r>
                      <a:endParaRPr lang="fr-F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541" marR="24541" marT="12271" marB="1227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fr-F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541" marR="24541" marT="12271" marB="1227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fr-F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541" marR="24541" marT="12271" marB="1227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4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Limiter phase to be done with simple transport model</a:t>
                      </a:r>
                      <a:endParaRPr lang="fr-FR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4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TSVV11, but reduced model</a:t>
                      </a:r>
                      <a:endParaRPr lang="fr-FR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400" b="1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JETTO</a:t>
                      </a:r>
                      <a:r>
                        <a:rPr lang="en-GB" sz="1400" b="1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or</a:t>
                      </a:r>
                      <a:r>
                        <a:rPr lang="en-GB" sz="1400" b="1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ETS</a:t>
                      </a:r>
                      <a:endParaRPr lang="fr-FR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541" marR="24541" marT="12271" marB="1227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9429374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085473" y="-33578"/>
            <a:ext cx="587141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800" b="1" dirty="0" smtClean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Breakdown </a:t>
            </a:r>
            <a:r>
              <a:rPr lang="en-GB" sz="2800" b="1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GB" sz="2800" b="1" dirty="0" err="1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Burnthrough</a:t>
            </a:r>
            <a:r>
              <a:rPr lang="en-GB" sz="2800" b="1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X-point &amp; L-mode ramp-up</a:t>
            </a:r>
            <a:endParaRPr lang="fr-FR" sz="2800" dirty="0">
              <a:solidFill>
                <a:srgbClr val="C00000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212035" y="120309"/>
            <a:ext cx="1613230" cy="646331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solidFill>
                  <a:srgbClr val="C00000"/>
                </a:solidFill>
              </a:rPr>
              <a:t>Phase I</a:t>
            </a:r>
            <a:endParaRPr lang="fr-FR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3768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1538994"/>
              </p:ext>
            </p:extLst>
          </p:nvPr>
        </p:nvGraphicFramePr>
        <p:xfrm>
          <a:off x="225287" y="1178548"/>
          <a:ext cx="8693425" cy="5051409"/>
        </p:xfrm>
        <a:graphic>
          <a:graphicData uri="http://schemas.openxmlformats.org/drawingml/2006/table">
            <a:tbl>
              <a:tblPr firstRow="1" bandRow="1"/>
              <a:tblGrid>
                <a:gridCol w="1766788">
                  <a:extLst>
                    <a:ext uri="{9D8B030D-6E8A-4147-A177-3AD203B41FA5}">
                      <a16:colId xmlns:a16="http://schemas.microsoft.com/office/drawing/2014/main" val="3206140318"/>
                    </a:ext>
                  </a:extLst>
                </a:gridCol>
                <a:gridCol w="2060236">
                  <a:extLst>
                    <a:ext uri="{9D8B030D-6E8A-4147-A177-3AD203B41FA5}">
                      <a16:colId xmlns:a16="http://schemas.microsoft.com/office/drawing/2014/main" val="173240325"/>
                    </a:ext>
                  </a:extLst>
                </a:gridCol>
                <a:gridCol w="759655">
                  <a:extLst>
                    <a:ext uri="{9D8B030D-6E8A-4147-A177-3AD203B41FA5}">
                      <a16:colId xmlns:a16="http://schemas.microsoft.com/office/drawing/2014/main" val="707681694"/>
                    </a:ext>
                  </a:extLst>
                </a:gridCol>
                <a:gridCol w="1012874">
                  <a:extLst>
                    <a:ext uri="{9D8B030D-6E8A-4147-A177-3AD203B41FA5}">
                      <a16:colId xmlns:a16="http://schemas.microsoft.com/office/drawing/2014/main" val="2744401628"/>
                    </a:ext>
                  </a:extLst>
                </a:gridCol>
                <a:gridCol w="3093872">
                  <a:extLst>
                    <a:ext uri="{9D8B030D-6E8A-4147-A177-3AD203B41FA5}">
                      <a16:colId xmlns:a16="http://schemas.microsoft.com/office/drawing/2014/main" val="2439053139"/>
                    </a:ext>
                  </a:extLst>
                </a:gridCol>
              </a:tblGrid>
              <a:tr h="65864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Issue </a:t>
                      </a:r>
                      <a:endParaRPr lang="fr-F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541" marR="24541" marT="12271" marB="1227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Task (modelling/</a:t>
                      </a:r>
                      <a:endParaRPr lang="fr-F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experiments / data mining / analysis)</a:t>
                      </a:r>
                      <a:endParaRPr lang="fr-F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541" marR="24541" marT="12271" marB="1227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DEMO team </a:t>
                      </a:r>
                      <a:r>
                        <a:rPr lang="fr-FR" sz="1400" b="1" kern="1200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priority</a:t>
                      </a:r>
                      <a:endParaRPr lang="fr-F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541" marR="24541" marT="12271" marB="1227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Resources</a:t>
                      </a:r>
                      <a:r>
                        <a:rPr lang="fr-FR" sz="14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impact</a:t>
                      </a:r>
                      <a:endParaRPr lang="fr-F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541" marR="24541" marT="12271" marB="1227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What is existing or could be done in the DEMO Activity or within FSD/FTD</a:t>
                      </a:r>
                      <a:endParaRPr lang="fr-F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541" marR="24541" marT="12271" marB="1227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3255165"/>
                  </a:ext>
                </a:extLst>
              </a:tr>
              <a:tr h="821700"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Avoidance of  run-away or supra-thermal electrons and</a:t>
                      </a:r>
                      <a:endParaRPr lang="fr-F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MHD boundaries</a:t>
                      </a:r>
                      <a:endParaRPr lang="fr-F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541" marR="24541" marT="12271" marB="1227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Assess the run-away domain in </a:t>
                      </a:r>
                      <a:r>
                        <a:rPr lang="en-GB" sz="1400" b="1" kern="1200" dirty="0" err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dIp</a:t>
                      </a:r>
                      <a:r>
                        <a:rPr lang="en-GB" sz="1400" b="1" kern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/</a:t>
                      </a:r>
                      <a:r>
                        <a:rPr lang="en-GB" sz="1400" b="1" kern="1200" dirty="0" err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dt</a:t>
                      </a:r>
                      <a:r>
                        <a:rPr lang="en-GB" sz="1400" b="1" kern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, low density conditions. </a:t>
                      </a:r>
                      <a:r>
                        <a:rPr lang="en-GB" sz="1400" b="1" kern="12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endParaRPr lang="fr-F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541" marR="24541" marT="12271" marB="1227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fr-F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541" marR="24541" marT="12271" marB="1227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 (master project?)</a:t>
                      </a:r>
                      <a:endParaRPr lang="fr-F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541" marR="24541" marT="12271" marB="1227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400" b="1" kern="120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ITPA work on-going (P. de Vries)</a:t>
                      </a:r>
                      <a:endParaRPr lang="fr-FR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541" marR="24541" marT="12271" marB="1227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9705742"/>
                  </a:ext>
                </a:extLst>
              </a:tr>
              <a:tr h="8217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Assess kink or reversed q  instabilities in ramp-up in DEMO. </a:t>
                      </a:r>
                      <a:endParaRPr lang="fr-F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541" marR="24541" marT="12271" marB="1227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fr-F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541" marR="24541" marT="12271" marB="1227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 (master project?)</a:t>
                      </a:r>
                      <a:endParaRPr lang="fr-F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541" marR="24541" marT="12271" marB="1227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WPCD MHD workflow to be considered</a:t>
                      </a:r>
                      <a:endParaRPr lang="fr-FR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541" marR="24541" marT="12271" marB="1227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3581226"/>
                  </a:ext>
                </a:extLst>
              </a:tr>
              <a:tr h="1147819">
                <a:tc row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Control of heat load in the ohmic ramp-up in detachement condition after the X-point formation + impurity control (extrinsic and intrinsic)  </a:t>
                      </a:r>
                      <a:endParaRPr lang="fr-F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Impurity modelling for minimizing W in the core after X-point formation: use of ECRH power</a:t>
                      </a:r>
                      <a:endParaRPr lang="fr-F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541" marR="24541" marT="12271" marB="1227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fr-F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541" marR="24541" marT="12271" marB="1227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fr-F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541" marR="24541" marT="12271" marB="1227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See above</a:t>
                      </a:r>
                      <a:endParaRPr lang="fr-FR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541" marR="24541" marT="12271" marB="1227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0782156"/>
                  </a:ext>
                </a:extLst>
              </a:tr>
              <a:tr h="8217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solidFill>
                            <a:srgbClr val="CC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Minimize erosion of W in ramp-up to tell W influx - reduced model</a:t>
                      </a:r>
                      <a:endParaRPr lang="fr-F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541" marR="24541" marT="12271" marB="1227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fr-F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541" marR="24541" marT="12271" marB="1227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fr-F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541" marR="24541" marT="12271" marB="1227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Data of AUG and WEST (N2 in ramp-up: ERO modelling available)</a:t>
                      </a:r>
                      <a:endParaRPr lang="fr-FR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541" marR="24541" marT="12271" marB="1227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4567588"/>
                  </a:ext>
                </a:extLst>
              </a:tr>
              <a:tr h="7291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kern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Detachment control in L-mode ramp-up: (1;2)</a:t>
                      </a:r>
                      <a:endParaRPr lang="fr-F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541" marR="24541" marT="12271" marB="1227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fr-F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541" marR="24541" marT="12271" marB="1227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fr-F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541" marR="24541" marT="12271" marB="1227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4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Experiment</a:t>
                      </a:r>
                      <a:r>
                        <a:rPr lang="fr-FR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RT01; RT14. JET </a:t>
                      </a:r>
                      <a:r>
                        <a:rPr lang="fr-FR" sz="14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past</a:t>
                      </a:r>
                      <a:r>
                        <a:rPr lang="fr-FR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4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experiment</a:t>
                      </a:r>
                      <a:r>
                        <a:rPr lang="fr-FR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+ TSVV7</a:t>
                      </a:r>
                    </a:p>
                    <a:p>
                      <a:pPr marL="180340" indent="-18034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541" marR="24541" marT="12271" marB="1227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6140970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085473" y="-33578"/>
            <a:ext cx="587141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800" b="1" dirty="0" smtClean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Breakdown </a:t>
            </a:r>
            <a:r>
              <a:rPr lang="en-GB" sz="2800" b="1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GB" sz="2800" b="1" dirty="0" err="1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Burnthrough</a:t>
            </a:r>
            <a:r>
              <a:rPr lang="en-GB" sz="2800" b="1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X-point &amp; L-mode ramp-up</a:t>
            </a:r>
            <a:endParaRPr lang="fr-FR" sz="2800" dirty="0">
              <a:solidFill>
                <a:srgbClr val="C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12035" y="120309"/>
            <a:ext cx="1613230" cy="646331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solidFill>
                  <a:srgbClr val="C00000"/>
                </a:solidFill>
              </a:rPr>
              <a:t>Phase I</a:t>
            </a:r>
            <a:endParaRPr lang="fr-FR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1179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04613"/>
              </p:ext>
            </p:extLst>
          </p:nvPr>
        </p:nvGraphicFramePr>
        <p:xfrm>
          <a:off x="212035" y="1245703"/>
          <a:ext cx="8693425" cy="2547960"/>
        </p:xfrm>
        <a:graphic>
          <a:graphicData uri="http://schemas.openxmlformats.org/drawingml/2006/table">
            <a:tbl>
              <a:tblPr firstRow="1" bandRow="1"/>
              <a:tblGrid>
                <a:gridCol w="1766788">
                  <a:extLst>
                    <a:ext uri="{9D8B030D-6E8A-4147-A177-3AD203B41FA5}">
                      <a16:colId xmlns:a16="http://schemas.microsoft.com/office/drawing/2014/main" val="3206140318"/>
                    </a:ext>
                  </a:extLst>
                </a:gridCol>
                <a:gridCol w="2060236">
                  <a:extLst>
                    <a:ext uri="{9D8B030D-6E8A-4147-A177-3AD203B41FA5}">
                      <a16:colId xmlns:a16="http://schemas.microsoft.com/office/drawing/2014/main" val="173240325"/>
                    </a:ext>
                  </a:extLst>
                </a:gridCol>
                <a:gridCol w="759655">
                  <a:extLst>
                    <a:ext uri="{9D8B030D-6E8A-4147-A177-3AD203B41FA5}">
                      <a16:colId xmlns:a16="http://schemas.microsoft.com/office/drawing/2014/main" val="707681694"/>
                    </a:ext>
                  </a:extLst>
                </a:gridCol>
                <a:gridCol w="1012874">
                  <a:extLst>
                    <a:ext uri="{9D8B030D-6E8A-4147-A177-3AD203B41FA5}">
                      <a16:colId xmlns:a16="http://schemas.microsoft.com/office/drawing/2014/main" val="2744401628"/>
                    </a:ext>
                  </a:extLst>
                </a:gridCol>
                <a:gridCol w="3093872">
                  <a:extLst>
                    <a:ext uri="{9D8B030D-6E8A-4147-A177-3AD203B41FA5}">
                      <a16:colId xmlns:a16="http://schemas.microsoft.com/office/drawing/2014/main" val="2439053139"/>
                    </a:ext>
                  </a:extLst>
                </a:gridCol>
              </a:tblGrid>
              <a:tr h="79478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Issue </a:t>
                      </a:r>
                      <a:endParaRPr lang="fr-F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541" marR="24541" marT="12271" marB="1227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Task (modelling/</a:t>
                      </a:r>
                      <a:endParaRPr lang="fr-F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experiments / data mining / analysis)</a:t>
                      </a:r>
                      <a:endParaRPr lang="fr-F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541" marR="24541" marT="12271" marB="1227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DEMO team </a:t>
                      </a:r>
                      <a:r>
                        <a:rPr lang="fr-FR" sz="1400" b="1" kern="1200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priority</a:t>
                      </a:r>
                      <a:endParaRPr lang="fr-F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541" marR="24541" marT="12271" marB="1227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Resources</a:t>
                      </a:r>
                      <a:r>
                        <a:rPr lang="fr-FR" sz="14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impact</a:t>
                      </a:r>
                      <a:endParaRPr lang="fr-F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541" marR="24541" marT="12271" marB="1227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What is existing or could be done in the DEMO Activity or within FSD/FTD</a:t>
                      </a:r>
                      <a:endParaRPr lang="fr-F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541" marR="24541" marT="12271" marB="1227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3255165"/>
                  </a:ext>
                </a:extLst>
              </a:tr>
              <a:tr h="175317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Isotopic effect in the ramp-up</a:t>
                      </a:r>
                      <a:endParaRPr lang="fr-FR" sz="1400" b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 kern="1200" dirty="0" err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Isotopic</a:t>
                      </a:r>
                      <a:r>
                        <a:rPr lang="fr-FR" sz="1400" b="1" kern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b="1" kern="1200" dirty="0" err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effect</a:t>
                      </a:r>
                      <a:r>
                        <a:rPr lang="fr-FR" sz="1400" b="1" kern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on </a:t>
                      </a:r>
                      <a:r>
                        <a:rPr lang="fr-FR" sz="1400" b="1" kern="1200" dirty="0" err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current</a:t>
                      </a:r>
                      <a:r>
                        <a:rPr lang="fr-FR" sz="1400" b="1" kern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b="1" kern="1200" dirty="0" err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ramp</a:t>
                      </a:r>
                      <a:r>
                        <a:rPr lang="fr-FR" sz="1400" b="1" kern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-up</a:t>
                      </a:r>
                      <a:endParaRPr lang="fr-F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541" marR="24541" marT="12271" marB="1227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fr-F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541" marR="24541" marT="12271" marB="1227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fr-F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541" marR="24541" marT="12271" marB="1227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4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JET observations / data </a:t>
                      </a:r>
                      <a:r>
                        <a:rPr lang="fr-FR" sz="1400" b="1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mining</a:t>
                      </a:r>
                      <a:endParaRPr lang="fr-FR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Transport models with isotope effect</a:t>
                      </a:r>
                      <a:endParaRPr lang="fr-FR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Different sputtering H/D/T</a:t>
                      </a:r>
                      <a:endParaRPr lang="fr-FR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Integrated modelling available for this? </a:t>
                      </a:r>
                      <a:endParaRPr lang="fr-FR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541" marR="24541" marT="12271" marB="1227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531830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085473" y="-33578"/>
            <a:ext cx="587141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800" b="1" dirty="0" smtClean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Breakdown </a:t>
            </a:r>
            <a:r>
              <a:rPr lang="en-GB" sz="2800" b="1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GB" sz="2800" b="1" dirty="0" err="1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Burnthrough</a:t>
            </a:r>
            <a:r>
              <a:rPr lang="en-GB" sz="2800" b="1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X-point &amp; L-mode ramp-up</a:t>
            </a:r>
            <a:endParaRPr lang="fr-FR" sz="2800" dirty="0">
              <a:solidFill>
                <a:srgbClr val="C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12035" y="120309"/>
            <a:ext cx="1613230" cy="646331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solidFill>
                  <a:srgbClr val="C00000"/>
                </a:solidFill>
              </a:rPr>
              <a:t>Phase I</a:t>
            </a:r>
            <a:endParaRPr lang="fr-FR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039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2217509"/>
              </p:ext>
            </p:extLst>
          </p:nvPr>
        </p:nvGraphicFramePr>
        <p:xfrm>
          <a:off x="278294" y="993911"/>
          <a:ext cx="8786191" cy="5475559"/>
        </p:xfrm>
        <a:graphic>
          <a:graphicData uri="http://schemas.openxmlformats.org/drawingml/2006/table">
            <a:tbl>
              <a:tblPr firstRow="1" bandRow="1"/>
              <a:tblGrid>
                <a:gridCol w="2476115">
                  <a:extLst>
                    <a:ext uri="{9D8B030D-6E8A-4147-A177-3AD203B41FA5}">
                      <a16:colId xmlns:a16="http://schemas.microsoft.com/office/drawing/2014/main" val="2117402243"/>
                    </a:ext>
                  </a:extLst>
                </a:gridCol>
                <a:gridCol w="1751762">
                  <a:extLst>
                    <a:ext uri="{9D8B030D-6E8A-4147-A177-3AD203B41FA5}">
                      <a16:colId xmlns:a16="http://schemas.microsoft.com/office/drawing/2014/main" val="1938992152"/>
                    </a:ext>
                  </a:extLst>
                </a:gridCol>
                <a:gridCol w="970781">
                  <a:extLst>
                    <a:ext uri="{9D8B030D-6E8A-4147-A177-3AD203B41FA5}">
                      <a16:colId xmlns:a16="http://schemas.microsoft.com/office/drawing/2014/main" val="3509620977"/>
                    </a:ext>
                  </a:extLst>
                </a:gridCol>
                <a:gridCol w="1052185">
                  <a:extLst>
                    <a:ext uri="{9D8B030D-6E8A-4147-A177-3AD203B41FA5}">
                      <a16:colId xmlns:a16="http://schemas.microsoft.com/office/drawing/2014/main" val="4153942488"/>
                    </a:ext>
                  </a:extLst>
                </a:gridCol>
                <a:gridCol w="2535348">
                  <a:extLst>
                    <a:ext uri="{9D8B030D-6E8A-4147-A177-3AD203B41FA5}">
                      <a16:colId xmlns:a16="http://schemas.microsoft.com/office/drawing/2014/main" val="2555074343"/>
                    </a:ext>
                  </a:extLst>
                </a:gridCol>
              </a:tblGrid>
              <a:tr h="7218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Issue 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07" marR="37607" marT="18803" marB="188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Task (modelling/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experiments / data mining / analysis)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07" marR="37607" marT="18803" marB="188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DEMO team priority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07" marR="37607" marT="18803" marB="188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Resources</a:t>
                      </a:r>
                      <a:r>
                        <a:rPr lang="fr-FR" sz="14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impact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07" marR="37607" marT="18803" marB="188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What is existing or could be done in the DEMO Activity or within FSD/FTD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07" marR="37607" marT="18803" marB="188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1475026"/>
                  </a:ext>
                </a:extLst>
              </a:tr>
              <a:tr h="7218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MHD boundaries during transition. </a:t>
                      </a: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(including ELM avoidance)</a:t>
                      </a:r>
                      <a:endParaRPr lang="fr-F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GB" sz="14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Analysis of stability risks</a:t>
                      </a:r>
                      <a:endParaRPr lang="fr-FR" sz="14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07" marR="37607" marT="18803" marB="188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fr-F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07" marR="37607" marT="18803" marB="188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fr-F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07" marR="37607" marT="18803" marB="188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Data </a:t>
                      </a:r>
                      <a:r>
                        <a:rPr lang="en-GB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mining for an MHD study (AUG, WEST, </a:t>
                      </a:r>
                      <a:r>
                        <a:rPr lang="en-GB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JET)+ </a:t>
                      </a:r>
                      <a:r>
                        <a:rPr lang="en-GB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modelling </a:t>
                      </a:r>
                      <a:r>
                        <a:rPr lang="en-GB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id required </a:t>
                      </a:r>
                      <a:endParaRPr lang="fr-FR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07" marR="37607" marT="18803" marB="188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138507"/>
                  </a:ext>
                </a:extLst>
              </a:tr>
              <a:tr h="9499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q profile evolution with increasing  boostrap fraction to reach target beta</a:t>
                      </a:r>
                      <a:endParaRPr lang="fr-FR" sz="14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 kern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JETTO SANCO </a:t>
                      </a:r>
                      <a:r>
                        <a:rPr lang="fr-FR" sz="1400" b="1" kern="1200" dirty="0" err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calculations</a:t>
                      </a:r>
                      <a:endParaRPr lang="fr-F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07" marR="37607" marT="18803" marB="188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fr-F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07" marR="37607" marT="18803" marB="188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fr-F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07" marR="37607" marT="18803" marB="188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4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Extend Koechl simulation within DEMO activity.</a:t>
                      </a:r>
                      <a:endParaRPr lang="fr-FR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4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TSVV11</a:t>
                      </a:r>
                      <a:endParaRPr lang="fr-FR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4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Experiment in WPTE (Felici)</a:t>
                      </a:r>
                      <a:endParaRPr lang="fr-FR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07" marR="37607" marT="18803" marB="188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9877237"/>
                  </a:ext>
                </a:extLst>
              </a:tr>
              <a:tr h="14061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Additional power requirements to reach high confinement phase. </a:t>
                      </a:r>
                      <a:r>
                        <a:rPr lang="fr-FR" sz="14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L-H </a:t>
                      </a:r>
                      <a:r>
                        <a:rPr lang="fr-FR" sz="1400" b="1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threshold</a:t>
                      </a:r>
                      <a:r>
                        <a:rPr lang="fr-FR" sz="14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 </a:t>
                      </a:r>
                      <a:endParaRPr lang="fr-F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  <a:endParaRPr lang="fr-FR" sz="1400" b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 kern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LH </a:t>
                      </a:r>
                      <a:r>
                        <a:rPr lang="fr-FR" sz="1400" b="1" kern="1200" dirty="0" err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threshold</a:t>
                      </a:r>
                      <a:r>
                        <a:rPr lang="fr-FR" sz="1400" b="1" kern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/ power </a:t>
                      </a:r>
                      <a:r>
                        <a:rPr lang="fr-FR" sz="1400" b="1" kern="1200" dirty="0" err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requirement</a:t>
                      </a:r>
                      <a:endParaRPr lang="fr-F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07" marR="37607" marT="18803" marB="188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fr-F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07" marR="37607" marT="18803" marB="188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fr-F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07" marR="37607" marT="18803" marB="188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400" b="1" kern="12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JET/AUG/… L-H threshold experiments (H,D,T) results. </a:t>
                      </a:r>
                      <a:endParaRPr lang="fr-FR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400" b="1" kern="1200" dirty="0" err="1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Modelling</a:t>
                      </a:r>
                      <a:r>
                        <a:rPr lang="fr-FR" sz="1400" b="1" kern="12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: TSVV1 </a:t>
                      </a:r>
                      <a:endParaRPr lang="fr-FR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400" b="1" kern="12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JETTO SANCO calculations (Koechl within DEMO activity) </a:t>
                      </a:r>
                      <a:endParaRPr lang="fr-FR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07" marR="37607" marT="18803" marB="188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0506735"/>
                  </a:ext>
                </a:extLst>
              </a:tr>
              <a:tr h="7218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Ion/electron power equipartition</a:t>
                      </a:r>
                      <a:endParaRPr lang="fr-F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  <a:endParaRPr lang="fr-FR" sz="14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kern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Access to the relevant </a:t>
                      </a:r>
                      <a:r>
                        <a:rPr lang="en-GB" sz="1400" b="1" kern="1200" dirty="0" err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collissionality</a:t>
                      </a:r>
                      <a:r>
                        <a:rPr lang="en-GB" sz="1400" b="1" kern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regime</a:t>
                      </a:r>
                      <a:endParaRPr lang="fr-F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07" marR="37607" marT="18803" marB="188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fr-F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07" marR="37607" marT="18803" marB="188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fr-F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07" marR="37607" marT="18803" marB="188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400" b="1" kern="12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included in TSVV10/TSVV11 + Florian existing simulations</a:t>
                      </a:r>
                      <a:endParaRPr lang="fr-FR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07" marR="37607" marT="18803" marB="188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958165"/>
                  </a:ext>
                </a:extLst>
              </a:tr>
              <a:tr h="9499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Dynamic of the fusion power rise including  fast particle losses </a:t>
                      </a:r>
                      <a:endParaRPr lang="fr-F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  <a:endParaRPr lang="fr-FR" sz="14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kern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Experiments mimicking </a:t>
                      </a:r>
                      <a:r>
                        <a:rPr lang="en-GB" sz="1400" b="1" kern="1200" dirty="0" err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Pfus</a:t>
                      </a:r>
                      <a:r>
                        <a:rPr lang="en-GB" sz="1400" b="1" kern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with ECRH/ICRH in real time, in WPTE devices</a:t>
                      </a:r>
                      <a:endParaRPr lang="fr-F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07" marR="37607" marT="18803" marB="188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fr-F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07" marR="37607" marT="18803" marB="188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fr-F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07" marR="37607" marT="18803" marB="188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4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JINTRAC+ASCOT</a:t>
                      </a:r>
                      <a:endParaRPr lang="fr-FR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4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Experiment mimicking the fusion in real time. </a:t>
                      </a:r>
                      <a:endParaRPr lang="fr-FR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07" marR="37607" marT="18803" marB="188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6875954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251473" y="148861"/>
            <a:ext cx="53846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b="1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Access to high confinement regime</a:t>
            </a:r>
            <a:endParaRPr lang="fr-FR" sz="2800" dirty="0">
              <a:solidFill>
                <a:srgbClr val="C000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12035" y="120309"/>
            <a:ext cx="1745102" cy="646331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solidFill>
                  <a:srgbClr val="C00000"/>
                </a:solidFill>
              </a:rPr>
              <a:t>Phase II</a:t>
            </a:r>
            <a:endParaRPr lang="fr-FR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2161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3450764"/>
              </p:ext>
            </p:extLst>
          </p:nvPr>
        </p:nvGraphicFramePr>
        <p:xfrm>
          <a:off x="212034" y="1245703"/>
          <a:ext cx="8653669" cy="4221905"/>
        </p:xfrm>
        <a:graphic>
          <a:graphicData uri="http://schemas.openxmlformats.org/drawingml/2006/table">
            <a:tbl>
              <a:tblPr firstRow="1" bandRow="1"/>
              <a:tblGrid>
                <a:gridCol w="2438768">
                  <a:extLst>
                    <a:ext uri="{9D8B030D-6E8A-4147-A177-3AD203B41FA5}">
                      <a16:colId xmlns:a16="http://schemas.microsoft.com/office/drawing/2014/main" val="2117402243"/>
                    </a:ext>
                  </a:extLst>
                </a:gridCol>
                <a:gridCol w="1725340">
                  <a:extLst>
                    <a:ext uri="{9D8B030D-6E8A-4147-A177-3AD203B41FA5}">
                      <a16:colId xmlns:a16="http://schemas.microsoft.com/office/drawing/2014/main" val="1938992152"/>
                    </a:ext>
                  </a:extLst>
                </a:gridCol>
                <a:gridCol w="956139">
                  <a:extLst>
                    <a:ext uri="{9D8B030D-6E8A-4147-A177-3AD203B41FA5}">
                      <a16:colId xmlns:a16="http://schemas.microsoft.com/office/drawing/2014/main" val="3509620977"/>
                    </a:ext>
                  </a:extLst>
                </a:gridCol>
                <a:gridCol w="1103235">
                  <a:extLst>
                    <a:ext uri="{9D8B030D-6E8A-4147-A177-3AD203B41FA5}">
                      <a16:colId xmlns:a16="http://schemas.microsoft.com/office/drawing/2014/main" val="4153942488"/>
                    </a:ext>
                  </a:extLst>
                </a:gridCol>
                <a:gridCol w="2430187">
                  <a:extLst>
                    <a:ext uri="{9D8B030D-6E8A-4147-A177-3AD203B41FA5}">
                      <a16:colId xmlns:a16="http://schemas.microsoft.com/office/drawing/2014/main" val="2555074343"/>
                    </a:ext>
                  </a:extLst>
                </a:gridCol>
              </a:tblGrid>
              <a:tr h="7218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Issue 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07" marR="37607" marT="18803" marB="188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Task (modelling/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experiments / data mining / analysis)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07" marR="37607" marT="18803" marB="188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DEMO team priority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07" marR="37607" marT="18803" marB="188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Resources</a:t>
                      </a:r>
                      <a:r>
                        <a:rPr lang="fr-FR" sz="14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impact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07" marR="37607" marT="18803" marB="188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What is existing or could be done in the DEMO Activity or within FSD/FTD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07" marR="37607" marT="18803" marB="188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1475026"/>
                  </a:ext>
                </a:extLst>
              </a:tr>
              <a:tr h="6843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Dynamics of radiation balance in detached conditions. </a:t>
                      </a:r>
                      <a:r>
                        <a:rPr lang="fr-FR" sz="14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Power control</a:t>
                      </a:r>
                      <a:endParaRPr lang="fr-F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 kern="1200" dirty="0" err="1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See</a:t>
                      </a:r>
                      <a:r>
                        <a:rPr lang="fr-FR" sz="1400" b="1" kern="1200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b="1" kern="1200" dirty="0" err="1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detachment</a:t>
                      </a:r>
                      <a:r>
                        <a:rPr lang="fr-FR" sz="1400" b="1" kern="1200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/ </a:t>
                      </a:r>
                      <a:r>
                        <a:rPr lang="fr-FR" sz="1400" b="1" kern="1200" dirty="0" err="1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re</a:t>
                      </a:r>
                      <a:r>
                        <a:rPr lang="fr-FR" sz="1400" b="1" kern="1200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-attachement topic</a:t>
                      </a:r>
                      <a:endParaRPr lang="fr-F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07" marR="37607" marT="18803" marB="188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07" marR="37607" marT="18803" marB="188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07" marR="37607" marT="18803" marB="188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4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TSVV 7</a:t>
                      </a:r>
                      <a:endParaRPr lang="fr-FR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07" marR="37607" marT="18803" marB="188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6359397"/>
                  </a:ext>
                </a:extLst>
              </a:tr>
              <a:tr h="20904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 impurity transport  control: high Ti or high central Te during the transition (R. Dux). </a:t>
                      </a:r>
                      <a:endParaRPr lang="fr-F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  <a:endParaRPr lang="fr-FR" sz="14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 kern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Ti </a:t>
                      </a:r>
                      <a:r>
                        <a:rPr lang="fr-FR" sz="1400" b="1" kern="1200" dirty="0" err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temperature</a:t>
                      </a:r>
                      <a:r>
                        <a:rPr lang="fr-FR" sz="1400" b="1" kern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screening</a:t>
                      </a:r>
                      <a:endParaRPr lang="fr-F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07" marR="37607" marT="18803" marB="188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fr-F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07" marR="37607" marT="18803" marB="188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fr-F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07" marR="37607" marT="18803" marB="188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400" b="1" kern="12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ITER (Loarte, JETTO/SANCO). JET recent experiments. More experiments in WPTE machine to demonstrate this effect: RT01/RT02 + modelling and application to DEMO? </a:t>
                      </a:r>
                      <a:endParaRPr lang="fr-FR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400" b="1" kern="12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Small/no ELM regime? </a:t>
                      </a:r>
                      <a:endParaRPr lang="fr-FR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07" marR="37607" marT="18803" marB="188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8954107"/>
                  </a:ext>
                </a:extLst>
              </a:tr>
              <a:tr h="7218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Density control in real time</a:t>
                      </a:r>
                      <a:endParaRPr lang="fr-F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  <a:endParaRPr lang="fr-FR" sz="14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kern="12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Model of density control for DEMO including time scales</a:t>
                      </a:r>
                      <a:endParaRPr lang="fr-F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07" marR="37607" marT="18803" marB="188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fr-F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07" marR="37607" marT="18803" marB="188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(master project?)</a:t>
                      </a:r>
                      <a:endParaRPr lang="fr-F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07" marR="37607" marT="18803" marB="188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400" b="1" kern="12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DEMO activity in WPDC (Kai Jacob Brunner)</a:t>
                      </a:r>
                      <a:endParaRPr lang="fr-FR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400" b="1" kern="12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Pellet usage. Test in </a:t>
                      </a:r>
                      <a:r>
                        <a:rPr lang="en-GB" sz="1400" b="1" kern="1200" dirty="0" err="1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exp</a:t>
                      </a:r>
                      <a:r>
                        <a:rPr lang="en-GB" sz="1400" b="1" kern="12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? </a:t>
                      </a:r>
                      <a:endParaRPr lang="fr-FR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07" marR="37607" marT="18803" marB="188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8292002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251473" y="148861"/>
            <a:ext cx="53846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b="1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Access to high confinement regime</a:t>
            </a:r>
            <a:endParaRPr lang="fr-FR" sz="2800" dirty="0">
              <a:solidFill>
                <a:srgbClr val="C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12035" y="120309"/>
            <a:ext cx="1745102" cy="646331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solidFill>
                  <a:srgbClr val="C00000"/>
                </a:solidFill>
              </a:rPr>
              <a:t>Phase II</a:t>
            </a:r>
            <a:endParaRPr lang="fr-FR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84167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32192</TotalTime>
  <Words>1862</Words>
  <Application>Microsoft Office PowerPoint</Application>
  <PresentationFormat>Affichage à l'écran (4:3)</PresentationFormat>
  <Paragraphs>293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21" baseType="lpstr">
      <vt:lpstr>MS PGothic</vt:lpstr>
      <vt:lpstr>Arial</vt:lpstr>
      <vt:lpstr>Calibri</vt:lpstr>
      <vt:lpstr>Symbol</vt:lpstr>
      <vt:lpstr>Times New Roman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CEA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JOFFRIN Emmanuel 133360</dc:creator>
  <cp:lastModifiedBy>JOFFRIN Emmanuel 133360</cp:lastModifiedBy>
  <cp:revision>105</cp:revision>
  <dcterms:created xsi:type="dcterms:W3CDTF">2021-05-06T14:27:13Z</dcterms:created>
  <dcterms:modified xsi:type="dcterms:W3CDTF">2021-09-09T11:24:13Z</dcterms:modified>
</cp:coreProperties>
</file>