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549" r:id="rId2"/>
    <p:sldId id="582" r:id="rId3"/>
    <p:sldId id="596" r:id="rId4"/>
    <p:sldId id="583" r:id="rId5"/>
    <p:sldId id="604" r:id="rId6"/>
    <p:sldId id="607" r:id="rId7"/>
    <p:sldId id="605" r:id="rId8"/>
    <p:sldId id="606" r:id="rId9"/>
    <p:sldId id="599" r:id="rId10"/>
    <p:sldId id="595" r:id="rId11"/>
    <p:sldId id="628" r:id="rId12"/>
    <p:sldId id="627" r:id="rId13"/>
    <p:sldId id="609" r:id="rId14"/>
    <p:sldId id="608" r:id="rId15"/>
    <p:sldId id="529" r:id="rId16"/>
    <p:sldId id="585" r:id="rId17"/>
    <p:sldId id="613" r:id="rId18"/>
    <p:sldId id="614" r:id="rId19"/>
    <p:sldId id="626" r:id="rId20"/>
    <p:sldId id="625" r:id="rId21"/>
    <p:sldId id="624" r:id="rId22"/>
    <p:sldId id="612" r:id="rId23"/>
    <p:sldId id="611" r:id="rId24"/>
    <p:sldId id="610" r:id="rId25"/>
    <p:sldId id="586" r:id="rId26"/>
    <p:sldId id="616" r:id="rId27"/>
    <p:sldId id="615" r:id="rId28"/>
    <p:sldId id="590" r:id="rId29"/>
    <p:sldId id="587" r:id="rId30"/>
    <p:sldId id="600" r:id="rId31"/>
    <p:sldId id="597" r:id="rId32"/>
    <p:sldId id="634" r:id="rId33"/>
    <p:sldId id="565" r:id="rId34"/>
    <p:sldId id="633" r:id="rId35"/>
    <p:sldId id="632" r:id="rId36"/>
    <p:sldId id="572" r:id="rId37"/>
    <p:sldId id="618" r:id="rId38"/>
    <p:sldId id="591" r:id="rId39"/>
    <p:sldId id="601" r:id="rId40"/>
    <p:sldId id="598" r:id="rId41"/>
    <p:sldId id="635" r:id="rId42"/>
    <p:sldId id="593" r:id="rId43"/>
    <p:sldId id="622" r:id="rId44"/>
    <p:sldId id="621" r:id="rId45"/>
    <p:sldId id="554" r:id="rId46"/>
    <p:sldId id="552" r:id="rId47"/>
    <p:sldId id="629" r:id="rId48"/>
    <p:sldId id="603" r:id="rId49"/>
    <p:sldId id="631" r:id="rId50"/>
    <p:sldId id="630" r:id="rId51"/>
    <p:sldId id="59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90EE90"/>
    <a:srgbClr val="3A3AFF"/>
    <a:srgbClr val="EF413C"/>
    <a:srgbClr val="9091B3"/>
    <a:srgbClr val="132B4E"/>
    <a:srgbClr val="90919C"/>
    <a:srgbClr val="B0B8C9"/>
    <a:srgbClr val="F6A704"/>
    <a:srgbClr val="F89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37" autoAdjust="0"/>
    <p:restoredTop sz="94674"/>
  </p:normalViewPr>
  <p:slideViewPr>
    <p:cSldViewPr snapToGrid="0" snapToObjects="1">
      <p:cViewPr varScale="1">
        <p:scale>
          <a:sx n="103" d="100"/>
          <a:sy n="103" d="100"/>
        </p:scale>
        <p:origin x="120" y="3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1" d="100"/>
          <a:sy n="121" d="100"/>
        </p:scale>
        <p:origin x="507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494B7-3010-C04A-A8D2-3A67F5B3F7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9E3AD-85AA-4D4F-953B-BDDC046C417F}" type="datetimeFigureOut">
              <a:rPr lang="en-US" smtClean="0"/>
              <a:t>9/3/2021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65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C9CD0D-D0C5-DD4D-B44E-98E59B6DF763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2E606-7E0B-0B4A-8955-4487729DC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0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10637-E575-9447-A555-DB547E0A1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652"/>
            <a:ext cx="12197227" cy="5308448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F05E6A-D149-0847-8492-98A25A908D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697" y="-12652"/>
            <a:ext cx="12206924" cy="532488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441264-3313-9B47-B87B-70DE9C28B8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444" y="-12653"/>
            <a:ext cx="12236577" cy="536842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3430B-242D-C74B-B8F9-B32BD16FE8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748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13090-AD91-9E4E-A26F-8BC4969B06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38" y="-12653"/>
            <a:ext cx="12213265" cy="530746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CFDBE-C74D-5A41-A781-A9C298C504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2975" y="-12652"/>
            <a:ext cx="12214975" cy="531617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ustom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-12699"/>
            <a:ext cx="12202079" cy="5246988"/>
          </a:xfrm>
          <a:custGeom>
            <a:avLst/>
            <a:gdLst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5225723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196763"/>
              <a:gd name="connsiteY0" fmla="*/ 0 h 5225723"/>
              <a:gd name="connsiteX1" fmla="*/ 10202575 w 12196763"/>
              <a:gd name="connsiteY1" fmla="*/ 0 h 5225723"/>
              <a:gd name="connsiteX2" fmla="*/ 12196763 w 12196763"/>
              <a:gd name="connsiteY2" fmla="*/ 1994188 h 5225723"/>
              <a:gd name="connsiteX3" fmla="*/ 12196763 w 12196763"/>
              <a:gd name="connsiteY3" fmla="*/ 5225723 h 5225723"/>
              <a:gd name="connsiteX4" fmla="*/ 0 w 12196763"/>
              <a:gd name="connsiteY4" fmla="*/ 2916156 h 5225723"/>
              <a:gd name="connsiteX5" fmla="*/ 0 w 12196763"/>
              <a:gd name="connsiteY5" fmla="*/ 0 h 5225723"/>
              <a:gd name="connsiteX6" fmla="*/ 0 w 12196763"/>
              <a:gd name="connsiteY6" fmla="*/ 0 h 5225723"/>
              <a:gd name="connsiteX0" fmla="*/ 0 w 12202079"/>
              <a:gd name="connsiteY0" fmla="*/ 0 h 5246988"/>
              <a:gd name="connsiteX1" fmla="*/ 10202575 w 12202079"/>
              <a:gd name="connsiteY1" fmla="*/ 0 h 5246988"/>
              <a:gd name="connsiteX2" fmla="*/ 12196763 w 12202079"/>
              <a:gd name="connsiteY2" fmla="*/ 1994188 h 5246988"/>
              <a:gd name="connsiteX3" fmla="*/ 12202079 w 12202079"/>
              <a:gd name="connsiteY3" fmla="*/ 5246988 h 5246988"/>
              <a:gd name="connsiteX4" fmla="*/ 0 w 12202079"/>
              <a:gd name="connsiteY4" fmla="*/ 2916156 h 5246988"/>
              <a:gd name="connsiteX5" fmla="*/ 0 w 12202079"/>
              <a:gd name="connsiteY5" fmla="*/ 0 h 5246988"/>
              <a:gd name="connsiteX6" fmla="*/ 0 w 12202079"/>
              <a:gd name="connsiteY6" fmla="*/ 0 h 52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2079" h="5246988">
                <a:moveTo>
                  <a:pt x="0" y="0"/>
                </a:moveTo>
                <a:lnTo>
                  <a:pt x="10202575" y="0"/>
                </a:lnTo>
                <a:lnTo>
                  <a:pt x="12196763" y="1994188"/>
                </a:lnTo>
                <a:lnTo>
                  <a:pt x="12202079" y="5246988"/>
                </a:lnTo>
                <a:lnTo>
                  <a:pt x="0" y="291615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18930" y="2886832"/>
            <a:ext cx="12216157" cy="3979419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  <a:gd name="connsiteX0" fmla="*/ 0 w 12216156"/>
              <a:gd name="connsiteY0" fmla="*/ 0 h 3958154"/>
              <a:gd name="connsiteX1" fmla="*/ 12216156 w 12216156"/>
              <a:gd name="connsiteY1" fmla="*/ 2917406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58154"/>
              <a:gd name="connsiteX1" fmla="*/ 12216156 w 12216156"/>
              <a:gd name="connsiteY1" fmla="*/ 2715387 h 3958154"/>
              <a:gd name="connsiteX2" fmla="*/ 12212812 w 12216156"/>
              <a:gd name="connsiteY2" fmla="*/ 3958154 h 3958154"/>
              <a:gd name="connsiteX3" fmla="*/ 17474 w 12216156"/>
              <a:gd name="connsiteY3" fmla="*/ 3953943 h 3958154"/>
              <a:gd name="connsiteX4" fmla="*/ 0 w 12216156"/>
              <a:gd name="connsiteY4" fmla="*/ 0 h 3958154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736652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  <a:gd name="connsiteX0" fmla="*/ 0 w 12216156"/>
              <a:gd name="connsiteY0" fmla="*/ 0 h 3979419"/>
              <a:gd name="connsiteX1" fmla="*/ 12216156 w 12216156"/>
              <a:gd name="connsiteY1" fmla="*/ 2332614 h 3979419"/>
              <a:gd name="connsiteX2" fmla="*/ 12212812 w 12216156"/>
              <a:gd name="connsiteY2" fmla="*/ 3979419 h 3979419"/>
              <a:gd name="connsiteX3" fmla="*/ 17474 w 12216156"/>
              <a:gd name="connsiteY3" fmla="*/ 3975208 h 3979419"/>
              <a:gd name="connsiteX4" fmla="*/ 0 w 12216156"/>
              <a:gd name="connsiteY4" fmla="*/ 0 h 3979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6156" h="3979419">
                <a:moveTo>
                  <a:pt x="0" y="0"/>
                </a:moveTo>
                <a:lnTo>
                  <a:pt x="12216156" y="2332614"/>
                </a:lnTo>
                <a:cubicBezTo>
                  <a:pt x="12212925" y="2675297"/>
                  <a:pt x="12216043" y="3636736"/>
                  <a:pt x="12212812" y="3979419"/>
                </a:cubicBezTo>
                <a:lnTo>
                  <a:pt x="17474" y="3975208"/>
                </a:lnTo>
                <a:cubicBezTo>
                  <a:pt x="14772" y="2220294"/>
                  <a:pt x="2702" y="1754914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1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0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7662" y="4594103"/>
            <a:ext cx="8734738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588486"/>
          </a:xfrm>
        </p:spPr>
        <p:txBody>
          <a:bodyPr lIns="0" tIns="0" rIns="0" bIns="0">
            <a:normAutofit/>
          </a:bodyPr>
          <a:lstStyle>
            <a:lvl1pPr>
              <a:defRPr sz="2000" b="1" i="0" baseline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breakdown/burn 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806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ili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 marL="342900" indent="-342900">
              <a:buFont typeface="Arial" charset="0"/>
              <a:buChar char="•"/>
              <a:defRPr sz="2400">
                <a:solidFill>
                  <a:schemeClr val="tx1"/>
                </a:solidFill>
              </a:defRPr>
            </a:lvl1pPr>
            <a:lvl2pPr>
              <a:defRPr sz="2200"/>
            </a:lvl2pPr>
          </a:lstStyle>
          <a:p>
            <a:pPr lvl="0"/>
            <a:r>
              <a:rPr lang="en-US" dirty="0"/>
              <a:t>Insert text or logos as necessary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66867" y="265043"/>
            <a:ext cx="8539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Affiliations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66868" y="1530994"/>
            <a:ext cx="56246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10"/>
          </p:nvPr>
        </p:nvSpPr>
        <p:spPr>
          <a:xfrm>
            <a:off x="5980255" y="1530994"/>
            <a:ext cx="5652303" cy="44919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69521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66868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255" y="1530994"/>
            <a:ext cx="5624603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66868" y="205431"/>
            <a:ext cx="1001885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5980255" y="2354906"/>
            <a:ext cx="5624603" cy="366806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1pPr>
            <a:lvl2pPr marL="457189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2pPr>
            <a:lvl3pPr marL="914377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>
                <a:solidFill>
                  <a:schemeClr val="tx1"/>
                </a:solidFill>
              </a:defRPr>
            </a:lvl3pPr>
            <a:lvl4pPr marL="1371566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4pPr>
            <a:lvl5pPr marL="1828754" marR="0" indent="0" algn="l" defTabSz="91437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166868" y="2354906"/>
            <a:ext cx="5624603" cy="3668068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689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1886674" y="5564305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9091B3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762938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229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876222" y="638770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Official - Sensitive - Commercial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938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l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788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876221" y="6387700"/>
            <a:ext cx="700882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Official - Sensitive - Commercial 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101600" y="6387702"/>
            <a:ext cx="663451" cy="365125"/>
          </a:xfrm>
        </p:spPr>
        <p:txBody>
          <a:bodyPr/>
          <a:lstStyle>
            <a:lvl1pPr>
              <a:defRPr>
                <a:solidFill>
                  <a:srgbClr val="9091B3"/>
                </a:solidFill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9091B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1314930"/>
            <a:ext cx="11150600" cy="4862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203200" y="190097"/>
            <a:ext cx="11150600" cy="10945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9091B3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76221" y="6387700"/>
            <a:ext cx="91649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breakdown/burn 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 flipH="1">
            <a:off x="765051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167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73" r:id="rId3"/>
    <p:sldLayoutId id="2147483652" r:id="rId4"/>
    <p:sldLayoutId id="2147483653" r:id="rId5"/>
    <p:sldLayoutId id="2147483660" r:id="rId6"/>
    <p:sldLayoutId id="2147483655" r:id="rId7"/>
    <p:sldLayoutId id="2147483651" r:id="rId8"/>
    <p:sldLayoutId id="2147483677" r:id="rId9"/>
    <p:sldLayoutId id="2147483670" r:id="rId10"/>
    <p:sldLayoutId id="2147483671" r:id="rId11"/>
    <p:sldLayoutId id="2147483674" r:id="rId12"/>
    <p:sldLayoutId id="2147483675" r:id="rId13"/>
    <p:sldLayoutId id="2147483676" r:id="rId14"/>
    <p:sldLayoutId id="2147483672" r:id="rId15"/>
  </p:sldLayoutIdLst>
  <p:transition>
    <p:fade/>
  </p:transition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19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0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7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1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0.wmf"/><Relationship Id="rId3" Type="http://schemas.openxmlformats.org/officeDocument/2006/relationships/oleObject" Target="../embeddings/oleObject8.bin"/><Relationship Id="rId7" Type="http://schemas.openxmlformats.org/officeDocument/2006/relationships/hyperlink" Target="https://gitlab.com/dyonplasma/dyon" TargetMode="External"/><Relationship Id="rId12" Type="http://schemas.openxmlformats.org/officeDocument/2006/relationships/oleObject" Target="../embeddings/oleObject6.bin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wmf"/><Relationship Id="rId11" Type="http://schemas.openxmlformats.org/officeDocument/2006/relationships/image" Target="../media/image17.wmf"/><Relationship Id="rId5" Type="http://schemas.openxmlformats.org/officeDocument/2006/relationships/oleObject" Target="../embeddings/oleObject9.bin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2.wmf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1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2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46.jpe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6C3D-35F3-754F-9CD7-F526C80D0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UKAEA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681BA-BE3A-A74E-8E42-A91A71FB7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61" y="4594103"/>
            <a:ext cx="6855139" cy="1287122"/>
          </a:xfrm>
        </p:spPr>
        <p:txBody>
          <a:bodyPr>
            <a:normAutofit/>
          </a:bodyPr>
          <a:lstStyle/>
          <a:p>
            <a:r>
              <a:rPr lang="en-GB" sz="3200" dirty="0"/>
              <a:t>Progress of DYON upgrade and plan in 2022 ~2024</a:t>
            </a:r>
            <a:endParaRPr lang="en-US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F4417E-103F-A546-B40F-43E9694EE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714" y="5881225"/>
            <a:ext cx="9376217" cy="757764"/>
          </a:xfrm>
        </p:spPr>
        <p:txBody>
          <a:bodyPr>
            <a:normAutofit fontScale="92500"/>
          </a:bodyPr>
          <a:lstStyle/>
          <a:p>
            <a:r>
              <a:rPr lang="en-US" dirty="0"/>
              <a:t>Hyun-Tae Kim </a:t>
            </a:r>
          </a:p>
          <a:p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9610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A9E89A1F-287A-4EA7-B0B7-6F78414E5A99}"/>
              </a:ext>
            </a:extLst>
          </p:cNvPr>
          <p:cNvSpPr/>
          <p:nvPr/>
        </p:nvSpPr>
        <p:spPr>
          <a:xfrm rot="5400000">
            <a:off x="6913885" y="1927670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705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51E57-45C3-41CA-92D4-EB35C92D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98114" cy="1325564"/>
          </a:xfrm>
        </p:spPr>
        <p:txBody>
          <a:bodyPr>
            <a:normAutofit/>
          </a:bodyPr>
          <a:lstStyle/>
          <a:p>
            <a:r>
              <a:rPr lang="en-GB" sz="2400" dirty="0"/>
              <a:t>DYON - plasma burn-through modelling code (before upgrade)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682D-E6CE-4205-8E4A-7DE95380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3B6394D5-DC3E-439E-9CEA-D6A5D8D26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7774" y="1200150"/>
          <a:ext cx="2246676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47560" imgH="965160" progId="Equation.DSMT4">
                  <p:embed/>
                </p:oleObj>
              </mc:Choice>
              <mc:Fallback>
                <p:oleObj name="Equation" r:id="rId2" imgW="1447560" imgH="965160" progId="Equation.DSMT4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3B6394D5-DC3E-439E-9CEA-D6A5D8D26B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74" y="1200150"/>
                        <a:ext cx="2246676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5">
            <a:extLst>
              <a:ext uri="{FF2B5EF4-FFF2-40B4-BE49-F238E27FC236}">
                <a16:creationId xmlns:a16="http://schemas.microsoft.com/office/drawing/2014/main" id="{F8132FE0-5806-42F5-90A7-1BFBC2A3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69" y="2835202"/>
            <a:ext cx="44807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Operation setting for tokamak start-up</a:t>
            </a:r>
            <a:endParaRPr lang="en-GB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97A6E-64BF-4EA9-9089-39E61C97A5BB}"/>
              </a:ext>
            </a:extLst>
          </p:cNvPr>
          <p:cNvSpPr/>
          <p:nvPr/>
        </p:nvSpPr>
        <p:spPr>
          <a:xfrm>
            <a:off x="166869" y="1228652"/>
            <a:ext cx="2538894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AAD2A42-D075-4935-9B9B-5D8085798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03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51E57-45C3-41CA-92D4-EB35C92D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98114" cy="1325564"/>
          </a:xfrm>
        </p:spPr>
        <p:txBody>
          <a:bodyPr>
            <a:normAutofit/>
          </a:bodyPr>
          <a:lstStyle/>
          <a:p>
            <a:r>
              <a:rPr lang="en-GB" sz="2400" dirty="0"/>
              <a:t>DYON - plasma burn-through modelling code (before upgrade)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682D-E6CE-4205-8E4A-7DE95380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6" name="내용 개체 틀 3">
            <a:extLst>
              <a:ext uri="{FF2B5EF4-FFF2-40B4-BE49-F238E27FC236}">
                <a16:creationId xmlns:a16="http://schemas.microsoft.com/office/drawing/2014/main" id="{42D19B33-8110-4C2A-A7DF-DD68553B82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9198" y="1472072"/>
          <a:ext cx="200977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647640" progId="Equation.DSMT4">
                  <p:embed/>
                </p:oleObj>
              </mc:Choice>
              <mc:Fallback>
                <p:oleObj name="Equation" r:id="rId2" imgW="1091880" imgH="647640" progId="Equation.DSMT4">
                  <p:embed/>
                  <p:pic>
                    <p:nvPicPr>
                      <p:cNvPr id="6" name="내용 개체 틀 3">
                        <a:extLst>
                          <a:ext uri="{FF2B5EF4-FFF2-40B4-BE49-F238E27FC236}">
                            <a16:creationId xmlns:a16="http://schemas.microsoft.com/office/drawing/2014/main" id="{42D19B33-8110-4C2A-A7DF-DD68553B82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198" y="1472072"/>
                        <a:ext cx="200977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3B6394D5-DC3E-439E-9CEA-D6A5D8D26B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7774" y="1200150"/>
          <a:ext cx="2246676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560" imgH="965160" progId="Equation.DSMT4">
                  <p:embed/>
                </p:oleObj>
              </mc:Choice>
              <mc:Fallback>
                <p:oleObj name="Equation" r:id="rId4" imgW="1447560" imgH="965160" progId="Equation.DSMT4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3B6394D5-DC3E-439E-9CEA-D6A5D8D26B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74" y="1200150"/>
                        <a:ext cx="2246676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2FB27F-0958-4E75-89A1-805943EBFB87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2705763" y="2004791"/>
            <a:ext cx="610413" cy="104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F8132FE0-5806-42F5-90A7-1BFBC2A3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85" y="874078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Input</a:t>
            </a:r>
            <a:endParaRPr lang="en-GB" alt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97A6E-64BF-4EA9-9089-39E61C97A5BB}"/>
              </a:ext>
            </a:extLst>
          </p:cNvPr>
          <p:cNvSpPr/>
          <p:nvPr/>
        </p:nvSpPr>
        <p:spPr>
          <a:xfrm>
            <a:off x="166869" y="1228652"/>
            <a:ext cx="2538894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4CA7C2-94A5-48E1-A8F2-C97E85F98687}"/>
              </a:ext>
            </a:extLst>
          </p:cNvPr>
          <p:cNvSpPr/>
          <p:nvPr/>
        </p:nvSpPr>
        <p:spPr>
          <a:xfrm>
            <a:off x="3316176" y="1220059"/>
            <a:ext cx="2575321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C96A420-9FDD-49F4-9086-188EBE686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665" y="865797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DYON code</a:t>
            </a:r>
            <a:endParaRPr lang="en-GB" altLang="en-US" dirty="0"/>
          </a:p>
        </p:txBody>
      </p:sp>
      <p:graphicFrame>
        <p:nvGraphicFramePr>
          <p:cNvPr id="25" name="Object 50">
            <a:extLst>
              <a:ext uri="{FF2B5EF4-FFF2-40B4-BE49-F238E27FC236}">
                <a16:creationId xmlns:a16="http://schemas.microsoft.com/office/drawing/2014/main" id="{982878E7-5EBC-4C4D-94FA-5AD684D5BF7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53683" y="1279751"/>
          <a:ext cx="2546573" cy="62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95200" imgH="469800" progId="Equation.DSMT4">
                  <p:embed/>
                </p:oleObj>
              </mc:Choice>
              <mc:Fallback>
                <p:oleObj name="Equation" r:id="rId6" imgW="2095200" imgH="469800" progId="Equation.DSMT4">
                  <p:embed/>
                  <p:pic>
                    <p:nvPicPr>
                      <p:cNvPr id="25" name="Object 50">
                        <a:extLst>
                          <a:ext uri="{FF2B5EF4-FFF2-40B4-BE49-F238E27FC236}">
                            <a16:creationId xmlns:a16="http://schemas.microsoft.com/office/drawing/2014/main" id="{982878E7-5EBC-4C4D-94FA-5AD684D5BF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83" y="1279751"/>
                        <a:ext cx="2546573" cy="625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AAD2A42-D075-4935-9B9B-5D8085798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3814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51E57-45C3-41CA-92D4-EB35C92D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98114" cy="1325564"/>
          </a:xfrm>
        </p:spPr>
        <p:txBody>
          <a:bodyPr>
            <a:normAutofit/>
          </a:bodyPr>
          <a:lstStyle/>
          <a:p>
            <a:r>
              <a:rPr lang="en-GB" sz="2400" dirty="0"/>
              <a:t>DYON - plasma burn-through modelling code (before upgrade)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682D-E6CE-4205-8E4A-7DE95380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6" name="내용 개체 틀 3">
            <a:extLst>
              <a:ext uri="{FF2B5EF4-FFF2-40B4-BE49-F238E27FC236}">
                <a16:creationId xmlns:a16="http://schemas.microsoft.com/office/drawing/2014/main" id="{42D19B33-8110-4C2A-A7DF-DD68553B82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749651"/>
              </p:ext>
            </p:extLst>
          </p:nvPr>
        </p:nvGraphicFramePr>
        <p:xfrm>
          <a:off x="3389198" y="1472072"/>
          <a:ext cx="200977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647640" progId="Equation.DSMT4">
                  <p:embed/>
                </p:oleObj>
              </mc:Choice>
              <mc:Fallback>
                <p:oleObj name="Equation" r:id="rId2" imgW="1091880" imgH="647640" progId="Equation.DSMT4">
                  <p:embed/>
                  <p:pic>
                    <p:nvPicPr>
                      <p:cNvPr id="6" name="내용 개체 틀 3">
                        <a:extLst>
                          <a:ext uri="{FF2B5EF4-FFF2-40B4-BE49-F238E27FC236}">
                            <a16:creationId xmlns:a16="http://schemas.microsoft.com/office/drawing/2014/main" id="{42D19B33-8110-4C2A-A7DF-DD68553B82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198" y="1472072"/>
                        <a:ext cx="200977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">
            <a:extLst>
              <a:ext uri="{FF2B5EF4-FFF2-40B4-BE49-F238E27FC236}">
                <a16:creationId xmlns:a16="http://schemas.microsoft.com/office/drawing/2014/main" id="{3B6394D5-DC3E-439E-9CEA-D6A5D8D26B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973371"/>
              </p:ext>
            </p:extLst>
          </p:nvPr>
        </p:nvGraphicFramePr>
        <p:xfrm>
          <a:off x="337774" y="1200150"/>
          <a:ext cx="2246676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47560" imgH="965160" progId="Equation.DSMT4">
                  <p:embed/>
                </p:oleObj>
              </mc:Choice>
              <mc:Fallback>
                <p:oleObj name="Equation" r:id="rId4" imgW="1447560" imgH="965160" progId="Equation.DSMT4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3B6394D5-DC3E-439E-9CEA-D6A5D8D26B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74" y="1200150"/>
                        <a:ext cx="2246676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2A3EB28-B9AF-4876-97B3-950796A2BE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054249"/>
              </p:ext>
            </p:extLst>
          </p:nvPr>
        </p:nvGraphicFramePr>
        <p:xfrm>
          <a:off x="6597745" y="1271745"/>
          <a:ext cx="2050955" cy="145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02960" imgH="711000" progId="Equation.DSMT4">
                  <p:embed/>
                </p:oleObj>
              </mc:Choice>
              <mc:Fallback>
                <p:oleObj name="Equation" r:id="rId6" imgW="1002960" imgH="711000" progId="Equation.DSMT4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12A3EB28-B9AF-4876-97B3-950796A2B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745" y="1271745"/>
                        <a:ext cx="2050955" cy="1455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5">
            <a:extLst>
              <a:ext uri="{FF2B5EF4-FFF2-40B4-BE49-F238E27FC236}">
                <a16:creationId xmlns:a16="http://schemas.microsoft.com/office/drawing/2014/main" id="{AE20D55C-881A-46F5-9CE7-41BE14420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693" y="889742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Output</a:t>
            </a:r>
            <a:endParaRPr lang="en-GB" alt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2FB27F-0958-4E75-89A1-805943EBFB87}"/>
              </a:ext>
            </a:extLst>
          </p:cNvPr>
          <p:cNvCxnSpPr>
            <a:cxnSpLocks/>
            <a:stCxn id="13" idx="3"/>
          </p:cNvCxnSpPr>
          <p:nvPr/>
        </p:nvCxnSpPr>
        <p:spPr bwMode="auto">
          <a:xfrm>
            <a:off x="2705763" y="2004791"/>
            <a:ext cx="610413" cy="104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5">
            <a:extLst>
              <a:ext uri="{FF2B5EF4-FFF2-40B4-BE49-F238E27FC236}">
                <a16:creationId xmlns:a16="http://schemas.microsoft.com/office/drawing/2014/main" id="{F8132FE0-5806-42F5-90A7-1BFBC2A33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85" y="874078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Input</a:t>
            </a:r>
            <a:endParaRPr lang="en-GB" alt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B7E64A-4F54-4EAE-8EC0-9CA50167730B}"/>
              </a:ext>
            </a:extLst>
          </p:cNvPr>
          <p:cNvCxnSpPr>
            <a:cxnSpLocks/>
            <a:endCxn id="15" idx="1"/>
          </p:cNvCxnSpPr>
          <p:nvPr/>
        </p:nvCxnSpPr>
        <p:spPr bwMode="auto">
          <a:xfrm>
            <a:off x="5891497" y="1994073"/>
            <a:ext cx="592726" cy="701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F097A6E-64BF-4EA9-9089-39E61C97A5BB}"/>
              </a:ext>
            </a:extLst>
          </p:cNvPr>
          <p:cNvSpPr/>
          <p:nvPr/>
        </p:nvSpPr>
        <p:spPr>
          <a:xfrm>
            <a:off x="166869" y="1228652"/>
            <a:ext cx="2538894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4CA7C2-94A5-48E1-A8F2-C97E85F98687}"/>
              </a:ext>
            </a:extLst>
          </p:cNvPr>
          <p:cNvSpPr/>
          <p:nvPr/>
        </p:nvSpPr>
        <p:spPr>
          <a:xfrm>
            <a:off x="3316176" y="1220059"/>
            <a:ext cx="2575321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6C4DA-6348-4B12-BCD8-098B1F0BC1FA}"/>
              </a:ext>
            </a:extLst>
          </p:cNvPr>
          <p:cNvSpPr/>
          <p:nvPr/>
        </p:nvSpPr>
        <p:spPr>
          <a:xfrm>
            <a:off x="6484223" y="1224951"/>
            <a:ext cx="2242273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C96A420-9FDD-49F4-9086-188EBE686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665" y="865797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DYON code</a:t>
            </a:r>
            <a:endParaRPr lang="en-GB" altLang="en-US" dirty="0"/>
          </a:p>
        </p:txBody>
      </p:sp>
      <p:graphicFrame>
        <p:nvGraphicFramePr>
          <p:cNvPr id="25" name="Object 50">
            <a:extLst>
              <a:ext uri="{FF2B5EF4-FFF2-40B4-BE49-F238E27FC236}">
                <a16:creationId xmlns:a16="http://schemas.microsoft.com/office/drawing/2014/main" id="{982878E7-5EBC-4C4D-94FA-5AD684D5B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739053"/>
              </p:ext>
            </p:extLst>
          </p:nvPr>
        </p:nvGraphicFramePr>
        <p:xfrm>
          <a:off x="3353683" y="1279751"/>
          <a:ext cx="2546573" cy="62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95200" imgH="469800" progId="Equation.DSMT4">
                  <p:embed/>
                </p:oleObj>
              </mc:Choice>
              <mc:Fallback>
                <p:oleObj name="Equation" r:id="rId8" imgW="2095200" imgH="469800" progId="Equation.DSMT4">
                  <p:embed/>
                  <p:pic>
                    <p:nvPicPr>
                      <p:cNvPr id="25" name="Object 50">
                        <a:extLst>
                          <a:ext uri="{FF2B5EF4-FFF2-40B4-BE49-F238E27FC236}">
                            <a16:creationId xmlns:a16="http://schemas.microsoft.com/office/drawing/2014/main" id="{982878E7-5EBC-4C4D-94FA-5AD684D5BF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83" y="1279751"/>
                        <a:ext cx="2546573" cy="625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AAD2A42-D075-4935-9B9B-5D80857986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2771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51E57-45C3-41CA-92D4-EB35C92D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98114" cy="1325564"/>
          </a:xfrm>
        </p:spPr>
        <p:txBody>
          <a:bodyPr>
            <a:normAutofit/>
          </a:bodyPr>
          <a:lstStyle/>
          <a:p>
            <a:r>
              <a:rPr lang="en-GB" sz="2400" dirty="0"/>
              <a:t>DYON - plasma burn-through modelling code (before upgrade)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682D-E6CE-4205-8E4A-7DE95380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47A19331-3035-42AA-8FF6-F7BA2A3B3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" r="4881" b="5669"/>
          <a:stretch>
            <a:fillRect/>
          </a:stretch>
        </p:blipFill>
        <p:spPr>
          <a:xfrm>
            <a:off x="4583265" y="2796526"/>
            <a:ext cx="4247743" cy="34162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B8F664-BF14-43E8-9DC3-4B87EC442DE1}"/>
              </a:ext>
            </a:extLst>
          </p:cNvPr>
          <p:cNvSpPr/>
          <p:nvPr/>
        </p:nvSpPr>
        <p:spPr>
          <a:xfrm>
            <a:off x="5195299" y="3420106"/>
            <a:ext cx="3678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He, Be, C, O, N, and Ne available</a:t>
            </a:r>
            <a:endParaRPr lang="en-GB" sz="1400" dirty="0"/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88754F92-CDD0-464A-B9C7-39AD8628D5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350" y="3627438"/>
          <a:ext cx="4084638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44720" imgH="1168200" progId="Equation.DSMT4">
                  <p:embed/>
                </p:oleObj>
              </mc:Choice>
              <mc:Fallback>
                <p:oleObj name="Equation" r:id="rId3" imgW="2844720" imgH="11682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88754F92-CDD0-464A-B9C7-39AD8628D5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3627438"/>
                        <a:ext cx="4084638" cy="174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7">
            <a:extLst>
              <a:ext uri="{FF2B5EF4-FFF2-40B4-BE49-F238E27FC236}">
                <a16:creationId xmlns:a16="http://schemas.microsoft.com/office/drawing/2014/main" id="{0E7AC397-ACB4-4BCE-94B8-5CB8E571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5" y="2936207"/>
            <a:ext cx="3462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Impurity influx </a:t>
            </a:r>
          </a:p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from Plasma wall interaction</a:t>
            </a:r>
            <a:endParaRPr lang="en-GB" altLang="en-US" sz="1800" dirty="0"/>
          </a:p>
        </p:txBody>
      </p:sp>
      <p:graphicFrame>
        <p:nvGraphicFramePr>
          <p:cNvPr id="22" name="Object 1">
            <a:extLst>
              <a:ext uri="{FF2B5EF4-FFF2-40B4-BE49-F238E27FC236}">
                <a16:creationId xmlns:a16="http://schemas.microsoft.com/office/drawing/2014/main" id="{38CF6C3F-5209-4B66-B774-47148491C3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479" y="5307804"/>
          <a:ext cx="48387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97000" imgH="558720" progId="Equation.DSMT4">
                  <p:embed/>
                </p:oleObj>
              </mc:Choice>
              <mc:Fallback>
                <p:oleObj name="Equation" r:id="rId5" imgW="2997000" imgH="558720" progId="Equation.DSMT4">
                  <p:embed/>
                  <p:pic>
                    <p:nvPicPr>
                      <p:cNvPr id="22" name="Object 1">
                        <a:extLst>
                          <a:ext uri="{FF2B5EF4-FFF2-40B4-BE49-F238E27FC236}">
                            <a16:creationId xmlns:a16="http://schemas.microsoft.com/office/drawing/2014/main" id="{38CF6C3F-5209-4B66-B774-47148491C3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79" y="5307804"/>
                        <a:ext cx="48387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1F4BFB-6257-4307-80A0-BD4AC4E1830C}"/>
              </a:ext>
            </a:extLst>
          </p:cNvPr>
          <p:cNvCxnSpPr>
            <a:cxnSpLocks/>
          </p:cNvCxnSpPr>
          <p:nvPr/>
        </p:nvCxnSpPr>
        <p:spPr>
          <a:xfrm>
            <a:off x="3107744" y="3437723"/>
            <a:ext cx="766941" cy="203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32E811BE-2801-405A-9EF2-6F24A048B6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graphicFrame>
        <p:nvGraphicFramePr>
          <p:cNvPr id="24" name="내용 개체 틀 3">
            <a:extLst>
              <a:ext uri="{FF2B5EF4-FFF2-40B4-BE49-F238E27FC236}">
                <a16:creationId xmlns:a16="http://schemas.microsoft.com/office/drawing/2014/main" id="{68D719A5-4183-416E-AC84-FA25D8359D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171272"/>
              </p:ext>
            </p:extLst>
          </p:nvPr>
        </p:nvGraphicFramePr>
        <p:xfrm>
          <a:off x="3389198" y="1472072"/>
          <a:ext cx="200977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91880" imgH="647640" progId="Equation.DSMT4">
                  <p:embed/>
                </p:oleObj>
              </mc:Choice>
              <mc:Fallback>
                <p:oleObj name="Equation" r:id="rId7" imgW="1091880" imgH="647640" progId="Equation.DSMT4">
                  <p:embed/>
                  <p:pic>
                    <p:nvPicPr>
                      <p:cNvPr id="6" name="내용 개체 틀 3">
                        <a:extLst>
                          <a:ext uri="{FF2B5EF4-FFF2-40B4-BE49-F238E27FC236}">
                            <a16:creationId xmlns:a16="http://schemas.microsoft.com/office/drawing/2014/main" id="{42D19B33-8110-4C2A-A7DF-DD68553B82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198" y="1472072"/>
                        <a:ext cx="200977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">
            <a:extLst>
              <a:ext uri="{FF2B5EF4-FFF2-40B4-BE49-F238E27FC236}">
                <a16:creationId xmlns:a16="http://schemas.microsoft.com/office/drawing/2014/main" id="{A19062FF-65D8-4A21-8A93-583CF02E13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594806"/>
              </p:ext>
            </p:extLst>
          </p:nvPr>
        </p:nvGraphicFramePr>
        <p:xfrm>
          <a:off x="337774" y="1200150"/>
          <a:ext cx="2246676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47560" imgH="965160" progId="Equation.DSMT4">
                  <p:embed/>
                </p:oleObj>
              </mc:Choice>
              <mc:Fallback>
                <p:oleObj name="Equation" r:id="rId9" imgW="1447560" imgH="965160" progId="Equation.DSMT4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3B6394D5-DC3E-439E-9CEA-D6A5D8D26B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74" y="1200150"/>
                        <a:ext cx="2246676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3">
            <a:extLst>
              <a:ext uri="{FF2B5EF4-FFF2-40B4-BE49-F238E27FC236}">
                <a16:creationId xmlns:a16="http://schemas.microsoft.com/office/drawing/2014/main" id="{955324E4-EB63-4E9A-95C0-CA737986D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98421"/>
              </p:ext>
            </p:extLst>
          </p:nvPr>
        </p:nvGraphicFramePr>
        <p:xfrm>
          <a:off x="6597745" y="1271745"/>
          <a:ext cx="2050955" cy="145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02960" imgH="711000" progId="Equation.DSMT4">
                  <p:embed/>
                </p:oleObj>
              </mc:Choice>
              <mc:Fallback>
                <p:oleObj name="Equation" r:id="rId11" imgW="1002960" imgH="711000" progId="Equation.DSMT4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12A3EB28-B9AF-4876-97B3-950796A2B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745" y="1271745"/>
                        <a:ext cx="2050955" cy="1455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5">
            <a:extLst>
              <a:ext uri="{FF2B5EF4-FFF2-40B4-BE49-F238E27FC236}">
                <a16:creationId xmlns:a16="http://schemas.microsoft.com/office/drawing/2014/main" id="{9909162A-BB52-4C0C-AF7E-869B76D3D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693" y="889742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Output</a:t>
            </a:r>
            <a:endParaRPr lang="en-GB" alt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21F834-3297-4BFD-8713-8C3E13A06CDC}"/>
              </a:ext>
            </a:extLst>
          </p:cNvPr>
          <p:cNvCxnSpPr>
            <a:cxnSpLocks/>
            <a:stCxn id="33" idx="3"/>
          </p:cNvCxnSpPr>
          <p:nvPr/>
        </p:nvCxnSpPr>
        <p:spPr bwMode="auto">
          <a:xfrm>
            <a:off x="2705763" y="2004791"/>
            <a:ext cx="610413" cy="104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5">
            <a:extLst>
              <a:ext uri="{FF2B5EF4-FFF2-40B4-BE49-F238E27FC236}">
                <a16:creationId xmlns:a16="http://schemas.microsoft.com/office/drawing/2014/main" id="{07A4F6A0-38D8-444A-B60E-B4713C088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85" y="874078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Input</a:t>
            </a:r>
            <a:endParaRPr lang="en-GB" alt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7B2AC0-7753-44FE-891D-085C4D3EA6B7}"/>
              </a:ext>
            </a:extLst>
          </p:cNvPr>
          <p:cNvCxnSpPr>
            <a:cxnSpLocks/>
            <a:endCxn id="35" idx="1"/>
          </p:cNvCxnSpPr>
          <p:nvPr/>
        </p:nvCxnSpPr>
        <p:spPr bwMode="auto">
          <a:xfrm>
            <a:off x="5891497" y="1994073"/>
            <a:ext cx="592726" cy="701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6123A4A-7819-4191-B20F-65361A470D0B}"/>
              </a:ext>
            </a:extLst>
          </p:cNvPr>
          <p:cNvSpPr/>
          <p:nvPr/>
        </p:nvSpPr>
        <p:spPr>
          <a:xfrm>
            <a:off x="166869" y="1228652"/>
            <a:ext cx="2538894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FCD858-E347-4008-AAEA-AE93B7F08E88}"/>
              </a:ext>
            </a:extLst>
          </p:cNvPr>
          <p:cNvSpPr/>
          <p:nvPr/>
        </p:nvSpPr>
        <p:spPr>
          <a:xfrm>
            <a:off x="3316176" y="1220059"/>
            <a:ext cx="2575321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F72AFCF-8364-4A28-B0F7-FE2B1E24C47F}"/>
              </a:ext>
            </a:extLst>
          </p:cNvPr>
          <p:cNvSpPr/>
          <p:nvPr/>
        </p:nvSpPr>
        <p:spPr>
          <a:xfrm>
            <a:off x="6484223" y="1224951"/>
            <a:ext cx="2242273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5">
            <a:extLst>
              <a:ext uri="{FF2B5EF4-FFF2-40B4-BE49-F238E27FC236}">
                <a16:creationId xmlns:a16="http://schemas.microsoft.com/office/drawing/2014/main" id="{3976139B-BD44-46FD-A883-8E62EE411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665" y="865797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DYON code</a:t>
            </a:r>
            <a:endParaRPr lang="en-GB" altLang="en-US" dirty="0"/>
          </a:p>
        </p:txBody>
      </p:sp>
      <p:graphicFrame>
        <p:nvGraphicFramePr>
          <p:cNvPr id="37" name="Object 50">
            <a:extLst>
              <a:ext uri="{FF2B5EF4-FFF2-40B4-BE49-F238E27FC236}">
                <a16:creationId xmlns:a16="http://schemas.microsoft.com/office/drawing/2014/main" id="{301DFFA6-E1DD-46EF-B220-92FCD4F13E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93702"/>
              </p:ext>
            </p:extLst>
          </p:nvPr>
        </p:nvGraphicFramePr>
        <p:xfrm>
          <a:off x="3353683" y="1279751"/>
          <a:ext cx="2546573" cy="62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095200" imgH="469800" progId="Equation.DSMT4">
                  <p:embed/>
                </p:oleObj>
              </mc:Choice>
              <mc:Fallback>
                <p:oleObj name="Equation" r:id="rId13" imgW="2095200" imgH="469800" progId="Equation.DSMT4">
                  <p:embed/>
                  <p:pic>
                    <p:nvPicPr>
                      <p:cNvPr id="25" name="Object 50">
                        <a:extLst>
                          <a:ext uri="{FF2B5EF4-FFF2-40B4-BE49-F238E27FC236}">
                            <a16:creationId xmlns:a16="http://schemas.microsoft.com/office/drawing/2014/main" id="{982878E7-5EBC-4C4D-94FA-5AD684D5BF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83" y="1279751"/>
                        <a:ext cx="2546573" cy="625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2420443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251E57-45C3-41CA-92D4-EB35C92D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98114" cy="1325564"/>
          </a:xfrm>
        </p:spPr>
        <p:txBody>
          <a:bodyPr>
            <a:normAutofit/>
          </a:bodyPr>
          <a:lstStyle/>
          <a:p>
            <a:r>
              <a:rPr lang="en-GB" sz="2400" dirty="0"/>
              <a:t>DYON - plasma burn-through modelling code (before upgrade)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8682D-E6CE-4205-8E4A-7DE95380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47A19331-3035-42AA-8FF6-F7BA2A3B34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" r="4881" b="5669"/>
          <a:stretch>
            <a:fillRect/>
          </a:stretch>
        </p:blipFill>
        <p:spPr>
          <a:xfrm>
            <a:off x="4583265" y="2796526"/>
            <a:ext cx="4247743" cy="34162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6B8F664-BF14-43E8-9DC3-4B87EC442DE1}"/>
              </a:ext>
            </a:extLst>
          </p:cNvPr>
          <p:cNvSpPr/>
          <p:nvPr/>
        </p:nvSpPr>
        <p:spPr>
          <a:xfrm>
            <a:off x="5195299" y="3420106"/>
            <a:ext cx="3678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dirty="0"/>
              <a:t>He, Be, C, O, N, and Ne available</a:t>
            </a:r>
            <a:endParaRPr lang="en-GB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1239F6-C8B9-424F-8114-18014185DF53}"/>
              </a:ext>
            </a:extLst>
          </p:cNvPr>
          <p:cNvSpPr/>
          <p:nvPr/>
        </p:nvSpPr>
        <p:spPr>
          <a:xfrm>
            <a:off x="8750606" y="2489086"/>
            <a:ext cx="342019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dirty="0"/>
              <a:t>References on plasma burn-through modelling and DYON code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Physics and computational simulations of plasma burn-through for tokamak start-up, PhD thesis, Imperial College London 2013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Enhancement of plasma burn-through simulation and validation in JET, NF (2012) 103016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PSI effects on plasma burn-through in JET, JNM 438 (2012) S1271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Physics of plasma burn-through and DYON simulations for the ITER-like wall, NF 53 (2013) 083024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Plasma burn-through simulations using the DYON code and predictions for ITER, PPCF 55 (2013) 124032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Benchmarking of codes for plasma burn-through in tokamaks, NF 60 (2020) 126049</a:t>
            </a:r>
          </a:p>
          <a:p>
            <a:pPr marL="228600" indent="-228600">
              <a:buFont typeface="+mj-lt"/>
              <a:buAutoNum type="arabicPeriod"/>
            </a:pPr>
            <a:r>
              <a:rPr lang="en-GB" sz="1100" dirty="0"/>
              <a:t>Validation of plasma burn-through simulation with ECH power absorption model in KSTAR, NF (2021) submitted</a:t>
            </a:r>
          </a:p>
          <a:p>
            <a:pPr marL="228600" indent="-228600">
              <a:buFont typeface="+mj-lt"/>
              <a:buAutoNum type="arabicPeriod"/>
            </a:pPr>
            <a:endParaRPr lang="en-GB" sz="1100" dirty="0"/>
          </a:p>
          <a:p>
            <a:endParaRPr lang="en-GB" sz="1100" dirty="0"/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88754F92-CDD0-464A-B9C7-39AD8628D5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350" y="3627438"/>
          <a:ext cx="4084638" cy="174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44720" imgH="1168200" progId="Equation.DSMT4">
                  <p:embed/>
                </p:oleObj>
              </mc:Choice>
              <mc:Fallback>
                <p:oleObj name="Equation" r:id="rId3" imgW="2844720" imgH="11682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88754F92-CDD0-464A-B9C7-39AD8628D5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3627438"/>
                        <a:ext cx="4084638" cy="174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17">
            <a:extLst>
              <a:ext uri="{FF2B5EF4-FFF2-40B4-BE49-F238E27FC236}">
                <a16:creationId xmlns:a16="http://schemas.microsoft.com/office/drawing/2014/main" id="{0E7AC397-ACB4-4BCE-94B8-5CB8E571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65" y="2936207"/>
            <a:ext cx="34626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Impurity influx </a:t>
            </a:r>
          </a:p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from Plasma wall interaction</a:t>
            </a:r>
            <a:endParaRPr lang="en-GB" altLang="en-US" sz="1800" dirty="0"/>
          </a:p>
        </p:txBody>
      </p:sp>
      <p:graphicFrame>
        <p:nvGraphicFramePr>
          <p:cNvPr id="22" name="Object 1">
            <a:extLst>
              <a:ext uri="{FF2B5EF4-FFF2-40B4-BE49-F238E27FC236}">
                <a16:creationId xmlns:a16="http://schemas.microsoft.com/office/drawing/2014/main" id="{38CF6C3F-5209-4B66-B774-47148491C3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2479" y="5307804"/>
          <a:ext cx="4838700" cy="87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997000" imgH="558720" progId="Equation.DSMT4">
                  <p:embed/>
                </p:oleObj>
              </mc:Choice>
              <mc:Fallback>
                <p:oleObj name="Equation" r:id="rId5" imgW="2997000" imgH="558720" progId="Equation.DSMT4">
                  <p:embed/>
                  <p:pic>
                    <p:nvPicPr>
                      <p:cNvPr id="22" name="Object 1">
                        <a:extLst>
                          <a:ext uri="{FF2B5EF4-FFF2-40B4-BE49-F238E27FC236}">
                            <a16:creationId xmlns:a16="http://schemas.microsoft.com/office/drawing/2014/main" id="{38CF6C3F-5209-4B66-B774-47148491C3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479" y="5307804"/>
                        <a:ext cx="4838700" cy="87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F1F4BFB-6257-4307-80A0-BD4AC4E1830C}"/>
              </a:ext>
            </a:extLst>
          </p:cNvPr>
          <p:cNvCxnSpPr>
            <a:cxnSpLocks/>
          </p:cNvCxnSpPr>
          <p:nvPr/>
        </p:nvCxnSpPr>
        <p:spPr>
          <a:xfrm>
            <a:off x="3107744" y="3437723"/>
            <a:ext cx="766941" cy="2033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37BDB1B-5DDC-4A14-BC99-BC0AA82F61C1}"/>
              </a:ext>
            </a:extLst>
          </p:cNvPr>
          <p:cNvSpPr txBox="1"/>
          <p:nvPr/>
        </p:nvSpPr>
        <p:spPr>
          <a:xfrm>
            <a:off x="8267087" y="6105460"/>
            <a:ext cx="382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https://gitlab.com/dyonplasma/dyon</a:t>
            </a:r>
            <a:r>
              <a:rPr lang="en-GB" dirty="0"/>
              <a:t> </a:t>
            </a: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7A4ED7F1-289B-4566-BD9E-2DD80D5C70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graphicFrame>
        <p:nvGraphicFramePr>
          <p:cNvPr id="28" name="내용 개체 틀 3">
            <a:extLst>
              <a:ext uri="{FF2B5EF4-FFF2-40B4-BE49-F238E27FC236}">
                <a16:creationId xmlns:a16="http://schemas.microsoft.com/office/drawing/2014/main" id="{C4F2F8CC-D76E-4B87-AA83-0217636C89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171272"/>
              </p:ext>
            </p:extLst>
          </p:nvPr>
        </p:nvGraphicFramePr>
        <p:xfrm>
          <a:off x="3389198" y="1472072"/>
          <a:ext cx="2009775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647640" progId="Equation.DSMT4">
                  <p:embed/>
                </p:oleObj>
              </mc:Choice>
              <mc:Fallback>
                <p:oleObj name="Equation" r:id="rId8" imgW="1091880" imgH="647640" progId="Equation.DSMT4">
                  <p:embed/>
                  <p:pic>
                    <p:nvPicPr>
                      <p:cNvPr id="6" name="내용 개체 틀 3">
                        <a:extLst>
                          <a:ext uri="{FF2B5EF4-FFF2-40B4-BE49-F238E27FC236}">
                            <a16:creationId xmlns:a16="http://schemas.microsoft.com/office/drawing/2014/main" id="{42D19B33-8110-4C2A-A7DF-DD68553B820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198" y="1472072"/>
                        <a:ext cx="2009775" cy="120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">
            <a:extLst>
              <a:ext uri="{FF2B5EF4-FFF2-40B4-BE49-F238E27FC236}">
                <a16:creationId xmlns:a16="http://schemas.microsoft.com/office/drawing/2014/main" id="{AFB5826D-1740-457B-B455-1811C39EE4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594806"/>
              </p:ext>
            </p:extLst>
          </p:nvPr>
        </p:nvGraphicFramePr>
        <p:xfrm>
          <a:off x="337774" y="1200150"/>
          <a:ext cx="2246676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47560" imgH="965160" progId="Equation.DSMT4">
                  <p:embed/>
                </p:oleObj>
              </mc:Choice>
              <mc:Fallback>
                <p:oleObj name="Equation" r:id="rId10" imgW="1447560" imgH="965160" progId="Equation.DSMT4">
                  <p:embed/>
                  <p:pic>
                    <p:nvPicPr>
                      <p:cNvPr id="7" name="Object 1">
                        <a:extLst>
                          <a:ext uri="{FF2B5EF4-FFF2-40B4-BE49-F238E27FC236}">
                            <a16:creationId xmlns:a16="http://schemas.microsoft.com/office/drawing/2014/main" id="{3B6394D5-DC3E-439E-9CEA-D6A5D8D26B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74" y="1200150"/>
                        <a:ext cx="2246676" cy="160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3">
            <a:extLst>
              <a:ext uri="{FF2B5EF4-FFF2-40B4-BE49-F238E27FC236}">
                <a16:creationId xmlns:a16="http://schemas.microsoft.com/office/drawing/2014/main" id="{D6DFCA3C-CF82-41D9-95A2-313C2E2DD1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98421"/>
              </p:ext>
            </p:extLst>
          </p:nvPr>
        </p:nvGraphicFramePr>
        <p:xfrm>
          <a:off x="6597745" y="1271745"/>
          <a:ext cx="2050955" cy="145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002960" imgH="711000" progId="Equation.DSMT4">
                  <p:embed/>
                </p:oleObj>
              </mc:Choice>
              <mc:Fallback>
                <p:oleObj name="Equation" r:id="rId12" imgW="1002960" imgH="711000" progId="Equation.DSMT4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12A3EB28-B9AF-4876-97B3-950796A2BE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745" y="1271745"/>
                        <a:ext cx="2050955" cy="14555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5">
            <a:extLst>
              <a:ext uri="{FF2B5EF4-FFF2-40B4-BE49-F238E27FC236}">
                <a16:creationId xmlns:a16="http://schemas.microsoft.com/office/drawing/2014/main" id="{430E7D23-F0DA-44B2-976B-D9D85091C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693" y="889742"/>
            <a:ext cx="9525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Output</a:t>
            </a:r>
            <a:endParaRPr lang="en-GB" alt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624993-6C6B-443C-9603-CF03572BA594}"/>
              </a:ext>
            </a:extLst>
          </p:cNvPr>
          <p:cNvCxnSpPr>
            <a:cxnSpLocks/>
            <a:stCxn id="35" idx="3"/>
          </p:cNvCxnSpPr>
          <p:nvPr/>
        </p:nvCxnSpPr>
        <p:spPr bwMode="auto">
          <a:xfrm>
            <a:off x="2705763" y="2004791"/>
            <a:ext cx="610413" cy="104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5">
            <a:extLst>
              <a:ext uri="{FF2B5EF4-FFF2-40B4-BE49-F238E27FC236}">
                <a16:creationId xmlns:a16="http://schemas.microsoft.com/office/drawing/2014/main" id="{21B6787D-4C67-4FB8-821C-A9F33FD5A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085" y="874078"/>
            <a:ext cx="753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Input</a:t>
            </a:r>
            <a:endParaRPr lang="en-GB" alt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B879E7C-378A-492F-9D81-CED83ACA32A3}"/>
              </a:ext>
            </a:extLst>
          </p:cNvPr>
          <p:cNvCxnSpPr>
            <a:cxnSpLocks/>
            <a:endCxn id="37" idx="1"/>
          </p:cNvCxnSpPr>
          <p:nvPr/>
        </p:nvCxnSpPr>
        <p:spPr bwMode="auto">
          <a:xfrm>
            <a:off x="5891497" y="1994073"/>
            <a:ext cx="592726" cy="701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16D3162-1FC4-487D-B919-CEF2CA570776}"/>
              </a:ext>
            </a:extLst>
          </p:cNvPr>
          <p:cNvSpPr/>
          <p:nvPr/>
        </p:nvSpPr>
        <p:spPr>
          <a:xfrm>
            <a:off x="166869" y="1228652"/>
            <a:ext cx="2538894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DE659A1-E36B-4CB2-88BA-A168F721275A}"/>
              </a:ext>
            </a:extLst>
          </p:cNvPr>
          <p:cNvSpPr/>
          <p:nvPr/>
        </p:nvSpPr>
        <p:spPr>
          <a:xfrm>
            <a:off x="3316176" y="1220059"/>
            <a:ext cx="2575321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637139F-3805-43A5-B4B6-9077C0338071}"/>
              </a:ext>
            </a:extLst>
          </p:cNvPr>
          <p:cNvSpPr/>
          <p:nvPr/>
        </p:nvSpPr>
        <p:spPr>
          <a:xfrm>
            <a:off x="6484223" y="1224951"/>
            <a:ext cx="2242273" cy="15522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C965E9BC-2BB3-4126-8E12-B53AD7226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665" y="865797"/>
            <a:ext cx="15536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just" eaLnBrk="0" latinLnBrk="1" hangingPunct="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just" eaLnBrk="0" latinLnBrk="1" hangingPunct="0">
              <a:spcBef>
                <a:spcPct val="20000"/>
              </a:spcBef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just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latinLnBrk="0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/>
              <a:t>DYON code</a:t>
            </a:r>
            <a:endParaRPr lang="en-GB" altLang="en-US" dirty="0"/>
          </a:p>
        </p:txBody>
      </p:sp>
      <p:graphicFrame>
        <p:nvGraphicFramePr>
          <p:cNvPr id="39" name="Object 50">
            <a:extLst>
              <a:ext uri="{FF2B5EF4-FFF2-40B4-BE49-F238E27FC236}">
                <a16:creationId xmlns:a16="http://schemas.microsoft.com/office/drawing/2014/main" id="{3372DC8F-C714-4BD7-9E68-96EAD3D68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93702"/>
              </p:ext>
            </p:extLst>
          </p:nvPr>
        </p:nvGraphicFramePr>
        <p:xfrm>
          <a:off x="3353683" y="1279751"/>
          <a:ext cx="2546573" cy="625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095200" imgH="469800" progId="Equation.DSMT4">
                  <p:embed/>
                </p:oleObj>
              </mc:Choice>
              <mc:Fallback>
                <p:oleObj name="Equation" r:id="rId14" imgW="2095200" imgH="469800" progId="Equation.DSMT4">
                  <p:embed/>
                  <p:pic>
                    <p:nvPicPr>
                      <p:cNvPr id="25" name="Object 50">
                        <a:extLst>
                          <a:ext uri="{FF2B5EF4-FFF2-40B4-BE49-F238E27FC236}">
                            <a16:creationId xmlns:a16="http://schemas.microsoft.com/office/drawing/2014/main" id="{982878E7-5EBC-4C4D-94FA-5AD684D5BF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83" y="1279751"/>
                        <a:ext cx="2546573" cy="6254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92149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A3EB76-B404-4167-8BC4-2394DA8796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53776" y="2558977"/>
            <a:ext cx="7230484" cy="93358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E3F0EC-FCEC-4998-B3C6-AD9004F8F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Electromagnetic model in DYON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23012B-2345-40E3-A8C6-17E06829F3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36564-1EC9-4612-AAD8-5E147C0B2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FAA1EB-8626-498D-BF13-BD3BF861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96" y="3529131"/>
            <a:ext cx="6525536" cy="838317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D3039D7B-13CE-44F9-940A-D411CB5F7DFE}"/>
              </a:ext>
            </a:extLst>
          </p:cNvPr>
          <p:cNvSpPr/>
          <p:nvPr/>
        </p:nvSpPr>
        <p:spPr>
          <a:xfrm rot="5400000">
            <a:off x="6487408" y="2317867"/>
            <a:ext cx="365124" cy="421654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4CEC51-11C3-44A5-B17F-B3F42AB187BD}"/>
              </a:ext>
            </a:extLst>
          </p:cNvPr>
          <p:cNvSpPr txBox="1"/>
          <p:nvPr/>
        </p:nvSpPr>
        <p:spPr>
          <a:xfrm>
            <a:off x="6522721" y="4608699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</a:t>
            </a:r>
            <a:r>
              <a:rPr lang="en-GB" baseline="-25000" dirty="0" err="1"/>
              <a:t>loop</a:t>
            </a:r>
            <a:endParaRPr lang="en-GB" baseline="-25000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8DBEC1-C4A7-4C92-BDDD-BF3EAFED170C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4440308" y="4367448"/>
            <a:ext cx="501965" cy="610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74BB7FF-DB67-4C10-B473-532B56A89B7D}"/>
              </a:ext>
            </a:extLst>
          </p:cNvPr>
          <p:cNvSpPr txBox="1"/>
          <p:nvPr/>
        </p:nvSpPr>
        <p:spPr>
          <a:xfrm>
            <a:off x="3875314" y="497803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Plasma inductance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F00B57-078A-4923-8895-CDF6185632D4}"/>
              </a:ext>
            </a:extLst>
          </p:cNvPr>
          <p:cNvSpPr txBox="1"/>
          <p:nvPr/>
        </p:nvSpPr>
        <p:spPr>
          <a:xfrm>
            <a:off x="971895" y="4985254"/>
            <a:ext cx="2241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Plasma resistance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098FD4-25D7-465F-BF16-6A9F17139DEC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092679" y="3948289"/>
            <a:ext cx="1337671" cy="1036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472859B2-B87A-43FD-BAAD-2342CD196F1C}"/>
              </a:ext>
            </a:extLst>
          </p:cNvPr>
          <p:cNvSpPr txBox="1"/>
          <p:nvPr/>
        </p:nvSpPr>
        <p:spPr>
          <a:xfrm>
            <a:off x="296741" y="1020575"/>
            <a:ext cx="3005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Mutual Inductance between</a:t>
            </a:r>
          </a:p>
          <a:p>
            <a:r>
              <a:rPr lang="en-GB" dirty="0"/>
              <a:t>coils and vessel elements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D06CA2-9D04-4B33-AB28-590244214056}"/>
              </a:ext>
            </a:extLst>
          </p:cNvPr>
          <p:cNvCxnSpPr>
            <a:cxnSpLocks/>
          </p:cNvCxnSpPr>
          <p:nvPr/>
        </p:nvCxnSpPr>
        <p:spPr>
          <a:xfrm>
            <a:off x="1652241" y="1764223"/>
            <a:ext cx="440438" cy="1120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4828D14-2905-44AA-A09D-E06963739895}"/>
              </a:ext>
            </a:extLst>
          </p:cNvPr>
          <p:cNvSpPr txBox="1"/>
          <p:nvPr/>
        </p:nvSpPr>
        <p:spPr>
          <a:xfrm>
            <a:off x="1953991" y="1770904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coils and vessel </a:t>
            </a:r>
          </a:p>
          <a:p>
            <a:r>
              <a:rPr lang="en-GB" dirty="0"/>
              <a:t>currents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374E64C-FCDE-4EA2-A13B-AB01D347032C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2760617" y="2417235"/>
            <a:ext cx="132093" cy="328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74D0861-CA0B-4BCE-BBD4-6781B9945265}"/>
              </a:ext>
            </a:extLst>
          </p:cNvPr>
          <p:cNvSpPr txBox="1"/>
          <p:nvPr/>
        </p:nvSpPr>
        <p:spPr>
          <a:xfrm>
            <a:off x="5658736" y="1034029"/>
            <a:ext cx="214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Power supply voltage applied to coils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3438619-04E5-4186-9397-C62FA6A37F5A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4791206" y="1495694"/>
            <a:ext cx="867530" cy="1527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F405C3A-EC7F-4457-80C3-EC085B40A87D}"/>
              </a:ext>
            </a:extLst>
          </p:cNvPr>
          <p:cNvSpPr txBox="1"/>
          <p:nvPr/>
        </p:nvSpPr>
        <p:spPr>
          <a:xfrm>
            <a:off x="7893418" y="675330"/>
            <a:ext cx="271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Mutual Inductance of </a:t>
            </a:r>
          </a:p>
          <a:p>
            <a:r>
              <a:rPr lang="en-GB" dirty="0"/>
              <a:t>coils and vessel currents</a:t>
            </a:r>
          </a:p>
          <a:p>
            <a:r>
              <a:rPr lang="en-GB" dirty="0"/>
              <a:t>With plasma current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D7D354-0C75-4E88-BD18-73898FCAA08B}"/>
              </a:ext>
            </a:extLst>
          </p:cNvPr>
          <p:cNvCxnSpPr>
            <a:cxnSpLocks/>
            <a:stCxn id="37" idx="1"/>
          </p:cNvCxnSpPr>
          <p:nvPr/>
        </p:nvCxnSpPr>
        <p:spPr>
          <a:xfrm flipH="1">
            <a:off x="6618514" y="1136995"/>
            <a:ext cx="1274904" cy="1747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7240F9B-6C76-4C84-81B4-0472FF98CC97}"/>
              </a:ext>
            </a:extLst>
          </p:cNvPr>
          <p:cNvSpPr txBox="1"/>
          <p:nvPr/>
        </p:nvSpPr>
        <p:spPr>
          <a:xfrm>
            <a:off x="9261657" y="1963843"/>
            <a:ext cx="271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Position of plasma current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7FFB17E-C8D2-4E0A-A2DE-8DCA2D346D63}"/>
              </a:ext>
            </a:extLst>
          </p:cNvPr>
          <p:cNvCxnSpPr>
            <a:cxnSpLocks/>
          </p:cNvCxnSpPr>
          <p:nvPr/>
        </p:nvCxnSpPr>
        <p:spPr>
          <a:xfrm flipH="1">
            <a:off x="8539696" y="2382952"/>
            <a:ext cx="631152" cy="4671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E2D4227-C46C-4DD5-9044-240CBFC7C8BC}"/>
              </a:ext>
            </a:extLst>
          </p:cNvPr>
          <p:cNvCxnSpPr>
            <a:cxnSpLocks/>
          </p:cNvCxnSpPr>
          <p:nvPr/>
        </p:nvCxnSpPr>
        <p:spPr>
          <a:xfrm flipH="1">
            <a:off x="7093387" y="2397228"/>
            <a:ext cx="2090873" cy="489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E190BD3-E1DF-4172-B8D5-A9C0F770CF04}"/>
              </a:ext>
            </a:extLst>
          </p:cNvPr>
          <p:cNvSpPr txBox="1"/>
          <p:nvPr/>
        </p:nvSpPr>
        <p:spPr>
          <a:xfrm>
            <a:off x="3676447" y="854496"/>
            <a:ext cx="214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Resistance of coils and vessel elements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B2C3663-1CD8-44A2-953F-825C8F34AC67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3692468" y="1777826"/>
            <a:ext cx="1055134" cy="11093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7EE1C5F-DD6B-43B0-A3FE-87EFD762F755}"/>
              </a:ext>
            </a:extLst>
          </p:cNvPr>
          <p:cNvSpPr txBox="1"/>
          <p:nvPr/>
        </p:nvSpPr>
        <p:spPr>
          <a:xfrm>
            <a:off x="528870" y="5491006"/>
            <a:ext cx="951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full circuit equations are integrated into the differential equation system of energy and particle balance equations of plasmas i.e. tight coupling</a:t>
            </a:r>
          </a:p>
        </p:txBody>
      </p:sp>
    </p:spTree>
    <p:extLst>
      <p:ext uri="{BB962C8B-B14F-4D97-AF65-F5344CB8AC3E}">
        <p14:creationId xmlns:p14="http://schemas.microsoft.com/office/powerpoint/2010/main" val="282464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401DD1-6CEB-4B7E-9F80-BDB9435D5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096" y="3529131"/>
            <a:ext cx="6525536" cy="838317"/>
          </a:xfrm>
          <a:prstGeom prst="rect">
            <a:avLst/>
          </a:prstGeo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561C11D6-774C-4F0A-A3A0-27C9303FD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776" y="2558977"/>
            <a:ext cx="7230484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76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</p:spTree>
    <p:extLst>
      <p:ext uri="{BB962C8B-B14F-4D97-AF65-F5344CB8AC3E}">
        <p14:creationId xmlns:p14="http://schemas.microsoft.com/office/powerpoint/2010/main" val="355900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power supply voltage in KSTAR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13681" y="1061154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r>
              <a:rPr lang="en-GB" b="1" baseline="-25000" dirty="0">
                <a:solidFill>
                  <a:srgbClr val="3A3AFF"/>
                </a:solidFill>
              </a:rPr>
              <a:t>  </a:t>
            </a:r>
            <a:r>
              <a:rPr lang="en-GB" b="1" dirty="0">
                <a:solidFill>
                  <a:srgbClr val="3A3AFF"/>
                </a:solidFill>
              </a:rPr>
              <a:t>and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u="sng" dirty="0">
                <a:solidFill>
                  <a:srgbClr val="3A3AFF"/>
                </a:solidFill>
              </a:rPr>
              <a:t>power supply voltage </a:t>
            </a:r>
            <a:r>
              <a:rPr lang="en-GB" b="1" dirty="0" err="1">
                <a:solidFill>
                  <a:srgbClr val="3A3AFF"/>
                </a:solidFill>
              </a:rPr>
              <a:t>V</a:t>
            </a:r>
            <a:r>
              <a:rPr lang="en-GB" b="1" baseline="-25000" dirty="0" err="1">
                <a:solidFill>
                  <a:srgbClr val="3A3AFF"/>
                </a:solidFill>
              </a:rPr>
              <a:t>cv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C87FB6-7090-4B2D-BCC7-AA3DEC6526BB}"/>
              </a:ext>
            </a:extLst>
          </p:cNvPr>
          <p:cNvCxnSpPr/>
          <p:nvPr/>
        </p:nvCxnSpPr>
        <p:spPr>
          <a:xfrm>
            <a:off x="5176294" y="1339748"/>
            <a:ext cx="83683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8F19A67-7F43-4C92-A723-0A8972F8BB85}"/>
              </a:ext>
            </a:extLst>
          </p:cNvPr>
          <p:cNvSpPr/>
          <p:nvPr/>
        </p:nvSpPr>
        <p:spPr>
          <a:xfrm>
            <a:off x="2117724" y="2746375"/>
            <a:ext cx="911225" cy="327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28403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99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power supply voltage in KSTAR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13681" y="1061154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r>
              <a:rPr lang="en-GB" b="1" baseline="-25000" dirty="0">
                <a:solidFill>
                  <a:srgbClr val="3A3AFF"/>
                </a:solidFill>
              </a:rPr>
              <a:t>  </a:t>
            </a:r>
            <a:r>
              <a:rPr lang="en-GB" b="1" dirty="0">
                <a:solidFill>
                  <a:srgbClr val="3A3AFF"/>
                </a:solidFill>
              </a:rPr>
              <a:t>and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u="sng" dirty="0">
                <a:solidFill>
                  <a:srgbClr val="3A3AFF"/>
                </a:solidFill>
              </a:rPr>
              <a:t>power supply voltage </a:t>
            </a:r>
            <a:r>
              <a:rPr lang="en-GB" b="1" dirty="0" err="1">
                <a:solidFill>
                  <a:srgbClr val="3A3AFF"/>
                </a:solidFill>
              </a:rPr>
              <a:t>V</a:t>
            </a:r>
            <a:r>
              <a:rPr lang="en-GB" b="1" baseline="-25000" dirty="0" err="1">
                <a:solidFill>
                  <a:srgbClr val="3A3AFF"/>
                </a:solidFill>
              </a:rPr>
              <a:t>cv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C87FB6-7090-4B2D-BCC7-AA3DEC6526BB}"/>
              </a:ext>
            </a:extLst>
          </p:cNvPr>
          <p:cNvCxnSpPr/>
          <p:nvPr/>
        </p:nvCxnSpPr>
        <p:spPr>
          <a:xfrm>
            <a:off x="5176294" y="1339748"/>
            <a:ext cx="83683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1">
            <a:extLst>
              <a:ext uri="{FF2B5EF4-FFF2-40B4-BE49-F238E27FC236}">
                <a16:creationId xmlns:a16="http://schemas.microsoft.com/office/drawing/2014/main" id="{35B19B40-EAD5-442A-806B-BD83F0869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8" y="2466307"/>
            <a:ext cx="3179470" cy="317812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3A922D-1EB7-485E-BD4A-28BD0BFD2354}"/>
              </a:ext>
            </a:extLst>
          </p:cNvPr>
          <p:cNvSpPr/>
          <p:nvPr/>
        </p:nvSpPr>
        <p:spPr>
          <a:xfrm>
            <a:off x="68924" y="1460259"/>
            <a:ext cx="2233695" cy="9911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V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cv</a:t>
            </a:r>
            <a:r>
              <a:rPr lang="en-GB" dirty="0">
                <a:ln w="0"/>
                <a:solidFill>
                  <a:schemeClr val="tx1"/>
                </a:solidFill>
              </a:rPr>
              <a:t>(R’,Z’) measured in KSTAR</a:t>
            </a:r>
            <a:endParaRPr lang="en-GB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1B28810-6765-4C2A-9067-D6442065F511}"/>
              </a:ext>
            </a:extLst>
          </p:cNvPr>
          <p:cNvSpPr/>
          <p:nvPr/>
        </p:nvSpPr>
        <p:spPr>
          <a:xfrm rot="16200000">
            <a:off x="2338800" y="1701232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F19A67-7F43-4C92-A723-0A8972F8BB85}"/>
              </a:ext>
            </a:extLst>
          </p:cNvPr>
          <p:cNvSpPr/>
          <p:nvPr/>
        </p:nvSpPr>
        <p:spPr>
          <a:xfrm>
            <a:off x="2117724" y="2746375"/>
            <a:ext cx="911225" cy="327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BE36E9-EAEF-482A-B37E-DE4B7F49396F}"/>
              </a:ext>
            </a:extLst>
          </p:cNvPr>
          <p:cNvSpPr txBox="1"/>
          <p:nvPr/>
        </p:nvSpPr>
        <p:spPr>
          <a:xfrm rot="16200000">
            <a:off x="-200238" y="4717077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PF#1 coil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B8B38D-8D34-456D-A176-1BE90907724D}"/>
              </a:ext>
            </a:extLst>
          </p:cNvPr>
          <p:cNvGrpSpPr/>
          <p:nvPr/>
        </p:nvGrpSpPr>
        <p:grpSpPr>
          <a:xfrm>
            <a:off x="9507666" y="2593267"/>
            <a:ext cx="2603191" cy="3912782"/>
            <a:chOff x="239233" y="946976"/>
            <a:chExt cx="2603191" cy="3912782"/>
          </a:xfrm>
        </p:grpSpPr>
        <p:pic>
          <p:nvPicPr>
            <p:cNvPr id="28" name="그림 4">
              <a:extLst>
                <a:ext uri="{FF2B5EF4-FFF2-40B4-BE49-F238E27FC236}">
                  <a16:creationId xmlns:a16="http://schemas.microsoft.com/office/drawing/2014/main" id="{AE9D4278-E963-449D-9A9B-76DD49316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"/>
            <a:stretch/>
          </p:blipFill>
          <p:spPr>
            <a:xfrm>
              <a:off x="239233" y="946976"/>
              <a:ext cx="2603191" cy="3912782"/>
            </a:xfrm>
            <a:prstGeom prst="rect">
              <a:avLst/>
            </a:prstGeom>
          </p:spPr>
        </p:pic>
        <p:cxnSp>
          <p:nvCxnSpPr>
            <p:cNvPr id="29" name="직선 화살표 연결선 8">
              <a:extLst>
                <a:ext uri="{FF2B5EF4-FFF2-40B4-BE49-F238E27FC236}">
                  <a16:creationId xmlns:a16="http://schemas.microsoft.com/office/drawing/2014/main" id="{F2D50966-459B-4C58-8604-FD2F7030DDC0}"/>
                </a:ext>
              </a:extLst>
            </p:cNvPr>
            <p:cNvCxnSpPr/>
            <p:nvPr/>
          </p:nvCxnSpPr>
          <p:spPr>
            <a:xfrm flipH="1" flipV="1">
              <a:off x="1196162" y="2792292"/>
              <a:ext cx="223283" cy="1110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6B660B-ACE5-496E-82BB-17D388C0B01A}"/>
                </a:ext>
              </a:extLst>
            </p:cNvPr>
            <p:cNvSpPr txBox="1"/>
            <p:nvPr/>
          </p:nvSpPr>
          <p:spPr>
            <a:xfrm>
              <a:off x="1359132" y="27922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>
                  <a:solidFill>
                    <a:srgbClr val="FF0000"/>
                  </a:solidFill>
                  <a:ea typeface="굴림" pitchFamily="50" charset="-127"/>
                </a:rPr>
                <a:t>PF#1</a:t>
              </a:r>
              <a:endParaRPr kumimoji="1" lang="ko-KR" altLang="en-US" sz="1400" b="1" dirty="0">
                <a:solidFill>
                  <a:srgbClr val="FF0000"/>
                </a:solidFill>
                <a:ea typeface="굴림" pitchFamily="50" charset="-127"/>
              </a:endParaRPr>
            </a:p>
          </p:txBody>
        </p:sp>
        <p:sp>
          <p:nvSpPr>
            <p:cNvPr id="31" name="오른쪽 대괄호 12">
              <a:extLst>
                <a:ext uri="{FF2B5EF4-FFF2-40B4-BE49-F238E27FC236}">
                  <a16:creationId xmlns:a16="http://schemas.microsoft.com/office/drawing/2014/main" id="{C30720D8-3621-4275-BE3C-78166CC7C69A}"/>
                </a:ext>
              </a:extLst>
            </p:cNvPr>
            <p:cNvSpPr/>
            <p:nvPr/>
          </p:nvSpPr>
          <p:spPr>
            <a:xfrm>
              <a:off x="1063256" y="2606791"/>
              <a:ext cx="101008" cy="318976"/>
            </a:xfrm>
            <a:prstGeom prst="rightBracket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807FD3B-35C0-4B47-B9B7-F658D2CE7772}"/>
              </a:ext>
            </a:extLst>
          </p:cNvPr>
          <p:cNvSpPr txBox="1"/>
          <p:nvPr/>
        </p:nvSpPr>
        <p:spPr>
          <a:xfrm>
            <a:off x="10003665" y="2313390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39023205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power supply voltage in KSTAR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13681" y="1061154"/>
            <a:ext cx="5788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r>
              <a:rPr lang="en-GB" b="1" baseline="-25000" dirty="0">
                <a:solidFill>
                  <a:srgbClr val="3A3AFF"/>
                </a:solidFill>
              </a:rPr>
              <a:t>  </a:t>
            </a:r>
            <a:r>
              <a:rPr lang="en-GB" b="1" dirty="0">
                <a:solidFill>
                  <a:srgbClr val="3A3AFF"/>
                </a:solidFill>
              </a:rPr>
              <a:t>and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u="sng" dirty="0">
                <a:solidFill>
                  <a:srgbClr val="3A3AFF"/>
                </a:solidFill>
              </a:rPr>
              <a:t>power supply voltage </a:t>
            </a:r>
            <a:r>
              <a:rPr lang="en-GB" b="1" dirty="0" err="1">
                <a:solidFill>
                  <a:srgbClr val="3A3AFF"/>
                </a:solidFill>
              </a:rPr>
              <a:t>V</a:t>
            </a:r>
            <a:r>
              <a:rPr lang="en-GB" b="1" baseline="-25000" dirty="0" err="1">
                <a:solidFill>
                  <a:srgbClr val="3A3AFF"/>
                </a:solidFill>
              </a:rPr>
              <a:t>cv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C87FB6-7090-4B2D-BCC7-AA3DEC6526BB}"/>
              </a:ext>
            </a:extLst>
          </p:cNvPr>
          <p:cNvCxnSpPr/>
          <p:nvPr/>
        </p:nvCxnSpPr>
        <p:spPr>
          <a:xfrm>
            <a:off x="5176294" y="1339748"/>
            <a:ext cx="83683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그림 11">
            <a:extLst>
              <a:ext uri="{FF2B5EF4-FFF2-40B4-BE49-F238E27FC236}">
                <a16:creationId xmlns:a16="http://schemas.microsoft.com/office/drawing/2014/main" id="{35B19B40-EAD5-442A-806B-BD83F08694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8" y="2466307"/>
            <a:ext cx="3179470" cy="317812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63A922D-1EB7-485E-BD4A-28BD0BFD2354}"/>
              </a:ext>
            </a:extLst>
          </p:cNvPr>
          <p:cNvSpPr/>
          <p:nvPr/>
        </p:nvSpPr>
        <p:spPr>
          <a:xfrm>
            <a:off x="68924" y="1460259"/>
            <a:ext cx="2233695" cy="9911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V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cv</a:t>
            </a:r>
            <a:r>
              <a:rPr lang="en-GB" dirty="0">
                <a:ln w="0"/>
                <a:solidFill>
                  <a:schemeClr val="tx1"/>
                </a:solidFill>
              </a:rPr>
              <a:t>(R’,Z’) measured in KSTAR</a:t>
            </a:r>
            <a:endParaRPr lang="en-GB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F1B28810-6765-4C2A-9067-D6442065F511}"/>
              </a:ext>
            </a:extLst>
          </p:cNvPr>
          <p:cNvSpPr/>
          <p:nvPr/>
        </p:nvSpPr>
        <p:spPr>
          <a:xfrm rot="16200000">
            <a:off x="2338800" y="1701232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F19A67-7F43-4C92-A723-0A8972F8BB85}"/>
              </a:ext>
            </a:extLst>
          </p:cNvPr>
          <p:cNvSpPr/>
          <p:nvPr/>
        </p:nvSpPr>
        <p:spPr>
          <a:xfrm>
            <a:off x="2117724" y="2746375"/>
            <a:ext cx="911225" cy="327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40AA52-5387-459E-927D-15B609652CB6}"/>
              </a:ext>
            </a:extLst>
          </p:cNvPr>
          <p:cNvGrpSpPr/>
          <p:nvPr/>
        </p:nvGrpSpPr>
        <p:grpSpPr>
          <a:xfrm>
            <a:off x="6274989" y="2542326"/>
            <a:ext cx="3238235" cy="3178126"/>
            <a:chOff x="4668233" y="3052623"/>
            <a:chExt cx="3365797" cy="3293645"/>
          </a:xfrm>
        </p:grpSpPr>
        <p:pic>
          <p:nvPicPr>
            <p:cNvPr id="19" name="그림 9">
              <a:extLst>
                <a:ext uri="{FF2B5EF4-FFF2-40B4-BE49-F238E27FC236}">
                  <a16:creationId xmlns:a16="http://schemas.microsoft.com/office/drawing/2014/main" id="{665B4E41-E636-4EB2-81D6-B4F12DA05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992" y="3052623"/>
              <a:ext cx="3295038" cy="329364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9E3422-8EB9-4F0E-A19A-8E43D09BD734}"/>
                </a:ext>
              </a:extLst>
            </p:cNvPr>
            <p:cNvSpPr txBox="1"/>
            <p:nvPr/>
          </p:nvSpPr>
          <p:spPr>
            <a:xfrm rot="16200000">
              <a:off x="4306591" y="5467536"/>
              <a:ext cx="1075173" cy="351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chemeClr val="tx2"/>
                  </a:solidFill>
                </a:rPr>
                <a:t>PF#1 coil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CED12AC-CD85-47BB-8BA9-F78EDB169CDE}"/>
              </a:ext>
            </a:extLst>
          </p:cNvPr>
          <p:cNvSpPr txBox="1"/>
          <p:nvPr/>
        </p:nvSpPr>
        <p:spPr>
          <a:xfrm rot="16200000">
            <a:off x="-200238" y="4717077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</a:rPr>
              <a:t>PF#1 coil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136BBFA-0096-4E06-84D0-B010DCA392E9}"/>
              </a:ext>
            </a:extLst>
          </p:cNvPr>
          <p:cNvSpPr/>
          <p:nvPr/>
        </p:nvSpPr>
        <p:spPr>
          <a:xfrm>
            <a:off x="3454021" y="2611456"/>
            <a:ext cx="2869187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and </a:t>
            </a:r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vessel</a:t>
            </a:r>
            <a:r>
              <a:rPr lang="en-GB" dirty="0">
                <a:ln w="0"/>
                <a:solidFill>
                  <a:schemeClr val="tx1"/>
                </a:solidFill>
              </a:rPr>
              <a:t>(R’, Z’)</a:t>
            </a:r>
            <a:endParaRPr lang="en-GB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67858122-0C82-44A5-88C6-B5C86C6A7448}"/>
              </a:ext>
            </a:extLst>
          </p:cNvPr>
          <p:cNvSpPr/>
          <p:nvPr/>
        </p:nvSpPr>
        <p:spPr>
          <a:xfrm>
            <a:off x="4823405" y="2257054"/>
            <a:ext cx="298450" cy="363881"/>
          </a:xfrm>
          <a:prstGeom prst="downArrow">
            <a:avLst/>
          </a:prstGeom>
          <a:solidFill>
            <a:srgbClr val="3A3AFF"/>
          </a:solidFill>
          <a:ln>
            <a:solidFill>
              <a:srgbClr val="3A3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C67348B-784A-46A3-A3E6-859FEF8A3663}"/>
              </a:ext>
            </a:extLst>
          </p:cNvPr>
          <p:cNvSpPr/>
          <p:nvPr/>
        </p:nvSpPr>
        <p:spPr>
          <a:xfrm rot="16200000">
            <a:off x="6380765" y="3019667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661D06-7D07-4A44-A2F6-00290ED1DDC6}"/>
              </a:ext>
            </a:extLst>
          </p:cNvPr>
          <p:cNvSpPr txBox="1"/>
          <p:nvPr/>
        </p:nvSpPr>
        <p:spPr>
          <a:xfrm>
            <a:off x="10003665" y="2313390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KSTAR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3FB99F-7699-4F64-A66C-E2ACD8CF7209}"/>
              </a:ext>
            </a:extLst>
          </p:cNvPr>
          <p:cNvSpPr txBox="1"/>
          <p:nvPr/>
        </p:nvSpPr>
        <p:spPr>
          <a:xfrm>
            <a:off x="2075334" y="5740859"/>
            <a:ext cx="6260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Coil current is well calculated with input power supply voltage.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7B20A-5C02-4615-A24E-B3656D7C215C}"/>
              </a:ext>
            </a:extLst>
          </p:cNvPr>
          <p:cNvSpPr txBox="1"/>
          <p:nvPr/>
        </p:nvSpPr>
        <p:spPr>
          <a:xfrm>
            <a:off x="3345879" y="6115198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Courtesy of </a:t>
            </a:r>
            <a:r>
              <a:rPr lang="en-GB" sz="1600" dirty="0" err="1"/>
              <a:t>Jeongwon</a:t>
            </a:r>
            <a:r>
              <a:rPr lang="en-GB" sz="1600" dirty="0"/>
              <a:t> Lee (KFE)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F8132CB-7CA4-4CB0-9237-E4241A31BA61}"/>
              </a:ext>
            </a:extLst>
          </p:cNvPr>
          <p:cNvGrpSpPr/>
          <p:nvPr/>
        </p:nvGrpSpPr>
        <p:grpSpPr>
          <a:xfrm>
            <a:off x="9507666" y="2593267"/>
            <a:ext cx="2603191" cy="3912782"/>
            <a:chOff x="239233" y="946976"/>
            <a:chExt cx="2603191" cy="3912782"/>
          </a:xfrm>
        </p:grpSpPr>
        <p:pic>
          <p:nvPicPr>
            <p:cNvPr id="35" name="그림 4">
              <a:extLst>
                <a:ext uri="{FF2B5EF4-FFF2-40B4-BE49-F238E27FC236}">
                  <a16:creationId xmlns:a16="http://schemas.microsoft.com/office/drawing/2014/main" id="{94492737-5C46-4F46-A9FD-BBB5082D4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0"/>
            <a:stretch/>
          </p:blipFill>
          <p:spPr>
            <a:xfrm>
              <a:off x="239233" y="946976"/>
              <a:ext cx="2603191" cy="3912782"/>
            </a:xfrm>
            <a:prstGeom prst="rect">
              <a:avLst/>
            </a:prstGeom>
          </p:spPr>
        </p:pic>
        <p:cxnSp>
          <p:nvCxnSpPr>
            <p:cNvPr id="36" name="직선 화살표 연결선 8">
              <a:extLst>
                <a:ext uri="{FF2B5EF4-FFF2-40B4-BE49-F238E27FC236}">
                  <a16:creationId xmlns:a16="http://schemas.microsoft.com/office/drawing/2014/main" id="{3F697AA1-8FDD-4221-9338-F646C95C7145}"/>
                </a:ext>
              </a:extLst>
            </p:cNvPr>
            <p:cNvCxnSpPr/>
            <p:nvPr/>
          </p:nvCxnSpPr>
          <p:spPr>
            <a:xfrm flipH="1" flipV="1">
              <a:off x="1196162" y="2792292"/>
              <a:ext cx="223283" cy="111075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A9F4478-D71B-45E2-8868-E8DAE8A16A90}"/>
                </a:ext>
              </a:extLst>
            </p:cNvPr>
            <p:cNvSpPr txBox="1"/>
            <p:nvPr/>
          </p:nvSpPr>
          <p:spPr>
            <a:xfrm>
              <a:off x="1359132" y="2792292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400" b="1" dirty="0">
                  <a:solidFill>
                    <a:srgbClr val="FF0000"/>
                  </a:solidFill>
                  <a:ea typeface="굴림" pitchFamily="50" charset="-127"/>
                </a:rPr>
                <a:t>PF#1</a:t>
              </a:r>
              <a:endParaRPr kumimoji="1" lang="ko-KR" altLang="en-US" sz="1400" b="1" dirty="0">
                <a:solidFill>
                  <a:srgbClr val="FF0000"/>
                </a:solidFill>
                <a:ea typeface="굴림" pitchFamily="50" charset="-127"/>
              </a:endParaRPr>
            </a:p>
          </p:txBody>
        </p:sp>
        <p:sp>
          <p:nvSpPr>
            <p:cNvPr id="38" name="오른쪽 대괄호 12">
              <a:extLst>
                <a:ext uri="{FF2B5EF4-FFF2-40B4-BE49-F238E27FC236}">
                  <a16:creationId xmlns:a16="http://schemas.microsoft.com/office/drawing/2014/main" id="{8DE8B85D-DBEF-45C2-91ED-542E0189C6A1}"/>
                </a:ext>
              </a:extLst>
            </p:cNvPr>
            <p:cNvSpPr/>
            <p:nvPr/>
          </p:nvSpPr>
          <p:spPr>
            <a:xfrm>
              <a:off x="1063256" y="2606791"/>
              <a:ext cx="101008" cy="318976"/>
            </a:xfrm>
            <a:prstGeom prst="rightBracket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2637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coil currents input in VEST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968679" y="1117141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</p:spTree>
    <p:extLst>
      <p:ext uri="{BB962C8B-B14F-4D97-AF65-F5344CB8AC3E}">
        <p14:creationId xmlns:p14="http://schemas.microsoft.com/office/powerpoint/2010/main" val="236362784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coil currents input in VEST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968679" y="1117141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FD9312-67B2-4A87-B310-BBBEB402AEF6}"/>
              </a:ext>
            </a:extLst>
          </p:cNvPr>
          <p:cNvSpPr/>
          <p:nvPr/>
        </p:nvSpPr>
        <p:spPr>
          <a:xfrm>
            <a:off x="2692021" y="2611456"/>
            <a:ext cx="2869187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and </a:t>
            </a:r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vessel</a:t>
            </a:r>
            <a:r>
              <a:rPr lang="en-GB" dirty="0">
                <a:ln w="0"/>
                <a:solidFill>
                  <a:schemeClr val="tx1"/>
                </a:solidFill>
              </a:rPr>
              <a:t>(R’, Z’)</a:t>
            </a:r>
            <a:endParaRPr lang="en-GB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D1261A7-73C8-4A16-A197-DD7E9392DDFB}"/>
              </a:ext>
            </a:extLst>
          </p:cNvPr>
          <p:cNvSpPr/>
          <p:nvPr/>
        </p:nvSpPr>
        <p:spPr>
          <a:xfrm rot="16200000">
            <a:off x="2338800" y="1701232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F0BA58-E100-4C6D-A9F3-7427D580F12D}"/>
              </a:ext>
            </a:extLst>
          </p:cNvPr>
          <p:cNvSpPr/>
          <p:nvPr/>
        </p:nvSpPr>
        <p:spPr>
          <a:xfrm>
            <a:off x="4061405" y="2257054"/>
            <a:ext cx="298450" cy="363881"/>
          </a:xfrm>
          <a:prstGeom prst="downArrow">
            <a:avLst/>
          </a:prstGeom>
          <a:solidFill>
            <a:srgbClr val="3A3AFF"/>
          </a:solidFill>
          <a:ln>
            <a:solidFill>
              <a:srgbClr val="3A3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65B74B-D73A-4050-B56A-164ED378FFEF}"/>
              </a:ext>
            </a:extLst>
          </p:cNvPr>
          <p:cNvSpPr/>
          <p:nvPr/>
        </p:nvSpPr>
        <p:spPr>
          <a:xfrm>
            <a:off x="68924" y="1521223"/>
            <a:ext cx="2233695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measured in VEST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C3E569-8FD0-45FE-9B3D-E9FD5DF56739}"/>
              </a:ext>
            </a:extLst>
          </p:cNvPr>
          <p:cNvGrpSpPr/>
          <p:nvPr/>
        </p:nvGrpSpPr>
        <p:grpSpPr>
          <a:xfrm>
            <a:off x="354817" y="2360808"/>
            <a:ext cx="2168628" cy="3939056"/>
            <a:chOff x="5957257" y="1150030"/>
            <a:chExt cx="3762771" cy="5707802"/>
          </a:xfrm>
        </p:grpSpPr>
        <p:pic>
          <p:nvPicPr>
            <p:cNvPr id="23" name="그림 10">
              <a:extLst>
                <a:ext uri="{FF2B5EF4-FFF2-40B4-BE49-F238E27FC236}">
                  <a16:creationId xmlns:a16="http://schemas.microsoft.com/office/drawing/2014/main" id="{688F92EF-3770-491E-918F-BE561B974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16" t="9253" r="6756" b="6729"/>
            <a:stretch/>
          </p:blipFill>
          <p:spPr>
            <a:xfrm>
              <a:off x="5957257" y="1150030"/>
              <a:ext cx="2975857" cy="53762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1DE17C-7ADF-429C-9219-AF621AA1FD9E}"/>
                </a:ext>
              </a:extLst>
            </p:cNvPr>
            <p:cNvSpPr txBox="1"/>
            <p:nvPr/>
          </p:nvSpPr>
          <p:spPr>
            <a:xfrm>
              <a:off x="6386594" y="6411855"/>
              <a:ext cx="3333434" cy="445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Time [</a:t>
              </a:r>
              <a:r>
                <a:rPr lang="en-US" altLang="ko-K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msec</a:t>
              </a: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B89C7DD-2EFA-4441-AF04-555565F6324E}"/>
              </a:ext>
            </a:extLst>
          </p:cNvPr>
          <p:cNvSpPr txBox="1"/>
          <p:nvPr/>
        </p:nvSpPr>
        <p:spPr>
          <a:xfrm rot="16200000">
            <a:off x="-597104" y="3556615"/>
            <a:ext cx="192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[kA]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689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coil currents input in VEST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968679" y="1117141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FD9312-67B2-4A87-B310-BBBEB402AEF6}"/>
              </a:ext>
            </a:extLst>
          </p:cNvPr>
          <p:cNvSpPr/>
          <p:nvPr/>
        </p:nvSpPr>
        <p:spPr>
          <a:xfrm>
            <a:off x="2692021" y="2611456"/>
            <a:ext cx="2869187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and </a:t>
            </a:r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vessel</a:t>
            </a:r>
            <a:r>
              <a:rPr lang="en-GB" dirty="0">
                <a:ln w="0"/>
                <a:solidFill>
                  <a:schemeClr val="tx1"/>
                </a:solidFill>
              </a:rPr>
              <a:t>(R’, Z’)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9BC1EE-A55C-49BB-8C2F-AD324DAD549A}"/>
              </a:ext>
            </a:extLst>
          </p:cNvPr>
          <p:cNvSpPr/>
          <p:nvPr/>
        </p:nvSpPr>
        <p:spPr>
          <a:xfrm>
            <a:off x="2646315" y="3702169"/>
            <a:ext cx="5084752" cy="19153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14" name="내용 개체 틀 3">
            <a:extLst>
              <a:ext uri="{FF2B5EF4-FFF2-40B4-BE49-F238E27FC236}">
                <a16:creationId xmlns:a16="http://schemas.microsoft.com/office/drawing/2014/main" id="{5D84ED5E-CEDF-4AD6-90C7-4A92701628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091826"/>
              </p:ext>
            </p:extLst>
          </p:nvPr>
        </p:nvGraphicFramePr>
        <p:xfrm>
          <a:off x="2739620" y="3836988"/>
          <a:ext cx="49815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04960" imgH="1155600" progId="Equation.DSMT4">
                  <p:embed/>
                </p:oleObj>
              </mc:Choice>
              <mc:Fallback>
                <p:oleObj name="Equation" r:id="rId3" imgW="3504960" imgH="1155600" progId="Equation.DSMT4">
                  <p:embed/>
                  <p:pic>
                    <p:nvPicPr>
                      <p:cNvPr id="14" name="내용 개체 틀 3">
                        <a:extLst>
                          <a:ext uri="{FF2B5EF4-FFF2-40B4-BE49-F238E27FC236}">
                            <a16:creationId xmlns:a16="http://schemas.microsoft.com/office/drawing/2014/main" id="{5D84ED5E-CEDF-4AD6-90C7-4A92701628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620" y="3836988"/>
                        <a:ext cx="49815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Arrow: Down 16">
            <a:extLst>
              <a:ext uri="{FF2B5EF4-FFF2-40B4-BE49-F238E27FC236}">
                <a16:creationId xmlns:a16="http://schemas.microsoft.com/office/drawing/2014/main" id="{3D1261A7-73C8-4A16-A197-DD7E9392DDFB}"/>
              </a:ext>
            </a:extLst>
          </p:cNvPr>
          <p:cNvSpPr/>
          <p:nvPr/>
        </p:nvSpPr>
        <p:spPr>
          <a:xfrm rot="16200000">
            <a:off x="2338800" y="1701232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F0BA58-E100-4C6D-A9F3-7427D580F12D}"/>
              </a:ext>
            </a:extLst>
          </p:cNvPr>
          <p:cNvSpPr/>
          <p:nvPr/>
        </p:nvSpPr>
        <p:spPr>
          <a:xfrm>
            <a:off x="4061405" y="2257054"/>
            <a:ext cx="298450" cy="363881"/>
          </a:xfrm>
          <a:prstGeom prst="downArrow">
            <a:avLst/>
          </a:prstGeom>
          <a:solidFill>
            <a:srgbClr val="3A3AFF"/>
          </a:solidFill>
          <a:ln>
            <a:solidFill>
              <a:srgbClr val="3A3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65B74B-D73A-4050-B56A-164ED378FFEF}"/>
              </a:ext>
            </a:extLst>
          </p:cNvPr>
          <p:cNvSpPr/>
          <p:nvPr/>
        </p:nvSpPr>
        <p:spPr>
          <a:xfrm>
            <a:off x="68924" y="1521223"/>
            <a:ext cx="2233695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measured in VEST</a:t>
            </a:r>
            <a:endParaRPr lang="en-GB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5E3240F-53D4-4E5D-8A5B-341C19384F56}"/>
              </a:ext>
            </a:extLst>
          </p:cNvPr>
          <p:cNvSpPr/>
          <p:nvPr/>
        </p:nvSpPr>
        <p:spPr>
          <a:xfrm>
            <a:off x="4027749" y="3338127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C3E569-8FD0-45FE-9B3D-E9FD5DF56739}"/>
              </a:ext>
            </a:extLst>
          </p:cNvPr>
          <p:cNvGrpSpPr/>
          <p:nvPr/>
        </p:nvGrpSpPr>
        <p:grpSpPr>
          <a:xfrm>
            <a:off x="354817" y="2360808"/>
            <a:ext cx="2168628" cy="3939056"/>
            <a:chOff x="5957257" y="1150030"/>
            <a:chExt cx="3762771" cy="5707802"/>
          </a:xfrm>
        </p:grpSpPr>
        <p:pic>
          <p:nvPicPr>
            <p:cNvPr id="23" name="그림 10">
              <a:extLst>
                <a:ext uri="{FF2B5EF4-FFF2-40B4-BE49-F238E27FC236}">
                  <a16:creationId xmlns:a16="http://schemas.microsoft.com/office/drawing/2014/main" id="{688F92EF-3770-491E-918F-BE561B974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16" t="9253" r="6756" b="6729"/>
            <a:stretch/>
          </p:blipFill>
          <p:spPr>
            <a:xfrm>
              <a:off x="5957257" y="1150030"/>
              <a:ext cx="2975857" cy="53762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1DE17C-7ADF-429C-9219-AF621AA1FD9E}"/>
                </a:ext>
              </a:extLst>
            </p:cNvPr>
            <p:cNvSpPr txBox="1"/>
            <p:nvPr/>
          </p:nvSpPr>
          <p:spPr>
            <a:xfrm>
              <a:off x="6386594" y="6411855"/>
              <a:ext cx="3333434" cy="445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Time [</a:t>
              </a:r>
              <a:r>
                <a:rPr lang="en-US" altLang="ko-K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msec</a:t>
              </a: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B89C7DD-2EFA-4441-AF04-555565F6324E}"/>
              </a:ext>
            </a:extLst>
          </p:cNvPr>
          <p:cNvSpPr txBox="1"/>
          <p:nvPr/>
        </p:nvSpPr>
        <p:spPr>
          <a:xfrm rot="16200000">
            <a:off x="-597104" y="3556615"/>
            <a:ext cx="192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[kA]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20803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3BF4E9-691E-4296-9BC7-E6A0FAAAC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Validation of DYON electromagnetic modelling with coil currents input in VEST (without I</a:t>
            </a:r>
            <a:r>
              <a:rPr lang="en-GB" sz="2400" baseline="-25000" dirty="0"/>
              <a:t>p</a:t>
            </a:r>
            <a:r>
              <a:rPr lang="en-GB" sz="24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A8673-E45C-4AF7-889C-E4699E1854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ACD4C-3B80-4DC7-BCE3-DDAE0C14C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FF57D2B-418E-4A80-8605-15149C69D3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16960" y="1339748"/>
            <a:ext cx="7230484" cy="93358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8A9839-23C8-4A02-94F6-1936D27AA93E}"/>
              </a:ext>
            </a:extLst>
          </p:cNvPr>
          <p:cNvSpPr/>
          <p:nvPr/>
        </p:nvSpPr>
        <p:spPr>
          <a:xfrm>
            <a:off x="5561208" y="1521222"/>
            <a:ext cx="4131425" cy="7521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5A3C28-98F1-4A28-A2FE-5A8A63D7CFB1}"/>
              </a:ext>
            </a:extLst>
          </p:cNvPr>
          <p:cNvSpPr/>
          <p:nvPr/>
        </p:nvSpPr>
        <p:spPr>
          <a:xfrm>
            <a:off x="2692021" y="1521223"/>
            <a:ext cx="2835935" cy="752106"/>
          </a:xfrm>
          <a:prstGeom prst="roundRect">
            <a:avLst/>
          </a:prstGeom>
          <a:noFill/>
          <a:ln w="38100">
            <a:solidFill>
              <a:srgbClr val="3A3A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7AF99-FCB4-48C6-8FB1-0BBFBE51BCA6}"/>
              </a:ext>
            </a:extLst>
          </p:cNvPr>
          <p:cNvSpPr txBox="1"/>
          <p:nvPr/>
        </p:nvSpPr>
        <p:spPr>
          <a:xfrm>
            <a:off x="2968679" y="1117141"/>
            <a:ext cx="239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vessel</a:t>
            </a:r>
            <a:r>
              <a:rPr lang="en-GB" b="1" dirty="0">
                <a:solidFill>
                  <a:srgbClr val="3A3AFF"/>
                </a:solidFill>
              </a:rPr>
              <a:t> induced by </a:t>
            </a:r>
            <a:r>
              <a:rPr lang="en-GB" b="1" dirty="0" err="1">
                <a:solidFill>
                  <a:srgbClr val="3A3AFF"/>
                </a:solidFill>
              </a:rPr>
              <a:t>I</a:t>
            </a:r>
            <a:r>
              <a:rPr lang="en-GB" b="1" baseline="-25000" dirty="0" err="1">
                <a:solidFill>
                  <a:srgbClr val="3A3AFF"/>
                </a:solidFill>
              </a:rPr>
              <a:t>coil</a:t>
            </a:r>
            <a:endParaRPr lang="en-GB" b="1" baseline="-25000" dirty="0">
              <a:solidFill>
                <a:srgbClr val="3A3A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43A8C-7A60-41D3-AE2C-9CD0310202D7}"/>
              </a:ext>
            </a:extLst>
          </p:cNvPr>
          <p:cNvSpPr txBox="1"/>
          <p:nvPr/>
        </p:nvSpPr>
        <p:spPr>
          <a:xfrm>
            <a:off x="6485457" y="1100714"/>
            <a:ext cx="222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I</a:t>
            </a:r>
            <a:r>
              <a:rPr lang="en-GB" b="1" baseline="-25000" dirty="0" err="1">
                <a:solidFill>
                  <a:srgbClr val="FF0000"/>
                </a:solidFill>
              </a:rPr>
              <a:t>vessel</a:t>
            </a:r>
            <a:r>
              <a:rPr lang="en-GB" b="1" dirty="0">
                <a:solidFill>
                  <a:srgbClr val="FF0000"/>
                </a:solidFill>
              </a:rPr>
              <a:t> induced by I</a:t>
            </a:r>
            <a:r>
              <a:rPr lang="en-GB" b="1" baseline="-25000" dirty="0">
                <a:solidFill>
                  <a:srgbClr val="FF0000"/>
                </a:solidFill>
              </a:rPr>
              <a:t>p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FD9312-67B2-4A87-B310-BBBEB402AEF6}"/>
              </a:ext>
            </a:extLst>
          </p:cNvPr>
          <p:cNvSpPr/>
          <p:nvPr/>
        </p:nvSpPr>
        <p:spPr>
          <a:xfrm>
            <a:off x="2692021" y="2611456"/>
            <a:ext cx="2869187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and </a:t>
            </a:r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vessel</a:t>
            </a:r>
            <a:r>
              <a:rPr lang="en-GB" dirty="0">
                <a:ln w="0"/>
                <a:solidFill>
                  <a:schemeClr val="tx1"/>
                </a:solidFill>
              </a:rPr>
              <a:t>(R’, Z’)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9BC1EE-A55C-49BB-8C2F-AD324DAD549A}"/>
              </a:ext>
            </a:extLst>
          </p:cNvPr>
          <p:cNvSpPr/>
          <p:nvPr/>
        </p:nvSpPr>
        <p:spPr>
          <a:xfrm>
            <a:off x="2646315" y="3702169"/>
            <a:ext cx="5084752" cy="191535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3D1261A7-73C8-4A16-A197-DD7E9392DDFB}"/>
              </a:ext>
            </a:extLst>
          </p:cNvPr>
          <p:cNvSpPr/>
          <p:nvPr/>
        </p:nvSpPr>
        <p:spPr>
          <a:xfrm rot="16200000">
            <a:off x="2338800" y="1701232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BF0BA58-E100-4C6D-A9F3-7427D580F12D}"/>
              </a:ext>
            </a:extLst>
          </p:cNvPr>
          <p:cNvSpPr/>
          <p:nvPr/>
        </p:nvSpPr>
        <p:spPr>
          <a:xfrm>
            <a:off x="4061405" y="2257054"/>
            <a:ext cx="298450" cy="363881"/>
          </a:xfrm>
          <a:prstGeom prst="downArrow">
            <a:avLst/>
          </a:prstGeom>
          <a:solidFill>
            <a:srgbClr val="3A3AFF"/>
          </a:solidFill>
          <a:ln>
            <a:solidFill>
              <a:srgbClr val="3A3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65B74B-D73A-4050-B56A-164ED378FFEF}"/>
              </a:ext>
            </a:extLst>
          </p:cNvPr>
          <p:cNvSpPr/>
          <p:nvPr/>
        </p:nvSpPr>
        <p:spPr>
          <a:xfrm>
            <a:off x="68924" y="1521223"/>
            <a:ext cx="2233695" cy="7239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ln w="0"/>
                <a:solidFill>
                  <a:schemeClr val="tx1"/>
                </a:solidFill>
              </a:rPr>
              <a:t>I</a:t>
            </a:r>
            <a:r>
              <a:rPr lang="en-GB" baseline="-25000" dirty="0" err="1">
                <a:ln w="0"/>
                <a:solidFill>
                  <a:schemeClr val="tx1"/>
                </a:solidFill>
              </a:rPr>
              <a:t>coil</a:t>
            </a:r>
            <a:r>
              <a:rPr lang="en-GB" dirty="0">
                <a:ln w="0"/>
                <a:solidFill>
                  <a:schemeClr val="tx1"/>
                </a:solidFill>
              </a:rPr>
              <a:t>(R’,Z’) measured in VEST</a:t>
            </a:r>
            <a:endParaRPr lang="en-GB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5E3240F-53D4-4E5D-8A5B-341C19384F56}"/>
              </a:ext>
            </a:extLst>
          </p:cNvPr>
          <p:cNvSpPr/>
          <p:nvPr/>
        </p:nvSpPr>
        <p:spPr>
          <a:xfrm>
            <a:off x="4027749" y="3338127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3C345E-22B2-4ABC-A63B-0F661B99B46A}"/>
              </a:ext>
            </a:extLst>
          </p:cNvPr>
          <p:cNvSpPr txBox="1"/>
          <p:nvPr/>
        </p:nvSpPr>
        <p:spPr>
          <a:xfrm>
            <a:off x="6666790" y="228164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Not used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EC3E569-8FD0-45FE-9B3D-E9FD5DF56739}"/>
              </a:ext>
            </a:extLst>
          </p:cNvPr>
          <p:cNvGrpSpPr/>
          <p:nvPr/>
        </p:nvGrpSpPr>
        <p:grpSpPr>
          <a:xfrm>
            <a:off x="354817" y="2360808"/>
            <a:ext cx="2168628" cy="3939056"/>
            <a:chOff x="5957257" y="1150030"/>
            <a:chExt cx="3762771" cy="5707802"/>
          </a:xfrm>
        </p:grpSpPr>
        <p:pic>
          <p:nvPicPr>
            <p:cNvPr id="23" name="그림 10">
              <a:extLst>
                <a:ext uri="{FF2B5EF4-FFF2-40B4-BE49-F238E27FC236}">
                  <a16:creationId xmlns:a16="http://schemas.microsoft.com/office/drawing/2014/main" id="{688F92EF-3770-491E-918F-BE561B974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16" t="9253" r="6756" b="6729"/>
            <a:stretch/>
          </p:blipFill>
          <p:spPr>
            <a:xfrm>
              <a:off x="5957257" y="1150030"/>
              <a:ext cx="2975857" cy="537627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E1DE17C-7ADF-429C-9219-AF621AA1FD9E}"/>
                </a:ext>
              </a:extLst>
            </p:cNvPr>
            <p:cNvSpPr txBox="1"/>
            <p:nvPr/>
          </p:nvSpPr>
          <p:spPr>
            <a:xfrm>
              <a:off x="6386594" y="6411855"/>
              <a:ext cx="3333434" cy="445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Time [</a:t>
              </a:r>
              <a:r>
                <a:rPr lang="en-US" altLang="ko-KR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msec</a:t>
              </a:r>
              <a:r>
                <a:rPr lang="en-US" altLang="ko-K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ko-KR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C4F6035-5FAE-4E44-ACDB-335E510D52EF}"/>
              </a:ext>
            </a:extLst>
          </p:cNvPr>
          <p:cNvSpPr txBox="1"/>
          <p:nvPr/>
        </p:nvSpPr>
        <p:spPr>
          <a:xfrm>
            <a:off x="8461261" y="5983780"/>
            <a:ext cx="1592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Time [</a:t>
            </a:r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msec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32D84D-DCA4-4631-BF45-41A2C474F0B8}"/>
              </a:ext>
            </a:extLst>
          </p:cNvPr>
          <p:cNvSpPr txBox="1"/>
          <p:nvPr/>
        </p:nvSpPr>
        <p:spPr>
          <a:xfrm>
            <a:off x="9107065" y="4431293"/>
            <a:ext cx="870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altLang="ko-KR" b="1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DYON</a:t>
            </a: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CB2B1DD7-57FE-4323-8567-543D7614D2C5}"/>
              </a:ext>
            </a:extLst>
          </p:cNvPr>
          <p:cNvSpPr/>
          <p:nvPr/>
        </p:nvSpPr>
        <p:spPr>
          <a:xfrm rot="16200000">
            <a:off x="7763783" y="4389015"/>
            <a:ext cx="298450" cy="363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D5DCDD-E623-4532-A5EB-127746F15114}"/>
              </a:ext>
            </a:extLst>
          </p:cNvPr>
          <p:cNvSpPr txBox="1"/>
          <p:nvPr/>
        </p:nvSpPr>
        <p:spPr>
          <a:xfrm>
            <a:off x="8909204" y="4670589"/>
            <a:ext cx="1304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</a:p>
        </p:txBody>
      </p:sp>
      <p:pic>
        <p:nvPicPr>
          <p:cNvPr id="33" name="그림 7">
            <a:extLst>
              <a:ext uri="{FF2B5EF4-FFF2-40B4-BE49-F238E27FC236}">
                <a16:creationId xmlns:a16="http://schemas.microsoft.com/office/drawing/2014/main" id="{28C063B3-19D4-45C9-815A-D53862F1ED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4" t="5751" r="28333" b="784"/>
          <a:stretch/>
        </p:blipFill>
        <p:spPr>
          <a:xfrm>
            <a:off x="10147163" y="2973406"/>
            <a:ext cx="1957490" cy="28680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300FA06-6EAF-4F38-B06F-8D5F26CEB976}"/>
              </a:ext>
            </a:extLst>
          </p:cNvPr>
          <p:cNvSpPr txBox="1"/>
          <p:nvPr/>
        </p:nvSpPr>
        <p:spPr>
          <a:xfrm rot="16200000">
            <a:off x="6965720" y="3080032"/>
            <a:ext cx="192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loop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[V]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89C7DD-2EFA-4441-AF04-555565F6324E}"/>
              </a:ext>
            </a:extLst>
          </p:cNvPr>
          <p:cNvSpPr txBox="1"/>
          <p:nvPr/>
        </p:nvSpPr>
        <p:spPr>
          <a:xfrm rot="16200000">
            <a:off x="-597104" y="3556615"/>
            <a:ext cx="1921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ko-KR" sz="1400" b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en-US" altLang="ko-KR" sz="1400" b="1" dirty="0">
                <a:latin typeface="Arial" panose="020B0604020202020204" pitchFamily="34" charset="0"/>
                <a:cs typeface="Arial" panose="020B0604020202020204" pitchFamily="34" charset="0"/>
              </a:rPr>
              <a:t> [kA]</a:t>
            </a:r>
            <a:endParaRPr lang="ko-KR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11999F-C9D4-424D-BD34-6DC15C13DEBE}"/>
              </a:ext>
            </a:extLst>
          </p:cNvPr>
          <p:cNvSpPr txBox="1"/>
          <p:nvPr/>
        </p:nvSpPr>
        <p:spPr>
          <a:xfrm>
            <a:off x="10260603" y="2650973"/>
            <a:ext cx="1920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Flux loops in VEST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B587DF9-974F-4173-BE23-A44962749E79}"/>
              </a:ext>
            </a:extLst>
          </p:cNvPr>
          <p:cNvSpPr txBox="1"/>
          <p:nvPr/>
        </p:nvSpPr>
        <p:spPr>
          <a:xfrm>
            <a:off x="2075334" y="5740859"/>
            <a:ext cx="6122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Synthetic flux loop data agrees very well with measurement.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5C022E6-595A-4B2A-B507-E0820BFE4C38}"/>
              </a:ext>
            </a:extLst>
          </p:cNvPr>
          <p:cNvSpPr txBox="1"/>
          <p:nvPr/>
        </p:nvSpPr>
        <p:spPr>
          <a:xfrm>
            <a:off x="3345879" y="6115198"/>
            <a:ext cx="3296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Courtesy of </a:t>
            </a:r>
            <a:r>
              <a:rPr lang="en-GB" sz="1600" dirty="0" err="1"/>
              <a:t>Seongchul</a:t>
            </a:r>
            <a:r>
              <a:rPr lang="en-GB" sz="1600" dirty="0"/>
              <a:t> Kim (SNU)</a:t>
            </a:r>
          </a:p>
        </p:txBody>
      </p:sp>
      <p:graphicFrame>
        <p:nvGraphicFramePr>
          <p:cNvPr id="39" name="내용 개체 틀 3">
            <a:extLst>
              <a:ext uri="{FF2B5EF4-FFF2-40B4-BE49-F238E27FC236}">
                <a16:creationId xmlns:a16="http://schemas.microsoft.com/office/drawing/2014/main" id="{ADE44B11-067D-4863-8A11-CFA6B68D3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734083"/>
              </p:ext>
            </p:extLst>
          </p:nvPr>
        </p:nvGraphicFramePr>
        <p:xfrm>
          <a:off x="2739620" y="3836988"/>
          <a:ext cx="4981575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504960" imgH="1155600" progId="Equation.DSMT4">
                  <p:embed/>
                </p:oleObj>
              </mc:Choice>
              <mc:Fallback>
                <p:oleObj name="Equation" r:id="rId5" imgW="3504960" imgH="1155600" progId="Equation.DSMT4">
                  <p:embed/>
                  <p:pic>
                    <p:nvPicPr>
                      <p:cNvPr id="14" name="내용 개체 틀 3">
                        <a:extLst>
                          <a:ext uri="{FF2B5EF4-FFF2-40B4-BE49-F238E27FC236}">
                            <a16:creationId xmlns:a16="http://schemas.microsoft.com/office/drawing/2014/main" id="{5D84ED5E-CEDF-4AD6-90C7-4A92701628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620" y="3836988"/>
                        <a:ext cx="4981575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그림 39"/>
          <p:cNvPicPr>
            <a:picLocks noChangeAspect="1"/>
          </p:cNvPicPr>
          <p:nvPr/>
        </p:nvPicPr>
        <p:blipFill rotWithShape="1">
          <a:blip r:embed="rId7"/>
          <a:srcRect l="8452" t="9125" r="7405" b="6379"/>
          <a:stretch/>
        </p:blipFill>
        <p:spPr>
          <a:xfrm>
            <a:off x="8053306" y="2484424"/>
            <a:ext cx="2160495" cy="354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1701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7C9E2-DE75-4ECD-AE01-2AD40096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</a:t>
            </a:r>
            <a:r>
              <a:rPr lang="en-GB" sz="3200" baseline="-25000" dirty="0" err="1"/>
              <a:t>loop</a:t>
            </a:r>
            <a:r>
              <a:rPr lang="en-GB" sz="3200" dirty="0"/>
              <a:t> calculation in MAST (with I</a:t>
            </a:r>
            <a:r>
              <a:rPr lang="en-GB" sz="3200" baseline="-25000" dirty="0"/>
              <a:t>p</a:t>
            </a:r>
            <a:r>
              <a:rPr lang="en-GB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BF577-FD9A-473B-A9CA-1CB18E7E6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DE98D-D826-41AF-805B-72A7BF3F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E0EA56-56B4-4737-9805-420DC811301D}"/>
              </a:ext>
            </a:extLst>
          </p:cNvPr>
          <p:cNvGrpSpPr/>
          <p:nvPr/>
        </p:nvGrpSpPr>
        <p:grpSpPr>
          <a:xfrm>
            <a:off x="161180" y="908811"/>
            <a:ext cx="2767300" cy="4323087"/>
            <a:chOff x="5742110" y="936002"/>
            <a:chExt cx="3258647" cy="52260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072614-EC0B-4378-A377-FB698525F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2110" y="1037213"/>
              <a:ext cx="3181128" cy="5124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8632BB-74B9-4E57-9BC2-064C4AA7473F}"/>
                </a:ext>
              </a:extLst>
            </p:cNvPr>
            <p:cNvSpPr txBox="1"/>
            <p:nvPr/>
          </p:nvSpPr>
          <p:spPr>
            <a:xfrm>
              <a:off x="7097535" y="945200"/>
              <a:ext cx="802618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27512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9F8EC-A815-4AFC-99AD-D402D50DFC76}"/>
                </a:ext>
              </a:extLst>
            </p:cNvPr>
            <p:cNvSpPr txBox="1"/>
            <p:nvPr/>
          </p:nvSpPr>
          <p:spPr>
            <a:xfrm>
              <a:off x="6291073" y="39526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9E662F-9D9F-4693-BE8D-D417F02C29D8}"/>
                </a:ext>
              </a:extLst>
            </p:cNvPr>
            <p:cNvSpPr txBox="1"/>
            <p:nvPr/>
          </p:nvSpPr>
          <p:spPr>
            <a:xfrm>
              <a:off x="6637048" y="116084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CE6531-A1F4-40FE-B626-41B45AFD8D38}"/>
                </a:ext>
              </a:extLst>
            </p:cNvPr>
            <p:cNvSpPr txBox="1"/>
            <p:nvPr/>
          </p:nvSpPr>
          <p:spPr>
            <a:xfrm>
              <a:off x="6672060" y="505734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D354BC-1A32-4459-91D1-DBB82E20EA4E}"/>
                </a:ext>
              </a:extLst>
            </p:cNvPr>
            <p:cNvSpPr txBox="1"/>
            <p:nvPr/>
          </p:nvSpPr>
          <p:spPr>
            <a:xfrm>
              <a:off x="7289895" y="191872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B9563D-8FBC-49BD-99B7-FD9224A9F166}"/>
                </a:ext>
              </a:extLst>
            </p:cNvPr>
            <p:cNvSpPr txBox="1"/>
            <p:nvPr/>
          </p:nvSpPr>
          <p:spPr>
            <a:xfrm>
              <a:off x="8016885" y="197844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9263CC-2051-4F7E-847F-859597D128B7}"/>
                </a:ext>
              </a:extLst>
            </p:cNvPr>
            <p:cNvSpPr txBox="1"/>
            <p:nvPr/>
          </p:nvSpPr>
          <p:spPr>
            <a:xfrm>
              <a:off x="8088969" y="245212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AA641-AA63-4A78-A299-335D2ED8B0A3}"/>
                </a:ext>
              </a:extLst>
            </p:cNvPr>
            <p:cNvSpPr txBox="1"/>
            <p:nvPr/>
          </p:nvSpPr>
          <p:spPr>
            <a:xfrm>
              <a:off x="8364936" y="28578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F857B-00CE-45A7-B0FE-6CFE1357EEC7}"/>
                </a:ext>
              </a:extLst>
            </p:cNvPr>
            <p:cNvSpPr txBox="1"/>
            <p:nvPr/>
          </p:nvSpPr>
          <p:spPr>
            <a:xfrm>
              <a:off x="8405722" y="396827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6DB107-5DE9-45CE-9B21-3D7DE71CC1FC}"/>
                </a:ext>
              </a:extLst>
            </p:cNvPr>
            <p:cNvSpPr txBox="1"/>
            <p:nvPr/>
          </p:nvSpPr>
          <p:spPr>
            <a:xfrm>
              <a:off x="8108204" y="435579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B95FAC-4016-4DE2-BA49-2CAAA2A4ACEF}"/>
                </a:ext>
              </a:extLst>
            </p:cNvPr>
            <p:cNvSpPr txBox="1"/>
            <p:nvPr/>
          </p:nvSpPr>
          <p:spPr>
            <a:xfrm>
              <a:off x="8011259" y="485524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2F9A38-3C6B-4AAF-9F37-5CF63C3D1D99}"/>
                </a:ext>
              </a:extLst>
            </p:cNvPr>
            <p:cNvSpPr txBox="1"/>
            <p:nvPr/>
          </p:nvSpPr>
          <p:spPr>
            <a:xfrm>
              <a:off x="7309130" y="487473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89F904-C6AF-4FD3-8E84-B81D1C16454A}"/>
                </a:ext>
              </a:extLst>
            </p:cNvPr>
            <p:cNvSpPr txBox="1"/>
            <p:nvPr/>
          </p:nvSpPr>
          <p:spPr>
            <a:xfrm>
              <a:off x="7956756" y="936002"/>
              <a:ext cx="804505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MAST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454A5470-6522-4031-8821-A0BE140DB993}"/>
              </a:ext>
            </a:extLst>
          </p:cNvPr>
          <p:cNvSpPr/>
          <p:nvPr/>
        </p:nvSpPr>
        <p:spPr>
          <a:xfrm>
            <a:off x="954876" y="2979938"/>
            <a:ext cx="147558" cy="1576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8C92F7-9337-4A75-8C31-744CAE25355D}"/>
              </a:ext>
            </a:extLst>
          </p:cNvPr>
          <p:cNvCxnSpPr/>
          <p:nvPr/>
        </p:nvCxnSpPr>
        <p:spPr>
          <a:xfrm>
            <a:off x="765051" y="2651353"/>
            <a:ext cx="189825" cy="328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544A2FA-C1F0-4035-9B2F-BC06A7A61C1C}"/>
              </a:ext>
            </a:extLst>
          </p:cNvPr>
          <p:cNvSpPr txBox="1"/>
          <p:nvPr/>
        </p:nvSpPr>
        <p:spPr>
          <a:xfrm>
            <a:off x="12893" y="2396130"/>
            <a:ext cx="140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XMA RVCC</a:t>
            </a:r>
          </a:p>
        </p:txBody>
      </p:sp>
    </p:spTree>
    <p:extLst>
      <p:ext uri="{BB962C8B-B14F-4D97-AF65-F5344CB8AC3E}">
        <p14:creationId xmlns:p14="http://schemas.microsoft.com/office/powerpoint/2010/main" val="4135085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7C9E2-DE75-4ECD-AE01-2AD40096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</a:t>
            </a:r>
            <a:r>
              <a:rPr lang="en-GB" sz="3200" baseline="-25000" dirty="0" err="1"/>
              <a:t>loop</a:t>
            </a:r>
            <a:r>
              <a:rPr lang="en-GB" sz="3200" dirty="0"/>
              <a:t> calculation in MAST (with I</a:t>
            </a:r>
            <a:r>
              <a:rPr lang="en-GB" sz="3200" baseline="-25000" dirty="0"/>
              <a:t>p</a:t>
            </a:r>
            <a:r>
              <a:rPr lang="en-GB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BF577-FD9A-473B-A9CA-1CB18E7E6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DE98D-D826-41AF-805B-72A7BF3F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E0EA56-56B4-4737-9805-420DC811301D}"/>
              </a:ext>
            </a:extLst>
          </p:cNvPr>
          <p:cNvGrpSpPr/>
          <p:nvPr/>
        </p:nvGrpSpPr>
        <p:grpSpPr>
          <a:xfrm>
            <a:off x="161180" y="908811"/>
            <a:ext cx="2767300" cy="4323087"/>
            <a:chOff x="5742110" y="936002"/>
            <a:chExt cx="3258647" cy="52260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072614-EC0B-4378-A377-FB698525F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2110" y="1037213"/>
              <a:ext cx="3181128" cy="5124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8632BB-74B9-4E57-9BC2-064C4AA7473F}"/>
                </a:ext>
              </a:extLst>
            </p:cNvPr>
            <p:cNvSpPr txBox="1"/>
            <p:nvPr/>
          </p:nvSpPr>
          <p:spPr>
            <a:xfrm>
              <a:off x="7097535" y="945200"/>
              <a:ext cx="802618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27512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9F8EC-A815-4AFC-99AD-D402D50DFC76}"/>
                </a:ext>
              </a:extLst>
            </p:cNvPr>
            <p:cNvSpPr txBox="1"/>
            <p:nvPr/>
          </p:nvSpPr>
          <p:spPr>
            <a:xfrm>
              <a:off x="6291073" y="39526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9E662F-9D9F-4693-BE8D-D417F02C29D8}"/>
                </a:ext>
              </a:extLst>
            </p:cNvPr>
            <p:cNvSpPr txBox="1"/>
            <p:nvPr/>
          </p:nvSpPr>
          <p:spPr>
            <a:xfrm>
              <a:off x="6637048" y="116084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CE6531-A1F4-40FE-B626-41B45AFD8D38}"/>
                </a:ext>
              </a:extLst>
            </p:cNvPr>
            <p:cNvSpPr txBox="1"/>
            <p:nvPr/>
          </p:nvSpPr>
          <p:spPr>
            <a:xfrm>
              <a:off x="6672060" y="505734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D354BC-1A32-4459-91D1-DBB82E20EA4E}"/>
                </a:ext>
              </a:extLst>
            </p:cNvPr>
            <p:cNvSpPr txBox="1"/>
            <p:nvPr/>
          </p:nvSpPr>
          <p:spPr>
            <a:xfrm>
              <a:off x="7289895" y="191872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B9563D-8FBC-49BD-99B7-FD9224A9F166}"/>
                </a:ext>
              </a:extLst>
            </p:cNvPr>
            <p:cNvSpPr txBox="1"/>
            <p:nvPr/>
          </p:nvSpPr>
          <p:spPr>
            <a:xfrm>
              <a:off x="8016885" y="197844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9263CC-2051-4F7E-847F-859597D128B7}"/>
                </a:ext>
              </a:extLst>
            </p:cNvPr>
            <p:cNvSpPr txBox="1"/>
            <p:nvPr/>
          </p:nvSpPr>
          <p:spPr>
            <a:xfrm>
              <a:off x="8088969" y="245212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AA641-AA63-4A78-A299-335D2ED8B0A3}"/>
                </a:ext>
              </a:extLst>
            </p:cNvPr>
            <p:cNvSpPr txBox="1"/>
            <p:nvPr/>
          </p:nvSpPr>
          <p:spPr>
            <a:xfrm>
              <a:off x="8364936" y="28578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F857B-00CE-45A7-B0FE-6CFE1357EEC7}"/>
                </a:ext>
              </a:extLst>
            </p:cNvPr>
            <p:cNvSpPr txBox="1"/>
            <p:nvPr/>
          </p:nvSpPr>
          <p:spPr>
            <a:xfrm>
              <a:off x="8405722" y="396827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6DB107-5DE9-45CE-9B21-3D7DE71CC1FC}"/>
                </a:ext>
              </a:extLst>
            </p:cNvPr>
            <p:cNvSpPr txBox="1"/>
            <p:nvPr/>
          </p:nvSpPr>
          <p:spPr>
            <a:xfrm>
              <a:off x="8108204" y="435579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B95FAC-4016-4DE2-BA49-2CAAA2A4ACEF}"/>
                </a:ext>
              </a:extLst>
            </p:cNvPr>
            <p:cNvSpPr txBox="1"/>
            <p:nvPr/>
          </p:nvSpPr>
          <p:spPr>
            <a:xfrm>
              <a:off x="8011259" y="485524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2F9A38-3C6B-4AAF-9F37-5CF63C3D1D99}"/>
                </a:ext>
              </a:extLst>
            </p:cNvPr>
            <p:cNvSpPr txBox="1"/>
            <p:nvPr/>
          </p:nvSpPr>
          <p:spPr>
            <a:xfrm>
              <a:off x="7309130" y="487473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89F904-C6AF-4FD3-8E84-B81D1C16454A}"/>
                </a:ext>
              </a:extLst>
            </p:cNvPr>
            <p:cNvSpPr txBox="1"/>
            <p:nvPr/>
          </p:nvSpPr>
          <p:spPr>
            <a:xfrm>
              <a:off x="7956756" y="936002"/>
              <a:ext cx="804505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MAST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54FCADF-5600-4426-ADC3-353A07F98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515" y="941952"/>
            <a:ext cx="4391155" cy="4239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E8AF68-27A6-4756-90B5-0EB0810CEB12}"/>
              </a:ext>
            </a:extLst>
          </p:cNvPr>
          <p:cNvSpPr/>
          <p:nvPr/>
        </p:nvSpPr>
        <p:spPr>
          <a:xfrm>
            <a:off x="3847058" y="1179907"/>
            <a:ext cx="505314" cy="3724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4A5470-6522-4031-8821-A0BE140DB993}"/>
              </a:ext>
            </a:extLst>
          </p:cNvPr>
          <p:cNvSpPr/>
          <p:nvPr/>
        </p:nvSpPr>
        <p:spPr>
          <a:xfrm>
            <a:off x="954876" y="2979938"/>
            <a:ext cx="147558" cy="1576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8C92F7-9337-4A75-8C31-744CAE25355D}"/>
              </a:ext>
            </a:extLst>
          </p:cNvPr>
          <p:cNvCxnSpPr/>
          <p:nvPr/>
        </p:nvCxnSpPr>
        <p:spPr>
          <a:xfrm>
            <a:off x="765051" y="2651353"/>
            <a:ext cx="189825" cy="328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544A2FA-C1F0-4035-9B2F-BC06A7A61C1C}"/>
              </a:ext>
            </a:extLst>
          </p:cNvPr>
          <p:cNvSpPr txBox="1"/>
          <p:nvPr/>
        </p:nvSpPr>
        <p:spPr>
          <a:xfrm>
            <a:off x="12893" y="2396130"/>
            <a:ext cx="140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XMA RVCC</a:t>
            </a:r>
          </a:p>
        </p:txBody>
      </p:sp>
    </p:spTree>
    <p:extLst>
      <p:ext uri="{BB962C8B-B14F-4D97-AF65-F5344CB8AC3E}">
        <p14:creationId xmlns:p14="http://schemas.microsoft.com/office/powerpoint/2010/main" val="3799633257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C7C9E2-DE75-4ECD-AE01-2AD40096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</a:t>
            </a:r>
            <a:r>
              <a:rPr lang="en-GB" sz="3200" baseline="-25000" dirty="0" err="1"/>
              <a:t>loop</a:t>
            </a:r>
            <a:r>
              <a:rPr lang="en-GB" sz="3200" dirty="0"/>
              <a:t> calculation in MAST (with I</a:t>
            </a:r>
            <a:r>
              <a:rPr lang="en-GB" sz="3200" baseline="-25000" dirty="0"/>
              <a:t>p</a:t>
            </a:r>
            <a:r>
              <a:rPr lang="en-GB" sz="3200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BF577-FD9A-473B-A9CA-1CB18E7E6DD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DE98D-D826-41AF-805B-72A7BF3FD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1" name="Content Placeholder 10" descr="Chart&#10;&#10;Description automatically generated">
            <a:extLst>
              <a:ext uri="{FF2B5EF4-FFF2-40B4-BE49-F238E27FC236}">
                <a16:creationId xmlns:a16="http://schemas.microsoft.com/office/drawing/2014/main" id="{AE06A0BF-D527-4F27-B94A-09E99569A7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881"/>
          <a:stretch/>
        </p:blipFill>
        <p:spPr>
          <a:xfrm>
            <a:off x="7209182" y="1179907"/>
            <a:ext cx="4798516" cy="4001407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DE0EA56-56B4-4737-9805-420DC811301D}"/>
              </a:ext>
            </a:extLst>
          </p:cNvPr>
          <p:cNvGrpSpPr/>
          <p:nvPr/>
        </p:nvGrpSpPr>
        <p:grpSpPr>
          <a:xfrm>
            <a:off x="161180" y="908811"/>
            <a:ext cx="2767300" cy="4323087"/>
            <a:chOff x="5742110" y="936002"/>
            <a:chExt cx="3258647" cy="52260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072614-EC0B-4378-A377-FB698525F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42110" y="1037213"/>
              <a:ext cx="3181128" cy="512482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28632BB-74B9-4E57-9BC2-064C4AA7473F}"/>
                </a:ext>
              </a:extLst>
            </p:cNvPr>
            <p:cNvSpPr txBox="1"/>
            <p:nvPr/>
          </p:nvSpPr>
          <p:spPr>
            <a:xfrm>
              <a:off x="7097535" y="945200"/>
              <a:ext cx="802618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27512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9F8EC-A815-4AFC-99AD-D402D50DFC76}"/>
                </a:ext>
              </a:extLst>
            </p:cNvPr>
            <p:cNvSpPr txBox="1"/>
            <p:nvPr/>
          </p:nvSpPr>
          <p:spPr>
            <a:xfrm>
              <a:off x="6291073" y="3952644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9E662F-9D9F-4693-BE8D-D417F02C29D8}"/>
                </a:ext>
              </a:extLst>
            </p:cNvPr>
            <p:cNvSpPr txBox="1"/>
            <p:nvPr/>
          </p:nvSpPr>
          <p:spPr>
            <a:xfrm>
              <a:off x="6637048" y="116084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P2U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CE6531-A1F4-40FE-B626-41B45AFD8D38}"/>
                </a:ext>
              </a:extLst>
            </p:cNvPr>
            <p:cNvSpPr txBox="1"/>
            <p:nvPr/>
          </p:nvSpPr>
          <p:spPr>
            <a:xfrm>
              <a:off x="6672060" y="505734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P2L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D354BC-1A32-4459-91D1-DBB82E20EA4E}"/>
                </a:ext>
              </a:extLst>
            </p:cNvPr>
            <p:cNvSpPr txBox="1"/>
            <p:nvPr/>
          </p:nvSpPr>
          <p:spPr>
            <a:xfrm>
              <a:off x="7289895" y="1918722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P3U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B9563D-8FBC-49BD-99B7-FD9224A9F166}"/>
                </a:ext>
              </a:extLst>
            </p:cNvPr>
            <p:cNvSpPr txBox="1"/>
            <p:nvPr/>
          </p:nvSpPr>
          <p:spPr>
            <a:xfrm>
              <a:off x="8016885" y="197844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P5U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9263CC-2051-4F7E-847F-859597D128B7}"/>
                </a:ext>
              </a:extLst>
            </p:cNvPr>
            <p:cNvSpPr txBox="1"/>
            <p:nvPr/>
          </p:nvSpPr>
          <p:spPr>
            <a:xfrm>
              <a:off x="8088969" y="245212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CAA641-AA63-4A78-A299-335D2ED8B0A3}"/>
                </a:ext>
              </a:extLst>
            </p:cNvPr>
            <p:cNvSpPr txBox="1"/>
            <p:nvPr/>
          </p:nvSpPr>
          <p:spPr>
            <a:xfrm>
              <a:off x="8364936" y="2857839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P4U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0F857B-00CE-45A7-B0FE-6CFE1357EEC7}"/>
                </a:ext>
              </a:extLst>
            </p:cNvPr>
            <p:cNvSpPr txBox="1"/>
            <p:nvPr/>
          </p:nvSpPr>
          <p:spPr>
            <a:xfrm>
              <a:off x="8405722" y="3968273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P4L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6DB107-5DE9-45CE-9B21-3D7DE71CC1FC}"/>
                </a:ext>
              </a:extLst>
            </p:cNvPr>
            <p:cNvSpPr txBox="1"/>
            <p:nvPr/>
          </p:nvSpPr>
          <p:spPr>
            <a:xfrm>
              <a:off x="8108204" y="4355796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P6L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B95FAC-4016-4DE2-BA49-2CAAA2A4ACEF}"/>
                </a:ext>
              </a:extLst>
            </p:cNvPr>
            <p:cNvSpPr txBox="1"/>
            <p:nvPr/>
          </p:nvSpPr>
          <p:spPr>
            <a:xfrm>
              <a:off x="8011259" y="4855240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P5L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22F9A38-3C6B-4AAF-9F37-5CF63C3D1D99}"/>
                </a:ext>
              </a:extLst>
            </p:cNvPr>
            <p:cNvSpPr txBox="1"/>
            <p:nvPr/>
          </p:nvSpPr>
          <p:spPr>
            <a:xfrm>
              <a:off x="7309130" y="4874739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P3L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89F904-C6AF-4FD3-8E84-B81D1C16454A}"/>
                </a:ext>
              </a:extLst>
            </p:cNvPr>
            <p:cNvSpPr txBox="1"/>
            <p:nvPr/>
          </p:nvSpPr>
          <p:spPr>
            <a:xfrm>
              <a:off x="7956756" y="936002"/>
              <a:ext cx="804505" cy="3720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MAST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54FCADF-5600-4426-ADC3-353A07F9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515" y="941952"/>
            <a:ext cx="4391155" cy="423936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E8AF68-27A6-4756-90B5-0EB0810CEB12}"/>
              </a:ext>
            </a:extLst>
          </p:cNvPr>
          <p:cNvSpPr/>
          <p:nvPr/>
        </p:nvSpPr>
        <p:spPr>
          <a:xfrm>
            <a:off x="3847058" y="1179907"/>
            <a:ext cx="505314" cy="372420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4A5470-6522-4031-8821-A0BE140DB993}"/>
              </a:ext>
            </a:extLst>
          </p:cNvPr>
          <p:cNvSpPr/>
          <p:nvPr/>
        </p:nvSpPr>
        <p:spPr>
          <a:xfrm>
            <a:off x="954876" y="2979938"/>
            <a:ext cx="147558" cy="1576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8C92F7-9337-4A75-8C31-744CAE25355D}"/>
              </a:ext>
            </a:extLst>
          </p:cNvPr>
          <p:cNvCxnSpPr/>
          <p:nvPr/>
        </p:nvCxnSpPr>
        <p:spPr>
          <a:xfrm>
            <a:off x="765051" y="2651353"/>
            <a:ext cx="189825" cy="3285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544A2FA-C1F0-4035-9B2F-BC06A7A61C1C}"/>
              </a:ext>
            </a:extLst>
          </p:cNvPr>
          <p:cNvSpPr txBox="1"/>
          <p:nvPr/>
        </p:nvSpPr>
        <p:spPr>
          <a:xfrm>
            <a:off x="12893" y="2396130"/>
            <a:ext cx="140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XMA RVCC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6CB6B-84DA-4144-90E5-FB1BE5C1DA33}"/>
              </a:ext>
            </a:extLst>
          </p:cNvPr>
          <p:cNvSpPr txBox="1"/>
          <p:nvPr/>
        </p:nvSpPr>
        <p:spPr>
          <a:xfrm>
            <a:off x="161180" y="5253574"/>
            <a:ext cx="1192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Comparison of </a:t>
            </a:r>
            <a:r>
              <a:rPr lang="en-GB" dirty="0" err="1"/>
              <a:t>V</a:t>
            </a:r>
            <a:r>
              <a:rPr lang="en-GB" baseline="-25000" dirty="0" err="1"/>
              <a:t>loop</a:t>
            </a:r>
            <a:r>
              <a:rPr lang="en-GB" dirty="0"/>
              <a:t> calculated in DYON with FIESTA (</a:t>
            </a:r>
            <a:r>
              <a:rPr lang="en-GB" dirty="0" err="1"/>
              <a:t>plasmaless</a:t>
            </a:r>
            <a:r>
              <a:rPr lang="en-GB" dirty="0"/>
              <a:t>) and XMA RVCC measurement.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Before 20ms, a small difference to FIESTA, while a large difference to XMA RVCC (</a:t>
            </a:r>
            <a:r>
              <a:rPr lang="en-GB" dirty="0">
                <a:sym typeface="Wingdings" panose="05000000000000000000" pitchFamily="2" charset="2"/>
              </a:rPr>
              <a:t>possibly improved with plasma position and volume modelling?)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After 20ms, good agreement with both</a:t>
            </a:r>
          </a:p>
        </p:txBody>
      </p:sp>
    </p:spTree>
    <p:extLst>
      <p:ext uri="{BB962C8B-B14F-4D97-AF65-F5344CB8AC3E}">
        <p14:creationId xmlns:p14="http://schemas.microsoft.com/office/powerpoint/2010/main" val="67513955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EB3DE-FFDB-488F-9655-44C8688C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First electromagnetic plasma burn-through modelling with MAST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F35051-28CB-4E20-8630-741B4A5F4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08888-403D-4F0A-919A-0C5DC476F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C86C7-2894-49B6-A9BA-2E3CC01E7174}"/>
              </a:ext>
            </a:extLst>
          </p:cNvPr>
          <p:cNvSpPr txBox="1"/>
          <p:nvPr/>
        </p:nvSpPr>
        <p:spPr>
          <a:xfrm>
            <a:off x="8774726" y="3984939"/>
            <a:ext cx="2821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Note, plasma position and plasma volume were prescribed in this simulation.</a:t>
            </a:r>
          </a:p>
          <a:p>
            <a:endParaRPr lang="en-GB" dirty="0"/>
          </a:p>
          <a:p>
            <a:r>
              <a:rPr lang="en-GB" dirty="0"/>
              <a:t>Next step is to add</a:t>
            </a:r>
          </a:p>
          <a:p>
            <a:r>
              <a:rPr lang="en-GB" dirty="0"/>
              <a:t>global force balance and plasma volume model.</a:t>
            </a:r>
          </a:p>
          <a:p>
            <a:endParaRPr lang="en-GB" dirty="0"/>
          </a:p>
        </p:txBody>
      </p:sp>
      <p:pic>
        <p:nvPicPr>
          <p:cNvPr id="12" name="Content Placeholder 11" descr="Graphical user interface&#10;&#10;Description automatically generated">
            <a:extLst>
              <a:ext uri="{FF2B5EF4-FFF2-40B4-BE49-F238E27FC236}">
                <a16:creationId xmlns:a16="http://schemas.microsoft.com/office/drawing/2014/main" id="{9BCA9A96-7BE1-4DC0-B283-09979D8491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78676" y="997638"/>
            <a:ext cx="6827293" cy="5465467"/>
          </a:xfrm>
        </p:spPr>
      </p:pic>
    </p:spTree>
    <p:extLst>
      <p:ext uri="{BB962C8B-B14F-4D97-AF65-F5344CB8AC3E}">
        <p14:creationId xmlns:p14="http://schemas.microsoft.com/office/powerpoint/2010/main" val="176249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FEDA67CB-B983-47FE-86F2-638795BE2D6B}"/>
              </a:ext>
            </a:extLst>
          </p:cNvPr>
          <p:cNvSpPr/>
          <p:nvPr/>
        </p:nvSpPr>
        <p:spPr>
          <a:xfrm rot="5400000">
            <a:off x="6913885" y="1479995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5555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B2BCC66-40C1-4FAC-96F0-D7EEFA527931}"/>
              </a:ext>
            </a:extLst>
          </p:cNvPr>
          <p:cNvSpPr/>
          <p:nvPr/>
        </p:nvSpPr>
        <p:spPr>
          <a:xfrm rot="5400000">
            <a:off x="6913885" y="1927670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64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DA7D372-6098-4BA9-9992-BF9B8002AB2D}"/>
              </a:ext>
            </a:extLst>
          </p:cNvPr>
          <p:cNvSpPr/>
          <p:nvPr/>
        </p:nvSpPr>
        <p:spPr>
          <a:xfrm rot="5400000">
            <a:off x="7647310" y="2375346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35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E45CAB-6452-49EC-A4D6-6743D5D3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ECH-assisted burn-through modelling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BCCFE-07BC-4B98-BC1A-30E5824CF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715759FD-128A-4473-A0DB-689FA591F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pic>
        <p:nvPicPr>
          <p:cNvPr id="38" name="그림 7">
            <a:extLst>
              <a:ext uri="{FF2B5EF4-FFF2-40B4-BE49-F238E27FC236}">
                <a16:creationId xmlns:a16="http://schemas.microsoft.com/office/drawing/2014/main" id="{471B7A20-9CF3-411B-8FC8-01FD78E4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45" y="1062287"/>
            <a:ext cx="6266377" cy="5255812"/>
          </a:xfrm>
          <a:prstGeom prst="rect">
            <a:avLst/>
          </a:prstGeom>
        </p:spPr>
      </p:pic>
      <p:pic>
        <p:nvPicPr>
          <p:cNvPr id="39" name="그림 2">
            <a:extLst>
              <a:ext uri="{FF2B5EF4-FFF2-40B4-BE49-F238E27FC236}">
                <a16:creationId xmlns:a16="http://schemas.microsoft.com/office/drawing/2014/main" id="{EB061049-3CCB-4344-9D93-176DC42A6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1" y="857008"/>
            <a:ext cx="4636213" cy="318586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5860FFE-59CE-42B5-BB98-7F6A6BC1D97A}"/>
              </a:ext>
            </a:extLst>
          </p:cNvPr>
          <p:cNvSpPr txBox="1"/>
          <p:nvPr/>
        </p:nvSpPr>
        <p:spPr>
          <a:xfrm>
            <a:off x="6192586" y="877621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KSTAR</a:t>
            </a:r>
          </a:p>
        </p:txBody>
      </p:sp>
    </p:spTree>
    <p:extLst>
      <p:ext uri="{BB962C8B-B14F-4D97-AF65-F5344CB8AC3E}">
        <p14:creationId xmlns:p14="http://schemas.microsoft.com/office/powerpoint/2010/main" val="123964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E45CAB-6452-49EC-A4D6-6743D5D3F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ECH-assisted burn-through modelling in DYON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BCCFE-07BC-4B98-BC1A-30E5824CF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715759FD-128A-4473-A0DB-689FA591F0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pic>
        <p:nvPicPr>
          <p:cNvPr id="38" name="그림 7">
            <a:extLst>
              <a:ext uri="{FF2B5EF4-FFF2-40B4-BE49-F238E27FC236}">
                <a16:creationId xmlns:a16="http://schemas.microsoft.com/office/drawing/2014/main" id="{471B7A20-9CF3-411B-8FC8-01FD78E4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345" y="1062287"/>
            <a:ext cx="6266377" cy="5255812"/>
          </a:xfrm>
          <a:prstGeom prst="rect">
            <a:avLst/>
          </a:prstGeom>
        </p:spPr>
      </p:pic>
      <p:pic>
        <p:nvPicPr>
          <p:cNvPr id="39" name="그림 2">
            <a:extLst>
              <a:ext uri="{FF2B5EF4-FFF2-40B4-BE49-F238E27FC236}">
                <a16:creationId xmlns:a16="http://schemas.microsoft.com/office/drawing/2014/main" id="{EB061049-3CCB-4344-9D93-176DC42A6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1" y="857008"/>
            <a:ext cx="4636213" cy="318586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71AD61-A136-4EB4-9166-1DBBD0D68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355" y="3901915"/>
            <a:ext cx="2997324" cy="83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B9B1B48-A044-47E0-9B11-92AE9A6F9A10}"/>
                  </a:ext>
                </a:extLst>
              </p:cNvPr>
              <p:cNvSpPr txBox="1"/>
              <p:nvPr/>
            </p:nvSpPr>
            <p:spPr>
              <a:xfrm>
                <a:off x="253278" y="4853268"/>
                <a:ext cx="6110286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i="1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n</a:t>
                </a:r>
                <a:r>
                  <a:rPr lang="en-US" sz="1800" i="1" baseline="-25000" dirty="0" err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int</a:t>
                </a:r>
                <a:r>
                  <a:rPr lang="en-US" i="1" baseline="-25000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</a:t>
                </a:r>
                <a:r>
                  <a:rPr lang="en-US" i="1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: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interaction number of ECH beam and the plasma</a:t>
                </a:r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𝜀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: 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absorption efficiency of single interaction, </a:t>
                </a:r>
                <a:endParaRPr lang="en-US" dirty="0">
                  <a:latin typeface="Times New Roman" panose="02020603050405020304" pitchFamily="18" charset="0"/>
                  <a:ea typeface="Malgun Gothic" panose="020B0503020000020004" pitchFamily="34" charset="-127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GB" sz="1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  <m:r>
                      <a:rPr lang="en-GB" sz="18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and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: fraction of O mode</a:t>
                </a:r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and</a:t>
                </a:r>
                <a:r>
                  <a:rPr lang="en-US" sz="180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X mode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𝜂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𝑋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: optical thickness of O mode and X mode</a:t>
                </a:r>
                <a:endParaRPr lang="en-GB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B9B1B48-A044-47E0-9B11-92AE9A6F9A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78" y="4853268"/>
                <a:ext cx="6110286" cy="1200329"/>
              </a:xfrm>
              <a:prstGeom prst="rect">
                <a:avLst/>
              </a:prstGeom>
              <a:blipFill>
                <a:blip r:embed="rId5"/>
                <a:stretch>
                  <a:fillRect l="-898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D5860FFE-59CE-42B5-BB98-7F6A6BC1D97A}"/>
              </a:ext>
            </a:extLst>
          </p:cNvPr>
          <p:cNvSpPr txBox="1"/>
          <p:nvPr/>
        </p:nvSpPr>
        <p:spPr>
          <a:xfrm>
            <a:off x="6192586" y="877621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KSTAR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C18A627-6FBC-45E3-A5B3-807EF518D131}"/>
              </a:ext>
            </a:extLst>
          </p:cNvPr>
          <p:cNvSpPr txBox="1"/>
          <p:nvPr/>
        </p:nvSpPr>
        <p:spPr>
          <a:xfrm>
            <a:off x="981515" y="6081018"/>
            <a:ext cx="480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Jeongwon</a:t>
            </a:r>
            <a:r>
              <a:rPr lang="en-GB" dirty="0"/>
              <a:t> Lee et al, Submitted to NF in 2021</a:t>
            </a:r>
          </a:p>
        </p:txBody>
      </p:sp>
    </p:spTree>
    <p:extLst>
      <p:ext uri="{BB962C8B-B14F-4D97-AF65-F5344CB8AC3E}">
        <p14:creationId xmlns:p14="http://schemas.microsoft.com/office/powerpoint/2010/main" val="136249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F69EE-ED25-493C-BD65-C35ED1AE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7258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Comparison of ECH models in burn-through codes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DB54F-67DD-43EC-92CF-D64655B53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99173D-35EC-4B3A-86EF-6E221F31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631" y="2377623"/>
            <a:ext cx="3653254" cy="1858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A2D86-48C3-4E89-B169-3BA9A938BF03}"/>
              </a:ext>
            </a:extLst>
          </p:cNvPr>
          <p:cNvSpPr txBox="1"/>
          <p:nvPr/>
        </p:nvSpPr>
        <p:spPr>
          <a:xfrm>
            <a:off x="8282928" y="1012973"/>
            <a:ext cx="288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Standalone calculation of ECH modules with ITER  ECH configuration (PFPO1 or 2)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EF7CA82-9BD8-4EEC-BA1C-EB0B2631F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8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F69EE-ED25-493C-BD65-C35ED1AE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7258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Comparison of ECH models in burn-through codes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DB54F-67DD-43EC-92CF-D64655B53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6C474-CE5D-4193-B0A2-B988CEA65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48"/>
          <a:stretch/>
        </p:blipFill>
        <p:spPr>
          <a:xfrm>
            <a:off x="331078" y="1356235"/>
            <a:ext cx="3857744" cy="4307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99173D-35EC-4B3A-86EF-6E221F31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31" y="2377623"/>
            <a:ext cx="3653254" cy="1858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A2D86-48C3-4E89-B169-3BA9A938BF03}"/>
              </a:ext>
            </a:extLst>
          </p:cNvPr>
          <p:cNvSpPr txBox="1"/>
          <p:nvPr/>
        </p:nvSpPr>
        <p:spPr>
          <a:xfrm>
            <a:off x="8282928" y="1012973"/>
            <a:ext cx="288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Standalone calculation of ECH modules with ITER  ECH configuration (PFPO1 or 2)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EF7CA82-9BD8-4EEC-BA1C-EB0B2631F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4474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4F69EE-ED25-493C-BD65-C35ED1AE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672582" cy="1325564"/>
          </a:xfrm>
        </p:spPr>
        <p:txBody>
          <a:bodyPr>
            <a:normAutofit/>
          </a:bodyPr>
          <a:lstStyle/>
          <a:p>
            <a:r>
              <a:rPr lang="en-GB" sz="2800" dirty="0"/>
              <a:t>Comparison of ECH models in burn-through codes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DB54F-67DD-43EC-92CF-D64655B53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A6C474-CE5D-4193-B0A2-B988CEA65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78" y="1356235"/>
            <a:ext cx="7848600" cy="43072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8B48E-0293-4752-AD76-7FA212412379}"/>
              </a:ext>
            </a:extLst>
          </p:cNvPr>
          <p:cNvSpPr/>
          <p:nvPr/>
        </p:nvSpPr>
        <p:spPr>
          <a:xfrm>
            <a:off x="662517" y="5936224"/>
            <a:ext cx="5071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333333"/>
                </a:solidFill>
                <a:latin typeface="-apple-system"/>
              </a:rPr>
              <a:t>Hyun-Tae Kim </a:t>
            </a:r>
            <a:r>
              <a:rPr lang="it-IT" i="1" dirty="0">
                <a:solidFill>
                  <a:srgbClr val="333333"/>
                </a:solidFill>
                <a:latin typeface="-apple-system"/>
              </a:rPr>
              <a:t>et al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 2020 </a:t>
            </a:r>
            <a:r>
              <a:rPr lang="it-IT" i="1" dirty="0">
                <a:solidFill>
                  <a:srgbClr val="333333"/>
                </a:solidFill>
                <a:latin typeface="-apple-system"/>
              </a:rPr>
              <a:t>Nucl. Fusion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it-IT" b="1" dirty="0">
                <a:solidFill>
                  <a:srgbClr val="333333"/>
                </a:solidFill>
                <a:latin typeface="-apple-system"/>
              </a:rPr>
              <a:t>60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 126049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99173D-35EC-4B3A-86EF-6E221F31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631" y="2377623"/>
            <a:ext cx="3653254" cy="1858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4A2D86-48C3-4E89-B169-3BA9A938BF03}"/>
              </a:ext>
            </a:extLst>
          </p:cNvPr>
          <p:cNvSpPr txBox="1"/>
          <p:nvPr/>
        </p:nvSpPr>
        <p:spPr>
          <a:xfrm>
            <a:off x="8282928" y="1012973"/>
            <a:ext cx="2887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Standalone calculation of ECH modules with ITER  ECH configuration (PFPO1 or 2) 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3EF7CA82-9BD8-4EEC-BA1C-EB0B2631F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E2C17-2123-47B0-A388-011D66A8C521}"/>
              </a:ext>
            </a:extLst>
          </p:cNvPr>
          <p:cNvSpPr txBox="1"/>
          <p:nvPr/>
        </p:nvSpPr>
        <p:spPr>
          <a:xfrm>
            <a:off x="8397947" y="4342461"/>
            <a:ext cx="2888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Typical range during the  burn-through phase.</a:t>
            </a:r>
          </a:p>
          <a:p>
            <a:r>
              <a:rPr lang="en-GB" dirty="0">
                <a:solidFill>
                  <a:srgbClr val="FF0000"/>
                </a:solidFill>
              </a:rPr>
              <a:t>ECH absorption efficiency is less than 10%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9218A5-C293-4B06-BD9A-D34202CD2A4E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8003179" y="4318367"/>
            <a:ext cx="394768" cy="624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10087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32EAE5-2FF0-49FC-879B-694BC65C4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6" b="51744"/>
          <a:stretch/>
        </p:blipFill>
        <p:spPr bwMode="auto">
          <a:xfrm>
            <a:off x="30075" y="642333"/>
            <a:ext cx="4040850" cy="210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CDE81F61-37EF-4311-A81D-A36C96978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09" y="1208491"/>
            <a:ext cx="2754723" cy="48276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FEE918-6BB0-422A-89F0-0EACCC33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13990"/>
            <a:ext cx="10018853" cy="1325564"/>
          </a:xfrm>
        </p:spPr>
        <p:txBody>
          <a:bodyPr>
            <a:normAutofit/>
          </a:bodyPr>
          <a:lstStyle/>
          <a:p>
            <a:r>
              <a:rPr lang="en-GB" sz="2400" dirty="0"/>
              <a:t>Comparison of ECH-assisted burn-through modelling with KSTAR data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9E97B-C702-4659-8AD4-720B4E7AD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F6D9-71D1-4151-914F-8BCF871D6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EABB0E-24D6-49D8-AD6C-291221AAD16A}"/>
              </a:ext>
            </a:extLst>
          </p:cNvPr>
          <p:cNvSpPr txBox="1"/>
          <p:nvPr/>
        </p:nvSpPr>
        <p:spPr>
          <a:xfrm>
            <a:off x="1000718" y="1044560"/>
            <a:ext cx="1591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KSTAR #14168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566B1-AF6D-4162-813D-009CE92AA6ED}"/>
              </a:ext>
            </a:extLst>
          </p:cNvPr>
          <p:cNvSpPr txBox="1"/>
          <p:nvPr/>
        </p:nvSpPr>
        <p:spPr>
          <a:xfrm rot="16200000">
            <a:off x="3348450" y="3048454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absorbed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AB077E-3357-453F-94C7-7AD7C3859BA3}"/>
              </a:ext>
            </a:extLst>
          </p:cNvPr>
          <p:cNvSpPr txBox="1"/>
          <p:nvPr/>
        </p:nvSpPr>
        <p:spPr>
          <a:xfrm>
            <a:off x="101600" y="4818492"/>
            <a:ext cx="9756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600kW EC beam injected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170GHz, 2</a:t>
            </a:r>
            <a:r>
              <a:rPr lang="en-GB" baseline="30000" dirty="0"/>
              <a:t>nd</a:t>
            </a:r>
            <a:r>
              <a:rPr lang="en-GB" dirty="0"/>
              <a:t> harmonic, and 100% X-mode (same as ITER)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double path of EC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carbon sputtering yield, adjusted to reproduce ohmic discharges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94091877-D92A-484D-B12E-388A44EE86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9" t="2948" r="6763" b="92451"/>
          <a:stretch/>
        </p:blipFill>
        <p:spPr bwMode="auto">
          <a:xfrm>
            <a:off x="1634624" y="1605619"/>
            <a:ext cx="1886225" cy="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714CD61-ED3D-4321-B3C3-5508790DD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t="88951" r="54748" b="2726"/>
          <a:stretch/>
        </p:blipFill>
        <p:spPr bwMode="auto">
          <a:xfrm>
            <a:off x="445245" y="2732419"/>
            <a:ext cx="3274424" cy="36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FB522C-DFE0-4B84-94C0-975B9DAEE54E}"/>
              </a:ext>
            </a:extLst>
          </p:cNvPr>
          <p:cNvSpPr txBox="1"/>
          <p:nvPr/>
        </p:nvSpPr>
        <p:spPr>
          <a:xfrm rot="10800000">
            <a:off x="3710216" y="692789"/>
            <a:ext cx="400110" cy="10845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400" b="1" dirty="0"/>
              <a:t>(</a:t>
            </a:r>
            <a:r>
              <a:rPr lang="en-GB" sz="1400" b="1" dirty="0" err="1"/>
              <a:t>V</a:t>
            </a:r>
            <a:r>
              <a:rPr lang="en-GB" sz="1400" b="1" baseline="-25000" dirty="0" err="1"/>
              <a:t>p</a:t>
            </a:r>
            <a:r>
              <a:rPr lang="en-GB" sz="1400" b="1" dirty="0"/>
              <a:t>=8.88m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484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732EAE5-2FF0-49FC-879B-694BC65C4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" y="642333"/>
            <a:ext cx="8141337" cy="435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그림 6">
            <a:extLst>
              <a:ext uri="{FF2B5EF4-FFF2-40B4-BE49-F238E27FC236}">
                <a16:creationId xmlns:a16="http://schemas.microsoft.com/office/drawing/2014/main" id="{CDE81F61-37EF-4311-A81D-A36C96978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409" y="1208491"/>
            <a:ext cx="2754723" cy="48276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2FEE918-6BB0-422A-89F0-0EACCC336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113990"/>
            <a:ext cx="10018853" cy="1325564"/>
          </a:xfrm>
        </p:spPr>
        <p:txBody>
          <a:bodyPr>
            <a:normAutofit/>
          </a:bodyPr>
          <a:lstStyle/>
          <a:p>
            <a:r>
              <a:rPr lang="en-GB" sz="2400" dirty="0"/>
              <a:t>Comparison of ECH-assisted burn-through modelling with KSTAR data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9E97B-C702-4659-8AD4-720B4E7AD8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0F6D9-71D1-4151-914F-8BCF871D6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2F3871-4698-4E6D-8E53-F3A778909B64}"/>
              </a:ext>
            </a:extLst>
          </p:cNvPr>
          <p:cNvSpPr txBox="1"/>
          <p:nvPr/>
        </p:nvSpPr>
        <p:spPr>
          <a:xfrm>
            <a:off x="9554428" y="5966609"/>
            <a:ext cx="238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Jeongwon</a:t>
            </a:r>
            <a:r>
              <a:rPr lang="en-GB" sz="1600" dirty="0"/>
              <a:t> Lee et al, Submitted to NF in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538D7-FDD5-436E-B1AD-3D8423705919}"/>
              </a:ext>
            </a:extLst>
          </p:cNvPr>
          <p:cNvSpPr txBox="1"/>
          <p:nvPr/>
        </p:nvSpPr>
        <p:spPr>
          <a:xfrm>
            <a:off x="101600" y="4818492"/>
            <a:ext cx="97565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600kW EC beam injected 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170GHz, 2</a:t>
            </a:r>
            <a:r>
              <a:rPr lang="en-GB" baseline="30000" dirty="0"/>
              <a:t>nd</a:t>
            </a:r>
            <a:r>
              <a:rPr lang="en-GB" dirty="0"/>
              <a:t> harmonic, and 100% X-mode (same as ITER)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double path of EC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carbon sputtering yield, adjusted to reproduce ohmic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Well reproduced line emissions of impurities, and interferometry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4566B1-AF6D-4162-813D-009CE92AA6ED}"/>
              </a:ext>
            </a:extLst>
          </p:cNvPr>
          <p:cNvSpPr txBox="1"/>
          <p:nvPr/>
        </p:nvSpPr>
        <p:spPr>
          <a:xfrm rot="16200000">
            <a:off x="3348450" y="3048454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absorbed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97CA5D-B2A2-43CF-A1A7-02C1C956B164}"/>
              </a:ext>
            </a:extLst>
          </p:cNvPr>
          <p:cNvSpPr txBox="1"/>
          <p:nvPr/>
        </p:nvSpPr>
        <p:spPr>
          <a:xfrm>
            <a:off x="1000718" y="1044560"/>
            <a:ext cx="1591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KSTAR #14168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3832BB3-0601-4451-9E4B-28C21FFB7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9" t="2948" r="6763" b="92451"/>
          <a:stretch/>
        </p:blipFill>
        <p:spPr bwMode="auto">
          <a:xfrm>
            <a:off x="1634624" y="1605619"/>
            <a:ext cx="1886225" cy="20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5B4CBA-6A2F-4DDB-8B0B-E1F50B24E6EF}"/>
              </a:ext>
            </a:extLst>
          </p:cNvPr>
          <p:cNvSpPr txBox="1"/>
          <p:nvPr/>
        </p:nvSpPr>
        <p:spPr>
          <a:xfrm rot="10800000">
            <a:off x="3710216" y="692789"/>
            <a:ext cx="400110" cy="10845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sz="1400" b="1" dirty="0"/>
              <a:t>(</a:t>
            </a:r>
            <a:r>
              <a:rPr lang="en-GB" sz="1400" b="1" dirty="0" err="1"/>
              <a:t>V</a:t>
            </a:r>
            <a:r>
              <a:rPr lang="en-GB" sz="1400" b="1" baseline="-25000" dirty="0" err="1"/>
              <a:t>p</a:t>
            </a:r>
            <a:r>
              <a:rPr lang="en-GB" sz="1400" b="1" dirty="0"/>
              <a:t>=8.88m</a:t>
            </a:r>
            <a:r>
              <a:rPr lang="en-GB" sz="1400" b="1" baseline="30000" dirty="0"/>
              <a:t>3</a:t>
            </a:r>
            <a:r>
              <a:rPr lang="en-GB" sz="1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2254238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8419BA2-156F-4D50-A9AA-33E72B2FE9F2}"/>
              </a:ext>
            </a:extLst>
          </p:cNvPr>
          <p:cNvSpPr/>
          <p:nvPr/>
        </p:nvSpPr>
        <p:spPr>
          <a:xfrm rot="5400000">
            <a:off x="7561585" y="2365820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41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C4CD0-16D1-4623-B75D-4614E197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– </a:t>
            </a:r>
            <a:r>
              <a:rPr lang="en-GB" dirty="0" err="1"/>
              <a:t>V</a:t>
            </a:r>
            <a:r>
              <a:rPr lang="en-GB" baseline="-25000" dirty="0" err="1"/>
              <a:t>loop</a:t>
            </a:r>
            <a:r>
              <a:rPr lang="en-GB" dirty="0"/>
              <a:t> needs to be calculated at a plasma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DE665-10EC-4C85-A37A-B1890C68E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E312F-D9DC-4BEC-86EB-7702AB5C1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E2EF8931-E11D-4099-8C83-764A1E788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r="50815" b="8784"/>
          <a:stretch/>
        </p:blipFill>
        <p:spPr>
          <a:xfrm>
            <a:off x="3371391" y="1524961"/>
            <a:ext cx="3544389" cy="44926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0A4BA-DD89-4384-AD24-AF3CDA4EF13D}"/>
              </a:ext>
            </a:extLst>
          </p:cNvPr>
          <p:cNvSpPr txBox="1"/>
          <p:nvPr/>
        </p:nvSpPr>
        <p:spPr>
          <a:xfrm>
            <a:off x="269965" y="4724143"/>
            <a:ext cx="270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V</a:t>
            </a:r>
            <a:r>
              <a:rPr lang="en-GB" b="1" baseline="-25000" dirty="0" err="1">
                <a:solidFill>
                  <a:srgbClr val="FFC000"/>
                </a:solidFill>
              </a:rPr>
              <a:t>loop</a:t>
            </a:r>
            <a:r>
              <a:rPr lang="en-GB" b="1" baseline="-25000" dirty="0">
                <a:solidFill>
                  <a:srgbClr val="FFC000"/>
                </a:solidFill>
              </a:rPr>
              <a:t> </a:t>
            </a:r>
            <a:r>
              <a:rPr lang="en-GB" b="1" dirty="0">
                <a:solidFill>
                  <a:srgbClr val="FFC000"/>
                </a:solidFill>
              </a:rPr>
              <a:t>measured in the inboard mid-plane in D-IIID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4FC42-2044-4FA1-8751-3F9CDFC303C0}"/>
              </a:ext>
            </a:extLst>
          </p:cNvPr>
          <p:cNvSpPr txBox="1"/>
          <p:nvPr/>
        </p:nvSpPr>
        <p:spPr>
          <a:xfrm>
            <a:off x="269964" y="3907196"/>
            <a:ext cx="270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V</a:t>
            </a:r>
            <a:r>
              <a:rPr lang="en-GB" b="1" baseline="-25000" dirty="0" err="1">
                <a:solidFill>
                  <a:srgbClr val="3A3AFF"/>
                </a:solidFill>
              </a:rPr>
              <a:t>loop</a:t>
            </a:r>
            <a:r>
              <a:rPr lang="en-GB" b="1" baseline="-25000" dirty="0">
                <a:solidFill>
                  <a:srgbClr val="3A3AFF"/>
                </a:solidFill>
              </a:rPr>
              <a:t> </a:t>
            </a:r>
            <a:r>
              <a:rPr lang="en-GB" b="1" dirty="0">
                <a:solidFill>
                  <a:srgbClr val="3A3AFF"/>
                </a:solidFill>
              </a:rPr>
              <a:t>calculated in the plasma position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60011E-B3C7-461B-AAC9-30737ADC3FF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979505" y="4230362"/>
            <a:ext cx="1157066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52B3B8-376A-4796-B6B9-497F5900A46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979505" y="5157706"/>
            <a:ext cx="1226735" cy="28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2C50C2-DFF6-4BA6-82C6-1D3284447635}"/>
              </a:ext>
            </a:extLst>
          </p:cNvPr>
          <p:cNvSpPr txBox="1"/>
          <p:nvPr/>
        </p:nvSpPr>
        <p:spPr>
          <a:xfrm>
            <a:off x="269965" y="2079790"/>
            <a:ext cx="281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D-IIID modelling with DYON</a:t>
            </a:r>
          </a:p>
        </p:txBody>
      </p:sp>
    </p:spTree>
    <p:extLst>
      <p:ext uri="{BB962C8B-B14F-4D97-AF65-F5344CB8AC3E}">
        <p14:creationId xmlns:p14="http://schemas.microsoft.com/office/powerpoint/2010/main" val="3591697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82E9666-111C-4D20-BBB0-D658E07E33E4}"/>
              </a:ext>
            </a:extLst>
          </p:cNvPr>
          <p:cNvSpPr/>
          <p:nvPr/>
        </p:nvSpPr>
        <p:spPr>
          <a:xfrm rot="5400000">
            <a:off x="4227835" y="2842071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497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80C23B-2720-4FE0-BB9F-49F9BDE8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dirty="0"/>
              <a:t>Planning to complete the development of plasma volume evolution model, and to validate against fast camera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BC604-A388-4062-AD31-83C3522E6F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Hyun-Tae Kim, </a:t>
            </a:r>
            <a:r>
              <a:rPr lang="en-GB"/>
              <a:t>Joint WPTE and WPPrIO Meeting on Plasma breakdown/burn through, 3</a:t>
            </a:r>
            <a:r>
              <a:rPr lang="en-GB" baseline="30000"/>
              <a:t>rd</a:t>
            </a:r>
            <a:r>
              <a:rPr lang="en-GB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0D278-8B9C-4025-9C85-C6E55B74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그림 27">
            <a:extLst>
              <a:ext uri="{FF2B5EF4-FFF2-40B4-BE49-F238E27FC236}">
                <a16:creationId xmlns:a16="http://schemas.microsoft.com/office/drawing/2014/main" id="{344E5641-B434-4FE6-A2C1-9CAD03703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6" t="6406" r="35785" b="-131"/>
          <a:stretch/>
        </p:blipFill>
        <p:spPr>
          <a:xfrm>
            <a:off x="437442" y="1573990"/>
            <a:ext cx="1201356" cy="2556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EFA062-07B1-4F66-8A0D-8BBBB5149281}"/>
              </a:ext>
            </a:extLst>
          </p:cNvPr>
          <p:cNvGrpSpPr>
            <a:grpSpLocks noChangeAspect="1"/>
          </p:cNvGrpSpPr>
          <p:nvPr/>
        </p:nvGrpSpPr>
        <p:grpSpPr>
          <a:xfrm>
            <a:off x="2191908" y="1600406"/>
            <a:ext cx="9239953" cy="2232000"/>
            <a:chOff x="213810" y="1581747"/>
            <a:chExt cx="11773482" cy="2844000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8BDF167-73A0-4739-97B3-2857F0517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5" t="11895" r="18665" b="7974"/>
            <a:stretch/>
          </p:blipFill>
          <p:spPr>
            <a:xfrm>
              <a:off x="213810" y="1595408"/>
              <a:ext cx="2212749" cy="2819991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02E516C7-2E5B-42F9-8C1F-875CE5C6C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5" t="12157" r="18795" b="7974"/>
            <a:stretch/>
          </p:blipFill>
          <p:spPr>
            <a:xfrm>
              <a:off x="2600223" y="1594948"/>
              <a:ext cx="2208149" cy="2810789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2ADAEB6-71DB-40DF-9096-3D0999183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5" t="12026" r="18665" b="7974"/>
            <a:stretch/>
          </p:blipFill>
          <p:spPr>
            <a:xfrm>
              <a:off x="4982036" y="1595178"/>
              <a:ext cx="2212749" cy="2815391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BD9EF153-2469-430E-9FC9-3FFCA3653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5" t="11896" r="18535" b="7842"/>
            <a:stretch/>
          </p:blipFill>
          <p:spPr>
            <a:xfrm>
              <a:off x="7369138" y="1595637"/>
              <a:ext cx="2221950" cy="2824592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6EA707B1-7BEB-4EBB-A37A-16FB2BB36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95" t="11895" r="18925" b="7974"/>
            <a:stretch/>
          </p:blipFill>
          <p:spPr>
            <a:xfrm>
              <a:off x="9764981" y="1581747"/>
              <a:ext cx="2222311" cy="2844000"/>
            </a:xfrm>
            <a:prstGeom prst="rect">
              <a:avLst/>
            </a:prstGeom>
          </p:spPr>
        </p:pic>
      </p:grpSp>
      <p:pic>
        <p:nvPicPr>
          <p:cNvPr id="13" name="movie_openstructure_2">
            <a:hlinkClick r:id="" action="ppaction://media"/>
            <a:extLst>
              <a:ext uri="{FF2B5EF4-FFF2-40B4-BE49-F238E27FC236}">
                <a16:creationId xmlns:a16="http://schemas.microsoft.com/office/drawing/2014/main" id="{C84693C8-CD28-4F13-B7ED-B1D446E5D7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73903" y="3842863"/>
            <a:ext cx="2275975" cy="2890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76AEF4-15FB-4360-AF5A-B768A8719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5246" y="4968485"/>
            <a:ext cx="3384234" cy="72681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668AAF-7AF0-4750-9664-43827AC54E78}"/>
              </a:ext>
            </a:extLst>
          </p:cNvPr>
          <p:cNvSpPr txBox="1"/>
          <p:nvPr/>
        </p:nvSpPr>
        <p:spPr>
          <a:xfrm>
            <a:off x="101600" y="4086872"/>
            <a:ext cx="8273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Before field lines are closed:</a:t>
            </a:r>
          </a:p>
          <a:p>
            <a:pPr lvl="1"/>
            <a:r>
              <a:rPr lang="en-GB" dirty="0"/>
              <a:t>Estimate the plasma volume with magnetic field lines which meet the Townsend criterion, where </a:t>
            </a:r>
            <a:r>
              <a:rPr lang="en-GB" dirty="0" err="1"/>
              <a:t>L</a:t>
            </a:r>
            <a:r>
              <a:rPr lang="en-GB" baseline="-25000" dirty="0" err="1"/>
              <a:t>f</a:t>
            </a:r>
            <a:r>
              <a:rPr lang="en-GB" dirty="0"/>
              <a:t> is calculated in each field line.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CA8B0-6501-4A53-AAD0-79EFC9199543}"/>
              </a:ext>
            </a:extLst>
          </p:cNvPr>
          <p:cNvSpPr txBox="1"/>
          <p:nvPr/>
        </p:nvSpPr>
        <p:spPr>
          <a:xfrm>
            <a:off x="166868" y="5662588"/>
            <a:ext cx="88710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After field lines are closed:</a:t>
            </a:r>
          </a:p>
          <a:p>
            <a:pPr lvl="1"/>
            <a:r>
              <a:rPr lang="en-GB" dirty="0"/>
              <a:t>Estimate the plasma volume with the last closed flux surface touching the wall. </a:t>
            </a:r>
          </a:p>
          <a:p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E3E04F-FF5A-474A-982F-121CDA375210}"/>
              </a:ext>
            </a:extLst>
          </p:cNvPr>
          <p:cNvCxnSpPr>
            <a:stCxn id="14" idx="3"/>
          </p:cNvCxnSpPr>
          <p:nvPr/>
        </p:nvCxnSpPr>
        <p:spPr>
          <a:xfrm>
            <a:off x="3989480" y="5331893"/>
            <a:ext cx="414569" cy="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A6EB310-5503-4636-9706-019A06CB3EF0}"/>
              </a:ext>
            </a:extLst>
          </p:cNvPr>
          <p:cNvSpPr txBox="1"/>
          <p:nvPr/>
        </p:nvSpPr>
        <p:spPr>
          <a:xfrm>
            <a:off x="4426657" y="5072004"/>
            <a:ext cx="5208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Identify open field lines where electron avalanche is taking place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80A421-399C-46BC-9E83-E2547ECC2E12}"/>
              </a:ext>
            </a:extLst>
          </p:cNvPr>
          <p:cNvSpPr txBox="1"/>
          <p:nvPr/>
        </p:nvSpPr>
        <p:spPr>
          <a:xfrm>
            <a:off x="1612581" y="1518226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VEST</a:t>
            </a:r>
          </a:p>
        </p:txBody>
      </p:sp>
    </p:spTree>
    <p:extLst>
      <p:ext uri="{BB962C8B-B14F-4D97-AF65-F5344CB8AC3E}">
        <p14:creationId xmlns:p14="http://schemas.microsoft.com/office/powerpoint/2010/main" val="966790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295A8927-D9F3-4FF2-A35A-017ECACF9273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7" y="911869"/>
            <a:ext cx="8500783" cy="460310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BA8C4A9-6EF5-4F05-A429-143499ED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80735"/>
            <a:ext cx="10501132" cy="1325564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Planning to couple a PIC code - it might be required for ECH Pre-ionization modelling (subject to discussion)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4D573-94F3-4A9A-A9FE-C3C9F89339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001C05-054C-4C32-81EC-C9990026F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AC98B6-8E1A-4B5C-9925-B8F3EF10C018}"/>
              </a:ext>
            </a:extLst>
          </p:cNvPr>
          <p:cNvSpPr txBox="1"/>
          <p:nvPr/>
        </p:nvSpPr>
        <p:spPr>
          <a:xfrm>
            <a:off x="219536" y="5359462"/>
            <a:ext cx="4707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Joyeeta Sinha, submitted for 2021 APS-DPP 63rd</a:t>
            </a:r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8026389-D4BA-44C7-A751-2CF77B3E3B3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0"/>
          <a:stretch/>
        </p:blipFill>
        <p:spPr>
          <a:xfrm>
            <a:off x="9124949" y="3105150"/>
            <a:ext cx="2514601" cy="2409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51656A-81AF-4BD2-B2FF-04CA3EC5006A}"/>
              </a:ext>
            </a:extLst>
          </p:cNvPr>
          <p:cNvSpPr txBox="1"/>
          <p:nvPr/>
        </p:nvSpPr>
        <p:spPr>
          <a:xfrm>
            <a:off x="219536" y="5698016"/>
            <a:ext cx="1139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For ECH pre-ionization modelling, localized electron avalanche should be modelled, possibly with a Particle-In-Cell code.</a:t>
            </a:r>
          </a:p>
        </p:txBody>
      </p:sp>
    </p:spTree>
    <p:extLst>
      <p:ext uri="{BB962C8B-B14F-4D97-AF65-F5344CB8AC3E}">
        <p14:creationId xmlns:p14="http://schemas.microsoft.com/office/powerpoint/2010/main" val="1680197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56E6-471F-4152-810C-009349AF3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01B147B-A5FF-4F48-B5EB-026C5B63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283419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Planning ‘improved’ statistical validation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7A05733-988B-4FCF-A96E-2A67E128C1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01" r="8134"/>
          <a:stretch/>
        </p:blipFill>
        <p:spPr>
          <a:xfrm>
            <a:off x="237493" y="731805"/>
            <a:ext cx="5746252" cy="298584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0E5AC-3E4F-490B-9524-BCB932E60D6C}"/>
              </a:ext>
            </a:extLst>
          </p:cNvPr>
          <p:cNvSpPr txBox="1"/>
          <p:nvPr/>
        </p:nvSpPr>
        <p:spPr>
          <a:xfrm>
            <a:off x="305907" y="3661915"/>
            <a:ext cx="580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With simulation setting optimized for MAST (gas puffing </a:t>
            </a:r>
            <a:r>
              <a:rPr lang="en-GB" sz="1800" dirty="0" err="1"/>
              <a:t>coef</a:t>
            </a:r>
            <a:r>
              <a:rPr lang="en-GB" dirty="0"/>
              <a:t>=</a:t>
            </a:r>
            <a:r>
              <a:rPr lang="en-GB" sz="1800" dirty="0"/>
              <a:t>0.1, </a:t>
            </a:r>
            <a:r>
              <a:rPr lang="en-GB" sz="1800" dirty="0" err="1"/>
              <a:t>I</a:t>
            </a:r>
            <a:r>
              <a:rPr lang="en-GB" sz="1800" baseline="-25000" dirty="0" err="1"/>
              <a:t>ref</a:t>
            </a:r>
            <a:r>
              <a:rPr lang="en-GB" dirty="0"/>
              <a:t>=</a:t>
            </a:r>
            <a:r>
              <a:rPr lang="en-GB" sz="1800" dirty="0"/>
              <a:t> 10kA and C sputtering yield = 0.015), </a:t>
            </a:r>
            <a:endParaRPr lang="en-GB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EDE2A3D-C9B6-470F-8095-88637C754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374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56E6-471F-4152-810C-009349AF3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01B147B-A5FF-4F48-B5EB-026C5B63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283419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Planning ‘improved’ statistical validation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7A05733-988B-4FCF-A96E-2A67E128C1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01" r="8134"/>
          <a:stretch/>
        </p:blipFill>
        <p:spPr>
          <a:xfrm>
            <a:off x="237493" y="731805"/>
            <a:ext cx="5746252" cy="2985846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151800C-690C-4F45-AF01-D992BE292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" t="3773" r="63129" b="4487"/>
          <a:stretch/>
        </p:blipFill>
        <p:spPr>
          <a:xfrm>
            <a:off x="6813642" y="744229"/>
            <a:ext cx="3906612" cy="5643473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3B2757D-056E-4EE3-8F80-E88296959815}"/>
              </a:ext>
            </a:extLst>
          </p:cNvPr>
          <p:cNvGraphicFramePr>
            <a:graphicFrameLocks/>
          </p:cNvGraphicFramePr>
          <p:nvPr/>
        </p:nvGraphicFramePr>
        <p:xfrm>
          <a:off x="11220221" y="1170035"/>
          <a:ext cx="413607" cy="498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607">
                  <a:extLst>
                    <a:ext uri="{9D8B030D-6E8A-4147-A177-3AD203B41FA5}">
                      <a16:colId xmlns:a16="http://schemas.microsoft.com/office/drawing/2014/main" val="2089326029"/>
                    </a:ext>
                  </a:extLst>
                </a:gridCol>
              </a:tblGrid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26338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42748769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26339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64228142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26527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69048223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26529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97178850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26530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8644423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26531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77749701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0059201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234913779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04430527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27254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7349812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27237940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27256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91468808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91481293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27258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415665422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07979114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9357586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48241327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82805437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65402238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27523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4260877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27524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4219554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27531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45262755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3270299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2034029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60920960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60746597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91973334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27838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5326424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27859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72242881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39668892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27866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15886091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74515484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761551321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74533111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6206391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1655977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68519177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4619219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28340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877026111"/>
                  </a:ext>
                </a:extLst>
              </a:tr>
              <a:tr h="11392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28341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978307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30E5AC-3E4F-490B-9524-BCB932E60D6C}"/>
              </a:ext>
            </a:extLst>
          </p:cNvPr>
          <p:cNvSpPr txBox="1"/>
          <p:nvPr/>
        </p:nvSpPr>
        <p:spPr>
          <a:xfrm>
            <a:off x="305907" y="3661915"/>
            <a:ext cx="5804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With simulation setting optimized for MAST (gas puffing </a:t>
            </a:r>
            <a:r>
              <a:rPr lang="en-GB" sz="1800" dirty="0" err="1"/>
              <a:t>coef</a:t>
            </a:r>
            <a:r>
              <a:rPr lang="en-GB" dirty="0"/>
              <a:t>=</a:t>
            </a:r>
            <a:r>
              <a:rPr lang="en-GB" sz="1800" dirty="0"/>
              <a:t>0.1, </a:t>
            </a:r>
            <a:r>
              <a:rPr lang="en-GB" sz="1800" dirty="0" err="1"/>
              <a:t>I</a:t>
            </a:r>
            <a:r>
              <a:rPr lang="en-GB" sz="1800" baseline="-25000" dirty="0" err="1"/>
              <a:t>ref</a:t>
            </a:r>
            <a:r>
              <a:rPr lang="en-GB" dirty="0"/>
              <a:t>=</a:t>
            </a:r>
            <a:r>
              <a:rPr lang="en-GB" sz="1800" dirty="0"/>
              <a:t> 10kA and C sputtering yield = 0.015), DYON also well reproduced other 40 MAST discharges with direct induction start-up.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D0925-A079-4A4A-807A-BBD59FB48A1C}"/>
              </a:ext>
            </a:extLst>
          </p:cNvPr>
          <p:cNvSpPr txBox="1"/>
          <p:nvPr/>
        </p:nvSpPr>
        <p:spPr>
          <a:xfrm>
            <a:off x="7323202" y="8480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MAST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EDE2A3D-C9B6-470F-8095-88637C754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55085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656E6-471F-4152-810C-009349AF3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01B147B-A5FF-4F48-B5EB-026C5B63A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283419" cy="1325564"/>
          </a:xfrm>
        </p:spPr>
        <p:txBody>
          <a:bodyPr>
            <a:normAutofit/>
          </a:bodyPr>
          <a:lstStyle/>
          <a:p>
            <a:r>
              <a:rPr lang="en-GB" sz="2800" dirty="0"/>
              <a:t>Planning ‘improved’ statistical validation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A7A05733-988B-4FCF-A96E-2A67E128C1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6701" r="8134"/>
          <a:stretch/>
        </p:blipFill>
        <p:spPr>
          <a:xfrm>
            <a:off x="237493" y="731805"/>
            <a:ext cx="5746252" cy="2985846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151800C-690C-4F45-AF01-D992BE292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" t="3773" r="63129" b="4487"/>
          <a:stretch/>
        </p:blipFill>
        <p:spPr>
          <a:xfrm>
            <a:off x="6813642" y="744229"/>
            <a:ext cx="3906612" cy="5643473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C3B2757D-056E-4EE3-8F80-E88296959815}"/>
              </a:ext>
            </a:extLst>
          </p:cNvPr>
          <p:cNvGraphicFramePr>
            <a:graphicFrameLocks/>
          </p:cNvGraphicFramePr>
          <p:nvPr/>
        </p:nvGraphicFramePr>
        <p:xfrm>
          <a:off x="11220221" y="1170035"/>
          <a:ext cx="413607" cy="4983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3607">
                  <a:extLst>
                    <a:ext uri="{9D8B030D-6E8A-4147-A177-3AD203B41FA5}">
                      <a16:colId xmlns:a16="http://schemas.microsoft.com/office/drawing/2014/main" val="2089326029"/>
                    </a:ext>
                  </a:extLst>
                </a:gridCol>
              </a:tblGrid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26338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42748769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26339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64228142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26527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69048223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26529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97178850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26530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8644423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26531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77749701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0059201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234913779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04430527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27254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7349812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27237940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27256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91468808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27257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91481293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27258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415665422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27511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07979114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9357586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48241327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82805437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27517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65402238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27523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4260877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27524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4219554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27531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45262755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27532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532702994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27533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2034029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60920960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60746597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27536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919733348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27838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45326424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27859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72242881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27860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39668892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27866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158860915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745154842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761551321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28079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745331117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28334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6206391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28335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16559770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28336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685191776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28339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3846192193"/>
                  </a:ext>
                </a:extLst>
              </a:tr>
              <a:tr h="10696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>
                          <a:effectLst/>
                        </a:rPr>
                        <a:t>28340</a:t>
                      </a:r>
                      <a:endParaRPr lang="en-GB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2877026111"/>
                  </a:ext>
                </a:extLst>
              </a:tr>
              <a:tr h="113927">
                <a:tc>
                  <a:txBody>
                    <a:bodyPr/>
                    <a:lstStyle/>
                    <a:p>
                      <a:pPr algn="ctr" fontAlgn="b"/>
                      <a:r>
                        <a:rPr lang="en-GB" sz="800" u="none" strike="noStrike" dirty="0">
                          <a:effectLst/>
                        </a:rPr>
                        <a:t>28341</a:t>
                      </a:r>
                      <a:endParaRPr lang="en-GB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74" marR="2674" marT="2674" marB="0" anchor="b"/>
                </a:tc>
                <a:extLst>
                  <a:ext uri="{0D108BD9-81ED-4DB2-BD59-A6C34878D82A}">
                    <a16:rowId xmlns:a16="http://schemas.microsoft.com/office/drawing/2014/main" val="189783071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30E5AC-3E4F-490B-9524-BCB932E60D6C}"/>
              </a:ext>
            </a:extLst>
          </p:cNvPr>
          <p:cNvSpPr txBox="1"/>
          <p:nvPr/>
        </p:nvSpPr>
        <p:spPr>
          <a:xfrm>
            <a:off x="305907" y="3661915"/>
            <a:ext cx="58046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With simulation setting optimized for MAST (gas puffing </a:t>
            </a:r>
            <a:r>
              <a:rPr lang="en-GB" sz="1800" dirty="0" err="1"/>
              <a:t>coef</a:t>
            </a:r>
            <a:r>
              <a:rPr lang="en-GB" dirty="0"/>
              <a:t>=</a:t>
            </a:r>
            <a:r>
              <a:rPr lang="en-GB" sz="1800" dirty="0"/>
              <a:t>0.1, </a:t>
            </a:r>
            <a:r>
              <a:rPr lang="en-GB" sz="1800" dirty="0" err="1"/>
              <a:t>I</a:t>
            </a:r>
            <a:r>
              <a:rPr lang="en-GB" sz="1800" baseline="-25000" dirty="0" err="1"/>
              <a:t>ref</a:t>
            </a:r>
            <a:r>
              <a:rPr lang="en-GB" dirty="0"/>
              <a:t>=</a:t>
            </a:r>
            <a:r>
              <a:rPr lang="en-GB" sz="1800" dirty="0"/>
              <a:t> 10kA and C sputtering yield = 0.015), DYON also well reproduced other 40 MAST discharges with direct induction start-up.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Caveats in the present statistical validation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V</a:t>
            </a:r>
            <a:r>
              <a:rPr lang="en-GB" baseline="-25000" dirty="0" err="1"/>
              <a:t>p</a:t>
            </a:r>
            <a:r>
              <a:rPr lang="en-GB" dirty="0"/>
              <a:t>, R, and a were prescribed.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Only ohmic burn-through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No failed case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D1E9DA03-DF43-495F-9E6A-21AFD1643C94}"/>
              </a:ext>
            </a:extLst>
          </p:cNvPr>
          <p:cNvSpPr/>
          <p:nvPr/>
        </p:nvSpPr>
        <p:spPr>
          <a:xfrm>
            <a:off x="3841380" y="5379136"/>
            <a:ext cx="216814" cy="7746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81870-01CF-4F51-9706-01E6DB1E0D42}"/>
              </a:ext>
            </a:extLst>
          </p:cNvPr>
          <p:cNvSpPr txBox="1"/>
          <p:nvPr/>
        </p:nvSpPr>
        <p:spPr>
          <a:xfrm>
            <a:off x="4184964" y="5363651"/>
            <a:ext cx="25474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Need to be improved in 2022 statistical validation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D0925-A079-4A4A-807A-BBD59FB48A1C}"/>
              </a:ext>
            </a:extLst>
          </p:cNvPr>
          <p:cNvSpPr txBox="1"/>
          <p:nvPr/>
        </p:nvSpPr>
        <p:spPr>
          <a:xfrm>
            <a:off x="7323202" y="84801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MAST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EDE2A3D-C9B6-470F-8095-88637C754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63572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33C35C0-0EA1-4D51-B0FF-CABF4D8D9F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66868" y="987700"/>
            <a:ext cx="10539263" cy="5399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B48E66-4374-4DA9-AB92-C22B9B4D2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929757" cy="1325564"/>
          </a:xfrm>
        </p:spPr>
        <p:txBody>
          <a:bodyPr>
            <a:normAutofit/>
          </a:bodyPr>
          <a:lstStyle/>
          <a:p>
            <a:r>
              <a:rPr lang="en-GB" sz="2400" b="1" dirty="0"/>
              <a:t>Planning to automatize the scenario optimization work flow, validate it against MAST-U, and apply it to ITER  </a:t>
            </a:r>
            <a:br>
              <a:rPr lang="en-GB" sz="2400" b="1" dirty="0"/>
            </a:b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279F46-8B48-4A1A-8024-1BF993E33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D84BE-D083-4E1A-B7B3-C8EED2DA0844}"/>
              </a:ext>
            </a:extLst>
          </p:cNvPr>
          <p:cNvSpPr/>
          <p:nvPr/>
        </p:nvSpPr>
        <p:spPr>
          <a:xfrm>
            <a:off x="4589417" y="2024063"/>
            <a:ext cx="850882" cy="92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30AA62-E2F8-472F-9846-9B946B1BF66A}"/>
              </a:ext>
            </a:extLst>
          </p:cNvPr>
          <p:cNvSpPr/>
          <p:nvPr/>
        </p:nvSpPr>
        <p:spPr>
          <a:xfrm>
            <a:off x="4086225" y="1128156"/>
            <a:ext cx="2896052" cy="16626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9AA1C2-D07E-4B8D-BAFC-0FE3994AB4C3}"/>
              </a:ext>
            </a:extLst>
          </p:cNvPr>
          <p:cNvSpPr/>
          <p:nvPr/>
        </p:nvSpPr>
        <p:spPr>
          <a:xfrm>
            <a:off x="7123969" y="1128155"/>
            <a:ext cx="2896052" cy="166266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4253E6-4139-42FF-8C3A-2D90094E7DA0}"/>
              </a:ext>
            </a:extLst>
          </p:cNvPr>
          <p:cNvSpPr txBox="1"/>
          <p:nvPr/>
        </p:nvSpPr>
        <p:spPr>
          <a:xfrm>
            <a:off x="10041147" y="1338375"/>
            <a:ext cx="2171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Output:</a:t>
            </a:r>
          </a:p>
          <a:p>
            <a:r>
              <a:rPr lang="en-GB" b="1" dirty="0">
                <a:solidFill>
                  <a:srgbClr val="FF0000"/>
                </a:solidFill>
              </a:rPr>
              <a:t>Coil current or power supply voltage, 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producing the </a:t>
            </a:r>
            <a:r>
              <a:rPr lang="en-GB" b="1" dirty="0" err="1">
                <a:solidFill>
                  <a:srgbClr val="FF0000"/>
                </a:solidFill>
              </a:rPr>
              <a:t>V</a:t>
            </a:r>
            <a:r>
              <a:rPr lang="en-GB" b="1" baseline="-25000" dirty="0" err="1">
                <a:solidFill>
                  <a:srgbClr val="FF0000"/>
                </a:solidFill>
              </a:rPr>
              <a:t>loop</a:t>
            </a:r>
            <a:r>
              <a:rPr lang="en-GB" b="1" dirty="0">
                <a:solidFill>
                  <a:srgbClr val="FF0000"/>
                </a:solidFill>
              </a:rPr>
              <a:t> and the field null quality, which are found to be required by DYON modelling assessment.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07F1E1BE-7E86-4989-9D83-C041E2077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6221" y="6387700"/>
            <a:ext cx="9164926" cy="365125"/>
          </a:xfrm>
        </p:spPr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A06C0-573F-44CD-8494-0671513002DF}"/>
              </a:ext>
            </a:extLst>
          </p:cNvPr>
          <p:cNvSpPr txBox="1"/>
          <p:nvPr/>
        </p:nvSpPr>
        <p:spPr>
          <a:xfrm>
            <a:off x="569573" y="6068471"/>
            <a:ext cx="11520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Example: optimization of PF coil current scenario for STEP design with no solenoid and no passive stabilizer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A9B12C-32F1-461D-AD1A-562425BB0B07}"/>
              </a:ext>
            </a:extLst>
          </p:cNvPr>
          <p:cNvSpPr txBox="1"/>
          <p:nvPr/>
        </p:nvSpPr>
        <p:spPr>
          <a:xfrm>
            <a:off x="10045421" y="4830117"/>
            <a:ext cx="1961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Courtesy of Federico </a:t>
            </a:r>
            <a:r>
              <a:rPr lang="en-GB" dirty="0" err="1"/>
              <a:t>Felici</a:t>
            </a:r>
            <a:r>
              <a:rPr lang="en-GB" dirty="0"/>
              <a:t> (EPFL)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B6E322-FDC3-4ACF-A575-1EF7DE02F1C5}"/>
              </a:ext>
            </a:extLst>
          </p:cNvPr>
          <p:cNvSpPr/>
          <p:nvPr/>
        </p:nvSpPr>
        <p:spPr>
          <a:xfrm>
            <a:off x="8735863" y="2031547"/>
            <a:ext cx="808187" cy="917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133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82E9666-111C-4D20-BBB0-D658E07E33E4}"/>
              </a:ext>
            </a:extLst>
          </p:cNvPr>
          <p:cNvSpPr/>
          <p:nvPr/>
        </p:nvSpPr>
        <p:spPr>
          <a:xfrm rot="5400000">
            <a:off x="4227835" y="2842071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592457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1C4F29A-9E3C-4577-BA9B-D39048897EAD}"/>
              </a:ext>
            </a:extLst>
          </p:cNvPr>
          <p:cNvSpPr/>
          <p:nvPr/>
        </p:nvSpPr>
        <p:spPr>
          <a:xfrm rot="5400000">
            <a:off x="2351410" y="3325491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66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7EEFD-0A5B-44C1-8443-EAAD46FC7FEA}"/>
              </a:ext>
            </a:extLst>
          </p:cNvPr>
          <p:cNvSpPr txBox="1"/>
          <p:nvPr/>
        </p:nvSpPr>
        <p:spPr>
          <a:xfrm>
            <a:off x="158159" y="1487667"/>
            <a:ext cx="635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/>
              <a:t>Motivation of EM modelling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8BFB5-EC38-43AD-ACB8-3885661D2B40}"/>
              </a:ext>
            </a:extLst>
          </p:cNvPr>
          <p:cNvSpPr txBox="1"/>
          <p:nvPr/>
        </p:nvSpPr>
        <p:spPr>
          <a:xfrm>
            <a:off x="162563" y="1944053"/>
            <a:ext cx="635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GB" sz="2400" dirty="0"/>
              <a:t>Electromagnetic modelling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8D53B-3B17-445D-BD1C-B717252D5FB2}"/>
              </a:ext>
            </a:extLst>
          </p:cNvPr>
          <p:cNvSpPr txBox="1"/>
          <p:nvPr/>
        </p:nvSpPr>
        <p:spPr>
          <a:xfrm>
            <a:off x="164159" y="2404766"/>
            <a:ext cx="70378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GB" sz="2400" dirty="0"/>
              <a:t>ECH-assist burn-through modelling in KSTAR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1D6B5-1EB3-430B-9FA9-68656442C3BE}"/>
              </a:ext>
            </a:extLst>
          </p:cNvPr>
          <p:cNvSpPr txBox="1"/>
          <p:nvPr/>
        </p:nvSpPr>
        <p:spPr>
          <a:xfrm>
            <a:off x="164155" y="2856824"/>
            <a:ext cx="635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GB" sz="2400" dirty="0"/>
              <a:t>Plans for 2022 (~2024)</a:t>
            </a:r>
          </a:p>
        </p:txBody>
      </p:sp>
    </p:spTree>
    <p:extLst>
      <p:ext uri="{BB962C8B-B14F-4D97-AF65-F5344CB8AC3E}">
        <p14:creationId xmlns:p14="http://schemas.microsoft.com/office/powerpoint/2010/main" val="346928112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1C4CD0-16D1-4623-B75D-4614E197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 – </a:t>
            </a:r>
            <a:r>
              <a:rPr lang="en-GB" dirty="0" err="1"/>
              <a:t>V</a:t>
            </a:r>
            <a:r>
              <a:rPr lang="en-GB" baseline="-25000" dirty="0" err="1"/>
              <a:t>loop</a:t>
            </a:r>
            <a:r>
              <a:rPr lang="en-GB" dirty="0"/>
              <a:t> needs to be calculated at a plasma position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1DE665-10EC-4C85-A37A-B1890C68E3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E312F-D9DC-4BEC-86EB-7702AB5C1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11">
            <a:extLst>
              <a:ext uri="{FF2B5EF4-FFF2-40B4-BE49-F238E27FC236}">
                <a16:creationId xmlns:a16="http://schemas.microsoft.com/office/drawing/2014/main" id="{E2EF8931-E11D-4099-8C83-764A1E788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" b="8784"/>
          <a:stretch/>
        </p:blipFill>
        <p:spPr>
          <a:xfrm>
            <a:off x="3371391" y="1524961"/>
            <a:ext cx="7206216" cy="449262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00A4BA-DD89-4384-AD24-AF3CDA4EF13D}"/>
              </a:ext>
            </a:extLst>
          </p:cNvPr>
          <p:cNvSpPr txBox="1"/>
          <p:nvPr/>
        </p:nvSpPr>
        <p:spPr>
          <a:xfrm>
            <a:off x="269965" y="4724143"/>
            <a:ext cx="2709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C000"/>
                </a:solidFill>
              </a:rPr>
              <a:t>V</a:t>
            </a:r>
            <a:r>
              <a:rPr lang="en-GB" b="1" baseline="-25000" dirty="0" err="1">
                <a:solidFill>
                  <a:srgbClr val="FFC000"/>
                </a:solidFill>
              </a:rPr>
              <a:t>loop</a:t>
            </a:r>
            <a:r>
              <a:rPr lang="en-GB" b="1" baseline="-25000" dirty="0">
                <a:solidFill>
                  <a:srgbClr val="FFC000"/>
                </a:solidFill>
              </a:rPr>
              <a:t> </a:t>
            </a:r>
            <a:r>
              <a:rPr lang="en-GB" b="1" dirty="0">
                <a:solidFill>
                  <a:srgbClr val="FFC000"/>
                </a:solidFill>
              </a:rPr>
              <a:t>measured in the inboard mid-plane in D-IIID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4FC42-2044-4FA1-8751-3F9CDFC303C0}"/>
              </a:ext>
            </a:extLst>
          </p:cNvPr>
          <p:cNvSpPr txBox="1"/>
          <p:nvPr/>
        </p:nvSpPr>
        <p:spPr>
          <a:xfrm>
            <a:off x="269964" y="3907196"/>
            <a:ext cx="270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3A3AFF"/>
                </a:solidFill>
              </a:rPr>
              <a:t>V</a:t>
            </a:r>
            <a:r>
              <a:rPr lang="en-GB" b="1" baseline="-25000" dirty="0" err="1">
                <a:solidFill>
                  <a:srgbClr val="3A3AFF"/>
                </a:solidFill>
              </a:rPr>
              <a:t>loop</a:t>
            </a:r>
            <a:r>
              <a:rPr lang="en-GB" b="1" baseline="-25000" dirty="0">
                <a:solidFill>
                  <a:srgbClr val="3A3AFF"/>
                </a:solidFill>
              </a:rPr>
              <a:t> </a:t>
            </a:r>
            <a:r>
              <a:rPr lang="en-GB" b="1" dirty="0">
                <a:solidFill>
                  <a:srgbClr val="3A3AFF"/>
                </a:solidFill>
              </a:rPr>
              <a:t>calculated in the plasma position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60011E-B3C7-461B-AAC9-30737ADC3FF4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979505" y="4230362"/>
            <a:ext cx="1157066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52B3B8-376A-4796-B6B9-497F5900A46B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979505" y="5157706"/>
            <a:ext cx="1226735" cy="281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92C50C2-DFF6-4BA6-82C6-1D3284447635}"/>
              </a:ext>
            </a:extLst>
          </p:cNvPr>
          <p:cNvSpPr txBox="1"/>
          <p:nvPr/>
        </p:nvSpPr>
        <p:spPr>
          <a:xfrm>
            <a:off x="269965" y="2079790"/>
            <a:ext cx="281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D-IIID modelling with DYON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E7AF6-D12C-439E-922D-E085CED56903}"/>
              </a:ext>
            </a:extLst>
          </p:cNvPr>
          <p:cNvSpPr txBox="1"/>
          <p:nvPr/>
        </p:nvSpPr>
        <p:spPr>
          <a:xfrm>
            <a:off x="7313897" y="6079925"/>
            <a:ext cx="4541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Presented in D-IIID science meeting on 20 March 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433EB-013F-4419-B854-D5C26E8C051E}"/>
              </a:ext>
            </a:extLst>
          </p:cNvPr>
          <p:cNvSpPr txBox="1"/>
          <p:nvPr/>
        </p:nvSpPr>
        <p:spPr>
          <a:xfrm>
            <a:off x="9329580" y="3161101"/>
            <a:ext cx="2008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3A3AFF"/>
                </a:solidFill>
              </a:rPr>
              <a:t>Very good reproduction of I</a:t>
            </a:r>
            <a:r>
              <a:rPr lang="en-GB" baseline="-25000" dirty="0">
                <a:solidFill>
                  <a:srgbClr val="3A3AFF"/>
                </a:solidFill>
              </a:rPr>
              <a:t>p</a:t>
            </a:r>
          </a:p>
          <a:p>
            <a:r>
              <a:rPr lang="en-GB" dirty="0">
                <a:solidFill>
                  <a:srgbClr val="3A3AFF"/>
                </a:solidFill>
              </a:rPr>
              <a:t>In DYON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E4A1E8-8B1E-445D-B25A-E6ACACD85CF4}"/>
              </a:ext>
            </a:extLst>
          </p:cNvPr>
          <p:cNvSpPr txBox="1"/>
          <p:nvPr/>
        </p:nvSpPr>
        <p:spPr>
          <a:xfrm>
            <a:off x="8466364" y="4832725"/>
            <a:ext cx="3168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0EE90"/>
                </a:solidFill>
              </a:rPr>
              <a:t>Failed burn-through in DYON</a:t>
            </a:r>
            <a:endParaRPr lang="en-GB" baseline="-25000" dirty="0">
              <a:solidFill>
                <a:srgbClr val="90EE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66348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7EEFD-0A5B-44C1-8443-EAAD46FC7FEA}"/>
              </a:ext>
            </a:extLst>
          </p:cNvPr>
          <p:cNvSpPr txBox="1"/>
          <p:nvPr/>
        </p:nvSpPr>
        <p:spPr>
          <a:xfrm>
            <a:off x="158159" y="817102"/>
            <a:ext cx="61090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Motivation of EM modelling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08BFB5-EC38-43AD-ACB8-3885661D2B40}"/>
              </a:ext>
            </a:extLst>
          </p:cNvPr>
          <p:cNvSpPr txBox="1"/>
          <p:nvPr/>
        </p:nvSpPr>
        <p:spPr>
          <a:xfrm>
            <a:off x="153854" y="1804710"/>
            <a:ext cx="61090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Electromagnetic modelling development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48D53B-3B17-445D-BD1C-B717252D5FB2}"/>
              </a:ext>
            </a:extLst>
          </p:cNvPr>
          <p:cNvSpPr txBox="1"/>
          <p:nvPr/>
        </p:nvSpPr>
        <p:spPr>
          <a:xfrm>
            <a:off x="146741" y="2726979"/>
            <a:ext cx="6767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ECH-assist burn-through modelling in KSTAR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31D6B5-1EB3-430B-9FA9-68656442C3BE}"/>
              </a:ext>
            </a:extLst>
          </p:cNvPr>
          <p:cNvSpPr txBox="1"/>
          <p:nvPr/>
        </p:nvSpPr>
        <p:spPr>
          <a:xfrm>
            <a:off x="164155" y="3649299"/>
            <a:ext cx="61090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200" dirty="0"/>
              <a:t>Plans for 2022 (~2024)</a:t>
            </a:r>
          </a:p>
        </p:txBody>
      </p:sp>
    </p:spTree>
    <p:extLst>
      <p:ext uri="{BB962C8B-B14F-4D97-AF65-F5344CB8AC3E}">
        <p14:creationId xmlns:p14="http://schemas.microsoft.com/office/powerpoint/2010/main" val="363942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5EA082-7564-4F57-8F77-6E17CB932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9449" y="853440"/>
            <a:ext cx="11465690" cy="5160825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Motivation of EM modelling development: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/>
              <a:t>D-IIID modelling – need for </a:t>
            </a:r>
            <a:r>
              <a:rPr lang="en-GB" dirty="0" err="1"/>
              <a:t>V</a:t>
            </a:r>
            <a:r>
              <a:rPr lang="en-GB" baseline="-25000" dirty="0" err="1"/>
              <a:t>loop</a:t>
            </a:r>
            <a:r>
              <a:rPr lang="en-GB" dirty="0"/>
              <a:t> calculation at a plasma position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/>
              <a:t>Code benchmark -  need to model the evolution of </a:t>
            </a:r>
            <a:r>
              <a:rPr lang="en-GB" dirty="0" err="1"/>
              <a:t>V</a:t>
            </a:r>
            <a:r>
              <a:rPr lang="en-GB" baseline="-25000" dirty="0" err="1"/>
              <a:t>p</a:t>
            </a:r>
            <a:r>
              <a:rPr lang="en-GB" dirty="0"/>
              <a:t> and </a:t>
            </a:r>
            <a:r>
              <a:rPr lang="en-GB" dirty="0" err="1"/>
              <a:t>L</a:t>
            </a:r>
            <a:r>
              <a:rPr lang="en-GB" baseline="-25000" dirty="0" err="1"/>
              <a:t>f</a:t>
            </a:r>
            <a:r>
              <a:rPr lang="en-GB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Electromagnetic modelling development: </a:t>
            </a:r>
          </a:p>
          <a:p>
            <a:pPr marL="1257277" lvl="2" indent="-342900">
              <a:buFont typeface="Wingdings" panose="05000000000000000000" pitchFamily="2" charset="2"/>
              <a:buChar char="ü"/>
            </a:pPr>
            <a:r>
              <a:rPr lang="en-GB" dirty="0"/>
              <a:t>Full circuit equations have been integrated in DYON, and synthetic flux loop data agrees well with measurement.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ECH-assist burn-through modelling in KSTAR: </a:t>
            </a:r>
          </a:p>
          <a:p>
            <a:pPr marL="1257277" lvl="2" indent="-342900">
              <a:buFont typeface="Wingdings" panose="05000000000000000000" pitchFamily="2" charset="2"/>
              <a:buChar char="ü"/>
            </a:pPr>
            <a:r>
              <a:rPr lang="en-GB" dirty="0"/>
              <a:t>DYON well reproduced a KSTAR discharge showing good agreements of synthetic line emission and interferometry data with measurements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Plans for 2022 (~2024):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 err="1"/>
              <a:t>V</a:t>
            </a:r>
            <a:r>
              <a:rPr lang="en-GB" baseline="-25000" dirty="0" err="1"/>
              <a:t>p</a:t>
            </a:r>
            <a:r>
              <a:rPr lang="en-GB" dirty="0"/>
              <a:t> evolution model development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/>
              <a:t>PIC code coupling for pre-ionization phase modelling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/>
              <a:t>Statistical validation with the electromagnetic model and ECH model, including failed discharges</a:t>
            </a:r>
          </a:p>
          <a:p>
            <a:pPr marL="914389" lvl="1" indent="-457200">
              <a:buFont typeface="Wingdings" panose="05000000000000000000" pitchFamily="2" charset="2"/>
              <a:buChar char="ü"/>
            </a:pPr>
            <a:r>
              <a:rPr lang="en-GB" dirty="0"/>
              <a:t>Automatize the scenario optimization work flow, validate it against MAST-U, and apply it to ITER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2E09B-A055-496A-B27B-4BDCCCF45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7E510-5029-4C8D-95CB-B05BBF56CE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9D9269-8CF5-484D-832E-B6D10EC3E2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3E46B1-6E36-4696-AAF0-778C010D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35966" cy="1325564"/>
          </a:xfrm>
        </p:spPr>
        <p:txBody>
          <a:bodyPr>
            <a:noAutofit/>
          </a:bodyPr>
          <a:lstStyle/>
          <a:p>
            <a:r>
              <a:rPr lang="en-GB" sz="2800" dirty="0"/>
              <a:t>Motivation – </a:t>
            </a:r>
            <a:r>
              <a:rPr lang="it-IT" sz="2800" dirty="0"/>
              <a:t>Joint activity in ITPA-IOS found that </a:t>
            </a:r>
            <a:r>
              <a:rPr lang="en-GB" sz="2800" dirty="0"/>
              <a:t>evolution of </a:t>
            </a:r>
            <a:r>
              <a:rPr lang="en-GB" sz="2800" dirty="0" err="1"/>
              <a:t>V</a:t>
            </a:r>
            <a:r>
              <a:rPr lang="en-GB" sz="2800" baseline="-25000" dirty="0" err="1"/>
              <a:t>p</a:t>
            </a:r>
            <a:r>
              <a:rPr lang="en-GB" sz="2800" dirty="0"/>
              <a:t> and </a:t>
            </a:r>
            <a:r>
              <a:rPr lang="en-GB" sz="2800" dirty="0" err="1"/>
              <a:t>L</a:t>
            </a:r>
            <a:r>
              <a:rPr lang="en-GB" sz="2800" baseline="-25000" dirty="0" err="1"/>
              <a:t>f</a:t>
            </a:r>
            <a:r>
              <a:rPr lang="en-GB" sz="2800" dirty="0"/>
              <a:t> has a significant impact in burn-through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70F80-F6E1-4ABD-A386-6B04FED29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9532B-CFFA-4CEF-8029-77F9CDE7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242" name="Picture 2" descr="Figure 12.">
            <a:extLst>
              <a:ext uri="{FF2B5EF4-FFF2-40B4-BE49-F238E27FC236}">
                <a16:creationId xmlns:a16="http://schemas.microsoft.com/office/drawing/2014/main" id="{33D5E42F-6381-4168-A9A9-894C3D40F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" y="1859541"/>
            <a:ext cx="4227532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526DC7-B623-458D-8798-104078CC513A}"/>
              </a:ext>
            </a:extLst>
          </p:cNvPr>
          <p:cNvSpPr txBox="1"/>
          <p:nvPr/>
        </p:nvSpPr>
        <p:spPr>
          <a:xfrm>
            <a:off x="2448363" y="1512084"/>
            <a:ext cx="746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Code benchmark (DYON, BKD0, and SCENPLINT) with JET #77210 </a:t>
            </a:r>
          </a:p>
        </p:txBody>
      </p:sp>
    </p:spTree>
    <p:extLst>
      <p:ext uri="{BB962C8B-B14F-4D97-AF65-F5344CB8AC3E}">
        <p14:creationId xmlns:p14="http://schemas.microsoft.com/office/powerpoint/2010/main" val="119306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3E46B1-6E36-4696-AAF0-778C010D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35966" cy="1325564"/>
          </a:xfrm>
        </p:spPr>
        <p:txBody>
          <a:bodyPr>
            <a:noAutofit/>
          </a:bodyPr>
          <a:lstStyle/>
          <a:p>
            <a:r>
              <a:rPr lang="en-GB" sz="2800" dirty="0"/>
              <a:t>Motivation – </a:t>
            </a:r>
            <a:r>
              <a:rPr lang="it-IT" sz="2800" dirty="0"/>
              <a:t>Joint activity in ITPA-IOS found that </a:t>
            </a:r>
            <a:r>
              <a:rPr lang="en-GB" sz="2800" dirty="0"/>
              <a:t>evolution of </a:t>
            </a:r>
            <a:r>
              <a:rPr lang="en-GB" sz="2800" dirty="0" err="1"/>
              <a:t>V</a:t>
            </a:r>
            <a:r>
              <a:rPr lang="en-GB" sz="2800" baseline="-25000" dirty="0" err="1"/>
              <a:t>p</a:t>
            </a:r>
            <a:r>
              <a:rPr lang="en-GB" sz="2800" dirty="0"/>
              <a:t> and </a:t>
            </a:r>
            <a:r>
              <a:rPr lang="en-GB" sz="2800" dirty="0" err="1"/>
              <a:t>L</a:t>
            </a:r>
            <a:r>
              <a:rPr lang="en-GB" sz="2800" baseline="-25000" dirty="0" err="1"/>
              <a:t>f</a:t>
            </a:r>
            <a:r>
              <a:rPr lang="en-GB" sz="2800" dirty="0"/>
              <a:t> has a significant impact in burn-through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70F80-F6E1-4ABD-A386-6B04FED29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9532B-CFFA-4CEF-8029-77F9CDE7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42" name="Picture 2" descr="Figure 12.">
            <a:extLst>
              <a:ext uri="{FF2B5EF4-FFF2-40B4-BE49-F238E27FC236}">
                <a16:creationId xmlns:a16="http://schemas.microsoft.com/office/drawing/2014/main" id="{33D5E42F-6381-4168-A9A9-894C3D40F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" y="1859541"/>
            <a:ext cx="4227532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9664C-451E-413C-8D85-8E567ECC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848" y="3113432"/>
            <a:ext cx="3467626" cy="960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80A63-098E-4266-9DB8-AB0E41588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424" y="5195802"/>
            <a:ext cx="1062021" cy="256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669CD-8A4E-4F4A-8920-322AEE492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211" y="4158328"/>
            <a:ext cx="1427781" cy="542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EBE407-9015-4A04-85E3-879BE5FB5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7235" y="4811846"/>
            <a:ext cx="1173005" cy="25869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09298A-36CA-4DA7-8DB4-76A7F67BDF65}"/>
              </a:ext>
            </a:extLst>
          </p:cNvPr>
          <p:cNvSpPr/>
          <p:nvPr/>
        </p:nvSpPr>
        <p:spPr>
          <a:xfrm>
            <a:off x="7019109" y="3518261"/>
            <a:ext cx="765365" cy="55566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C39C82-7104-4B66-932A-78B273501BD0}"/>
              </a:ext>
            </a:extLst>
          </p:cNvPr>
          <p:cNvSpPr/>
          <p:nvPr/>
        </p:nvSpPr>
        <p:spPr>
          <a:xfrm>
            <a:off x="4494821" y="5556855"/>
            <a:ext cx="2994844" cy="4804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91065F-E334-4F74-9EF5-3D0F27F3C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9816" y="5700813"/>
            <a:ext cx="2000321" cy="2365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5B8CBE-D6FC-4580-953D-33F9944AD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0137" y="5653883"/>
            <a:ext cx="949528" cy="3044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0526DC7-B623-458D-8798-104078CC513A}"/>
              </a:ext>
            </a:extLst>
          </p:cNvPr>
          <p:cNvSpPr txBox="1"/>
          <p:nvPr/>
        </p:nvSpPr>
        <p:spPr>
          <a:xfrm>
            <a:off x="2448363" y="1512084"/>
            <a:ext cx="746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Code benchmark (DYON, BKD0, and SCENPLINT) with JET #77210 </a:t>
            </a:r>
          </a:p>
        </p:txBody>
      </p:sp>
    </p:spTree>
    <p:extLst>
      <p:ext uri="{BB962C8B-B14F-4D97-AF65-F5344CB8AC3E}">
        <p14:creationId xmlns:p14="http://schemas.microsoft.com/office/powerpoint/2010/main" val="8955158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3E46B1-6E36-4696-AAF0-778C010D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68" y="205430"/>
            <a:ext cx="10535966" cy="1325564"/>
          </a:xfrm>
        </p:spPr>
        <p:txBody>
          <a:bodyPr>
            <a:noAutofit/>
          </a:bodyPr>
          <a:lstStyle/>
          <a:p>
            <a:r>
              <a:rPr lang="en-GB" sz="2800" dirty="0"/>
              <a:t>Motivation – </a:t>
            </a:r>
            <a:r>
              <a:rPr lang="it-IT" sz="2800" dirty="0"/>
              <a:t>Joint activity in ITPA-IOS found that </a:t>
            </a:r>
            <a:r>
              <a:rPr lang="en-GB" sz="2800" dirty="0"/>
              <a:t>evolution of </a:t>
            </a:r>
            <a:r>
              <a:rPr lang="en-GB" sz="2800" dirty="0" err="1"/>
              <a:t>V</a:t>
            </a:r>
            <a:r>
              <a:rPr lang="en-GB" sz="2800" baseline="-25000" dirty="0" err="1"/>
              <a:t>p</a:t>
            </a:r>
            <a:r>
              <a:rPr lang="en-GB" sz="2800" dirty="0"/>
              <a:t> and </a:t>
            </a:r>
            <a:r>
              <a:rPr lang="en-GB" sz="2800" dirty="0" err="1"/>
              <a:t>L</a:t>
            </a:r>
            <a:r>
              <a:rPr lang="en-GB" sz="2800" baseline="-25000" dirty="0" err="1"/>
              <a:t>f</a:t>
            </a:r>
            <a:r>
              <a:rPr lang="en-GB" sz="2800" dirty="0"/>
              <a:t> has a significant impact in burn-through modelling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070F80-F6E1-4ABD-A386-6B04FED297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29532B-CFFA-4CEF-8029-77F9CDE79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42" name="Picture 2" descr="Figure 12.">
            <a:extLst>
              <a:ext uri="{FF2B5EF4-FFF2-40B4-BE49-F238E27FC236}">
                <a16:creationId xmlns:a16="http://schemas.microsoft.com/office/drawing/2014/main" id="{33D5E42F-6381-4168-A9A9-894C3D40F8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" y="1859541"/>
            <a:ext cx="4227532" cy="4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igure 13.">
            <a:extLst>
              <a:ext uri="{FF2B5EF4-FFF2-40B4-BE49-F238E27FC236}">
                <a16:creationId xmlns:a16="http://schemas.microsoft.com/office/drawing/2014/main" id="{ED8527FB-B3AA-43FB-907B-E43C0EA48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462" y="1837871"/>
            <a:ext cx="4353157" cy="462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09664C-451E-413C-8D85-8E567ECCC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848" y="3113432"/>
            <a:ext cx="3467626" cy="960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F80A63-098E-4266-9DB8-AB0E415880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424" y="5195802"/>
            <a:ext cx="1062021" cy="2563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2C669CD-8A4E-4F4A-8920-322AEE492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9211" y="4158328"/>
            <a:ext cx="1427781" cy="5425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EBE407-9015-4A04-85E3-879BE5FB5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235" y="4811846"/>
            <a:ext cx="1173005" cy="258699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857A06FE-41CB-436F-859E-38D48D44EC72}"/>
              </a:ext>
            </a:extLst>
          </p:cNvPr>
          <p:cNvSpPr/>
          <p:nvPr/>
        </p:nvSpPr>
        <p:spPr>
          <a:xfrm>
            <a:off x="4459211" y="1924600"/>
            <a:ext cx="3325263" cy="28585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3CFD59-1E8A-4264-A4C0-124C16DBCA89}"/>
              </a:ext>
            </a:extLst>
          </p:cNvPr>
          <p:cNvSpPr txBox="1"/>
          <p:nvPr/>
        </p:nvSpPr>
        <p:spPr>
          <a:xfrm>
            <a:off x="4381320" y="2202699"/>
            <a:ext cx="3325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Reconciliation work on the evolution of </a:t>
            </a:r>
            <a:r>
              <a:rPr lang="en-GB" sz="2000" dirty="0" err="1"/>
              <a:t>V</a:t>
            </a:r>
            <a:r>
              <a:rPr lang="en-GB" sz="2000" baseline="-25000" dirty="0" err="1"/>
              <a:t>p</a:t>
            </a:r>
            <a:r>
              <a:rPr lang="en-GB" sz="2000" dirty="0"/>
              <a:t> and </a:t>
            </a:r>
            <a:r>
              <a:rPr lang="en-GB" sz="2000" dirty="0" err="1"/>
              <a:t>L</a:t>
            </a:r>
            <a:r>
              <a:rPr lang="en-GB" sz="2000" baseline="-25000" dirty="0" err="1"/>
              <a:t>f</a:t>
            </a:r>
            <a:endParaRPr lang="en-GB" sz="2000" baseline="-250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09298A-36CA-4DA7-8DB4-76A7F67BDF65}"/>
              </a:ext>
            </a:extLst>
          </p:cNvPr>
          <p:cNvSpPr/>
          <p:nvPr/>
        </p:nvSpPr>
        <p:spPr>
          <a:xfrm>
            <a:off x="7019109" y="3518261"/>
            <a:ext cx="765365" cy="55566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C39C82-7104-4B66-932A-78B273501BD0}"/>
              </a:ext>
            </a:extLst>
          </p:cNvPr>
          <p:cNvSpPr/>
          <p:nvPr/>
        </p:nvSpPr>
        <p:spPr>
          <a:xfrm>
            <a:off x="4494821" y="5556855"/>
            <a:ext cx="2994844" cy="48042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91065F-E334-4F74-9EF5-3D0F27F3CF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9816" y="5700813"/>
            <a:ext cx="2000321" cy="2365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65B8CBE-D6FC-4580-953D-33F9944AD4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40137" y="5653883"/>
            <a:ext cx="949528" cy="3044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4FE41FD-23A8-4147-8649-E04FF718F541}"/>
              </a:ext>
            </a:extLst>
          </p:cNvPr>
          <p:cNvSpPr txBox="1"/>
          <p:nvPr/>
        </p:nvSpPr>
        <p:spPr>
          <a:xfrm>
            <a:off x="4224196" y="6178696"/>
            <a:ext cx="52430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Hyun-Tae Kim et al 2020 Nucl. Fusion 60 126049</a:t>
            </a:r>
            <a:endParaRPr lang="en-GB" sz="1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526DC7-B623-458D-8798-104078CC513A}"/>
              </a:ext>
            </a:extLst>
          </p:cNvPr>
          <p:cNvSpPr txBox="1"/>
          <p:nvPr/>
        </p:nvSpPr>
        <p:spPr>
          <a:xfrm>
            <a:off x="2448363" y="1512084"/>
            <a:ext cx="746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Code benchmark (DYON, BKD0, and SCENPLINT) with JET #77210 </a:t>
            </a:r>
          </a:p>
        </p:txBody>
      </p:sp>
    </p:spTree>
    <p:extLst>
      <p:ext uri="{BB962C8B-B14F-4D97-AF65-F5344CB8AC3E}">
        <p14:creationId xmlns:p14="http://schemas.microsoft.com/office/powerpoint/2010/main" val="31679637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357D6B-85D4-4BDC-A9AC-629A0C9713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b="1" dirty="0">
                <a:solidFill>
                  <a:srgbClr val="FF0000"/>
                </a:solidFill>
              </a:rPr>
              <a:t>Motivation of EM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Electromagnetic modelling development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ECH-assist burn-through modelling in KSTAR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Plans for 2022 (~2024)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6CE226-0D2A-4E4C-9231-3F27D0BD6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0245D-A96B-4A5F-8768-191DC83557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Hyun-Tae Kim, </a:t>
            </a:r>
            <a:r>
              <a:rPr lang="en-GB" dirty="0"/>
              <a:t>Joint WPTE and </a:t>
            </a:r>
            <a:r>
              <a:rPr lang="en-GB" dirty="0" err="1"/>
              <a:t>WPPrIO</a:t>
            </a:r>
            <a:r>
              <a:rPr lang="en-GB" dirty="0"/>
              <a:t> Meeting on Plasma break-down/burn-through, 3</a:t>
            </a:r>
            <a:r>
              <a:rPr lang="en-GB" baseline="30000" dirty="0"/>
              <a:t>rd</a:t>
            </a:r>
            <a:r>
              <a:rPr lang="en-GB" dirty="0"/>
              <a:t> September 2021, Zoom conference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E3A2B7-237A-4CCC-B67A-C4ABEF602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EE626E7-D648-4197-8F49-1E4BFDC28606}"/>
              </a:ext>
            </a:extLst>
          </p:cNvPr>
          <p:cNvSpPr/>
          <p:nvPr/>
        </p:nvSpPr>
        <p:spPr>
          <a:xfrm rot="5400000">
            <a:off x="6913885" y="1479995"/>
            <a:ext cx="316856" cy="5048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50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2F56"/>
      </a:dk1>
      <a:lt1>
        <a:srgbClr val="FFFFFF"/>
      </a:lt1>
      <a:dk2>
        <a:srgbClr val="000000"/>
      </a:dk2>
      <a:lt2>
        <a:srgbClr val="D1D2D3"/>
      </a:lt2>
      <a:accent1>
        <a:srgbClr val="002F56"/>
      </a:accent1>
      <a:accent2>
        <a:srgbClr val="F6D34D"/>
      </a:accent2>
      <a:accent3>
        <a:srgbClr val="006F45"/>
      </a:accent3>
      <a:accent4>
        <a:srgbClr val="0082CA"/>
      </a:accent4>
      <a:accent5>
        <a:srgbClr val="C9242C"/>
      </a:accent5>
      <a:accent6>
        <a:srgbClr val="808283"/>
      </a:accent6>
      <a:hlink>
        <a:srgbClr val="002F56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2" id="{A91B6F11-F28B-3645-974B-3C6C4F75442A}" vid="{BB82078F-5EBB-014B-AD18-E9A65C103E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UKAEA-w</Template>
  <TotalTime>5804</TotalTime>
  <Words>3198</Words>
  <Application>Microsoft Office PowerPoint</Application>
  <PresentationFormat>Widescreen</PresentationFormat>
  <Paragraphs>515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-apple-system</vt:lpstr>
      <vt:lpstr>Arial</vt:lpstr>
      <vt:lpstr>Arial Black</vt:lpstr>
      <vt:lpstr>Calibri</vt:lpstr>
      <vt:lpstr>Cambria Math</vt:lpstr>
      <vt:lpstr>Times New Roman</vt:lpstr>
      <vt:lpstr>Wingdings</vt:lpstr>
      <vt:lpstr>Office Theme</vt:lpstr>
      <vt:lpstr>Equation</vt:lpstr>
      <vt:lpstr>UKAEA</vt:lpstr>
      <vt:lpstr>Contents</vt:lpstr>
      <vt:lpstr>Contents</vt:lpstr>
      <vt:lpstr>Motivation – Vloop needs to be calculated at a plasma position</vt:lpstr>
      <vt:lpstr>Motivation – Vloop needs to be calculated at a plasma position</vt:lpstr>
      <vt:lpstr>Motivation – Joint activity in ITPA-IOS found that evolution of Vp and Lf has a significant impact in burn-through modelling</vt:lpstr>
      <vt:lpstr>Motivation – Joint activity in ITPA-IOS found that evolution of Vp and Lf has a significant impact in burn-through modelling</vt:lpstr>
      <vt:lpstr>Motivation – Joint activity in ITPA-IOS found that evolution of Vp and Lf has a significant impact in burn-through modelling</vt:lpstr>
      <vt:lpstr>Contents</vt:lpstr>
      <vt:lpstr>Contents</vt:lpstr>
      <vt:lpstr>DYON - plasma burn-through modelling code (before upgrade)</vt:lpstr>
      <vt:lpstr>DYON - plasma burn-through modelling code (before upgrade)</vt:lpstr>
      <vt:lpstr>DYON - plasma burn-through modelling code (before upgrade)</vt:lpstr>
      <vt:lpstr>DYON - plasma burn-through modelling code (before upgrade)</vt:lpstr>
      <vt:lpstr>DYON - plasma burn-through modelling code (before upgrade)</vt:lpstr>
      <vt:lpstr>Electromagnetic model in DYON</vt:lpstr>
      <vt:lpstr>Validation of DYON electromagnetic modelling</vt:lpstr>
      <vt:lpstr>Validation of DYON electromagnetic modelling (without Ip)</vt:lpstr>
      <vt:lpstr>Validation of DYON electromagnetic modelling with power supply voltage in KSTAR (without Ip)</vt:lpstr>
      <vt:lpstr>Validation of DYON electromagnetic modelling with power supply voltage in KSTAR (without Ip)</vt:lpstr>
      <vt:lpstr>Validation of DYON electromagnetic modelling with power supply voltage in KSTAR (without Ip)</vt:lpstr>
      <vt:lpstr>Validation of DYON electromagnetic modelling with coil currents input in VEST (without Ip)</vt:lpstr>
      <vt:lpstr>Validation of DYON electromagnetic modelling with coil currents input in VEST (without Ip)</vt:lpstr>
      <vt:lpstr>Validation of DYON electromagnetic modelling with coil currents input in VEST (without Ip)</vt:lpstr>
      <vt:lpstr>Validation of DYON electromagnetic modelling with coil currents input in VEST (without Ip)</vt:lpstr>
      <vt:lpstr>Vloop calculation in MAST (with Ip)</vt:lpstr>
      <vt:lpstr>Vloop calculation in MAST (with Ip)</vt:lpstr>
      <vt:lpstr>Vloop calculation in MAST (with Ip)</vt:lpstr>
      <vt:lpstr>First electromagnetic plasma burn-through modelling with MAST data</vt:lpstr>
      <vt:lpstr>Contents</vt:lpstr>
      <vt:lpstr>Contents</vt:lpstr>
      <vt:lpstr>ECH-assisted burn-through modelling in DYON</vt:lpstr>
      <vt:lpstr>ECH-assisted burn-through modelling in DYON</vt:lpstr>
      <vt:lpstr>Comparison of ECH models in burn-through codes</vt:lpstr>
      <vt:lpstr>Comparison of ECH models in burn-through codes</vt:lpstr>
      <vt:lpstr>Comparison of ECH models in burn-through codes</vt:lpstr>
      <vt:lpstr>Comparison of ECH-assisted burn-through modelling with KSTAR data </vt:lpstr>
      <vt:lpstr>Comparison of ECH-assisted burn-through modelling with KSTAR data </vt:lpstr>
      <vt:lpstr>Contents</vt:lpstr>
      <vt:lpstr>Contents</vt:lpstr>
      <vt:lpstr>Planning to complete the development of plasma volume evolution model, and to validate against fast camera data</vt:lpstr>
      <vt:lpstr>Planning to couple a PIC code - it might be required for ECH Pre-ionization modelling (subject to discussion)</vt:lpstr>
      <vt:lpstr>Planning ‘improved’ statistical validation</vt:lpstr>
      <vt:lpstr>Planning ‘improved’ statistical validation</vt:lpstr>
      <vt:lpstr>Planning ‘improved’ statistical validation</vt:lpstr>
      <vt:lpstr>Planning to automatize the scenario optimization work flow, validate it against MAST-U, and apply it to ITER   </vt:lpstr>
      <vt:lpstr>Contents</vt:lpstr>
      <vt:lpstr>Contents</vt:lpstr>
      <vt:lpstr>Contents</vt:lpstr>
      <vt:lpstr>Contents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Kim, Hyun-Tae</dc:creator>
  <cp:lastModifiedBy>Hyun-Tae Kim</cp:lastModifiedBy>
  <cp:revision>285</cp:revision>
  <cp:lastPrinted>2017-03-10T11:43:47Z</cp:lastPrinted>
  <dcterms:created xsi:type="dcterms:W3CDTF">2021-02-18T15:30:03Z</dcterms:created>
  <dcterms:modified xsi:type="dcterms:W3CDTF">2021-09-03T07:25:13Z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dcb255a-fd3f-4c0f-857e-201fa46304da_Enabled">
    <vt:lpwstr>True</vt:lpwstr>
  </property>
  <property fmtid="{D5CDD505-2E9C-101B-9397-08002B2CF9AE}" pid="3" name="MSIP_Label_0dcb255a-fd3f-4c0f-857e-201fa46304da_SiteId">
    <vt:lpwstr>c6ac664b-ae27-4d5d-b4e6-bb5717196fc7</vt:lpwstr>
  </property>
  <property fmtid="{D5CDD505-2E9C-101B-9397-08002B2CF9AE}" pid="4" name="MSIP_Label_0dcb255a-fd3f-4c0f-857e-201fa46304da_Owner">
    <vt:lpwstr>hyun-tae.kim@ukaea.uk</vt:lpwstr>
  </property>
  <property fmtid="{D5CDD505-2E9C-101B-9397-08002B2CF9AE}" pid="5" name="MSIP_Label_0dcb255a-fd3f-4c0f-857e-201fa46304da_SetDate">
    <vt:lpwstr>2021-02-18T15:31:08.7811105Z</vt:lpwstr>
  </property>
  <property fmtid="{D5CDD505-2E9C-101B-9397-08002B2CF9AE}" pid="6" name="MSIP_Label_0dcb255a-fd3f-4c0f-857e-201fa46304da_Name">
    <vt:lpwstr>Official</vt:lpwstr>
  </property>
  <property fmtid="{D5CDD505-2E9C-101B-9397-08002B2CF9AE}" pid="7" name="MSIP_Label_0dcb255a-fd3f-4c0f-857e-201fa46304da_Application">
    <vt:lpwstr>Microsoft Azure Information Protection</vt:lpwstr>
  </property>
  <property fmtid="{D5CDD505-2E9C-101B-9397-08002B2CF9AE}" pid="8" name="MSIP_Label_0dcb255a-fd3f-4c0f-857e-201fa46304da_ActionId">
    <vt:lpwstr>27f771f8-608b-4724-921a-830eed78d30c</vt:lpwstr>
  </property>
  <property fmtid="{D5CDD505-2E9C-101B-9397-08002B2CF9AE}" pid="9" name="MSIP_Label_0dcb255a-fd3f-4c0f-857e-201fa46304da_Extended_MSFT_Method">
    <vt:lpwstr>Automatic</vt:lpwstr>
  </property>
  <property fmtid="{D5CDD505-2E9C-101B-9397-08002B2CF9AE}" pid="10" name="MSIP_Label_22759de7-3255-46b5-8dfe-736652f9c6c1_Enabled">
    <vt:lpwstr>True</vt:lpwstr>
  </property>
  <property fmtid="{D5CDD505-2E9C-101B-9397-08002B2CF9AE}" pid="11" name="MSIP_Label_22759de7-3255-46b5-8dfe-736652f9c6c1_SiteId">
    <vt:lpwstr>c6ac664b-ae27-4d5d-b4e6-bb5717196fc7</vt:lpwstr>
  </property>
  <property fmtid="{D5CDD505-2E9C-101B-9397-08002B2CF9AE}" pid="12" name="MSIP_Label_22759de7-3255-46b5-8dfe-736652f9c6c1_Owner">
    <vt:lpwstr>hyun-tae.kim@ukaea.uk</vt:lpwstr>
  </property>
  <property fmtid="{D5CDD505-2E9C-101B-9397-08002B2CF9AE}" pid="13" name="MSIP_Label_22759de7-3255-46b5-8dfe-736652f9c6c1_SetDate">
    <vt:lpwstr>2021-02-18T15:31:08.7811105Z</vt:lpwstr>
  </property>
  <property fmtid="{D5CDD505-2E9C-101B-9397-08002B2CF9AE}" pid="14" name="MSIP_Label_22759de7-3255-46b5-8dfe-736652f9c6c1_Name">
    <vt:lpwstr>Public</vt:lpwstr>
  </property>
  <property fmtid="{D5CDD505-2E9C-101B-9397-08002B2CF9AE}" pid="15" name="MSIP_Label_22759de7-3255-46b5-8dfe-736652f9c6c1_Application">
    <vt:lpwstr>Microsoft Azure Information Protection</vt:lpwstr>
  </property>
  <property fmtid="{D5CDD505-2E9C-101B-9397-08002B2CF9AE}" pid="16" name="MSIP_Label_22759de7-3255-46b5-8dfe-736652f9c6c1_ActionId">
    <vt:lpwstr>27f771f8-608b-4724-921a-830eed78d30c</vt:lpwstr>
  </property>
  <property fmtid="{D5CDD505-2E9C-101B-9397-08002B2CF9AE}" pid="17" name="MSIP_Label_22759de7-3255-46b5-8dfe-736652f9c6c1_Parent">
    <vt:lpwstr>0dcb255a-fd3f-4c0f-857e-201fa46304da</vt:lpwstr>
  </property>
  <property fmtid="{D5CDD505-2E9C-101B-9397-08002B2CF9AE}" pid="18" name="MSIP_Label_22759de7-3255-46b5-8dfe-736652f9c6c1_Extended_MSFT_Method">
    <vt:lpwstr>Automatic</vt:lpwstr>
  </property>
  <property fmtid="{D5CDD505-2E9C-101B-9397-08002B2CF9AE}" pid="19" name="Sensitivity">
    <vt:lpwstr>Official Public</vt:lpwstr>
  </property>
</Properties>
</file>