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557" r:id="rId3"/>
    <p:sldId id="555" r:id="rId4"/>
    <p:sldId id="262" r:id="rId5"/>
    <p:sldId id="558" r:id="rId6"/>
    <p:sldId id="266" r:id="rId7"/>
    <p:sldId id="267" r:id="rId8"/>
    <p:sldId id="263" r:id="rId9"/>
    <p:sldId id="553" r:id="rId10"/>
    <p:sldId id="554" r:id="rId11"/>
    <p:sldId id="559" r:id="rId12"/>
    <p:sldId id="556" r:id="rId13"/>
    <p:sldId id="277" r:id="rId14"/>
    <p:sldId id="260" r:id="rId15"/>
    <p:sldId id="265" r:id="rId1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66" autoAdjust="0"/>
    <p:restoredTop sz="94643" autoAdjust="0"/>
  </p:normalViewPr>
  <p:slideViewPr>
    <p:cSldViewPr showGuides="1">
      <p:cViewPr varScale="1">
        <p:scale>
          <a:sx n="86" d="100"/>
          <a:sy n="86" d="100"/>
        </p:scale>
        <p:origin x="1013" y="58"/>
      </p:cViewPr>
      <p:guideLst>
        <p:guide orient="horz" pos="2160"/>
        <p:guide pos="2880"/>
      </p:guideLst>
    </p:cSldViewPr>
  </p:slideViewPr>
  <p:outlineViewPr>
    <p:cViewPr>
      <p:scale>
        <a:sx n="33" d="100"/>
        <a:sy n="33" d="100"/>
      </p:scale>
      <p:origin x="0" y="-2717"/>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03/09/2021</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03/09/2021</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3" name="Bild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161" t="476" r="10161" b="28351"/>
          <a:stretch/>
        </p:blipFill>
        <p:spPr>
          <a:xfrm>
            <a:off x="0" y="252000"/>
            <a:ext cx="9144000" cy="5184000"/>
          </a:xfrm>
          <a:prstGeom prst="rect">
            <a:avLst/>
          </a:prstGeom>
        </p:spPr>
      </p:pic>
      <p:sp>
        <p:nvSpPr>
          <p:cNvPr id="2" name="Title 1"/>
          <p:cNvSpPr>
            <a:spLocks noGrp="1"/>
          </p:cNvSpPr>
          <p:nvPr>
            <p:ph type="ctrTitle" hasCustomPrompt="1"/>
          </p:nvPr>
        </p:nvSpPr>
        <p:spPr>
          <a:xfrm>
            <a:off x="395536" y="2348880"/>
            <a:ext cx="8496944" cy="1296144"/>
          </a:xfrm>
        </p:spPr>
        <p:txBody>
          <a:bodyPr>
            <a:noAutofit/>
          </a:bodyPr>
          <a:lstStyle>
            <a:lvl1pPr algn="l">
              <a:defRPr sz="3500" b="1" baseline="0">
                <a:latin typeface="+mn-lt"/>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4293096"/>
            <a:ext cx="4392488" cy="432048"/>
          </a:xfrm>
        </p:spPr>
        <p:txBody>
          <a:bodyPr>
            <a:normAutofit/>
          </a:bodyPr>
          <a:lstStyle>
            <a:lvl1pPr marL="0" indent="0" algn="l">
              <a:buNone/>
              <a:defRPr sz="2200" b="1" baseline="0">
                <a:solidFill>
                  <a:schemeClr val="bg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5" y="-457200"/>
            <a:ext cx="1076325"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6" y="5691683"/>
            <a:ext cx="1295375" cy="905669"/>
          </a:xfrm>
        </p:spPr>
        <p:txBody>
          <a:bodyPr>
            <a:normAutofit/>
          </a:bodyPr>
          <a:lstStyle>
            <a:lvl1pPr marL="0" indent="0" algn="ctr">
              <a:buFontTx/>
              <a:buNone/>
              <a:defRPr sz="1800">
                <a:latin typeface="+mn-lt"/>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5661248"/>
            <a:ext cx="3168352"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mn-lt"/>
            </a:endParaRPr>
          </a:p>
        </p:txBody>
      </p:sp>
      <p:grpSp>
        <p:nvGrpSpPr>
          <p:cNvPr id="9" name="Group 8"/>
          <p:cNvGrpSpPr/>
          <p:nvPr userDrawn="1"/>
        </p:nvGrpSpPr>
        <p:grpSpPr>
          <a:xfrm>
            <a:off x="18230283" y="40252896"/>
            <a:ext cx="9924896"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40405296"/>
            <a:ext cx="9924896"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40557696"/>
            <a:ext cx="9924896"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40710096"/>
            <a:ext cx="9924896"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8" name="Bild 7"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20072" y="5832313"/>
            <a:ext cx="3456384" cy="649203"/>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latin typeface="+mn-lt"/>
            </a:endParaRPr>
          </a:p>
        </p:txBody>
      </p:sp>
      <p:sp>
        <p:nvSpPr>
          <p:cNvPr id="2" name="Title 1"/>
          <p:cNvSpPr>
            <a:spLocks noGrp="1"/>
          </p:cNvSpPr>
          <p:nvPr>
            <p:ph type="title"/>
          </p:nvPr>
        </p:nvSpPr>
        <p:spPr>
          <a:xfrm>
            <a:off x="457200" y="76200"/>
            <a:ext cx="7543800" cy="457200"/>
          </a:xfrm>
        </p:spPr>
        <p:txBody>
          <a:bodyPr>
            <a:noAutofit/>
          </a:bodyPr>
          <a:lstStyle>
            <a:lvl1pPr algn="l">
              <a:lnSpc>
                <a:spcPts val="3200"/>
              </a:lnSpc>
              <a:defRPr sz="3200" b="1">
                <a:latin typeface="+mn-lt"/>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412776"/>
            <a:ext cx="8229600" cy="4896544"/>
          </a:xfrm>
        </p:spPr>
        <p:txBody>
          <a:bodyPr/>
          <a:lstStyle>
            <a:lvl1pPr marL="342900" indent="-342900">
              <a:buFont typeface="Arial" panose="020B0604020202020204" pitchFamily="34" charset="0"/>
              <a:buChar char="•"/>
              <a:defRPr sz="2400">
                <a:latin typeface="+mn-lt"/>
                <a:cs typeface="Arial" panose="020B0604020202020204" pitchFamily="34" charset="0"/>
              </a:defRPr>
            </a:lvl1pPr>
            <a:lvl2pPr marL="742950" indent="-285750">
              <a:buFont typeface="Arial" panose="020B0604020202020204" pitchFamily="34" charset="0"/>
              <a:buChar char="•"/>
              <a:defRPr sz="2000">
                <a:latin typeface="+mn-lt"/>
                <a:cs typeface="Arial" panose="020B0604020202020204" pitchFamily="34" charset="0"/>
              </a:defRPr>
            </a:lvl2pPr>
            <a:lvl3pPr marL="1143000" indent="-228600">
              <a:buFont typeface="Arial" panose="020B0604020202020204" pitchFamily="34" charset="0"/>
              <a:buChar char="•"/>
              <a:defRPr sz="1800">
                <a:latin typeface="+mn-lt"/>
                <a:cs typeface="Arial" panose="020B0604020202020204" pitchFamily="34" charset="0"/>
              </a:defRPr>
            </a:lvl3pPr>
            <a:lvl4pPr>
              <a:defRPr/>
            </a:lvl4pPr>
            <a:lvl5pPr>
              <a:defRPr/>
            </a:lvl5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11"/>
          </p:nvPr>
        </p:nvSpPr>
        <p:spPr>
          <a:xfrm>
            <a:off x="467544" y="6545237"/>
            <a:ext cx="8240228" cy="268139"/>
          </a:xfrm>
        </p:spPr>
        <p:txBody>
          <a:bodyPr/>
          <a:lstStyle>
            <a:lvl1pPr>
              <a:defRPr sz="1100">
                <a:solidFill>
                  <a:schemeClr val="tx1"/>
                </a:solidFill>
                <a:latin typeface="+mn-lt"/>
                <a:cs typeface="Arial" panose="020B0604020202020204" pitchFamily="34" charset="0"/>
              </a:defRPr>
            </a:lvl1p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02BDF80D-5067-F24B-846D-A07F16D9AE4E}" type="slidenum">
              <a:rPr lang="en-GB" smtClean="0"/>
              <a:pPr algn="r"/>
              <a:t>‹N›</a:t>
            </a:fld>
            <a:endParaRPr lang="en-GB" dirty="0"/>
          </a:p>
        </p:txBody>
      </p:sp>
      <p:pic>
        <p:nvPicPr>
          <p:cNvPr id="4" name="Picture 3"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408" y="116632"/>
            <a:ext cx="458197" cy="465708"/>
          </a:xfrm>
          <a:prstGeom prst="rect">
            <a:avLst/>
          </a:prstGeom>
        </p:spPr>
      </p:pic>
    </p:spTree>
    <p:extLst>
      <p:ext uri="{BB962C8B-B14F-4D97-AF65-F5344CB8AC3E}">
        <p14:creationId xmlns:p14="http://schemas.microsoft.com/office/powerpoint/2010/main" val="19969751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r>
              <a:rPr lang="en-GB"/>
              <a:t>D. Ricci, M. Mattei, L. Figini | Joint WPTE-PrIO Meeting on Plasma break-down/burn-through | 2021-09-03 | Page &lt;#&gt;</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A6D9FA1-99C7-4910-8E32-B85D378B0060}" type="slidenum">
              <a:rPr lang="en-GB" smtClean="0"/>
              <a:pPr/>
              <a:t>‹N›</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it-IT" b="0" dirty="0"/>
              <a:t>PrIO-2.SIM.01-T001-D002</a:t>
            </a:r>
            <a:br>
              <a:rPr lang="it-IT" b="0" dirty="0"/>
            </a:br>
            <a:r>
              <a:rPr lang="it-IT" sz="2400" b="0" dirty="0" err="1"/>
              <a:t>Coupling</a:t>
            </a:r>
            <a:r>
              <a:rPr lang="it-IT" sz="2400" b="0" dirty="0"/>
              <a:t> </a:t>
            </a:r>
            <a:r>
              <a:rPr lang="it-IT" sz="2400" b="0" dirty="0" err="1"/>
              <a:t>between</a:t>
            </a:r>
            <a:r>
              <a:rPr lang="it-IT" sz="2400" b="0" dirty="0"/>
              <a:t> </a:t>
            </a:r>
            <a:r>
              <a:rPr lang="it-IT" sz="2400" b="0" dirty="0" err="1"/>
              <a:t>kinetic</a:t>
            </a:r>
            <a:r>
              <a:rPr lang="it-IT" sz="2400" b="0" dirty="0"/>
              <a:t> </a:t>
            </a:r>
            <a:r>
              <a:rPr lang="it-IT" sz="2400" b="0" dirty="0" err="1"/>
              <a:t>models</a:t>
            </a:r>
            <a:r>
              <a:rPr lang="it-IT" sz="2400" b="0" dirty="0"/>
              <a:t> (BKD0), ECRH </a:t>
            </a:r>
            <a:r>
              <a:rPr lang="it-IT" sz="2400" b="0" dirty="0" err="1"/>
              <a:t>absorption</a:t>
            </a:r>
            <a:r>
              <a:rPr lang="it-IT" sz="2400" b="0" dirty="0"/>
              <a:t> (GRAY) and </a:t>
            </a:r>
            <a:r>
              <a:rPr lang="it-IT" sz="2400" b="0" dirty="0" err="1"/>
              <a:t>magnetic</a:t>
            </a:r>
            <a:r>
              <a:rPr lang="it-IT" sz="2400" b="0" dirty="0"/>
              <a:t> </a:t>
            </a:r>
            <a:r>
              <a:rPr lang="it-IT" sz="2400" b="0" dirty="0" err="1"/>
              <a:t>models</a:t>
            </a:r>
            <a:r>
              <a:rPr lang="it-IT" sz="2400" b="0" dirty="0"/>
              <a:t> (CREATE-BD), IMAS </a:t>
            </a:r>
            <a:r>
              <a:rPr lang="it-IT" sz="2400" b="0" dirty="0" err="1"/>
              <a:t>adaptation</a:t>
            </a:r>
            <a:endParaRPr lang="en-US" dirty="0"/>
          </a:p>
        </p:txBody>
      </p:sp>
      <p:sp>
        <p:nvSpPr>
          <p:cNvPr id="3" name="Subtitle 2"/>
          <p:cNvSpPr>
            <a:spLocks noGrp="1"/>
          </p:cNvSpPr>
          <p:nvPr>
            <p:ph type="subTitle" idx="1"/>
          </p:nvPr>
        </p:nvSpPr>
        <p:spPr/>
        <p:txBody>
          <a:bodyPr/>
          <a:lstStyle/>
          <a:p>
            <a:r>
              <a:rPr lang="en-US" dirty="0"/>
              <a:t>D. Ricci, M. </a:t>
            </a:r>
            <a:r>
              <a:rPr lang="en-US" dirty="0" err="1"/>
              <a:t>Mattei</a:t>
            </a:r>
            <a:r>
              <a:rPr lang="en-US" dirty="0"/>
              <a:t>, L. Figini</a:t>
            </a:r>
          </a:p>
        </p:txBody>
      </p:sp>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7696-DDEC-E443-AE8C-8791BDE3F56D}"/>
              </a:ext>
            </a:extLst>
          </p:cNvPr>
          <p:cNvSpPr>
            <a:spLocks noGrp="1"/>
          </p:cNvSpPr>
          <p:nvPr>
            <p:ph type="title"/>
          </p:nvPr>
        </p:nvSpPr>
        <p:spPr/>
        <p:txBody>
          <a:bodyPr/>
          <a:lstStyle/>
          <a:p>
            <a:r>
              <a:rPr lang="en-GB" sz="3000" dirty="0"/>
              <a:t>ITER magnetic model – IMAS implementation</a:t>
            </a:r>
          </a:p>
        </p:txBody>
      </p:sp>
      <p:sp>
        <p:nvSpPr>
          <p:cNvPr id="14" name="Text Box 7">
            <a:extLst>
              <a:ext uri="{FF2B5EF4-FFF2-40B4-BE49-F238E27FC236}">
                <a16:creationId xmlns:a16="http://schemas.microsoft.com/office/drawing/2014/main" id="{AF0A81FA-C001-49CF-9600-5C7D612001ED}"/>
              </a:ext>
            </a:extLst>
          </p:cNvPr>
          <p:cNvSpPr txBox="1">
            <a:spLocks noChangeArrowheads="1"/>
          </p:cNvSpPr>
          <p:nvPr/>
        </p:nvSpPr>
        <p:spPr bwMode="auto">
          <a:xfrm>
            <a:off x="107504" y="765632"/>
            <a:ext cx="83655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Font typeface="Arial" charset="0"/>
              <a:buChar char="•"/>
              <a:defRPr sz="2000" b="1">
                <a:solidFill>
                  <a:schemeClr val="tx1"/>
                </a:solidFill>
                <a:latin typeface="Century Gothic" charset="0"/>
                <a:ea typeface="ＭＳ Ｐゴシック" charset="-128"/>
              </a:defRPr>
            </a:lvl1pPr>
            <a:lvl2pPr marL="742950" indent="-285750">
              <a:spcBef>
                <a:spcPct val="20000"/>
              </a:spcBef>
              <a:buClr>
                <a:schemeClr val="tx2"/>
              </a:buClr>
              <a:buFont typeface="Arial" charset="0"/>
              <a:buChar char="–"/>
              <a:defRPr>
                <a:solidFill>
                  <a:schemeClr val="tx1"/>
                </a:solidFill>
                <a:latin typeface="Century Gothic" charset="0"/>
                <a:ea typeface="ＭＳ Ｐゴシック" charset="-128"/>
              </a:defRPr>
            </a:lvl2pPr>
            <a:lvl3pPr marL="1143000" indent="-228600">
              <a:spcBef>
                <a:spcPct val="20000"/>
              </a:spcBef>
              <a:buClr>
                <a:schemeClr val="tx2"/>
              </a:buClr>
              <a:buFont typeface="Arial" charset="0"/>
              <a:buChar char="•"/>
              <a:defRPr sz="16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marL="0" indent="0" eaLnBrk="1" hangingPunct="1">
              <a:spcBef>
                <a:spcPts val="600"/>
              </a:spcBef>
              <a:spcAft>
                <a:spcPts val="1800"/>
              </a:spcAft>
              <a:buClrTx/>
              <a:buNone/>
            </a:pPr>
            <a:r>
              <a:rPr lang="en-US" altLang="it-IT" u="sng" dirty="0">
                <a:solidFill>
                  <a:srgbClr val="FF0000"/>
                </a:solidFill>
              </a:rPr>
              <a:t>Plasma/Tokamak model at BD – </a:t>
            </a:r>
            <a:r>
              <a:rPr lang="en-US" altLang="it-IT" u="sng" dirty="0" err="1">
                <a:solidFill>
                  <a:srgbClr val="FF0000"/>
                </a:solidFill>
              </a:rPr>
              <a:t>Matlab</a:t>
            </a:r>
            <a:r>
              <a:rPr lang="en-US" altLang="it-IT" u="sng" dirty="0">
                <a:solidFill>
                  <a:srgbClr val="FF0000"/>
                </a:solidFill>
              </a:rPr>
              <a:t>/Simulink</a:t>
            </a:r>
          </a:p>
        </p:txBody>
      </p:sp>
      <p:sp>
        <p:nvSpPr>
          <p:cNvPr id="15" name="Text Box 7">
            <a:extLst>
              <a:ext uri="{FF2B5EF4-FFF2-40B4-BE49-F238E27FC236}">
                <a16:creationId xmlns:a16="http://schemas.microsoft.com/office/drawing/2014/main" id="{DDB85DBA-AC3F-474C-AB4D-57DB9ECA5CCD}"/>
              </a:ext>
            </a:extLst>
          </p:cNvPr>
          <p:cNvSpPr txBox="1">
            <a:spLocks noChangeArrowheads="1"/>
          </p:cNvSpPr>
          <p:nvPr/>
        </p:nvSpPr>
        <p:spPr bwMode="auto">
          <a:xfrm>
            <a:off x="266327" y="1332630"/>
            <a:ext cx="5117492"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tx2"/>
              </a:buClr>
              <a:buFont typeface="Arial" charset="0"/>
              <a:buChar char="•"/>
              <a:defRPr sz="2000" b="1">
                <a:solidFill>
                  <a:schemeClr val="tx1"/>
                </a:solidFill>
                <a:latin typeface="Century Gothic" charset="0"/>
                <a:ea typeface="ＭＳ Ｐゴシック" charset="-128"/>
              </a:defRPr>
            </a:lvl1pPr>
            <a:lvl2pPr marL="742950" indent="-285750">
              <a:spcBef>
                <a:spcPct val="20000"/>
              </a:spcBef>
              <a:buClr>
                <a:schemeClr val="tx2"/>
              </a:buClr>
              <a:buFont typeface="Arial" charset="0"/>
              <a:buChar char="–"/>
              <a:defRPr>
                <a:solidFill>
                  <a:schemeClr val="tx1"/>
                </a:solidFill>
                <a:latin typeface="Century Gothic" charset="0"/>
                <a:ea typeface="ＭＳ Ｐゴシック" charset="-128"/>
              </a:defRPr>
            </a:lvl2pPr>
            <a:lvl3pPr marL="1143000" indent="-228600">
              <a:spcBef>
                <a:spcPct val="20000"/>
              </a:spcBef>
              <a:buClr>
                <a:schemeClr val="tx2"/>
              </a:buClr>
              <a:buFont typeface="Arial" charset="0"/>
              <a:buChar char="•"/>
              <a:defRPr sz="1600">
                <a:solidFill>
                  <a:schemeClr val="tx1"/>
                </a:solidFill>
                <a:latin typeface="Century Gothic" charset="0"/>
                <a:ea typeface="ＭＳ Ｐゴシック" charset="-128"/>
              </a:defRPr>
            </a:lvl3pPr>
            <a:lvl4pPr marL="1600200" indent="-228600">
              <a:spcBef>
                <a:spcPct val="20000"/>
              </a:spcBef>
              <a:buFont typeface="Arial" charset="0"/>
              <a:buChar char="–"/>
              <a:defRPr sz="2000">
                <a:solidFill>
                  <a:schemeClr val="tx1"/>
                </a:solidFill>
                <a:latin typeface="Century Gothic" charset="0"/>
                <a:ea typeface="ＭＳ Ｐゴシック" charset="-128"/>
              </a:defRPr>
            </a:lvl4pPr>
            <a:lvl5pPr marL="2057400" indent="-228600">
              <a:spcBef>
                <a:spcPct val="20000"/>
              </a:spcBef>
              <a:buFont typeface="Arial" charset="0"/>
              <a:buChar char="»"/>
              <a:defRPr sz="2000">
                <a:solidFill>
                  <a:schemeClr val="tx1"/>
                </a:solidFill>
                <a:latin typeface="Century Gothic"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entury Gothic" charset="0"/>
                <a:ea typeface="ＭＳ Ｐゴシック" charset="-128"/>
              </a:defRPr>
            </a:lvl9pPr>
          </a:lstStyle>
          <a:p>
            <a:pPr marL="0" indent="0" eaLnBrk="1" hangingPunct="1">
              <a:spcBef>
                <a:spcPts val="1200"/>
              </a:spcBef>
              <a:spcAft>
                <a:spcPts val="600"/>
              </a:spcAft>
              <a:buClrTx/>
              <a:buNone/>
            </a:pPr>
            <a:r>
              <a:rPr lang="en-US" altLang="it-IT" sz="1600" dirty="0">
                <a:solidFill>
                  <a:srgbClr val="00217B"/>
                </a:solidFill>
              </a:rPr>
              <a:t>The PTM@BD code simulates the input-output </a:t>
            </a:r>
            <a:r>
              <a:rPr lang="en-US" altLang="it-IT" sz="1600" dirty="0" err="1">
                <a:solidFill>
                  <a:srgbClr val="FF0000"/>
                </a:solidFill>
              </a:rPr>
              <a:t>axi</a:t>
            </a:r>
            <a:r>
              <a:rPr lang="en-US" altLang="it-IT" sz="1600" dirty="0">
                <a:solidFill>
                  <a:srgbClr val="FF0000"/>
                </a:solidFill>
              </a:rPr>
              <a:t>-symmetric electromagnetic dynamics of the active/passive circuits</a:t>
            </a:r>
            <a:r>
              <a:rPr lang="en-US" altLang="it-IT" sz="1600" dirty="0">
                <a:solidFill>
                  <a:srgbClr val="00217B"/>
                </a:solidFill>
              </a:rPr>
              <a:t>, including the Switching Networks, in the pre-charge phase and in the breakdown phase. </a:t>
            </a:r>
          </a:p>
          <a:p>
            <a:pPr marL="0" indent="0" eaLnBrk="1" hangingPunct="1">
              <a:spcBef>
                <a:spcPts val="1200"/>
              </a:spcBef>
              <a:spcAft>
                <a:spcPts val="600"/>
              </a:spcAft>
              <a:buClrTx/>
              <a:buNone/>
            </a:pPr>
            <a:r>
              <a:rPr lang="en-US" altLang="it-IT" sz="1600" dirty="0">
                <a:solidFill>
                  <a:srgbClr val="00217B"/>
                </a:solidFill>
              </a:rPr>
              <a:t>It also simulates the </a:t>
            </a:r>
            <a:r>
              <a:rPr lang="en-US" altLang="it-IT" sz="1600" dirty="0">
                <a:solidFill>
                  <a:srgbClr val="FF0000"/>
                </a:solidFill>
              </a:rPr>
              <a:t>plasma current rise in the </a:t>
            </a:r>
            <a:r>
              <a:rPr lang="en-US" altLang="it-IT" sz="1600" dirty="0" err="1">
                <a:solidFill>
                  <a:srgbClr val="FF0000"/>
                </a:solidFill>
              </a:rPr>
              <a:t>burnthrough</a:t>
            </a:r>
            <a:r>
              <a:rPr lang="en-US" altLang="it-IT" sz="1600" dirty="0">
                <a:solidFill>
                  <a:srgbClr val="FF0000"/>
                </a:solidFill>
              </a:rPr>
              <a:t> and the initial part of the ramp up</a:t>
            </a:r>
            <a:r>
              <a:rPr lang="en-US" altLang="it-IT" sz="1600" dirty="0">
                <a:solidFill>
                  <a:srgbClr val="00217B"/>
                </a:solidFill>
              </a:rPr>
              <a:t> where eddy currents are high with respect to the plasma current, using a simplified model of the plasma modelled as a circular massive conductor with fixed volume and position.</a:t>
            </a:r>
          </a:p>
          <a:p>
            <a:pPr marL="0" indent="0" eaLnBrk="1" hangingPunct="1">
              <a:spcBef>
                <a:spcPts val="1200"/>
              </a:spcBef>
              <a:spcAft>
                <a:spcPts val="600"/>
              </a:spcAft>
              <a:buClrTx/>
              <a:buNone/>
            </a:pPr>
            <a:r>
              <a:rPr lang="en-US" altLang="it-IT" sz="1600" dirty="0">
                <a:solidFill>
                  <a:srgbClr val="00217B"/>
                </a:solidFill>
              </a:rPr>
              <a:t>Provides as </a:t>
            </a:r>
            <a:r>
              <a:rPr lang="en-US" altLang="it-IT" sz="1600" dirty="0">
                <a:solidFill>
                  <a:srgbClr val="FF0000"/>
                </a:solidFill>
              </a:rPr>
              <a:t>outputs</a:t>
            </a:r>
            <a:r>
              <a:rPr lang="en-US" altLang="it-IT" sz="1600" dirty="0">
                <a:solidFill>
                  <a:srgbClr val="00217B"/>
                </a:solidFill>
              </a:rPr>
              <a:t> the </a:t>
            </a:r>
            <a:r>
              <a:rPr lang="en-US" altLang="it-IT" sz="1600" dirty="0">
                <a:solidFill>
                  <a:srgbClr val="FF0000"/>
                </a:solidFill>
              </a:rPr>
              <a:t>magnetic quantities to evaluate breakdown performance</a:t>
            </a:r>
            <a:r>
              <a:rPr lang="en-US" altLang="it-IT" sz="1600" dirty="0">
                <a:solidFill>
                  <a:srgbClr val="00217B"/>
                </a:solidFill>
              </a:rPr>
              <a:t> as radial and vertical poloidal fields, poloidal fluxes and loop voltage, as well as other quantities to be kept under control as currents, voltages, powers, vertical forces and maximum poloidal fields on coils</a:t>
            </a:r>
          </a:p>
          <a:p>
            <a:pPr marL="0" indent="0" eaLnBrk="1" hangingPunct="1">
              <a:spcBef>
                <a:spcPts val="1200"/>
              </a:spcBef>
              <a:spcAft>
                <a:spcPts val="600"/>
              </a:spcAft>
              <a:buClrTx/>
              <a:buNone/>
            </a:pPr>
            <a:endParaRPr lang="en-US" altLang="it-IT" sz="1800" dirty="0">
              <a:solidFill>
                <a:srgbClr val="00217B"/>
              </a:solidFill>
            </a:endParaRPr>
          </a:p>
        </p:txBody>
      </p:sp>
      <p:pic>
        <p:nvPicPr>
          <p:cNvPr id="16" name="Immagine 15">
            <a:extLst>
              <a:ext uri="{FF2B5EF4-FFF2-40B4-BE49-F238E27FC236}">
                <a16:creationId xmlns:a16="http://schemas.microsoft.com/office/drawing/2014/main" id="{DE346521-1753-4F68-865D-EB1C2DF8F14E}"/>
              </a:ext>
            </a:extLst>
          </p:cNvPr>
          <p:cNvPicPr/>
          <p:nvPr/>
        </p:nvPicPr>
        <p:blipFill>
          <a:blip r:embed="rId2"/>
          <a:stretch>
            <a:fillRect/>
          </a:stretch>
        </p:blipFill>
        <p:spPr>
          <a:xfrm>
            <a:off x="5272349" y="1296259"/>
            <a:ext cx="3871651" cy="4796109"/>
          </a:xfrm>
          <a:prstGeom prst="rect">
            <a:avLst/>
          </a:prstGeom>
        </p:spPr>
      </p:pic>
      <p:sp>
        <p:nvSpPr>
          <p:cNvPr id="4" name="Footer Placeholder 3">
            <a:extLst>
              <a:ext uri="{FF2B5EF4-FFF2-40B4-BE49-F238E27FC236}">
                <a16:creationId xmlns:a16="http://schemas.microsoft.com/office/drawing/2014/main" id="{F5FBCB24-8D0C-6F4D-BA07-2AE3C170FA5C}"/>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841C7503-7A52-A442-8EEB-4175B19A607F}" type="slidenum">
              <a:rPr lang="en-GB" smtClean="0"/>
              <a:t>10</a:t>
            </a:fld>
            <a:endParaRPr lang="en-GB" dirty="0"/>
          </a:p>
        </p:txBody>
      </p:sp>
    </p:spTree>
    <p:extLst>
      <p:ext uri="{BB962C8B-B14F-4D97-AF65-F5344CB8AC3E}">
        <p14:creationId xmlns:p14="http://schemas.microsoft.com/office/powerpoint/2010/main" val="123309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C5EC1-4E3D-F84D-B6D1-176C382EB76B}"/>
              </a:ext>
            </a:extLst>
          </p:cNvPr>
          <p:cNvSpPr>
            <a:spLocks noGrp="1"/>
          </p:cNvSpPr>
          <p:nvPr>
            <p:ph type="title"/>
          </p:nvPr>
        </p:nvSpPr>
        <p:spPr/>
        <p:txBody>
          <a:bodyPr/>
          <a:lstStyle/>
          <a:p>
            <a:r>
              <a:rPr lang="en-GB" dirty="0"/>
              <a:t>GRAY/BKD0 Input/output data in IMAS</a:t>
            </a:r>
          </a:p>
        </p:txBody>
      </p:sp>
      <p:sp>
        <p:nvSpPr>
          <p:cNvPr id="10" name="Rounded Rectangle 9">
            <a:extLst>
              <a:ext uri="{FF2B5EF4-FFF2-40B4-BE49-F238E27FC236}">
                <a16:creationId xmlns:a16="http://schemas.microsoft.com/office/drawing/2014/main" id="{E849E4ED-3423-F149-AB8B-6483C1EC8061}"/>
              </a:ext>
            </a:extLst>
          </p:cNvPr>
          <p:cNvSpPr/>
          <p:nvPr/>
        </p:nvSpPr>
        <p:spPr>
          <a:xfrm>
            <a:off x="4079976" y="2001631"/>
            <a:ext cx="1530256" cy="9321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GRAY</a:t>
            </a:r>
          </a:p>
        </p:txBody>
      </p:sp>
      <p:cxnSp>
        <p:nvCxnSpPr>
          <p:cNvPr id="12" name="Elbow Connector 11">
            <a:extLst>
              <a:ext uri="{FF2B5EF4-FFF2-40B4-BE49-F238E27FC236}">
                <a16:creationId xmlns:a16="http://schemas.microsoft.com/office/drawing/2014/main" id="{406005D9-15F4-7947-AEED-FC7D1F9EFD24}"/>
              </a:ext>
            </a:extLst>
          </p:cNvPr>
          <p:cNvCxnSpPr>
            <a:cxnSpLocks/>
            <a:stCxn id="47" idx="2"/>
            <a:endCxn id="10" idx="0"/>
          </p:cNvCxnSpPr>
          <p:nvPr/>
        </p:nvCxnSpPr>
        <p:spPr>
          <a:xfrm rot="5400000">
            <a:off x="4559936" y="1716462"/>
            <a:ext cx="570337" cy="12700"/>
          </a:xfrm>
          <a:prstGeom prst="bentConnector3">
            <a:avLst>
              <a:gd name="adj1" fmla="val 50000"/>
            </a:avLst>
          </a:prstGeom>
          <a:ln w="19050">
            <a:solidFill>
              <a:schemeClr val="accent4"/>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AF9598C2-4EBD-A84A-AEDD-F6256160EDEA}"/>
              </a:ext>
            </a:extLst>
          </p:cNvPr>
          <p:cNvCxnSpPr>
            <a:cxnSpLocks/>
            <a:stCxn id="43" idx="3"/>
            <a:endCxn id="10" idx="0"/>
          </p:cNvCxnSpPr>
          <p:nvPr/>
        </p:nvCxnSpPr>
        <p:spPr>
          <a:xfrm>
            <a:off x="2142956" y="1834254"/>
            <a:ext cx="2702148" cy="167377"/>
          </a:xfrm>
          <a:prstGeom prst="bentConnector2">
            <a:avLst/>
          </a:prstGeom>
          <a:ln w="190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61ABEAD8-212F-9A43-AAFC-D7C11B3CCC14}"/>
              </a:ext>
            </a:extLst>
          </p:cNvPr>
          <p:cNvCxnSpPr>
            <a:cxnSpLocks/>
            <a:stCxn id="45" idx="0"/>
            <a:endCxn id="10" idx="1"/>
          </p:cNvCxnSpPr>
          <p:nvPr/>
        </p:nvCxnSpPr>
        <p:spPr>
          <a:xfrm rot="5400000" flipH="1" flipV="1">
            <a:off x="3050161" y="1953769"/>
            <a:ext cx="515869" cy="1543761"/>
          </a:xfrm>
          <a:prstGeom prst="bentConnector2">
            <a:avLst/>
          </a:prstGeom>
          <a:ln w="190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60C23ED5-5463-494F-93F1-13935B25A36F}"/>
              </a:ext>
            </a:extLst>
          </p:cNvPr>
          <p:cNvCxnSpPr>
            <a:cxnSpLocks/>
            <a:stCxn id="66" idx="0"/>
            <a:endCxn id="10" idx="2"/>
          </p:cNvCxnSpPr>
          <p:nvPr/>
        </p:nvCxnSpPr>
        <p:spPr>
          <a:xfrm rot="16200000" flipV="1">
            <a:off x="5283124" y="2495778"/>
            <a:ext cx="1708475" cy="2584514"/>
          </a:xfrm>
          <a:prstGeom prst="bentConnector3">
            <a:avLst>
              <a:gd name="adj1" fmla="val 59155"/>
            </a:avLst>
          </a:prstGeom>
          <a:ln w="19050">
            <a:solidFill>
              <a:schemeClr val="accent2"/>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37755CF3-0638-1748-B9D5-E992816B9A72}"/>
              </a:ext>
            </a:extLst>
          </p:cNvPr>
          <p:cNvCxnSpPr>
            <a:cxnSpLocks/>
            <a:stCxn id="10" idx="3"/>
            <a:endCxn id="48" idx="1"/>
          </p:cNvCxnSpPr>
          <p:nvPr/>
        </p:nvCxnSpPr>
        <p:spPr>
          <a:xfrm>
            <a:off x="5610232" y="2467714"/>
            <a:ext cx="376548" cy="12700"/>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43" name="Table 42">
            <a:extLst>
              <a:ext uri="{FF2B5EF4-FFF2-40B4-BE49-F238E27FC236}">
                <a16:creationId xmlns:a16="http://schemas.microsoft.com/office/drawing/2014/main" id="{AEC8C85C-F932-0544-ABA7-EDAA7B6B1168}"/>
              </a:ext>
            </a:extLst>
          </p:cNvPr>
          <p:cNvGraphicFramePr>
            <a:graphicFrameLocks noGrp="1"/>
          </p:cNvGraphicFramePr>
          <p:nvPr>
            <p:extLst>
              <p:ext uri="{D42A27DB-BD31-4B8C-83A1-F6EECF244321}">
                <p14:modId xmlns:p14="http://schemas.microsoft.com/office/powerpoint/2010/main" val="4239592261"/>
              </p:ext>
            </p:extLst>
          </p:nvPr>
        </p:nvGraphicFramePr>
        <p:xfrm>
          <a:off x="483865" y="942714"/>
          <a:ext cx="1659091" cy="1783080"/>
        </p:xfrm>
        <a:graphic>
          <a:graphicData uri="http://schemas.openxmlformats.org/drawingml/2006/table">
            <a:tbl>
              <a:tblPr firstRow="1">
                <a:tableStyleId>{F2DE63D5-997A-4646-A377-4702673A728D}</a:tableStyleId>
              </a:tblPr>
              <a:tblGrid>
                <a:gridCol w="1659091">
                  <a:extLst>
                    <a:ext uri="{9D8B030D-6E8A-4147-A177-3AD203B41FA5}">
                      <a16:colId xmlns:a16="http://schemas.microsoft.com/office/drawing/2014/main" val="3887263395"/>
                    </a:ext>
                  </a:extLst>
                </a:gridCol>
              </a:tblGrid>
              <a:tr h="219878">
                <a:tc>
                  <a:txBody>
                    <a:bodyPr/>
                    <a:lstStyle/>
                    <a:p>
                      <a:pPr algn="l" fontAlgn="b"/>
                      <a:r>
                        <a:rPr lang="en-GB" sz="1400" u="none" strike="noStrike" dirty="0" err="1">
                          <a:effectLst/>
                        </a:rPr>
                        <a:t>ec_launchers</a:t>
                      </a:r>
                      <a:r>
                        <a:rPr lang="en-GB" sz="1400" u="none" strike="noStrike" dirty="0">
                          <a:effectLst/>
                        </a:rPr>
                        <a:t>/*</a:t>
                      </a:r>
                    </a:p>
                  </a:txBody>
                  <a:tcPr marL="9525" marR="9525" marT="9525" marB="0" anchor="b"/>
                </a:tc>
                <a:extLst>
                  <a:ext uri="{0D108BD9-81ED-4DB2-BD59-A6C34878D82A}">
                    <a16:rowId xmlns:a16="http://schemas.microsoft.com/office/drawing/2014/main" val="3397909699"/>
                  </a:ext>
                </a:extLst>
              </a:tr>
              <a:tr h="215515">
                <a:tc>
                  <a:txBody>
                    <a:bodyPr/>
                    <a:lstStyle/>
                    <a:p>
                      <a:pPr algn="l" fontAlgn="b"/>
                      <a:r>
                        <a:rPr lang="en-GB" sz="1400" u="none" strike="noStrike" dirty="0">
                          <a:solidFill>
                            <a:schemeClr val="tx1"/>
                          </a:solidFill>
                          <a:effectLst/>
                        </a:rPr>
                        <a:t>*/frequency</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0648228"/>
                  </a:ext>
                </a:extLst>
              </a:tr>
              <a:tr h="215515">
                <a:tc>
                  <a:txBody>
                    <a:bodyPr/>
                    <a:lstStyle/>
                    <a:p>
                      <a:pPr algn="l" fontAlgn="b"/>
                      <a:r>
                        <a:rPr lang="en-GB" sz="1400" b="1" u="none" strike="noStrike" dirty="0">
                          <a:solidFill>
                            <a:schemeClr val="tx1"/>
                          </a:solidFill>
                          <a:effectLst/>
                        </a:rPr>
                        <a:t>*/</a:t>
                      </a:r>
                      <a:r>
                        <a:rPr lang="en-GB" sz="1400" b="1" u="none" strike="noStrike" dirty="0" err="1">
                          <a:solidFill>
                            <a:schemeClr val="tx1"/>
                          </a:solidFill>
                          <a:effectLst/>
                        </a:rPr>
                        <a:t>power_launched</a:t>
                      </a:r>
                      <a:endParaRPr lang="en-GB" sz="1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1320807"/>
                  </a:ext>
                </a:extLst>
              </a:tr>
              <a:tr h="215515">
                <a:tc>
                  <a:txBody>
                    <a:bodyPr/>
                    <a:lstStyle/>
                    <a:p>
                      <a:pPr algn="l" fontAlgn="b"/>
                      <a:r>
                        <a:rPr lang="en-GB" sz="1400" b="0" u="none" strike="noStrike" dirty="0">
                          <a:solidFill>
                            <a:schemeClr val="tx1"/>
                          </a:solidFill>
                          <a:effectLst/>
                        </a:rPr>
                        <a:t>*/mode</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2630340"/>
                  </a:ext>
                </a:extLst>
              </a:tr>
              <a:tr h="215515">
                <a:tc>
                  <a:txBody>
                    <a:bodyPr/>
                    <a:lstStyle/>
                    <a:p>
                      <a:pPr algn="l" fontAlgn="b"/>
                      <a:r>
                        <a:rPr lang="en-GB" sz="1400" b="0" u="none" strike="noStrike" dirty="0">
                          <a:solidFill>
                            <a:schemeClr val="tx1"/>
                          </a:solidFill>
                          <a:effectLst/>
                        </a:rPr>
                        <a:t>*/</a:t>
                      </a:r>
                      <a:r>
                        <a:rPr lang="en-GB" sz="1400" b="0" u="none" strike="noStrike" dirty="0" err="1">
                          <a:solidFill>
                            <a:schemeClr val="tx1"/>
                          </a:solidFill>
                          <a:effectLst/>
                        </a:rPr>
                        <a:t>launching_position</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7489874"/>
                  </a:ext>
                </a:extLst>
              </a:tr>
              <a:tr h="215515">
                <a:tc>
                  <a:txBody>
                    <a:bodyPr/>
                    <a:lstStyle/>
                    <a:p>
                      <a:pPr algn="l" fontAlgn="b"/>
                      <a:r>
                        <a:rPr lang="en-GB" sz="1400" b="0" u="none" strike="noStrike" dirty="0">
                          <a:solidFill>
                            <a:schemeClr val="tx1"/>
                          </a:solidFill>
                          <a:effectLst/>
                        </a:rPr>
                        <a:t>*/</a:t>
                      </a:r>
                      <a:r>
                        <a:rPr lang="en-GB" sz="1400" b="0" u="none" strike="noStrike" dirty="0" err="1">
                          <a:solidFill>
                            <a:schemeClr val="tx1"/>
                          </a:solidFill>
                          <a:effectLst/>
                        </a:rPr>
                        <a:t>steering_angle_tor</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9276311"/>
                  </a:ext>
                </a:extLst>
              </a:tr>
              <a:tr h="215515">
                <a:tc>
                  <a:txBody>
                    <a:bodyPr/>
                    <a:lstStyle/>
                    <a:p>
                      <a:pPr algn="l" fontAlgn="b"/>
                      <a:r>
                        <a:rPr lang="en-GB" sz="1400" b="0" u="none" strike="noStrike" dirty="0">
                          <a:solidFill>
                            <a:schemeClr val="tx1"/>
                          </a:solidFill>
                          <a:effectLst/>
                        </a:rPr>
                        <a:t>*/</a:t>
                      </a:r>
                      <a:r>
                        <a:rPr lang="en-GB" sz="1400" b="0" u="none" strike="noStrike" dirty="0" err="1">
                          <a:solidFill>
                            <a:schemeClr val="tx1"/>
                          </a:solidFill>
                          <a:effectLst/>
                        </a:rPr>
                        <a:t>steering_angle_pol</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616730"/>
                  </a:ext>
                </a:extLst>
              </a:tr>
              <a:tr h="215515">
                <a:tc>
                  <a:txBody>
                    <a:bodyPr/>
                    <a:lstStyle/>
                    <a:p>
                      <a:pPr algn="l" fontAlgn="b"/>
                      <a:r>
                        <a:rPr lang="en-GB" sz="1400" u="none" strike="noStrike" dirty="0">
                          <a:solidFill>
                            <a:schemeClr val="tx1"/>
                          </a:solidFill>
                          <a:effectLst/>
                        </a:rPr>
                        <a:t>*/beam</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9173466"/>
                  </a:ext>
                </a:extLst>
              </a:tr>
            </a:tbl>
          </a:graphicData>
        </a:graphic>
      </p:graphicFrame>
      <p:graphicFrame>
        <p:nvGraphicFramePr>
          <p:cNvPr id="45" name="Table 44">
            <a:extLst>
              <a:ext uri="{FF2B5EF4-FFF2-40B4-BE49-F238E27FC236}">
                <a16:creationId xmlns:a16="http://schemas.microsoft.com/office/drawing/2014/main" id="{8883C564-68C0-D641-A4B4-E58EBC6DF997}"/>
              </a:ext>
            </a:extLst>
          </p:cNvPr>
          <p:cNvGraphicFramePr>
            <a:graphicFrameLocks noGrp="1"/>
          </p:cNvGraphicFramePr>
          <p:nvPr>
            <p:extLst>
              <p:ext uri="{D42A27DB-BD31-4B8C-83A1-F6EECF244321}">
                <p14:modId xmlns:p14="http://schemas.microsoft.com/office/powerpoint/2010/main" val="903218144"/>
              </p:ext>
            </p:extLst>
          </p:nvPr>
        </p:nvGraphicFramePr>
        <p:xfrm>
          <a:off x="1564447" y="2983583"/>
          <a:ext cx="1943537" cy="1783080"/>
        </p:xfrm>
        <a:graphic>
          <a:graphicData uri="http://schemas.openxmlformats.org/drawingml/2006/table">
            <a:tbl>
              <a:tblPr firstRow="1">
                <a:tableStyleId>{F2DE63D5-997A-4646-A377-4702673A728D}</a:tableStyleId>
              </a:tblPr>
              <a:tblGrid>
                <a:gridCol w="1943537">
                  <a:extLst>
                    <a:ext uri="{9D8B030D-6E8A-4147-A177-3AD203B41FA5}">
                      <a16:colId xmlns:a16="http://schemas.microsoft.com/office/drawing/2014/main" val="3887263395"/>
                    </a:ext>
                  </a:extLst>
                </a:gridCol>
              </a:tblGrid>
              <a:tr h="219878">
                <a:tc>
                  <a:txBody>
                    <a:bodyPr/>
                    <a:lstStyle/>
                    <a:p>
                      <a:pPr algn="l" fontAlgn="b"/>
                      <a:r>
                        <a:rPr lang="en-GB" sz="1400" u="none" strike="noStrike" dirty="0">
                          <a:effectLst/>
                        </a:rPr>
                        <a:t>equilibrium/*</a:t>
                      </a:r>
                    </a:p>
                  </a:txBody>
                  <a:tcPr marL="9525" marR="9525" marT="9525" marB="0" anchor="b"/>
                </a:tc>
                <a:extLst>
                  <a:ext uri="{0D108BD9-81ED-4DB2-BD59-A6C34878D82A}">
                    <a16:rowId xmlns:a16="http://schemas.microsoft.com/office/drawing/2014/main" val="3397909699"/>
                  </a:ext>
                </a:extLst>
              </a:tr>
              <a:tr h="215515">
                <a:tc>
                  <a:txBody>
                    <a:bodyPr/>
                    <a:lstStyle/>
                    <a:p>
                      <a:pPr algn="l" fontAlgn="b"/>
                      <a:r>
                        <a:rPr lang="en-GB" sz="1400" b="1" u="none" strike="noStrike" dirty="0">
                          <a:solidFill>
                            <a:schemeClr val="accent1"/>
                          </a:solidFill>
                          <a:effectLst/>
                        </a:rPr>
                        <a:t>*/profiles_1d/f</a:t>
                      </a:r>
                      <a:endParaRPr lang="en-GB" sz="1400" b="1" i="0" u="none" strike="noStrike" dirty="0">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0648228"/>
                  </a:ext>
                </a:extLst>
              </a:tr>
              <a:tr h="215515">
                <a:tc>
                  <a:txBody>
                    <a:bodyPr/>
                    <a:lstStyle/>
                    <a:p>
                      <a:pPr algn="l" fontAlgn="b"/>
                      <a:r>
                        <a:rPr lang="en-GB" sz="1400" b="1" u="none" strike="noStrike" dirty="0">
                          <a:solidFill>
                            <a:schemeClr val="accent1"/>
                          </a:solidFill>
                          <a:effectLst/>
                        </a:rPr>
                        <a:t>*/profiles_2d/psi</a:t>
                      </a:r>
                      <a:endParaRPr lang="en-GB" sz="1400" b="1" i="0" u="none" strike="noStrike" dirty="0">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1320807"/>
                  </a:ext>
                </a:extLst>
              </a:tr>
              <a:tr h="215515">
                <a:tc>
                  <a:txBody>
                    <a:bodyPr/>
                    <a:lstStyle/>
                    <a:p>
                      <a:pPr algn="l" fontAlgn="b"/>
                      <a:r>
                        <a:rPr lang="en-GB" sz="1400" b="1" u="none" strike="noStrike" dirty="0">
                          <a:solidFill>
                            <a:schemeClr val="accent2"/>
                          </a:solidFill>
                          <a:effectLst/>
                        </a:rPr>
                        <a:t>*/profiles_2d/</a:t>
                      </a:r>
                      <a:r>
                        <a:rPr lang="en-GB" sz="1400" b="1" u="none" strike="noStrike" dirty="0" err="1">
                          <a:solidFill>
                            <a:schemeClr val="accent2"/>
                          </a:solidFill>
                          <a:effectLst/>
                        </a:rPr>
                        <a:t>b_field_r</a:t>
                      </a:r>
                      <a:endParaRPr lang="en-GB" sz="1400" b="1" i="0" u="none" strike="noStrike" dirty="0">
                        <a:solidFill>
                          <a:schemeClr val="accent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4297181"/>
                  </a:ext>
                </a:extLst>
              </a:tr>
              <a:tr h="215515">
                <a:tc>
                  <a:txBody>
                    <a:bodyPr/>
                    <a:lstStyle/>
                    <a:p>
                      <a:pPr algn="l" fontAlgn="b"/>
                      <a:r>
                        <a:rPr lang="en-GB" sz="1400" b="1" u="none" strike="noStrike" dirty="0">
                          <a:solidFill>
                            <a:schemeClr val="accent2"/>
                          </a:solidFill>
                          <a:effectLst/>
                        </a:rPr>
                        <a:t>*/profiles_2d/</a:t>
                      </a:r>
                      <a:r>
                        <a:rPr lang="en-GB" sz="1400" b="1" u="none" strike="noStrike" dirty="0" err="1">
                          <a:solidFill>
                            <a:schemeClr val="accent2"/>
                          </a:solidFill>
                          <a:effectLst/>
                        </a:rPr>
                        <a:t>b_field_tor</a:t>
                      </a:r>
                      <a:endParaRPr lang="en-GB" sz="1400" b="1" i="0" u="none" strike="noStrike" dirty="0">
                        <a:solidFill>
                          <a:schemeClr val="accent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2937224"/>
                  </a:ext>
                </a:extLst>
              </a:tr>
              <a:tr h="215515">
                <a:tc>
                  <a:txBody>
                    <a:bodyPr/>
                    <a:lstStyle/>
                    <a:p>
                      <a:pPr algn="l" fontAlgn="b"/>
                      <a:r>
                        <a:rPr lang="en-GB" sz="1400" b="1" u="none" strike="noStrike" dirty="0">
                          <a:solidFill>
                            <a:schemeClr val="accent2"/>
                          </a:solidFill>
                          <a:effectLst/>
                        </a:rPr>
                        <a:t>*/profiles_2d/</a:t>
                      </a:r>
                      <a:r>
                        <a:rPr lang="en-GB" sz="1400" b="1" u="none" strike="noStrike" dirty="0" err="1">
                          <a:solidFill>
                            <a:schemeClr val="accent2"/>
                          </a:solidFill>
                          <a:effectLst/>
                        </a:rPr>
                        <a:t>b_field_z</a:t>
                      </a:r>
                      <a:endParaRPr lang="en-GB" sz="1400" b="1" i="0" u="none" strike="noStrike" dirty="0">
                        <a:solidFill>
                          <a:schemeClr val="accent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8055961"/>
                  </a:ext>
                </a:extLst>
              </a:tr>
              <a:tr h="215515">
                <a:tc>
                  <a:txBody>
                    <a:bodyPr/>
                    <a:lstStyle/>
                    <a:p>
                      <a:pPr algn="l" fontAlgn="b"/>
                      <a:r>
                        <a:rPr lang="en-GB" sz="1400" b="0" u="none" strike="noStrike" dirty="0">
                          <a:solidFill>
                            <a:schemeClr val="tx1"/>
                          </a:solidFill>
                          <a:effectLst/>
                        </a:rPr>
                        <a:t>*/</a:t>
                      </a:r>
                      <a:r>
                        <a:rPr lang="en-GB" sz="1400" b="0" u="none" strike="noStrike" dirty="0" err="1">
                          <a:solidFill>
                            <a:schemeClr val="tx1"/>
                          </a:solidFill>
                          <a:effectLst/>
                        </a:rPr>
                        <a:t>magnetic_axis</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7489874"/>
                  </a:ext>
                </a:extLst>
              </a:tr>
              <a:tr h="215515">
                <a:tc>
                  <a:txBody>
                    <a:bodyPr/>
                    <a:lstStyle/>
                    <a:p>
                      <a:pPr algn="l" fontAlgn="b"/>
                      <a:r>
                        <a:rPr lang="en-GB" sz="1400" b="0" u="none" strike="noStrike" dirty="0">
                          <a:solidFill>
                            <a:schemeClr val="tx1"/>
                          </a:solidFill>
                          <a:effectLst/>
                        </a:rPr>
                        <a:t>*/</a:t>
                      </a:r>
                      <a:r>
                        <a:rPr lang="en-GB" sz="1400" b="0" u="none" strike="noStrike" dirty="0" err="1">
                          <a:solidFill>
                            <a:schemeClr val="tx1"/>
                          </a:solidFill>
                          <a:effectLst/>
                        </a:rPr>
                        <a:t>minor_radius</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69276311"/>
                  </a:ext>
                </a:extLst>
              </a:tr>
            </a:tbl>
          </a:graphicData>
        </a:graphic>
      </p:graphicFrame>
      <p:graphicFrame>
        <p:nvGraphicFramePr>
          <p:cNvPr id="47" name="Table 46">
            <a:extLst>
              <a:ext uri="{FF2B5EF4-FFF2-40B4-BE49-F238E27FC236}">
                <a16:creationId xmlns:a16="http://schemas.microsoft.com/office/drawing/2014/main" id="{390FB854-0A0B-764A-9C33-4349C2C6AE3F}"/>
              </a:ext>
            </a:extLst>
          </p:cNvPr>
          <p:cNvGraphicFramePr>
            <a:graphicFrameLocks noGrp="1"/>
          </p:cNvGraphicFramePr>
          <p:nvPr>
            <p:extLst>
              <p:ext uri="{D42A27DB-BD31-4B8C-83A1-F6EECF244321}">
                <p14:modId xmlns:p14="http://schemas.microsoft.com/office/powerpoint/2010/main" val="1174830437"/>
              </p:ext>
            </p:extLst>
          </p:nvPr>
        </p:nvGraphicFramePr>
        <p:xfrm>
          <a:off x="3899096" y="985524"/>
          <a:ext cx="1892016" cy="445770"/>
        </p:xfrm>
        <a:graphic>
          <a:graphicData uri="http://schemas.openxmlformats.org/drawingml/2006/table">
            <a:tbl>
              <a:tblPr firstRow="1">
                <a:tableStyleId>{17292A2E-F333-43FB-9621-5CBBE7FDCDCB}</a:tableStyleId>
              </a:tblPr>
              <a:tblGrid>
                <a:gridCol w="1892016">
                  <a:extLst>
                    <a:ext uri="{9D8B030D-6E8A-4147-A177-3AD203B41FA5}">
                      <a16:colId xmlns:a16="http://schemas.microsoft.com/office/drawing/2014/main" val="3887263395"/>
                    </a:ext>
                  </a:extLst>
                </a:gridCol>
              </a:tblGrid>
              <a:tr h="204657">
                <a:tc>
                  <a:txBody>
                    <a:bodyPr/>
                    <a:lstStyle/>
                    <a:p>
                      <a:pPr algn="l" fontAlgn="b"/>
                      <a:r>
                        <a:rPr lang="en-GB" sz="1400" u="none" strike="noStrike" dirty="0">
                          <a:effectLst/>
                        </a:rPr>
                        <a:t>wall/*</a:t>
                      </a:r>
                    </a:p>
                  </a:txBody>
                  <a:tcPr marL="9525" marR="9525" marT="9525" marB="0" anchor="b"/>
                </a:tc>
                <a:extLst>
                  <a:ext uri="{0D108BD9-81ED-4DB2-BD59-A6C34878D82A}">
                    <a16:rowId xmlns:a16="http://schemas.microsoft.com/office/drawing/2014/main" val="3397909699"/>
                  </a:ext>
                </a:extLst>
              </a:tr>
              <a:tr h="215515">
                <a:tc>
                  <a:txBody>
                    <a:bodyPr/>
                    <a:lstStyle/>
                    <a:p>
                      <a:pPr algn="l" fontAlgn="b"/>
                      <a:r>
                        <a:rPr lang="en-GB" sz="1400" b="1" u="none" strike="noStrike" dirty="0">
                          <a:solidFill>
                            <a:schemeClr val="tx1"/>
                          </a:solidFill>
                          <a:effectLst/>
                        </a:rPr>
                        <a:t>*/description_2d/limiter</a:t>
                      </a:r>
                      <a:endParaRPr lang="en-GB" sz="1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0648228"/>
                  </a:ext>
                </a:extLst>
              </a:tr>
            </a:tbl>
          </a:graphicData>
        </a:graphic>
      </p:graphicFrame>
      <p:graphicFrame>
        <p:nvGraphicFramePr>
          <p:cNvPr id="48" name="Table 47">
            <a:extLst>
              <a:ext uri="{FF2B5EF4-FFF2-40B4-BE49-F238E27FC236}">
                <a16:creationId xmlns:a16="http://schemas.microsoft.com/office/drawing/2014/main" id="{939878C4-431E-D14E-8C5B-86B4D645C85D}"/>
              </a:ext>
            </a:extLst>
          </p:cNvPr>
          <p:cNvGraphicFramePr>
            <a:graphicFrameLocks noGrp="1"/>
          </p:cNvGraphicFramePr>
          <p:nvPr>
            <p:extLst>
              <p:ext uri="{D42A27DB-BD31-4B8C-83A1-F6EECF244321}">
                <p14:modId xmlns:p14="http://schemas.microsoft.com/office/powerpoint/2010/main" val="3462787017"/>
              </p:ext>
            </p:extLst>
          </p:nvPr>
        </p:nvGraphicFramePr>
        <p:xfrm>
          <a:off x="5986780" y="2021944"/>
          <a:ext cx="2230903" cy="891540"/>
        </p:xfrm>
        <a:graphic>
          <a:graphicData uri="http://schemas.openxmlformats.org/drawingml/2006/table">
            <a:tbl>
              <a:tblPr firstRow="1">
                <a:tableStyleId>{69012ECD-51FC-41F1-AA8D-1B2483CD663E}</a:tableStyleId>
              </a:tblPr>
              <a:tblGrid>
                <a:gridCol w="2230903">
                  <a:extLst>
                    <a:ext uri="{9D8B030D-6E8A-4147-A177-3AD203B41FA5}">
                      <a16:colId xmlns:a16="http://schemas.microsoft.com/office/drawing/2014/main" val="3887263395"/>
                    </a:ext>
                  </a:extLst>
                </a:gridCol>
              </a:tblGrid>
              <a:tr h="204657">
                <a:tc>
                  <a:txBody>
                    <a:bodyPr/>
                    <a:lstStyle/>
                    <a:p>
                      <a:pPr algn="l" fontAlgn="b"/>
                      <a:r>
                        <a:rPr lang="en-GB" sz="1400" u="none" strike="noStrike" dirty="0">
                          <a:effectLst/>
                        </a:rPr>
                        <a:t>waves/*</a:t>
                      </a:r>
                    </a:p>
                  </a:txBody>
                  <a:tcPr marL="9525" marR="9525" marT="9525" marB="0" anchor="b"/>
                </a:tc>
                <a:extLst>
                  <a:ext uri="{0D108BD9-81ED-4DB2-BD59-A6C34878D82A}">
                    <a16:rowId xmlns:a16="http://schemas.microsoft.com/office/drawing/2014/main" val="3397909699"/>
                  </a:ext>
                </a:extLst>
              </a:tr>
              <a:tr h="215515">
                <a:tc>
                  <a:txBody>
                    <a:bodyPr/>
                    <a:lstStyle/>
                    <a:p>
                      <a:pPr algn="l" fontAlgn="b"/>
                      <a:r>
                        <a:rPr lang="en-GB" sz="1400" b="1" u="none" strike="noStrike" dirty="0">
                          <a:solidFill>
                            <a:schemeClr val="tx1"/>
                          </a:solidFill>
                          <a:effectLst/>
                        </a:rPr>
                        <a:t>*/electrons/</a:t>
                      </a:r>
                      <a:r>
                        <a:rPr lang="en-GB" sz="1400" b="1" u="none" strike="noStrike" dirty="0" err="1">
                          <a:solidFill>
                            <a:schemeClr val="tx1"/>
                          </a:solidFill>
                          <a:effectLst/>
                        </a:rPr>
                        <a:t>power_thermal</a:t>
                      </a:r>
                      <a:endParaRPr lang="en-GB" sz="1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0648228"/>
                  </a:ext>
                </a:extLst>
              </a:tr>
              <a:tr h="215515">
                <a:tc>
                  <a:txBody>
                    <a:bodyPr/>
                    <a:lstStyle/>
                    <a:p>
                      <a:pPr algn="l" fontAlgn="b"/>
                      <a:r>
                        <a:rPr lang="en-GB" sz="1400" b="0" u="none" strike="noStrike" dirty="0">
                          <a:solidFill>
                            <a:schemeClr val="tx1">
                              <a:lumMod val="50000"/>
                              <a:lumOff val="50000"/>
                            </a:schemeClr>
                          </a:solidFill>
                          <a:effectLst/>
                        </a:rPr>
                        <a:t>*/profiles_1d</a:t>
                      </a:r>
                      <a:endParaRPr lang="en-GB" sz="1400" b="0" i="0" u="none" strike="noStrike" dirty="0">
                        <a:solidFill>
                          <a:schemeClr val="tx1">
                            <a:lumMod val="50000"/>
                            <a:lumOff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1320807"/>
                  </a:ext>
                </a:extLst>
              </a:tr>
              <a:tr h="215515">
                <a:tc>
                  <a:txBody>
                    <a:bodyPr/>
                    <a:lstStyle/>
                    <a:p>
                      <a:pPr algn="l" fontAlgn="b"/>
                      <a:r>
                        <a:rPr lang="en-GB" sz="1400" b="0" u="none" strike="noStrike" dirty="0">
                          <a:solidFill>
                            <a:schemeClr val="tx1">
                              <a:lumMod val="50000"/>
                              <a:lumOff val="50000"/>
                            </a:schemeClr>
                          </a:solidFill>
                          <a:effectLst/>
                        </a:rPr>
                        <a:t>*/</a:t>
                      </a:r>
                      <a:r>
                        <a:rPr lang="en-GB" sz="1400" b="0" u="none" strike="noStrike" dirty="0" err="1">
                          <a:solidFill>
                            <a:schemeClr val="tx1">
                              <a:lumMod val="50000"/>
                              <a:lumOff val="50000"/>
                            </a:schemeClr>
                          </a:solidFill>
                          <a:effectLst/>
                        </a:rPr>
                        <a:t>beam_tracing</a:t>
                      </a:r>
                      <a:endParaRPr lang="en-GB" sz="1400" b="0" i="0" u="none" strike="noStrike" dirty="0">
                        <a:solidFill>
                          <a:schemeClr val="tx1">
                            <a:lumMod val="50000"/>
                            <a:lumOff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2630340"/>
                  </a:ext>
                </a:extLst>
              </a:tr>
            </a:tbl>
          </a:graphicData>
        </a:graphic>
      </p:graphicFrame>
      <p:sp>
        <p:nvSpPr>
          <p:cNvPr id="50" name="Rounded Rectangle 49">
            <a:extLst>
              <a:ext uri="{FF2B5EF4-FFF2-40B4-BE49-F238E27FC236}">
                <a16:creationId xmlns:a16="http://schemas.microsoft.com/office/drawing/2014/main" id="{744635A9-76AB-244C-A93B-E2905B0CA295}"/>
              </a:ext>
            </a:extLst>
          </p:cNvPr>
          <p:cNvSpPr/>
          <p:nvPr/>
        </p:nvSpPr>
        <p:spPr>
          <a:xfrm flipH="1">
            <a:off x="4079976" y="4836762"/>
            <a:ext cx="1530256" cy="9321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BKD0</a:t>
            </a:r>
          </a:p>
        </p:txBody>
      </p:sp>
      <p:cxnSp>
        <p:nvCxnSpPr>
          <p:cNvPr id="51" name="Elbow Connector 50">
            <a:extLst>
              <a:ext uri="{FF2B5EF4-FFF2-40B4-BE49-F238E27FC236}">
                <a16:creationId xmlns:a16="http://schemas.microsoft.com/office/drawing/2014/main" id="{BA850DF3-946D-6F42-8823-F484050113FE}"/>
              </a:ext>
            </a:extLst>
          </p:cNvPr>
          <p:cNvCxnSpPr>
            <a:cxnSpLocks/>
            <a:stCxn id="48" idx="2"/>
            <a:endCxn id="50" idx="0"/>
          </p:cNvCxnSpPr>
          <p:nvPr/>
        </p:nvCxnSpPr>
        <p:spPr>
          <a:xfrm rot="5400000">
            <a:off x="5012029" y="2746560"/>
            <a:ext cx="1923278" cy="2257127"/>
          </a:xfrm>
          <a:prstGeom prst="bentConnector3">
            <a:avLst>
              <a:gd name="adj1" fmla="val 50000"/>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70AFFEE9-C900-B343-8963-ED77B6993AAE}"/>
              </a:ext>
            </a:extLst>
          </p:cNvPr>
          <p:cNvCxnSpPr>
            <a:cxnSpLocks/>
            <a:stCxn id="67" idx="3"/>
            <a:endCxn id="50" idx="2"/>
          </p:cNvCxnSpPr>
          <p:nvPr/>
        </p:nvCxnSpPr>
        <p:spPr>
          <a:xfrm flipV="1">
            <a:off x="3482222" y="5768928"/>
            <a:ext cx="1362882" cy="293015"/>
          </a:xfrm>
          <a:prstGeom prst="bentConnector2">
            <a:avLst/>
          </a:prstGeom>
          <a:ln w="190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Elbow Connector 58">
            <a:extLst>
              <a:ext uri="{FF2B5EF4-FFF2-40B4-BE49-F238E27FC236}">
                <a16:creationId xmlns:a16="http://schemas.microsoft.com/office/drawing/2014/main" id="{7BF9D1B6-B78B-6247-9427-07919577289C}"/>
              </a:ext>
            </a:extLst>
          </p:cNvPr>
          <p:cNvCxnSpPr>
            <a:cxnSpLocks/>
            <a:stCxn id="50" idx="1"/>
            <a:endCxn id="66" idx="1"/>
          </p:cNvCxnSpPr>
          <p:nvPr/>
        </p:nvCxnSpPr>
        <p:spPr>
          <a:xfrm>
            <a:off x="5610232" y="5302845"/>
            <a:ext cx="753096" cy="3319"/>
          </a:xfrm>
          <a:prstGeom prst="bentConnector3">
            <a:avLst>
              <a:gd name="adj1" fmla="val 50000"/>
            </a:avLst>
          </a:prstGeom>
          <a:ln w="190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66" name="Table 65">
            <a:extLst>
              <a:ext uri="{FF2B5EF4-FFF2-40B4-BE49-F238E27FC236}">
                <a16:creationId xmlns:a16="http://schemas.microsoft.com/office/drawing/2014/main" id="{E185C19E-C4C0-3742-9E0A-5688C4FE1F31}"/>
              </a:ext>
            </a:extLst>
          </p:cNvPr>
          <p:cNvGraphicFramePr>
            <a:graphicFrameLocks noGrp="1"/>
          </p:cNvGraphicFramePr>
          <p:nvPr>
            <p:extLst>
              <p:ext uri="{D42A27DB-BD31-4B8C-83A1-F6EECF244321}">
                <p14:modId xmlns:p14="http://schemas.microsoft.com/office/powerpoint/2010/main" val="3021137910"/>
              </p:ext>
            </p:extLst>
          </p:nvPr>
        </p:nvGraphicFramePr>
        <p:xfrm>
          <a:off x="6363328" y="4642272"/>
          <a:ext cx="2132581" cy="1327785"/>
        </p:xfrm>
        <a:graphic>
          <a:graphicData uri="http://schemas.openxmlformats.org/drawingml/2006/table">
            <a:tbl>
              <a:tblPr firstRow="1">
                <a:tableStyleId>{72833802-FEF1-4C79-8D5D-14CF1EAF98D9}</a:tableStyleId>
              </a:tblPr>
              <a:tblGrid>
                <a:gridCol w="2132581">
                  <a:extLst>
                    <a:ext uri="{9D8B030D-6E8A-4147-A177-3AD203B41FA5}">
                      <a16:colId xmlns:a16="http://schemas.microsoft.com/office/drawing/2014/main" val="3887263395"/>
                    </a:ext>
                  </a:extLst>
                </a:gridCol>
              </a:tblGrid>
              <a:tr h="204657">
                <a:tc>
                  <a:txBody>
                    <a:bodyPr/>
                    <a:lstStyle/>
                    <a:p>
                      <a:pPr algn="l" fontAlgn="b"/>
                      <a:r>
                        <a:rPr lang="en-GB" sz="1400" u="none" strike="noStrike" dirty="0" err="1">
                          <a:effectLst/>
                        </a:rPr>
                        <a:t>core_profiles</a:t>
                      </a:r>
                      <a:r>
                        <a:rPr lang="en-GB" sz="1400" u="none" strike="noStrike" dirty="0">
                          <a:effectLst/>
                        </a:rPr>
                        <a:t>/*</a:t>
                      </a:r>
                    </a:p>
                  </a:txBody>
                  <a:tcPr marL="9525" marR="9525" marT="9525" marB="0" anchor="b"/>
                </a:tc>
                <a:extLst>
                  <a:ext uri="{0D108BD9-81ED-4DB2-BD59-A6C34878D82A}">
                    <a16:rowId xmlns:a16="http://schemas.microsoft.com/office/drawing/2014/main" val="3397909699"/>
                  </a:ext>
                </a:extLst>
              </a:tr>
              <a:tr h="215515">
                <a:tc>
                  <a:txBody>
                    <a:bodyPr/>
                    <a:lstStyle/>
                    <a:p>
                      <a:pPr algn="l" fontAlgn="b"/>
                      <a:r>
                        <a:rPr lang="en-GB" sz="1400" b="1" u="none" strike="noStrike" dirty="0">
                          <a:solidFill>
                            <a:schemeClr val="accent1"/>
                          </a:solidFill>
                          <a:effectLst/>
                        </a:rPr>
                        <a:t>*(t)/electrons/temperature</a:t>
                      </a:r>
                    </a:p>
                    <a:p>
                      <a:pPr algn="l" fontAlgn="b"/>
                      <a:r>
                        <a:rPr lang="en-GB" sz="1400" b="1" u="none" strike="noStrike" dirty="0">
                          <a:solidFill>
                            <a:schemeClr val="accent1"/>
                          </a:solidFill>
                          <a:effectLst/>
                        </a:rPr>
                        <a:t>*(t)/electrons/density</a:t>
                      </a:r>
                      <a:endParaRPr lang="en-GB" sz="1400" b="1" i="0" u="none" strike="noStrike" dirty="0">
                        <a:solidFill>
                          <a:schemeClr val="accent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0648228"/>
                  </a:ext>
                </a:extLst>
              </a:tr>
              <a:tr h="215515">
                <a:tc>
                  <a:txBody>
                    <a:bodyPr/>
                    <a:lstStyle/>
                    <a:p>
                      <a:pPr algn="l" fontAlgn="b"/>
                      <a:r>
                        <a:rPr lang="en-GB" sz="1400" b="0" u="none" strike="noStrike" dirty="0">
                          <a:solidFill>
                            <a:schemeClr val="tx1"/>
                          </a:solidFill>
                          <a:effectLst/>
                        </a:rPr>
                        <a:t>*(t)/ion</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1320807"/>
                  </a:ext>
                </a:extLst>
              </a:tr>
              <a:tr h="215515">
                <a:tc>
                  <a:txBody>
                    <a:bodyPr/>
                    <a:lstStyle/>
                    <a:p>
                      <a:pPr algn="l" fontAlgn="b"/>
                      <a:r>
                        <a:rPr lang="en-GB" sz="1400" b="0" u="none" strike="noStrike" dirty="0">
                          <a:solidFill>
                            <a:schemeClr val="tx1"/>
                          </a:solidFill>
                          <a:effectLst/>
                        </a:rPr>
                        <a:t>*(t)/neutral</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2630340"/>
                  </a:ext>
                </a:extLst>
              </a:tr>
              <a:tr h="215515">
                <a:tc>
                  <a:txBody>
                    <a:bodyPr/>
                    <a:lstStyle/>
                    <a:p>
                      <a:pPr algn="l" fontAlgn="b"/>
                      <a:r>
                        <a:rPr lang="en-GB" sz="1400" b="1" u="none" strike="noStrike" dirty="0">
                          <a:solidFill>
                            <a:schemeClr val="tx1"/>
                          </a:solidFill>
                          <a:effectLst/>
                        </a:rPr>
                        <a:t>*/</a:t>
                      </a:r>
                      <a:r>
                        <a:rPr lang="en-GB" sz="1400" b="1" u="none" strike="noStrike" dirty="0" err="1">
                          <a:solidFill>
                            <a:schemeClr val="tx1"/>
                          </a:solidFill>
                          <a:effectLst/>
                        </a:rPr>
                        <a:t>ip</a:t>
                      </a:r>
                      <a:r>
                        <a:rPr lang="en-GB" sz="1400" b="1" u="none" strike="noStrike" dirty="0">
                          <a:solidFill>
                            <a:schemeClr val="tx1"/>
                          </a:solidFill>
                          <a:effectLst/>
                        </a:rPr>
                        <a:t>(t)</a:t>
                      </a:r>
                      <a:endParaRPr lang="en-GB" sz="1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6110406"/>
                  </a:ext>
                </a:extLst>
              </a:tr>
            </a:tbl>
          </a:graphicData>
        </a:graphic>
      </p:graphicFrame>
      <p:graphicFrame>
        <p:nvGraphicFramePr>
          <p:cNvPr id="67" name="Table 66">
            <a:extLst>
              <a:ext uri="{FF2B5EF4-FFF2-40B4-BE49-F238E27FC236}">
                <a16:creationId xmlns:a16="http://schemas.microsoft.com/office/drawing/2014/main" id="{9A23D902-46D5-D649-8724-87258CABEBB1}"/>
              </a:ext>
            </a:extLst>
          </p:cNvPr>
          <p:cNvGraphicFramePr>
            <a:graphicFrameLocks noGrp="1"/>
          </p:cNvGraphicFramePr>
          <p:nvPr>
            <p:extLst>
              <p:ext uri="{D42A27DB-BD31-4B8C-83A1-F6EECF244321}">
                <p14:modId xmlns:p14="http://schemas.microsoft.com/office/powerpoint/2010/main" val="1307254308"/>
              </p:ext>
            </p:extLst>
          </p:nvPr>
        </p:nvGraphicFramePr>
        <p:xfrm>
          <a:off x="1590206" y="5504731"/>
          <a:ext cx="1892016" cy="1114425"/>
        </p:xfrm>
        <a:graphic>
          <a:graphicData uri="http://schemas.openxmlformats.org/drawingml/2006/table">
            <a:tbl>
              <a:tblPr firstRow="1">
                <a:tableStyleId>{F2DE63D5-997A-4646-A377-4702673A728D}</a:tableStyleId>
              </a:tblPr>
              <a:tblGrid>
                <a:gridCol w="1892016">
                  <a:extLst>
                    <a:ext uri="{9D8B030D-6E8A-4147-A177-3AD203B41FA5}">
                      <a16:colId xmlns:a16="http://schemas.microsoft.com/office/drawing/2014/main" val="3887263395"/>
                    </a:ext>
                  </a:extLst>
                </a:gridCol>
              </a:tblGrid>
              <a:tr h="204657">
                <a:tc>
                  <a:txBody>
                    <a:bodyPr/>
                    <a:lstStyle/>
                    <a:p>
                      <a:pPr algn="l" fontAlgn="b"/>
                      <a:r>
                        <a:rPr lang="en-GB" sz="1400" u="none" strike="noStrike" dirty="0" err="1">
                          <a:effectLst/>
                        </a:rPr>
                        <a:t>core_profiles</a:t>
                      </a:r>
                      <a:r>
                        <a:rPr lang="en-GB" sz="1400" u="none" strike="noStrike" dirty="0">
                          <a:effectLst/>
                        </a:rPr>
                        <a:t>/*</a:t>
                      </a:r>
                    </a:p>
                  </a:txBody>
                  <a:tcPr marL="9525" marR="9525" marT="9525" marB="0" anchor="b"/>
                </a:tc>
                <a:extLst>
                  <a:ext uri="{0D108BD9-81ED-4DB2-BD59-A6C34878D82A}">
                    <a16:rowId xmlns:a16="http://schemas.microsoft.com/office/drawing/2014/main" val="3397909699"/>
                  </a:ext>
                </a:extLst>
              </a:tr>
              <a:tr h="215515">
                <a:tc>
                  <a:txBody>
                    <a:bodyPr/>
                    <a:lstStyle/>
                    <a:p>
                      <a:pPr algn="l" fontAlgn="b"/>
                      <a:r>
                        <a:rPr lang="en-GB" sz="1400" b="0" u="none" strike="noStrike" dirty="0">
                          <a:solidFill>
                            <a:schemeClr val="tx1"/>
                          </a:solidFill>
                          <a:effectLst/>
                        </a:rPr>
                        <a:t>*(0)/electrons</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0648228"/>
                  </a:ext>
                </a:extLst>
              </a:tr>
              <a:tr h="215515">
                <a:tc>
                  <a:txBody>
                    <a:bodyPr/>
                    <a:lstStyle/>
                    <a:p>
                      <a:pPr algn="l" fontAlgn="b"/>
                      <a:r>
                        <a:rPr lang="en-GB" sz="1400" b="0" u="none" strike="noStrike" dirty="0">
                          <a:solidFill>
                            <a:schemeClr val="tx1"/>
                          </a:solidFill>
                          <a:effectLst/>
                        </a:rPr>
                        <a:t>*(0)/ion</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1320807"/>
                  </a:ext>
                </a:extLst>
              </a:tr>
              <a:tr h="215515">
                <a:tc>
                  <a:txBody>
                    <a:bodyPr/>
                    <a:lstStyle/>
                    <a:p>
                      <a:pPr algn="l" fontAlgn="b"/>
                      <a:r>
                        <a:rPr lang="en-GB" sz="1400" b="0" u="none" strike="noStrike" dirty="0">
                          <a:solidFill>
                            <a:schemeClr val="tx1"/>
                          </a:solidFill>
                          <a:effectLst/>
                        </a:rPr>
                        <a:t>*(0)/neutral</a:t>
                      </a:r>
                      <a:endParaRPr lang="en-GB" sz="14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2630340"/>
                  </a:ext>
                </a:extLst>
              </a:tr>
              <a:tr h="215515">
                <a:tc>
                  <a:txBody>
                    <a:bodyPr/>
                    <a:lstStyle/>
                    <a:p>
                      <a:pPr algn="l" fontAlgn="b"/>
                      <a:r>
                        <a:rPr lang="en-GB" sz="1400" b="1" u="none" strike="noStrike" dirty="0">
                          <a:solidFill>
                            <a:schemeClr val="tx1"/>
                          </a:solidFill>
                          <a:effectLst/>
                        </a:rPr>
                        <a:t>*/</a:t>
                      </a:r>
                      <a:r>
                        <a:rPr lang="en-GB" sz="1400" b="1" u="none" strike="noStrike" dirty="0" err="1">
                          <a:solidFill>
                            <a:schemeClr val="tx1"/>
                          </a:solidFill>
                          <a:effectLst/>
                        </a:rPr>
                        <a:t>v_loop</a:t>
                      </a:r>
                      <a:r>
                        <a:rPr lang="en-GB" sz="1400" b="1" u="none" strike="noStrike" dirty="0">
                          <a:solidFill>
                            <a:schemeClr val="tx1"/>
                          </a:solidFill>
                          <a:effectLst/>
                        </a:rPr>
                        <a:t>(t)</a:t>
                      </a:r>
                      <a:endParaRPr lang="en-GB" sz="1400" b="1"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6110406"/>
                  </a:ext>
                </a:extLst>
              </a:tr>
            </a:tbl>
          </a:graphicData>
        </a:graphic>
      </p:graphicFrame>
      <p:cxnSp>
        <p:nvCxnSpPr>
          <p:cNvPr id="99" name="Elbow Connector 98">
            <a:extLst>
              <a:ext uri="{FF2B5EF4-FFF2-40B4-BE49-F238E27FC236}">
                <a16:creationId xmlns:a16="http://schemas.microsoft.com/office/drawing/2014/main" id="{C9DC418D-D76E-7547-9A65-42232B1BD084}"/>
              </a:ext>
            </a:extLst>
          </p:cNvPr>
          <p:cNvCxnSpPr>
            <a:cxnSpLocks/>
            <a:stCxn id="45" idx="2"/>
            <a:endCxn id="50" idx="3"/>
          </p:cNvCxnSpPr>
          <p:nvPr/>
        </p:nvCxnSpPr>
        <p:spPr>
          <a:xfrm rot="16200000" flipH="1">
            <a:off x="3040004" y="4262873"/>
            <a:ext cx="536182" cy="1543761"/>
          </a:xfrm>
          <a:prstGeom prst="bentConnector2">
            <a:avLst/>
          </a:prstGeom>
          <a:ln w="190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BE982CB-9851-5C46-B94F-0791FA3D819D}"/>
              </a:ext>
            </a:extLst>
          </p:cNvPr>
          <p:cNvSpPr txBox="1"/>
          <p:nvPr/>
        </p:nvSpPr>
        <p:spPr>
          <a:xfrm>
            <a:off x="6876256" y="827519"/>
            <a:ext cx="2057717" cy="923330"/>
          </a:xfrm>
          <a:prstGeom prst="rect">
            <a:avLst/>
          </a:prstGeom>
          <a:noFill/>
        </p:spPr>
        <p:txBody>
          <a:bodyPr wrap="square" rtlCol="0">
            <a:spAutoFit/>
          </a:bodyPr>
          <a:lstStyle/>
          <a:p>
            <a:r>
              <a:rPr lang="en-US" dirty="0"/>
              <a:t>adaptation</a:t>
            </a:r>
          </a:p>
          <a:p>
            <a:r>
              <a:rPr lang="en-US" dirty="0"/>
              <a:t>to be completed by the end of 2021</a:t>
            </a:r>
          </a:p>
        </p:txBody>
      </p:sp>
      <p:cxnSp>
        <p:nvCxnSpPr>
          <p:cNvPr id="131" name="Straight Arrow Connector 130">
            <a:extLst>
              <a:ext uri="{FF2B5EF4-FFF2-40B4-BE49-F238E27FC236}">
                <a16:creationId xmlns:a16="http://schemas.microsoft.com/office/drawing/2014/main" id="{7D05C3F8-8339-B745-9CC5-8C5E1F4D945C}"/>
              </a:ext>
            </a:extLst>
          </p:cNvPr>
          <p:cNvCxnSpPr>
            <a:cxnSpLocks/>
            <a:endCxn id="67" idx="1"/>
          </p:cNvCxnSpPr>
          <p:nvPr/>
        </p:nvCxnSpPr>
        <p:spPr>
          <a:xfrm>
            <a:off x="320704" y="6061943"/>
            <a:ext cx="1269502" cy="0"/>
          </a:xfrm>
          <a:prstGeom prst="straightConnector1">
            <a:avLst/>
          </a:prstGeom>
          <a:ln w="190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792DC02-C903-C849-B2CE-BD8D8031A4EC}"/>
              </a:ext>
            </a:extLst>
          </p:cNvPr>
          <p:cNvCxnSpPr>
            <a:cxnSpLocks/>
            <a:endCxn id="45" idx="1"/>
          </p:cNvCxnSpPr>
          <p:nvPr/>
        </p:nvCxnSpPr>
        <p:spPr>
          <a:xfrm>
            <a:off x="320704" y="3875123"/>
            <a:ext cx="1243743" cy="0"/>
          </a:xfrm>
          <a:prstGeom prst="straightConnector1">
            <a:avLst/>
          </a:prstGeom>
          <a:ln w="1905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8E343D2-B5EA-6A42-832F-F1E804B01536}"/>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EC720FC2-4164-A440-93C1-406C2DA42F92}" type="slidenum">
              <a:rPr lang="en-GB" smtClean="0"/>
              <a:t>11</a:t>
            </a:fld>
            <a:endParaRPr lang="en-GB" dirty="0"/>
          </a:p>
        </p:txBody>
      </p:sp>
    </p:spTree>
    <p:extLst>
      <p:ext uri="{BB962C8B-B14F-4D97-AF65-F5344CB8AC3E}">
        <p14:creationId xmlns:p14="http://schemas.microsoft.com/office/powerpoint/2010/main" val="122066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1E2C-8913-D549-9890-77708AEF4CB0}"/>
              </a:ext>
            </a:extLst>
          </p:cNvPr>
          <p:cNvSpPr>
            <a:spLocks noGrp="1"/>
          </p:cNvSpPr>
          <p:nvPr>
            <p:ph type="title"/>
          </p:nvPr>
        </p:nvSpPr>
        <p:spPr/>
        <p:txBody>
          <a:bodyPr/>
          <a:lstStyle/>
          <a:p>
            <a:r>
              <a:rPr lang="en-GB" dirty="0"/>
              <a:t>Coupling GRAY/BKD0</a:t>
            </a:r>
          </a:p>
        </p:txBody>
      </p:sp>
      <p:sp>
        <p:nvSpPr>
          <p:cNvPr id="3" name="Content Placeholder 2">
            <a:extLst>
              <a:ext uri="{FF2B5EF4-FFF2-40B4-BE49-F238E27FC236}">
                <a16:creationId xmlns:a16="http://schemas.microsoft.com/office/drawing/2014/main" id="{8942D87F-899A-F04D-A1C2-91170743752A}"/>
              </a:ext>
            </a:extLst>
          </p:cNvPr>
          <p:cNvSpPr>
            <a:spLocks noGrp="1"/>
          </p:cNvSpPr>
          <p:nvPr>
            <p:ph idx="1"/>
          </p:nvPr>
        </p:nvSpPr>
        <p:spPr>
          <a:xfrm>
            <a:off x="457200" y="980728"/>
            <a:ext cx="8229600" cy="5328592"/>
          </a:xfrm>
        </p:spPr>
        <p:txBody>
          <a:bodyPr>
            <a:normAutofit lnSpcReduction="10000"/>
          </a:bodyPr>
          <a:lstStyle/>
          <a:p>
            <a:pPr marL="0" indent="0">
              <a:buNone/>
            </a:pPr>
            <a:r>
              <a:rPr lang="en-GB" sz="2000" u="sng" dirty="0"/>
              <a:t>Current status</a:t>
            </a:r>
          </a:p>
          <a:p>
            <a:r>
              <a:rPr lang="en-GB" sz="2000" dirty="0"/>
              <a:t>Not in IMAS: data exchange via external files</a:t>
            </a:r>
          </a:p>
          <a:p>
            <a:r>
              <a:rPr lang="en-GB" sz="2000" dirty="0"/>
              <a:t>Two-steps simulation</a:t>
            </a:r>
          </a:p>
          <a:p>
            <a:pPr marL="800100" lvl="1" indent="-342900">
              <a:buFont typeface="+mj-lt"/>
              <a:buAutoNum type="arabicPeriod"/>
            </a:pPr>
            <a:r>
              <a:rPr lang="en-GB" sz="1800" dirty="0"/>
              <a:t>GRAY </a:t>
            </a:r>
            <a:r>
              <a:rPr lang="en-GB" sz="1800" dirty="0">
                <a:sym typeface="Wingdings" pitchFamily="2" charset="2"/>
              </a:rPr>
              <a:t> </a:t>
            </a:r>
            <a:r>
              <a:rPr lang="en-GB" sz="1800" dirty="0"/>
              <a:t>EC power absorption look-up table generated with</a:t>
            </a:r>
          </a:p>
          <a:p>
            <a:pPr lvl="2"/>
            <a:r>
              <a:rPr lang="en-GB" dirty="0"/>
              <a:t>fixed injection angles</a:t>
            </a:r>
          </a:p>
          <a:p>
            <a:pPr lvl="2"/>
            <a:r>
              <a:rPr lang="en-GB" dirty="0"/>
              <a:t>fixed simplified plasma geometry</a:t>
            </a:r>
            <a:br>
              <a:rPr lang="en-GB" dirty="0"/>
            </a:br>
            <a:r>
              <a:rPr lang="en-GB" dirty="0"/>
              <a:t>(good approx. for 0D quantities in regime of very localized absorption)</a:t>
            </a:r>
          </a:p>
          <a:p>
            <a:pPr lvl="2"/>
            <a:r>
              <a:rPr lang="en-GB" dirty="0"/>
              <a:t>n</a:t>
            </a:r>
            <a:r>
              <a:rPr lang="en-GB" baseline="-25000" dirty="0"/>
              <a:t>e</a:t>
            </a:r>
            <a:r>
              <a:rPr lang="en-GB" dirty="0"/>
              <a:t>, </a:t>
            </a:r>
            <a:r>
              <a:rPr lang="en-GB" dirty="0" err="1"/>
              <a:t>T</a:t>
            </a:r>
            <a:r>
              <a:rPr lang="en-GB" baseline="-25000" dirty="0" err="1"/>
              <a:t>e</a:t>
            </a:r>
            <a:r>
              <a:rPr lang="en-GB" dirty="0"/>
              <a:t> range covering all values encountered during the start-up phase</a:t>
            </a:r>
          </a:p>
          <a:p>
            <a:pPr marL="914400" lvl="1" indent="-457200">
              <a:buFont typeface="+mj-lt"/>
              <a:buAutoNum type="arabicPeriod"/>
            </a:pPr>
            <a:r>
              <a:rPr lang="en-GB" sz="1800" dirty="0"/>
              <a:t>BKD0 </a:t>
            </a:r>
            <a:r>
              <a:rPr lang="en-GB" sz="1800" dirty="0">
                <a:sym typeface="Wingdings" pitchFamily="2" charset="2"/>
              </a:rPr>
              <a:t> </a:t>
            </a:r>
            <a:r>
              <a:rPr lang="en-GB" sz="1800" dirty="0"/>
              <a:t>Plasma evolution using pre-computed EC absorption values</a:t>
            </a:r>
          </a:p>
          <a:p>
            <a:pPr marL="0" indent="0">
              <a:buNone/>
            </a:pPr>
            <a:endParaRPr lang="en-GB" sz="2000" dirty="0"/>
          </a:p>
          <a:p>
            <a:pPr marL="0" indent="0">
              <a:buNone/>
            </a:pPr>
            <a:r>
              <a:rPr lang="en-GB" sz="2000" u="sng" dirty="0"/>
              <a:t>Ongoing upgrade</a:t>
            </a:r>
          </a:p>
          <a:p>
            <a:r>
              <a:rPr lang="en-GB" sz="2000" dirty="0"/>
              <a:t>Data exchange via IDSs</a:t>
            </a:r>
          </a:p>
          <a:p>
            <a:r>
              <a:rPr lang="en-GB" sz="2000" dirty="0"/>
              <a:t>Direct coupling: </a:t>
            </a:r>
            <a:r>
              <a:rPr lang="en-GB" sz="1800" dirty="0"/>
              <a:t>GRAY called at each iteration of BKD0, using the </a:t>
            </a:r>
            <a:r>
              <a:rPr lang="en-GB" sz="1800" dirty="0" err="1"/>
              <a:t>istantaneous</a:t>
            </a:r>
            <a:endParaRPr lang="en-GB" sz="1800" dirty="0"/>
          </a:p>
          <a:p>
            <a:pPr lvl="2"/>
            <a:r>
              <a:rPr lang="en-GB" sz="1600" dirty="0"/>
              <a:t>EC Injection angles &amp; input power</a:t>
            </a:r>
          </a:p>
          <a:p>
            <a:pPr lvl="2"/>
            <a:r>
              <a:rPr lang="en-GB" sz="1600" dirty="0"/>
              <a:t>Magnetic geometry</a:t>
            </a:r>
          </a:p>
          <a:p>
            <a:pPr lvl="2"/>
            <a:r>
              <a:rPr lang="en-GB" sz="1600" dirty="0"/>
              <a:t>Electron density and temperature</a:t>
            </a:r>
            <a:endParaRPr lang="en-GB" sz="1600" baseline="-25000" dirty="0"/>
          </a:p>
        </p:txBody>
      </p:sp>
      <p:sp>
        <p:nvSpPr>
          <p:cNvPr id="6" name="Footer Placeholder 5">
            <a:extLst>
              <a:ext uri="{FF2B5EF4-FFF2-40B4-BE49-F238E27FC236}">
                <a16:creationId xmlns:a16="http://schemas.microsoft.com/office/drawing/2014/main" id="{610678DB-7FD0-984C-AE0B-BF239822A627}"/>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FD11A27D-792F-894E-A08B-81AE084B12F7}" type="slidenum">
              <a:rPr lang="en-GB" smtClean="0"/>
              <a:t>12</a:t>
            </a:fld>
            <a:endParaRPr lang="en-GB" dirty="0"/>
          </a:p>
        </p:txBody>
      </p:sp>
    </p:spTree>
    <p:extLst>
      <p:ext uri="{BB962C8B-B14F-4D97-AF65-F5344CB8AC3E}">
        <p14:creationId xmlns:p14="http://schemas.microsoft.com/office/powerpoint/2010/main" val="89140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EC Beam reflection model</a:t>
            </a:r>
            <a:endParaRPr lang="it-IT" dirty="0"/>
          </a:p>
        </p:txBody>
      </p:sp>
      <p:sp>
        <p:nvSpPr>
          <p:cNvPr id="3" name="Segnaposto contenuto 2"/>
          <p:cNvSpPr>
            <a:spLocks noGrp="1"/>
          </p:cNvSpPr>
          <p:nvPr>
            <p:ph idx="1"/>
          </p:nvPr>
        </p:nvSpPr>
        <p:spPr>
          <a:xfrm>
            <a:off x="134471" y="764704"/>
            <a:ext cx="6350000" cy="6017096"/>
          </a:xfrm>
        </p:spPr>
        <p:txBody>
          <a:bodyPr>
            <a:noAutofit/>
          </a:bodyPr>
          <a:lstStyle/>
          <a:p>
            <a:pPr marL="0" indent="0">
              <a:buNone/>
            </a:pPr>
            <a:r>
              <a:rPr lang="it-IT" sz="1800" dirty="0"/>
              <a:t>Multi-pass </a:t>
            </a:r>
            <a:r>
              <a:rPr lang="it-IT" sz="1800" dirty="0" err="1"/>
              <a:t>absorption</a:t>
            </a:r>
            <a:r>
              <a:rPr lang="it-IT" sz="1800" dirty="0"/>
              <a:t> </a:t>
            </a:r>
            <a:r>
              <a:rPr lang="it-IT" sz="1800" dirty="0" err="1"/>
              <a:t>relevant</a:t>
            </a:r>
            <a:r>
              <a:rPr lang="it-IT" sz="1800" dirty="0"/>
              <a:t> for</a:t>
            </a:r>
          </a:p>
          <a:p>
            <a:r>
              <a:rPr lang="it-IT" sz="1800" dirty="0"/>
              <a:t>EC-</a:t>
            </a:r>
            <a:r>
              <a:rPr lang="it-IT" sz="1800" dirty="0" err="1"/>
              <a:t>assisted</a:t>
            </a:r>
            <a:r>
              <a:rPr lang="it-IT" sz="1800" dirty="0"/>
              <a:t> start-up from </a:t>
            </a:r>
            <a:r>
              <a:rPr lang="it-IT" sz="1800" dirty="0" err="1"/>
              <a:t>ITER's</a:t>
            </a:r>
            <a:r>
              <a:rPr lang="it-IT" sz="1800" dirty="0"/>
              <a:t> </a:t>
            </a:r>
            <a:r>
              <a:rPr lang="it-IT" sz="1800" dirty="0" err="1"/>
              <a:t>Upper</a:t>
            </a:r>
            <a:r>
              <a:rPr lang="it-IT" sz="1800" dirty="0"/>
              <a:t> </a:t>
            </a:r>
            <a:r>
              <a:rPr lang="it-IT" sz="1800" dirty="0" err="1"/>
              <a:t>Launcher</a:t>
            </a:r>
            <a:endParaRPr lang="it-IT" sz="1800" dirty="0"/>
          </a:p>
          <a:p>
            <a:r>
              <a:rPr lang="it-IT" sz="1800" dirty="0" err="1"/>
              <a:t>Low</a:t>
            </a:r>
            <a:r>
              <a:rPr lang="it-IT" sz="1800" dirty="0"/>
              <a:t> EC </a:t>
            </a:r>
            <a:r>
              <a:rPr lang="it-IT" sz="1800" dirty="0" err="1"/>
              <a:t>absorption</a:t>
            </a:r>
            <a:r>
              <a:rPr lang="it-IT" sz="1800" dirty="0"/>
              <a:t> regime </a:t>
            </a:r>
            <a:r>
              <a:rPr lang="it-IT" sz="1800" dirty="0" err="1"/>
              <a:t>scenarios</a:t>
            </a:r>
            <a:endParaRPr lang="it-IT" sz="1800" dirty="0"/>
          </a:p>
          <a:p>
            <a:pPr marL="0" indent="0">
              <a:buNone/>
            </a:pPr>
            <a:endParaRPr lang="it-IT" sz="1800" dirty="0"/>
          </a:p>
          <a:p>
            <a:pPr marL="0" indent="0">
              <a:buNone/>
            </a:pPr>
            <a:r>
              <a:rPr lang="it-IT" sz="1800" dirty="0" err="1"/>
              <a:t>Simplified</a:t>
            </a:r>
            <a:r>
              <a:rPr lang="it-IT" sz="1800" dirty="0"/>
              <a:t> model for EC </a:t>
            </a:r>
            <a:r>
              <a:rPr lang="it-IT" sz="1800" dirty="0" err="1"/>
              <a:t>beam</a:t>
            </a:r>
            <a:r>
              <a:rPr lang="it-IT" sz="1800" dirty="0"/>
              <a:t> </a:t>
            </a:r>
            <a:r>
              <a:rPr lang="it-IT" sz="1800" dirty="0" err="1"/>
              <a:t>reflection</a:t>
            </a:r>
            <a:endParaRPr lang="it-IT" sz="1800" dirty="0"/>
          </a:p>
          <a:p>
            <a:r>
              <a:rPr lang="it-IT" sz="1800" dirty="0" err="1"/>
              <a:t>Assumptions</a:t>
            </a:r>
            <a:r>
              <a:rPr lang="it-IT" sz="1800" dirty="0"/>
              <a:t> for the </a:t>
            </a:r>
            <a:r>
              <a:rPr lang="it-IT" sz="1800" dirty="0" err="1"/>
              <a:t>wall</a:t>
            </a:r>
            <a:r>
              <a:rPr lang="it-IT" sz="1800" dirty="0"/>
              <a:t> </a:t>
            </a:r>
            <a:r>
              <a:rPr lang="it-IT" sz="1800" dirty="0" err="1"/>
              <a:t>surface</a:t>
            </a:r>
            <a:r>
              <a:rPr lang="it-IT" sz="1800" dirty="0"/>
              <a:t>:</a:t>
            </a:r>
          </a:p>
          <a:p>
            <a:pPr lvl="1"/>
            <a:r>
              <a:rPr lang="it-IT" sz="1600" dirty="0" err="1"/>
              <a:t>Smooth</a:t>
            </a:r>
            <a:r>
              <a:rPr lang="it-IT" sz="1600" dirty="0"/>
              <a:t>, </a:t>
            </a:r>
            <a:r>
              <a:rPr lang="it-IT" sz="1600" dirty="0" err="1"/>
              <a:t>perfect</a:t>
            </a:r>
            <a:r>
              <a:rPr lang="it-IT" sz="1600" dirty="0"/>
              <a:t> </a:t>
            </a:r>
            <a:r>
              <a:rPr lang="it-IT" sz="1600" dirty="0" err="1"/>
              <a:t>conductor</a:t>
            </a:r>
            <a:endParaRPr lang="it-IT" sz="1600" dirty="0"/>
          </a:p>
          <a:p>
            <a:pPr lvl="1"/>
            <a:r>
              <a:rPr lang="it-IT" sz="1600" dirty="0" err="1"/>
              <a:t>Axisymmetric</a:t>
            </a:r>
            <a:r>
              <a:rPr lang="it-IT" sz="1600" dirty="0"/>
              <a:t> </a:t>
            </a:r>
            <a:r>
              <a:rPr lang="it-IT" sz="1600" dirty="0" err="1"/>
              <a:t>shape</a:t>
            </a:r>
            <a:endParaRPr lang="it-IT" sz="1800" dirty="0"/>
          </a:p>
          <a:p>
            <a:pPr>
              <a:spcBef>
                <a:spcPts val="1200"/>
              </a:spcBef>
            </a:pPr>
            <a:r>
              <a:rPr lang="it-IT" sz="1800" dirty="0" err="1"/>
              <a:t>Reflection</a:t>
            </a:r>
            <a:r>
              <a:rPr lang="it-IT" sz="1800" dirty="0"/>
              <a:t> </a:t>
            </a:r>
            <a:r>
              <a:rPr lang="it-IT" sz="1800" dirty="0" err="1"/>
              <a:t>described</a:t>
            </a:r>
            <a:r>
              <a:rPr lang="it-IT" sz="1800" dirty="0"/>
              <a:t> with GO </a:t>
            </a:r>
            <a:r>
              <a:rPr lang="it-IT" sz="1800" dirty="0">
                <a:sym typeface="Wingdings"/>
              </a:rPr>
              <a:t> </a:t>
            </a:r>
            <a:r>
              <a:rPr lang="it-IT" sz="1800" dirty="0" err="1"/>
              <a:t>each</a:t>
            </a:r>
            <a:r>
              <a:rPr lang="it-IT" sz="1800" dirty="0"/>
              <a:t> </a:t>
            </a:r>
            <a:r>
              <a:rPr lang="it-IT" sz="1800" dirty="0" err="1"/>
              <a:t>ray</a:t>
            </a:r>
            <a:r>
              <a:rPr lang="it-IT" sz="1800" dirty="0"/>
              <a:t> </a:t>
            </a:r>
            <a:r>
              <a:rPr lang="it-IT" sz="1800" dirty="0" err="1"/>
              <a:t>reflected</a:t>
            </a:r>
            <a:r>
              <a:rPr lang="it-IT" sz="1800" dirty="0"/>
              <a:t> </a:t>
            </a:r>
            <a:r>
              <a:rPr lang="it-IT" sz="1800" dirty="0" err="1"/>
              <a:t>as</a:t>
            </a:r>
            <a:r>
              <a:rPr lang="it-IT" sz="1800" dirty="0"/>
              <a:t> </a:t>
            </a:r>
            <a:r>
              <a:rPr lang="it-IT" sz="1800" dirty="0" err="1"/>
              <a:t>independent</a:t>
            </a:r>
            <a:r>
              <a:rPr lang="it-IT" sz="1800" dirty="0"/>
              <a:t> </a:t>
            </a:r>
            <a:r>
              <a:rPr lang="it-IT" sz="1800" dirty="0" err="1"/>
              <a:t>plane</a:t>
            </a:r>
            <a:r>
              <a:rPr lang="it-IT" sz="1800" dirty="0"/>
              <a:t> </a:t>
            </a:r>
            <a:r>
              <a:rPr lang="it-IT" sz="1800" dirty="0" err="1"/>
              <a:t>wave</a:t>
            </a:r>
            <a:endParaRPr lang="it-IT" sz="2000" dirty="0"/>
          </a:p>
          <a:p>
            <a:endParaRPr lang="it-IT" sz="1800" dirty="0"/>
          </a:p>
          <a:p>
            <a:pPr marL="0" indent="0">
              <a:buNone/>
            </a:pPr>
            <a:endParaRPr lang="it-IT" sz="1800" dirty="0"/>
          </a:p>
          <a:p>
            <a:pPr>
              <a:spcBef>
                <a:spcPts val="1200"/>
              </a:spcBef>
            </a:pPr>
            <a:r>
              <a:rPr lang="it-IT" sz="1800" dirty="0" err="1"/>
              <a:t>Fraction</a:t>
            </a:r>
            <a:r>
              <a:rPr lang="it-IT" sz="1800" dirty="0"/>
              <a:t> P</a:t>
            </a:r>
            <a:r>
              <a:rPr lang="it-IT" sz="1800" baseline="-25000" dirty="0"/>
              <a:t>O,X</a:t>
            </a:r>
            <a:r>
              <a:rPr lang="it-IT" sz="1800" dirty="0"/>
              <a:t> of </a:t>
            </a:r>
            <a:r>
              <a:rPr lang="it-IT" sz="1800" dirty="0" err="1"/>
              <a:t>reflected</a:t>
            </a:r>
            <a:r>
              <a:rPr lang="it-IT" sz="1800" dirty="0"/>
              <a:t> </a:t>
            </a:r>
            <a:r>
              <a:rPr lang="it-IT" sz="1800" dirty="0" err="1"/>
              <a:t>beam</a:t>
            </a:r>
            <a:r>
              <a:rPr lang="it-IT" sz="1800" dirty="0"/>
              <a:t> </a:t>
            </a:r>
            <a:r>
              <a:rPr lang="it-IT" sz="1800" dirty="0" err="1"/>
              <a:t>power</a:t>
            </a:r>
            <a:r>
              <a:rPr lang="it-IT" sz="1800" dirty="0"/>
              <a:t> </a:t>
            </a:r>
            <a:r>
              <a:rPr lang="it-IT" sz="1800" dirty="0" err="1"/>
              <a:t>coupled</a:t>
            </a:r>
            <a:r>
              <a:rPr lang="it-IT" sz="1800" dirty="0"/>
              <a:t> to</a:t>
            </a:r>
            <a:br>
              <a:rPr lang="it-IT" sz="1800" dirty="0"/>
            </a:br>
            <a:r>
              <a:rPr lang="it-IT" sz="1800" dirty="0"/>
              <a:t>O-/</a:t>
            </a:r>
            <a:r>
              <a:rPr lang="it-IT" sz="1800" dirty="0" err="1"/>
              <a:t>X-mode</a:t>
            </a:r>
            <a:r>
              <a:rPr lang="it-IT" sz="1800" dirty="0"/>
              <a:t> </a:t>
            </a:r>
            <a:r>
              <a:rPr lang="it-IT" sz="1800" dirty="0" err="1"/>
              <a:t>determined</a:t>
            </a:r>
            <a:r>
              <a:rPr lang="it-IT" sz="1800" dirty="0"/>
              <a:t> </a:t>
            </a:r>
            <a:r>
              <a:rPr lang="it-IT" sz="1800" dirty="0" err="1"/>
              <a:t>at</a:t>
            </a:r>
            <a:r>
              <a:rPr lang="it-IT" sz="1800" dirty="0"/>
              <a:t> plasma </a:t>
            </a:r>
            <a:r>
              <a:rPr lang="it-IT" sz="1800" dirty="0" err="1"/>
              <a:t>boundary</a:t>
            </a:r>
            <a:endParaRPr lang="it-IT" sz="1800" dirty="0"/>
          </a:p>
          <a:p>
            <a:pPr algn="ctr">
              <a:buNone/>
            </a:pPr>
            <a:r>
              <a:rPr lang="en-US" sz="1800" dirty="0"/>
              <a:t>P</a:t>
            </a:r>
            <a:r>
              <a:rPr lang="en-US" sz="1800" b="1" baseline="-25000" dirty="0"/>
              <a:t>O,X</a:t>
            </a:r>
            <a:r>
              <a:rPr lang="en-US" sz="1800" dirty="0"/>
              <a:t> = |</a:t>
            </a:r>
            <a:r>
              <a:rPr lang="en-US" sz="1800" b="1" u="sng" dirty="0" err="1"/>
              <a:t>e</a:t>
            </a:r>
            <a:r>
              <a:rPr lang="en-US" sz="1800" baseline="-25000" dirty="0" err="1"/>
              <a:t>O,X</a:t>
            </a:r>
            <a:r>
              <a:rPr lang="en-US" sz="1800" dirty="0"/>
              <a:t> . </a:t>
            </a:r>
            <a:r>
              <a:rPr lang="en-US" sz="1800" b="1" u="sng" dirty="0"/>
              <a:t>e</a:t>
            </a:r>
            <a:r>
              <a:rPr lang="en-US" sz="1800" baseline="-25000" dirty="0"/>
              <a:t>refl</a:t>
            </a:r>
            <a:r>
              <a:rPr lang="en-US" sz="1800" dirty="0"/>
              <a:t>|</a:t>
            </a:r>
            <a:r>
              <a:rPr lang="en-US" sz="1800" baseline="30000" dirty="0"/>
              <a:t>2</a:t>
            </a:r>
            <a:endParaRPr lang="en-US" sz="1800" dirty="0"/>
          </a:p>
          <a:p>
            <a:pPr algn="ctr">
              <a:buNone/>
            </a:pPr>
            <a:r>
              <a:rPr lang="en-US" sz="1600" dirty="0"/>
              <a:t>OM/XM mutually </a:t>
            </a:r>
            <a:r>
              <a:rPr lang="en-US" sz="1600" dirty="0">
                <a:solidFill>
                  <a:srgbClr val="000000"/>
                </a:solidFill>
              </a:rPr>
              <a:t>orthogonal: P</a:t>
            </a:r>
            <a:r>
              <a:rPr lang="en-US" sz="1600" b="1" baseline="-25000" dirty="0">
                <a:solidFill>
                  <a:srgbClr val="000000"/>
                </a:solidFill>
              </a:rPr>
              <a:t>O</a:t>
            </a:r>
            <a:r>
              <a:rPr lang="en-US" sz="1600" dirty="0">
                <a:solidFill>
                  <a:srgbClr val="000000"/>
                </a:solidFill>
              </a:rPr>
              <a:t> = 1 – P</a:t>
            </a:r>
            <a:r>
              <a:rPr lang="en-US" sz="1600" baseline="-25000" dirty="0">
                <a:solidFill>
                  <a:srgbClr val="000000"/>
                </a:solidFill>
              </a:rPr>
              <a:t>X</a:t>
            </a:r>
            <a:endParaRPr lang="it-IT" sz="1800" dirty="0"/>
          </a:p>
          <a:p>
            <a:pPr>
              <a:buNone/>
            </a:pPr>
            <a:endParaRPr lang="it-IT" sz="1800" dirty="0"/>
          </a:p>
          <a:p>
            <a:pPr>
              <a:buNone/>
            </a:pPr>
            <a:r>
              <a:rPr lang="it-IT" sz="1800" dirty="0"/>
              <a:t>Model under </a:t>
            </a:r>
            <a:r>
              <a:rPr lang="it-IT" sz="1800" dirty="0" err="1"/>
              <a:t>implementation</a:t>
            </a:r>
            <a:r>
              <a:rPr lang="it-IT" sz="1800" dirty="0"/>
              <a:t> in IMAS</a:t>
            </a:r>
          </a:p>
          <a:p>
            <a:pPr algn="ctr">
              <a:buNone/>
            </a:pPr>
            <a:endParaRPr lang="en-US" sz="1600" baseline="-25000" dirty="0">
              <a:solidFill>
                <a:srgbClr val="000000"/>
              </a:solidFill>
            </a:endParaRPr>
          </a:p>
        </p:txBody>
      </p:sp>
      <p:pic>
        <p:nvPicPr>
          <p:cNvPr id="8" name="Segnaposto contenuto 5" descr="Figure 0.pdf"/>
          <p:cNvPicPr>
            <a:picLocks noChangeAspect="1"/>
          </p:cNvPicPr>
          <p:nvPr/>
        </p:nvPicPr>
        <p:blipFill rotWithShape="1">
          <a:blip r:embed="rId2">
            <a:extLst>
              <a:ext uri="{28A0092B-C50C-407E-A947-70E740481C1C}">
                <a14:useLocalDpi xmlns:a14="http://schemas.microsoft.com/office/drawing/2010/main" val="0"/>
              </a:ext>
            </a:extLst>
          </a:blip>
          <a:srcRect l="28158" r="30141"/>
          <a:stretch/>
        </p:blipFill>
        <p:spPr>
          <a:xfrm>
            <a:off x="6293802" y="1626134"/>
            <a:ext cx="2850198" cy="4798855"/>
          </a:xfrm>
          <a:prstGeom prst="rect">
            <a:avLst/>
          </a:prstGeom>
        </p:spPr>
      </p:pic>
      <p:sp>
        <p:nvSpPr>
          <p:cNvPr id="10" name="TextBox 9"/>
          <p:cNvSpPr txBox="1"/>
          <p:nvPr/>
        </p:nvSpPr>
        <p:spPr>
          <a:xfrm>
            <a:off x="7150016" y="974682"/>
            <a:ext cx="1585823" cy="830997"/>
          </a:xfrm>
          <a:prstGeom prst="rect">
            <a:avLst/>
          </a:prstGeom>
          <a:noFill/>
        </p:spPr>
        <p:txBody>
          <a:bodyPr wrap="none" rtlCol="0">
            <a:spAutoFit/>
          </a:bodyPr>
          <a:lstStyle/>
          <a:p>
            <a:pPr algn="ctr"/>
            <a:r>
              <a:rPr lang="en-US" sz="1600" dirty="0">
                <a:latin typeface="Helvetica"/>
                <a:cs typeface="Helvetica"/>
              </a:rPr>
              <a:t>ITER UL (LSM)</a:t>
            </a:r>
          </a:p>
          <a:p>
            <a:pPr algn="ctr"/>
            <a:r>
              <a:rPr lang="en-US" sz="1600" dirty="0">
                <a:latin typeface="Helvetica"/>
                <a:cs typeface="Helvetica"/>
              </a:rPr>
              <a:t>T</a:t>
            </a:r>
            <a:r>
              <a:rPr lang="en-US" sz="1600" baseline="-25000" dirty="0">
                <a:latin typeface="Helvetica"/>
                <a:cs typeface="Helvetica"/>
              </a:rPr>
              <a:t>e0</a:t>
            </a:r>
            <a:r>
              <a:rPr lang="en-US" sz="1600" dirty="0">
                <a:latin typeface="Helvetica"/>
                <a:cs typeface="Helvetica"/>
              </a:rPr>
              <a:t> = 0.2 </a:t>
            </a:r>
            <a:r>
              <a:rPr lang="en-US" sz="1600" dirty="0" err="1">
                <a:latin typeface="Helvetica"/>
                <a:cs typeface="Helvetica"/>
              </a:rPr>
              <a:t>keV</a:t>
            </a:r>
            <a:endParaRPr lang="en-US" sz="1600" dirty="0">
              <a:latin typeface="Helvetica"/>
              <a:cs typeface="Helvetica"/>
            </a:endParaRPr>
          </a:p>
          <a:p>
            <a:pPr algn="ctr"/>
            <a:r>
              <a:rPr lang="en-US" sz="1600" dirty="0">
                <a:latin typeface="Helvetica"/>
                <a:cs typeface="Helvetica"/>
              </a:rPr>
              <a:t>n</a:t>
            </a:r>
            <a:r>
              <a:rPr lang="en-US" sz="1600" baseline="-25000" dirty="0">
                <a:latin typeface="Helvetica"/>
                <a:cs typeface="Helvetica"/>
              </a:rPr>
              <a:t>e0</a:t>
            </a:r>
            <a:r>
              <a:rPr lang="en-US" sz="1600" dirty="0">
                <a:latin typeface="Helvetica"/>
                <a:cs typeface="Helvetica"/>
              </a:rPr>
              <a:t> = 5 10</a:t>
            </a:r>
            <a:r>
              <a:rPr lang="en-US" sz="1600" baseline="30000" dirty="0">
                <a:latin typeface="Helvetica"/>
                <a:cs typeface="Helvetica"/>
              </a:rPr>
              <a:t>18</a:t>
            </a:r>
            <a:r>
              <a:rPr lang="en-US" sz="1600" dirty="0">
                <a:latin typeface="Helvetica"/>
                <a:cs typeface="Helvetica"/>
              </a:rPr>
              <a:t> m</a:t>
            </a:r>
            <a:r>
              <a:rPr lang="en-US" sz="1600" baseline="30000" dirty="0">
                <a:latin typeface="Helvetica"/>
                <a:cs typeface="Helvetica"/>
              </a:rPr>
              <a:t>-3</a:t>
            </a:r>
          </a:p>
        </p:txBody>
      </p:sp>
      <p:sp>
        <p:nvSpPr>
          <p:cNvPr id="11" name="Rectangle 21"/>
          <p:cNvSpPr>
            <a:spLocks noChangeArrowheads="1"/>
          </p:cNvSpPr>
          <p:nvPr/>
        </p:nvSpPr>
        <p:spPr bwMode="auto">
          <a:xfrm>
            <a:off x="3627997" y="3933056"/>
            <a:ext cx="2790826" cy="954107"/>
          </a:xfrm>
          <a:prstGeom prst="rect">
            <a:avLst/>
          </a:prstGeom>
          <a:noFill/>
          <a:ln w="9525">
            <a:noFill/>
            <a:miter lim="800000"/>
            <a:headEnd/>
            <a:tailEnd/>
          </a:ln>
          <a:effectLst/>
        </p:spPr>
        <p:txBody>
          <a:bodyPr wrap="square">
            <a:prstTxWarp prst="textNoShape">
              <a:avLst/>
            </a:prstTxWarp>
            <a:spAutoFit/>
          </a:bodyPr>
          <a:lstStyle/>
          <a:p>
            <a:r>
              <a:rPr lang="en-US" sz="1400" b="1" i="1" dirty="0">
                <a:solidFill>
                  <a:srgbClr val="C0504D"/>
                </a:solidFill>
                <a:latin typeface="Helvetica"/>
                <a:cs typeface="Helvetica"/>
              </a:rPr>
              <a:t>k</a:t>
            </a:r>
            <a:r>
              <a:rPr lang="en-US" sz="1400" baseline="-25000" dirty="0">
                <a:solidFill>
                  <a:srgbClr val="C0504D"/>
                </a:solidFill>
                <a:latin typeface="Helvetica"/>
                <a:cs typeface="Helvetica"/>
              </a:rPr>
              <a:t>in</a:t>
            </a:r>
            <a:r>
              <a:rPr lang="en-US" sz="1400" dirty="0">
                <a:solidFill>
                  <a:srgbClr val="C0504D"/>
                </a:solidFill>
                <a:latin typeface="Helvetica"/>
                <a:cs typeface="Helvetica"/>
              </a:rPr>
              <a:t>, </a:t>
            </a:r>
            <a:r>
              <a:rPr lang="en-US" sz="1400" b="1" i="1" dirty="0" err="1">
                <a:solidFill>
                  <a:srgbClr val="C0504D"/>
                </a:solidFill>
                <a:latin typeface="Helvetica"/>
                <a:cs typeface="Helvetica"/>
              </a:rPr>
              <a:t>k</a:t>
            </a:r>
            <a:r>
              <a:rPr lang="en-US" sz="1400" baseline="-25000" dirty="0" err="1">
                <a:solidFill>
                  <a:srgbClr val="C0504D"/>
                </a:solidFill>
                <a:latin typeface="Helvetica"/>
                <a:cs typeface="Helvetica"/>
              </a:rPr>
              <a:t>refl</a:t>
            </a:r>
            <a:r>
              <a:rPr lang="en-US" sz="1400" dirty="0">
                <a:solidFill>
                  <a:srgbClr val="C0504D"/>
                </a:solidFill>
                <a:latin typeface="Helvetica"/>
                <a:cs typeface="Helvetica"/>
              </a:rPr>
              <a:t>: wave vector</a:t>
            </a:r>
          </a:p>
          <a:p>
            <a:r>
              <a:rPr lang="en-US" sz="1400" b="1" i="1" u="sng" dirty="0" err="1">
                <a:solidFill>
                  <a:srgbClr val="C0504D"/>
                </a:solidFill>
                <a:latin typeface="Helvetica"/>
                <a:cs typeface="Helvetica"/>
              </a:rPr>
              <a:t>e</a:t>
            </a:r>
            <a:r>
              <a:rPr lang="en-US" sz="1400" baseline="-25000" dirty="0" err="1">
                <a:solidFill>
                  <a:srgbClr val="C0504D"/>
                </a:solidFill>
                <a:latin typeface="Helvetica"/>
                <a:cs typeface="Helvetica"/>
              </a:rPr>
              <a:t>in</a:t>
            </a:r>
            <a:r>
              <a:rPr lang="en-US" sz="1400" dirty="0">
                <a:solidFill>
                  <a:srgbClr val="C0504D"/>
                </a:solidFill>
                <a:latin typeface="Helvetica"/>
                <a:cs typeface="Helvetica"/>
              </a:rPr>
              <a:t>, </a:t>
            </a:r>
            <a:r>
              <a:rPr lang="en-US" sz="1400" b="1" i="1" u="sng" dirty="0" err="1">
                <a:solidFill>
                  <a:srgbClr val="C0504D"/>
                </a:solidFill>
                <a:latin typeface="Helvetica"/>
                <a:cs typeface="Helvetica"/>
              </a:rPr>
              <a:t>e</a:t>
            </a:r>
            <a:r>
              <a:rPr lang="en-US" sz="1400" baseline="-25000" dirty="0" err="1">
                <a:solidFill>
                  <a:srgbClr val="C0504D"/>
                </a:solidFill>
                <a:latin typeface="Helvetica"/>
                <a:cs typeface="Helvetica"/>
              </a:rPr>
              <a:t>refl</a:t>
            </a:r>
            <a:r>
              <a:rPr lang="en-US" sz="1400" dirty="0">
                <a:solidFill>
                  <a:srgbClr val="C0504D"/>
                </a:solidFill>
                <a:latin typeface="Helvetica"/>
                <a:cs typeface="Helvetica"/>
              </a:rPr>
              <a:t>: normalized electric field</a:t>
            </a:r>
          </a:p>
          <a:p>
            <a:r>
              <a:rPr lang="en-US" sz="1400" b="1" i="1" u="sng" dirty="0">
                <a:solidFill>
                  <a:srgbClr val="C0504D"/>
                </a:solidFill>
                <a:latin typeface="Helvetica"/>
                <a:cs typeface="Helvetica"/>
              </a:rPr>
              <a:t>n</a:t>
            </a:r>
            <a:r>
              <a:rPr lang="en-US" sz="1400" dirty="0">
                <a:solidFill>
                  <a:srgbClr val="C0504D"/>
                </a:solidFill>
                <a:latin typeface="Helvetica"/>
                <a:cs typeface="Helvetica"/>
              </a:rPr>
              <a:t>: normal to the wall surface at incidence point</a:t>
            </a:r>
            <a:endParaRPr lang="en-US" sz="1400" i="1" dirty="0">
              <a:solidFill>
                <a:srgbClr val="C0504D"/>
              </a:solidFill>
              <a:latin typeface="Helvetica"/>
              <a:cs typeface="Helvetica"/>
            </a:endParaRPr>
          </a:p>
        </p:txBody>
      </p:sp>
      <p:sp>
        <p:nvSpPr>
          <p:cNvPr id="12" name="TextBox 11"/>
          <p:cNvSpPr txBox="1"/>
          <p:nvPr/>
        </p:nvSpPr>
        <p:spPr>
          <a:xfrm>
            <a:off x="683568" y="4056167"/>
            <a:ext cx="2897873" cy="707886"/>
          </a:xfrm>
          <a:prstGeom prst="rect">
            <a:avLst/>
          </a:prstGeom>
          <a:noFill/>
          <a:ln>
            <a:solidFill>
              <a:schemeClr val="accent2"/>
            </a:solidFill>
          </a:ln>
        </p:spPr>
        <p:txBody>
          <a:bodyPr wrap="none" rtlCol="0">
            <a:spAutoFit/>
          </a:bodyPr>
          <a:lstStyle/>
          <a:p>
            <a:pPr algn="ctr"/>
            <a:r>
              <a:rPr lang="it-IT" sz="2000" b="1" i="1" dirty="0" err="1">
                <a:latin typeface="Helvetica"/>
                <a:cs typeface="Helvetica"/>
              </a:rPr>
              <a:t>k</a:t>
            </a:r>
            <a:r>
              <a:rPr lang="it-IT" sz="2000" baseline="-25000" dirty="0" err="1">
                <a:latin typeface="Helvetica"/>
                <a:cs typeface="Helvetica"/>
              </a:rPr>
              <a:t>refl</a:t>
            </a:r>
            <a:r>
              <a:rPr lang="it-IT" sz="2000" dirty="0">
                <a:latin typeface="Helvetica"/>
                <a:cs typeface="Helvetica"/>
              </a:rPr>
              <a:t> = </a:t>
            </a:r>
            <a:r>
              <a:rPr lang="it-IT" sz="2000" b="1" i="1" dirty="0" err="1">
                <a:latin typeface="Helvetica"/>
                <a:cs typeface="Helvetica"/>
              </a:rPr>
              <a:t>k</a:t>
            </a:r>
            <a:r>
              <a:rPr lang="it-IT" sz="2000" baseline="-25000" dirty="0" err="1">
                <a:latin typeface="Helvetica"/>
                <a:cs typeface="Helvetica"/>
              </a:rPr>
              <a:t>in</a:t>
            </a:r>
            <a:r>
              <a:rPr lang="it-IT" sz="2000" dirty="0">
                <a:latin typeface="Helvetica"/>
                <a:cs typeface="Helvetica"/>
              </a:rPr>
              <a:t> – 2 (</a:t>
            </a:r>
            <a:r>
              <a:rPr lang="it-IT" sz="2000" b="1" i="1" dirty="0" err="1">
                <a:latin typeface="Helvetica"/>
                <a:cs typeface="Helvetica"/>
              </a:rPr>
              <a:t>k</a:t>
            </a:r>
            <a:r>
              <a:rPr lang="it-IT" sz="2000" baseline="-25000" dirty="0" err="1">
                <a:latin typeface="Helvetica"/>
                <a:cs typeface="Helvetica"/>
              </a:rPr>
              <a:t>in</a:t>
            </a:r>
            <a:r>
              <a:rPr lang="it-IT" sz="2000" dirty="0">
                <a:latin typeface="Helvetica"/>
                <a:cs typeface="Helvetica"/>
              </a:rPr>
              <a:t> . </a:t>
            </a:r>
            <a:r>
              <a:rPr lang="it-IT" sz="2000" b="1" i="1" u="sng" dirty="0" err="1">
                <a:latin typeface="Helvetica"/>
                <a:cs typeface="Helvetica"/>
              </a:rPr>
              <a:t>n</a:t>
            </a:r>
            <a:r>
              <a:rPr lang="it-IT" sz="2000" dirty="0">
                <a:latin typeface="Helvetica"/>
                <a:cs typeface="Helvetica"/>
              </a:rPr>
              <a:t>) </a:t>
            </a:r>
            <a:r>
              <a:rPr lang="it-IT" sz="2000" b="1" i="1" u="sng" dirty="0" err="1">
                <a:latin typeface="Helvetica"/>
                <a:cs typeface="Helvetica"/>
              </a:rPr>
              <a:t>n</a:t>
            </a:r>
            <a:endParaRPr lang="it-IT" sz="2000" b="1" i="1" u="sng" dirty="0">
              <a:latin typeface="Helvetica"/>
              <a:cs typeface="Helvetica"/>
            </a:endParaRPr>
          </a:p>
          <a:p>
            <a:pPr algn="ctr"/>
            <a:r>
              <a:rPr lang="it-IT" sz="2000" b="1" i="1" u="sng" dirty="0" err="1">
                <a:latin typeface="Helvetica"/>
                <a:cs typeface="Helvetica"/>
              </a:rPr>
              <a:t>e</a:t>
            </a:r>
            <a:r>
              <a:rPr lang="it-IT" sz="2000" baseline="-25000" dirty="0" err="1">
                <a:latin typeface="Helvetica"/>
                <a:cs typeface="Helvetica"/>
              </a:rPr>
              <a:t>refl</a:t>
            </a:r>
            <a:r>
              <a:rPr lang="it-IT" sz="2000" dirty="0">
                <a:latin typeface="Helvetica"/>
                <a:cs typeface="Helvetica"/>
              </a:rPr>
              <a:t> = – </a:t>
            </a:r>
            <a:r>
              <a:rPr lang="it-IT" sz="2000" b="1" i="1" u="sng" dirty="0" err="1">
                <a:latin typeface="Helvetica"/>
                <a:cs typeface="Helvetica"/>
              </a:rPr>
              <a:t>e</a:t>
            </a:r>
            <a:r>
              <a:rPr lang="it-IT" sz="2000" baseline="-25000" dirty="0" err="1">
                <a:latin typeface="Helvetica"/>
                <a:cs typeface="Helvetica"/>
              </a:rPr>
              <a:t>in</a:t>
            </a:r>
            <a:r>
              <a:rPr lang="it-IT" sz="2000" dirty="0">
                <a:latin typeface="Helvetica"/>
                <a:cs typeface="Helvetica"/>
              </a:rPr>
              <a:t> + 2 (</a:t>
            </a:r>
            <a:r>
              <a:rPr lang="it-IT" sz="2000" b="1" i="1" u="sng" dirty="0" err="1">
                <a:latin typeface="Helvetica"/>
                <a:cs typeface="Helvetica"/>
              </a:rPr>
              <a:t>e</a:t>
            </a:r>
            <a:r>
              <a:rPr lang="it-IT" sz="2000" baseline="-25000" dirty="0" err="1">
                <a:latin typeface="Helvetica"/>
                <a:cs typeface="Helvetica"/>
              </a:rPr>
              <a:t>in</a:t>
            </a:r>
            <a:r>
              <a:rPr lang="it-IT" sz="2000" dirty="0">
                <a:latin typeface="Helvetica"/>
                <a:cs typeface="Helvetica"/>
              </a:rPr>
              <a:t> . </a:t>
            </a:r>
            <a:r>
              <a:rPr lang="it-IT" sz="2000" b="1" i="1" u="sng" dirty="0" err="1">
                <a:latin typeface="Helvetica"/>
                <a:cs typeface="Helvetica"/>
              </a:rPr>
              <a:t>n</a:t>
            </a:r>
            <a:r>
              <a:rPr lang="it-IT" sz="2000" dirty="0">
                <a:latin typeface="Helvetica"/>
                <a:cs typeface="Helvetica"/>
              </a:rPr>
              <a:t>) </a:t>
            </a:r>
            <a:r>
              <a:rPr lang="it-IT" sz="2000" b="1" i="1" u="sng" dirty="0" err="1">
                <a:latin typeface="Helvetica"/>
                <a:cs typeface="Helvetica"/>
              </a:rPr>
              <a:t>n</a:t>
            </a:r>
            <a:endParaRPr lang="it-IT" sz="2000" i="1" dirty="0">
              <a:latin typeface="Helvetica"/>
              <a:cs typeface="Helvetica"/>
            </a:endParaRPr>
          </a:p>
        </p:txBody>
      </p:sp>
      <p:sp>
        <p:nvSpPr>
          <p:cNvPr id="5" name="Footer Placeholder 4">
            <a:extLst>
              <a:ext uri="{FF2B5EF4-FFF2-40B4-BE49-F238E27FC236}">
                <a16:creationId xmlns:a16="http://schemas.microsoft.com/office/drawing/2014/main" id="{FEF19089-B366-E341-95D8-6A49B0439533}"/>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9B835A7A-BF8C-2040-8CEF-3BCDEF82BE0C}" type="slidenum">
              <a:rPr lang="en-GB" smtClean="0"/>
              <a:t>13</a:t>
            </a:fld>
            <a:endParaRPr lang="en-GB" dirty="0"/>
          </a:p>
        </p:txBody>
      </p:sp>
    </p:spTree>
    <p:extLst>
      <p:ext uri="{BB962C8B-B14F-4D97-AF65-F5344CB8AC3E}">
        <p14:creationId xmlns:p14="http://schemas.microsoft.com/office/powerpoint/2010/main" val="341287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1E2C-8913-D549-9890-77708AEF4CB0}"/>
              </a:ext>
            </a:extLst>
          </p:cNvPr>
          <p:cNvSpPr>
            <a:spLocks noGrp="1"/>
          </p:cNvSpPr>
          <p:nvPr>
            <p:ph type="title"/>
          </p:nvPr>
        </p:nvSpPr>
        <p:spPr/>
        <p:txBody>
          <a:bodyPr/>
          <a:lstStyle/>
          <a:p>
            <a:r>
              <a:rPr lang="en-GB" dirty="0"/>
              <a:t>EC beam reflection model (considerations)</a:t>
            </a:r>
          </a:p>
        </p:txBody>
      </p:sp>
      <p:pic>
        <p:nvPicPr>
          <p:cNvPr id="6" name="Content Placeholder 5">
            <a:extLst>
              <a:ext uri="{FF2B5EF4-FFF2-40B4-BE49-F238E27FC236}">
                <a16:creationId xmlns:a16="http://schemas.microsoft.com/office/drawing/2014/main" id="{13E0CF30-8B4B-0C45-924F-35061C025F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57" b="7698"/>
          <a:stretch/>
        </p:blipFill>
        <p:spPr>
          <a:xfrm>
            <a:off x="5004048" y="836712"/>
            <a:ext cx="4127996" cy="5544616"/>
          </a:xfrm>
        </p:spPr>
      </p:pic>
      <p:sp>
        <p:nvSpPr>
          <p:cNvPr id="7" name="Segnaposto contenuto 2">
            <a:extLst>
              <a:ext uri="{FF2B5EF4-FFF2-40B4-BE49-F238E27FC236}">
                <a16:creationId xmlns:a16="http://schemas.microsoft.com/office/drawing/2014/main" id="{07A2A494-BB4F-9A4E-A191-8B37180C54A8}"/>
              </a:ext>
            </a:extLst>
          </p:cNvPr>
          <p:cNvSpPr txBox="1">
            <a:spLocks/>
          </p:cNvSpPr>
          <p:nvPr/>
        </p:nvSpPr>
        <p:spPr>
          <a:xfrm>
            <a:off x="134471" y="836712"/>
            <a:ext cx="5013593" cy="5945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t-IT" sz="1800" dirty="0"/>
              <a:t>A </a:t>
            </a:r>
            <a:r>
              <a:rPr lang="it-IT" sz="1800" dirty="0" err="1"/>
              <a:t>few</a:t>
            </a:r>
            <a:r>
              <a:rPr lang="it-IT" sz="1800" dirty="0"/>
              <a:t> </a:t>
            </a:r>
            <a:r>
              <a:rPr lang="it-IT" sz="1800" dirty="0" err="1"/>
              <a:t>considerations</a:t>
            </a:r>
            <a:r>
              <a:rPr lang="it-IT" sz="1800" dirty="0"/>
              <a:t> on the model</a:t>
            </a:r>
          </a:p>
          <a:p>
            <a:endParaRPr lang="it-IT" sz="1800" dirty="0"/>
          </a:p>
          <a:p>
            <a:r>
              <a:rPr lang="it-IT" sz="1800" dirty="0"/>
              <a:t>An </a:t>
            </a:r>
            <a:r>
              <a:rPr lang="it-IT" sz="1800" dirty="0" err="1"/>
              <a:t>arbitrary</a:t>
            </a:r>
            <a:r>
              <a:rPr lang="it-IT" sz="1800" dirty="0"/>
              <a:t> </a:t>
            </a:r>
            <a:r>
              <a:rPr lang="it-IT" sz="1800" dirty="0" err="1"/>
              <a:t>number</a:t>
            </a:r>
            <a:r>
              <a:rPr lang="it-IT" sz="1800" dirty="0"/>
              <a:t> of </a:t>
            </a:r>
            <a:r>
              <a:rPr lang="it-IT" sz="1800" dirty="0" err="1"/>
              <a:t>reflections</a:t>
            </a:r>
            <a:r>
              <a:rPr lang="it-IT" sz="1800" dirty="0"/>
              <a:t> can be </a:t>
            </a:r>
            <a:r>
              <a:rPr lang="it-IT" sz="1800" dirty="0" err="1"/>
              <a:t>handled</a:t>
            </a:r>
            <a:r>
              <a:rPr lang="it-IT" sz="1800" dirty="0"/>
              <a:t>, </a:t>
            </a:r>
            <a:r>
              <a:rPr lang="it-IT" sz="1800" dirty="0" err="1"/>
              <a:t>but</a:t>
            </a:r>
            <a:r>
              <a:rPr lang="it-IT" sz="1800" dirty="0"/>
              <a:t> the </a:t>
            </a:r>
            <a:r>
              <a:rPr lang="it-IT" sz="1800" dirty="0" err="1"/>
              <a:t>beam</a:t>
            </a:r>
            <a:r>
              <a:rPr lang="it-IT" sz="1800" dirty="0"/>
              <a:t> </a:t>
            </a:r>
            <a:r>
              <a:rPr lang="it-IT" sz="1800" dirty="0" err="1"/>
              <a:t>is</a:t>
            </a:r>
            <a:r>
              <a:rPr lang="it-IT" sz="1800" dirty="0"/>
              <a:t> </a:t>
            </a:r>
            <a:r>
              <a:rPr lang="it-IT" sz="1800" dirty="0" err="1"/>
              <a:t>soon</a:t>
            </a:r>
            <a:r>
              <a:rPr lang="it-IT" sz="1800" dirty="0"/>
              <a:t> </a:t>
            </a:r>
            <a:r>
              <a:rPr lang="it-IT" sz="1800" dirty="0" err="1"/>
              <a:t>scattered</a:t>
            </a:r>
            <a:r>
              <a:rPr lang="it-IT" sz="1800" dirty="0"/>
              <a:t> </a:t>
            </a:r>
            <a:r>
              <a:rPr lang="it-IT" sz="1800" dirty="0" err="1"/>
              <a:t>all</a:t>
            </a:r>
            <a:r>
              <a:rPr lang="it-IT" sz="1800" dirty="0"/>
              <a:t> </a:t>
            </a:r>
            <a:r>
              <a:rPr lang="it-IT" sz="1800" dirty="0" err="1"/>
              <a:t>around</a:t>
            </a:r>
            <a:r>
              <a:rPr lang="it-IT" sz="1800" dirty="0"/>
              <a:t> the vessel</a:t>
            </a:r>
            <a:br>
              <a:rPr lang="it-IT" sz="1800" dirty="0"/>
            </a:br>
            <a:r>
              <a:rPr lang="it-IT" sz="1800" dirty="0">
                <a:sym typeface="Wingdings" pitchFamily="2" charset="2"/>
              </a:rPr>
              <a:t> </a:t>
            </a:r>
            <a:r>
              <a:rPr lang="it-IT" sz="1800" dirty="0" err="1"/>
              <a:t>only</a:t>
            </a:r>
            <a:r>
              <a:rPr lang="it-IT" sz="1800" dirty="0"/>
              <a:t> 1 </a:t>
            </a:r>
            <a:r>
              <a:rPr lang="it-IT" sz="1800" dirty="0" err="1"/>
              <a:t>reflection</a:t>
            </a:r>
            <a:r>
              <a:rPr lang="it-IT" sz="1800" dirty="0"/>
              <a:t>, i.e. 2 </a:t>
            </a:r>
            <a:r>
              <a:rPr lang="it-IT" sz="1800" dirty="0" err="1"/>
              <a:t>passes</a:t>
            </a:r>
            <a:r>
              <a:rPr lang="it-IT" sz="1800" dirty="0"/>
              <a:t> in the vessel, </a:t>
            </a:r>
            <a:r>
              <a:rPr lang="it-IT" sz="1800" dirty="0" err="1"/>
              <a:t>is</a:t>
            </a:r>
            <a:r>
              <a:rPr lang="it-IT" sz="1800" dirty="0"/>
              <a:t> </a:t>
            </a:r>
            <a:r>
              <a:rPr lang="it-IT" sz="1800" dirty="0" err="1"/>
              <a:t>usually</a:t>
            </a:r>
            <a:r>
              <a:rPr lang="it-IT" sz="1800" dirty="0"/>
              <a:t> </a:t>
            </a:r>
            <a:r>
              <a:rPr lang="it-IT" sz="1800" dirty="0" err="1"/>
              <a:t>considered</a:t>
            </a:r>
            <a:r>
              <a:rPr lang="it-IT" sz="1800" dirty="0"/>
              <a:t> (conservative </a:t>
            </a:r>
            <a:r>
              <a:rPr lang="it-IT" sz="1800" dirty="0" err="1"/>
              <a:t>P</a:t>
            </a:r>
            <a:r>
              <a:rPr lang="it-IT" sz="1800" baseline="-25000" dirty="0" err="1"/>
              <a:t>abs</a:t>
            </a:r>
            <a:r>
              <a:rPr lang="it-IT" sz="1800" dirty="0"/>
              <a:t> estimate)</a:t>
            </a:r>
          </a:p>
          <a:p>
            <a:endParaRPr lang="it-IT" sz="1800" dirty="0"/>
          </a:p>
          <a:p>
            <a:r>
              <a:rPr lang="it-IT" sz="1800" dirty="0"/>
              <a:t>100% </a:t>
            </a:r>
            <a:r>
              <a:rPr lang="it-IT" sz="1800" dirty="0" err="1"/>
              <a:t>reflectivity</a:t>
            </a:r>
            <a:r>
              <a:rPr lang="it-IT" sz="1800" dirty="0"/>
              <a:t> </a:t>
            </a:r>
            <a:r>
              <a:rPr lang="it-IT" sz="1800" dirty="0" err="1"/>
              <a:t>assumed</a:t>
            </a:r>
            <a:endParaRPr lang="it-IT" sz="1800" dirty="0"/>
          </a:p>
          <a:p>
            <a:pPr lvl="1"/>
            <a:r>
              <a:rPr lang="it-IT" sz="1600" dirty="0" err="1"/>
              <a:t>partly</a:t>
            </a:r>
            <a:r>
              <a:rPr lang="it-IT" sz="1600" dirty="0"/>
              <a:t> </a:t>
            </a:r>
            <a:r>
              <a:rPr lang="it-IT" sz="1600" dirty="0" err="1"/>
              <a:t>compensates</a:t>
            </a:r>
            <a:r>
              <a:rPr lang="it-IT" sz="1600" dirty="0"/>
              <a:t> conservative </a:t>
            </a:r>
            <a:r>
              <a:rPr lang="it-IT" sz="1600" dirty="0" err="1"/>
              <a:t>approach</a:t>
            </a:r>
            <a:r>
              <a:rPr lang="it-IT" sz="1600" dirty="0"/>
              <a:t> </a:t>
            </a:r>
            <a:r>
              <a:rPr lang="it-IT" sz="1600" dirty="0" err="1"/>
              <a:t>above</a:t>
            </a:r>
            <a:endParaRPr lang="it-IT" sz="1600" dirty="0"/>
          </a:p>
          <a:p>
            <a:pPr lvl="1"/>
            <a:r>
              <a:rPr lang="it-IT" sz="1600" dirty="0"/>
              <a:t>easy to </a:t>
            </a:r>
            <a:r>
              <a:rPr lang="it-IT" sz="1600" dirty="0" err="1"/>
              <a:t>extend</a:t>
            </a:r>
            <a:r>
              <a:rPr lang="it-IT" sz="1600" dirty="0"/>
              <a:t> to </a:t>
            </a:r>
            <a:r>
              <a:rPr lang="it-IT" sz="1600" dirty="0" err="1"/>
              <a:t>arbitrary</a:t>
            </a:r>
            <a:r>
              <a:rPr lang="it-IT" sz="1600" dirty="0"/>
              <a:t> </a:t>
            </a:r>
            <a:r>
              <a:rPr lang="it-IT" sz="1600" dirty="0" err="1"/>
              <a:t>value</a:t>
            </a:r>
            <a:endParaRPr lang="it-IT" sz="1600" dirty="0"/>
          </a:p>
          <a:p>
            <a:endParaRPr lang="it-IT" sz="1800" dirty="0"/>
          </a:p>
          <a:p>
            <a:r>
              <a:rPr lang="it-IT" sz="1800" dirty="0"/>
              <a:t>Under </a:t>
            </a:r>
            <a:r>
              <a:rPr lang="it-IT" sz="1800" dirty="0" err="1"/>
              <a:t>consideration</a:t>
            </a:r>
            <a:r>
              <a:rPr lang="it-IT" sz="1800" dirty="0"/>
              <a:t> a </a:t>
            </a:r>
            <a:r>
              <a:rPr lang="it-IT" sz="1800" dirty="0" err="1"/>
              <a:t>possible</a:t>
            </a:r>
            <a:r>
              <a:rPr lang="it-IT" sz="1800" dirty="0"/>
              <a:t> option to estimate </a:t>
            </a:r>
            <a:r>
              <a:rPr lang="it-IT" sz="1800" dirty="0" err="1"/>
              <a:t>absorption</a:t>
            </a:r>
            <a:r>
              <a:rPr lang="it-IT" sz="1800" dirty="0"/>
              <a:t> </a:t>
            </a:r>
            <a:r>
              <a:rPr lang="it-IT" sz="1800" dirty="0" err="1"/>
              <a:t>after</a:t>
            </a:r>
            <a:r>
              <a:rPr lang="it-IT" sz="1800" dirty="0"/>
              <a:t> the first 2 </a:t>
            </a:r>
            <a:r>
              <a:rPr lang="it-IT" sz="1800" dirty="0" err="1"/>
              <a:t>passes</a:t>
            </a:r>
            <a:br>
              <a:rPr lang="it-IT" sz="1800" dirty="0"/>
            </a:br>
            <a:r>
              <a:rPr lang="it-IT" sz="1800" dirty="0">
                <a:sym typeface="Wingdings" pitchFamily="2" charset="2"/>
              </a:rPr>
              <a:t> </a:t>
            </a:r>
            <a:r>
              <a:rPr lang="it-IT" sz="1800" dirty="0"/>
              <a:t>"</a:t>
            </a:r>
            <a:r>
              <a:rPr lang="it-IT" sz="1800" dirty="0" err="1"/>
              <a:t>effective</a:t>
            </a:r>
            <a:r>
              <a:rPr lang="it-IT" sz="1800" dirty="0"/>
              <a:t>" </a:t>
            </a:r>
            <a:r>
              <a:rPr lang="it-IT" sz="1800" dirty="0" err="1"/>
              <a:t>reflectivity</a:t>
            </a:r>
            <a:r>
              <a:rPr lang="it-IT" sz="1800" dirty="0"/>
              <a:t> to account for</a:t>
            </a:r>
          </a:p>
          <a:p>
            <a:pPr lvl="1"/>
            <a:r>
              <a:rPr lang="it-IT" sz="1400" dirty="0"/>
              <a:t>gaps in </a:t>
            </a:r>
            <a:r>
              <a:rPr lang="it-IT" sz="1600" dirty="0"/>
              <a:t>the </a:t>
            </a:r>
            <a:r>
              <a:rPr lang="it-IT" sz="1600" dirty="0" err="1"/>
              <a:t>wall</a:t>
            </a:r>
            <a:endParaRPr lang="it-IT" sz="1600" dirty="0"/>
          </a:p>
          <a:p>
            <a:pPr lvl="1"/>
            <a:r>
              <a:rPr lang="it-IT" sz="1600" dirty="0"/>
              <a:t>plasma volume to vessel volume ratio</a:t>
            </a:r>
          </a:p>
          <a:p>
            <a:pPr lvl="1"/>
            <a:r>
              <a:rPr lang="it-IT" sz="1600" dirty="0"/>
              <a:t>... </a:t>
            </a:r>
            <a:r>
              <a:rPr lang="it-IT" sz="1600" dirty="0" err="1"/>
              <a:t>any</a:t>
            </a:r>
            <a:r>
              <a:rPr lang="it-IT" sz="1600" dirty="0"/>
              <a:t> </a:t>
            </a:r>
            <a:r>
              <a:rPr lang="it-IT" sz="1600" dirty="0" err="1"/>
              <a:t>other</a:t>
            </a:r>
            <a:r>
              <a:rPr lang="it-IT" sz="1600" dirty="0"/>
              <a:t> </a:t>
            </a:r>
            <a:r>
              <a:rPr lang="it-IT" sz="1600" dirty="0" err="1"/>
              <a:t>aspect</a:t>
            </a:r>
            <a:r>
              <a:rPr lang="it-IT" sz="1600" dirty="0"/>
              <a:t> </a:t>
            </a:r>
            <a:r>
              <a:rPr lang="it-IT" sz="1600" dirty="0" err="1"/>
              <a:t>affecting</a:t>
            </a:r>
            <a:r>
              <a:rPr lang="it-IT" sz="1600" dirty="0"/>
              <a:t> the </a:t>
            </a:r>
            <a:r>
              <a:rPr lang="it-IT" sz="1600" dirty="0" err="1"/>
              <a:t>absorption</a:t>
            </a:r>
            <a:r>
              <a:rPr lang="it-IT" sz="1600" dirty="0"/>
              <a:t> </a:t>
            </a:r>
            <a:r>
              <a:rPr lang="it-IT" sz="1600" dirty="0" err="1"/>
              <a:t>efficiency</a:t>
            </a:r>
            <a:endParaRPr lang="it-IT" sz="1600" dirty="0"/>
          </a:p>
        </p:txBody>
      </p:sp>
      <p:sp>
        <p:nvSpPr>
          <p:cNvPr id="3" name="TextBox 2">
            <a:extLst>
              <a:ext uri="{FF2B5EF4-FFF2-40B4-BE49-F238E27FC236}">
                <a16:creationId xmlns:a16="http://schemas.microsoft.com/office/drawing/2014/main" id="{7CF77F43-8952-5C4F-8AC7-D208BF4FF9FD}"/>
              </a:ext>
            </a:extLst>
          </p:cNvPr>
          <p:cNvSpPr txBox="1"/>
          <p:nvPr/>
        </p:nvSpPr>
        <p:spPr>
          <a:xfrm>
            <a:off x="5651408" y="713021"/>
            <a:ext cx="2833275" cy="553998"/>
          </a:xfrm>
          <a:prstGeom prst="rect">
            <a:avLst/>
          </a:prstGeom>
          <a:solidFill>
            <a:schemeClr val="bg1"/>
          </a:solidFill>
        </p:spPr>
        <p:txBody>
          <a:bodyPr wrap="none" tIns="0" bIns="0" rtlCol="0" anchor="b">
            <a:spAutoFit/>
          </a:bodyPr>
          <a:lstStyle/>
          <a:p>
            <a:pPr algn="ctr"/>
            <a:r>
              <a:rPr lang="en-US" dirty="0"/>
              <a:t>JT-60SA Scen.4 @ </a:t>
            </a:r>
            <a:r>
              <a:rPr lang="en-US" dirty="0" err="1"/>
              <a:t>T</a:t>
            </a:r>
            <a:r>
              <a:rPr lang="en-US" baseline="-25000" dirty="0" err="1"/>
              <a:t>e</a:t>
            </a:r>
            <a:r>
              <a:rPr lang="en-US" dirty="0"/>
              <a:t>=0.2keV</a:t>
            </a:r>
          </a:p>
          <a:p>
            <a:pPr algn="ctr"/>
            <a:r>
              <a:rPr lang="en-US" dirty="0"/>
              <a:t>XM launch, </a:t>
            </a:r>
            <a:r>
              <a:rPr lang="en-US" dirty="0">
                <a:latin typeface="Symbol" pitchFamily="2" charset="2"/>
              </a:rPr>
              <a:t>b</a:t>
            </a:r>
            <a:r>
              <a:rPr lang="en-US" dirty="0"/>
              <a:t>=15 deg</a:t>
            </a:r>
          </a:p>
        </p:txBody>
      </p:sp>
      <p:sp>
        <p:nvSpPr>
          <p:cNvPr id="5" name="Rectangle 4">
            <a:extLst>
              <a:ext uri="{FF2B5EF4-FFF2-40B4-BE49-F238E27FC236}">
                <a16:creationId xmlns:a16="http://schemas.microsoft.com/office/drawing/2014/main" id="{CB6B583F-719D-C048-ADE2-621BBC787177}"/>
              </a:ext>
            </a:extLst>
          </p:cNvPr>
          <p:cNvSpPr/>
          <p:nvPr/>
        </p:nvSpPr>
        <p:spPr>
          <a:xfrm>
            <a:off x="7068046" y="5373216"/>
            <a:ext cx="110435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CE1EDC92-D202-0042-ACBA-74CF6D294897}"/>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2CAA795F-54E5-4541-8974-B5F83CE6EA34}" type="slidenum">
              <a:rPr lang="en-GB" smtClean="0"/>
              <a:t>14</a:t>
            </a:fld>
            <a:endParaRPr lang="en-GB" dirty="0"/>
          </a:p>
        </p:txBody>
      </p:sp>
    </p:spTree>
    <p:extLst>
      <p:ext uri="{BB962C8B-B14F-4D97-AF65-F5344CB8AC3E}">
        <p14:creationId xmlns:p14="http://schemas.microsoft.com/office/powerpoint/2010/main" val="1481627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4A59-2B27-9246-9BEF-AC08623DFDDA}"/>
              </a:ext>
            </a:extLst>
          </p:cNvPr>
          <p:cNvSpPr>
            <a:spLocks noGrp="1"/>
          </p:cNvSpPr>
          <p:nvPr>
            <p:ph type="title"/>
          </p:nvPr>
        </p:nvSpPr>
        <p:spPr/>
        <p:txBody>
          <a:bodyPr/>
          <a:lstStyle/>
          <a:p>
            <a:r>
              <a:rPr lang="en-GB" dirty="0"/>
              <a:t>Next steps in 2021-22</a:t>
            </a:r>
          </a:p>
        </p:txBody>
      </p:sp>
      <p:sp>
        <p:nvSpPr>
          <p:cNvPr id="3" name="Content Placeholder 2">
            <a:extLst>
              <a:ext uri="{FF2B5EF4-FFF2-40B4-BE49-F238E27FC236}">
                <a16:creationId xmlns:a16="http://schemas.microsoft.com/office/drawing/2014/main" id="{8C3F2443-5F55-8747-AC20-734E23BC74B1}"/>
              </a:ext>
            </a:extLst>
          </p:cNvPr>
          <p:cNvSpPr>
            <a:spLocks noGrp="1"/>
          </p:cNvSpPr>
          <p:nvPr>
            <p:ph idx="1"/>
          </p:nvPr>
        </p:nvSpPr>
        <p:spPr>
          <a:xfrm>
            <a:off x="424649" y="1091046"/>
            <a:ext cx="8229600" cy="4896544"/>
          </a:xfrm>
        </p:spPr>
        <p:txBody>
          <a:bodyPr>
            <a:normAutofit lnSpcReduction="10000"/>
          </a:bodyPr>
          <a:lstStyle/>
          <a:p>
            <a:pPr marL="0" indent="0">
              <a:buNone/>
            </a:pPr>
            <a:r>
              <a:rPr lang="en-GB" sz="2000" dirty="0"/>
              <a:t>2021</a:t>
            </a:r>
          </a:p>
          <a:p>
            <a:r>
              <a:rPr lang="en-GB" sz="2000" dirty="0"/>
              <a:t>Testing of the coupled codes on TCV (simulation activity out of IMAS)</a:t>
            </a:r>
          </a:p>
          <a:p>
            <a:r>
              <a:rPr lang="en-GB" sz="2000" dirty="0"/>
              <a:t>Stand alone modules IMAS: GRAY, BKD0, CREATE-BD in direct mode (remote support desirable)</a:t>
            </a:r>
          </a:p>
          <a:p>
            <a:r>
              <a:rPr lang="it-IT" sz="2000" dirty="0" err="1"/>
              <a:t>Assess</a:t>
            </a:r>
            <a:r>
              <a:rPr lang="it-IT" sz="2000" dirty="0"/>
              <a:t> ECRH </a:t>
            </a:r>
            <a:r>
              <a:rPr lang="it-IT" sz="2000" dirty="0" err="1"/>
              <a:t>absorption</a:t>
            </a:r>
            <a:r>
              <a:rPr lang="it-IT" sz="2000" dirty="0"/>
              <a:t> in the </a:t>
            </a:r>
            <a:r>
              <a:rPr lang="it-IT" sz="2000" dirty="0" err="1"/>
              <a:t>initial</a:t>
            </a:r>
            <a:r>
              <a:rPr lang="it-IT" sz="2000" dirty="0"/>
              <a:t> </a:t>
            </a:r>
            <a:r>
              <a:rPr lang="it-IT" sz="2000" dirty="0" err="1"/>
              <a:t>phase</a:t>
            </a:r>
            <a:r>
              <a:rPr lang="it-IT" sz="2000" dirty="0"/>
              <a:t> of the ITER </a:t>
            </a:r>
            <a:r>
              <a:rPr lang="it-IT" sz="2000" dirty="0" err="1"/>
              <a:t>bkd</a:t>
            </a:r>
            <a:r>
              <a:rPr lang="it-IT" sz="2000" dirty="0"/>
              <a:t> (for the </a:t>
            </a:r>
            <a:r>
              <a:rPr lang="it-IT" sz="2000" dirty="0" err="1"/>
              <a:t>identified</a:t>
            </a:r>
            <a:r>
              <a:rPr lang="it-IT" sz="2000" dirty="0"/>
              <a:t> scenario)</a:t>
            </a:r>
            <a:endParaRPr lang="en-GB" sz="2000" dirty="0"/>
          </a:p>
          <a:p>
            <a:pPr marL="0" indent="0">
              <a:buNone/>
            </a:pPr>
            <a:endParaRPr lang="en-GB" sz="2000" dirty="0"/>
          </a:p>
          <a:p>
            <a:pPr marL="0" indent="0">
              <a:buNone/>
            </a:pPr>
            <a:r>
              <a:rPr lang="en-GB" sz="2000" dirty="0"/>
              <a:t>2022</a:t>
            </a:r>
          </a:p>
          <a:p>
            <a:r>
              <a:rPr lang="en-GB" sz="2000" dirty="0"/>
              <a:t>Coupling codes in IMAS</a:t>
            </a:r>
          </a:p>
          <a:p>
            <a:r>
              <a:rPr lang="en-GB" sz="2000" dirty="0"/>
              <a:t>Calculation of an operational window for ITER, i.e. a scan in (PEC, </a:t>
            </a:r>
            <a:r>
              <a:rPr lang="en-GB" sz="2000" dirty="0" err="1"/>
              <a:t>n</a:t>
            </a:r>
            <a:r>
              <a:rPr lang="en-GB" sz="2000" baseline="-25000" dirty="0" err="1"/>
              <a:t>neut</a:t>
            </a:r>
            <a:r>
              <a:rPr lang="en-GB" sz="2000" dirty="0"/>
              <a:t>, impurities...)</a:t>
            </a:r>
          </a:p>
          <a:p>
            <a:r>
              <a:rPr lang="en-GB" sz="2000" dirty="0"/>
              <a:t>Benchmark with </a:t>
            </a:r>
            <a:r>
              <a:rPr lang="en-GB" sz="2000" dirty="0" err="1"/>
              <a:t>Dyon</a:t>
            </a:r>
            <a:r>
              <a:rPr lang="en-GB" sz="2000" dirty="0"/>
              <a:t> (on the </a:t>
            </a:r>
            <a:r>
              <a:rPr lang="it-IT" sz="2000" dirty="0" err="1"/>
              <a:t>identified</a:t>
            </a:r>
            <a:r>
              <a:rPr lang="it-IT" sz="2000" dirty="0"/>
              <a:t> </a:t>
            </a:r>
            <a:r>
              <a:rPr lang="en-GB" sz="2000" dirty="0"/>
              <a:t>ITER scenario? details? to be agreed)</a:t>
            </a:r>
          </a:p>
          <a:p>
            <a:endParaRPr lang="en-GB" sz="2000" dirty="0"/>
          </a:p>
          <a:p>
            <a:pPr marL="0" indent="0">
              <a:buNone/>
            </a:pPr>
            <a:r>
              <a:rPr lang="en-GB" sz="2000" dirty="0"/>
              <a:t>Foreseen PM 2022: 3 x 1.5PM (same as for 2021)</a:t>
            </a:r>
          </a:p>
        </p:txBody>
      </p:sp>
      <p:sp>
        <p:nvSpPr>
          <p:cNvPr id="6" name="Footer Placeholder 5">
            <a:extLst>
              <a:ext uri="{FF2B5EF4-FFF2-40B4-BE49-F238E27FC236}">
                <a16:creationId xmlns:a16="http://schemas.microsoft.com/office/drawing/2014/main" id="{21713C9C-C98A-5544-A81B-092E3F4E75D7}"/>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F5EE63E8-9451-CC47-9D7D-5911219E268B}" type="slidenum">
              <a:rPr lang="en-GB" smtClean="0"/>
              <a:t>15</a:t>
            </a:fld>
            <a:endParaRPr lang="en-GB" dirty="0"/>
          </a:p>
        </p:txBody>
      </p:sp>
    </p:spTree>
    <p:extLst>
      <p:ext uri="{BB962C8B-B14F-4D97-AF65-F5344CB8AC3E}">
        <p14:creationId xmlns:p14="http://schemas.microsoft.com/office/powerpoint/2010/main" val="294796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462C-B406-514E-ABE1-305361D7EA7B}"/>
              </a:ext>
            </a:extLst>
          </p:cNvPr>
          <p:cNvSpPr>
            <a:spLocks noGrp="1"/>
          </p:cNvSpPr>
          <p:nvPr>
            <p:ph type="title"/>
          </p:nvPr>
        </p:nvSpPr>
        <p:spPr/>
        <p:txBody>
          <a:bodyPr/>
          <a:lstStyle/>
          <a:p>
            <a:r>
              <a:rPr lang="en-GB" dirty="0"/>
              <a:t>General Overview of the 2021/22 Activities</a:t>
            </a:r>
          </a:p>
        </p:txBody>
      </p:sp>
      <p:sp>
        <p:nvSpPr>
          <p:cNvPr id="3" name="Content Placeholder 2">
            <a:extLst>
              <a:ext uri="{FF2B5EF4-FFF2-40B4-BE49-F238E27FC236}">
                <a16:creationId xmlns:a16="http://schemas.microsoft.com/office/drawing/2014/main" id="{2A4BD1BB-0303-4044-B3EC-E8289AE98FC2}"/>
              </a:ext>
            </a:extLst>
          </p:cNvPr>
          <p:cNvSpPr>
            <a:spLocks noGrp="1"/>
          </p:cNvSpPr>
          <p:nvPr>
            <p:ph idx="1"/>
          </p:nvPr>
        </p:nvSpPr>
        <p:spPr>
          <a:xfrm>
            <a:off x="219228" y="836712"/>
            <a:ext cx="8507288" cy="4896544"/>
          </a:xfrm>
        </p:spPr>
        <p:txBody>
          <a:bodyPr>
            <a:normAutofit fontScale="62500" lnSpcReduction="20000"/>
          </a:bodyPr>
          <a:lstStyle/>
          <a:p>
            <a:pPr marL="457200" indent="-457200">
              <a:buFont typeface="+mj-lt"/>
              <a:buAutoNum type="arabicPeriod"/>
            </a:pPr>
            <a:r>
              <a:rPr lang="it-IT" sz="2900" dirty="0">
                <a:latin typeface="+mn-lt"/>
              </a:rPr>
              <a:t>Adaptation of the </a:t>
            </a:r>
            <a:r>
              <a:rPr lang="it-IT" sz="2900" dirty="0" err="1">
                <a:latin typeface="+mn-lt"/>
              </a:rPr>
              <a:t>simulation</a:t>
            </a:r>
            <a:r>
              <a:rPr lang="it-IT" sz="2900" dirty="0">
                <a:latin typeface="+mn-lt"/>
              </a:rPr>
              <a:t> </a:t>
            </a:r>
            <a:r>
              <a:rPr lang="it-IT" sz="2900" dirty="0" err="1">
                <a:latin typeface="+mn-lt"/>
              </a:rPr>
              <a:t>codes</a:t>
            </a:r>
            <a:r>
              <a:rPr lang="it-IT" sz="2900" dirty="0">
                <a:latin typeface="+mn-lt"/>
              </a:rPr>
              <a:t> to IMAS</a:t>
            </a:r>
          </a:p>
          <a:p>
            <a:pPr lvl="1">
              <a:buFontTx/>
              <a:buChar char="-"/>
            </a:pPr>
            <a:r>
              <a:rPr lang="it-IT" sz="2500" dirty="0">
                <a:latin typeface="+mn-lt"/>
              </a:rPr>
              <a:t>EC </a:t>
            </a:r>
            <a:r>
              <a:rPr lang="it-IT" sz="2500" dirty="0" err="1">
                <a:latin typeface="+mn-lt"/>
              </a:rPr>
              <a:t>beam</a:t>
            </a:r>
            <a:r>
              <a:rPr lang="it-IT" sz="2500" dirty="0">
                <a:latin typeface="+mn-lt"/>
              </a:rPr>
              <a:t> </a:t>
            </a:r>
            <a:r>
              <a:rPr lang="it-IT" sz="2500" dirty="0" err="1">
                <a:latin typeface="+mn-lt"/>
              </a:rPr>
              <a:t>reflection</a:t>
            </a:r>
            <a:r>
              <a:rPr lang="it-IT" sz="2500" dirty="0">
                <a:latin typeface="+mn-lt"/>
              </a:rPr>
              <a:t> models in GRAY for multi-pass EC and </a:t>
            </a:r>
            <a:r>
              <a:rPr lang="it-IT" sz="2500" dirty="0" err="1">
                <a:latin typeface="+mn-lt"/>
              </a:rPr>
              <a:t>absorption</a:t>
            </a:r>
            <a:r>
              <a:rPr lang="it-IT" sz="2500" dirty="0">
                <a:latin typeface="+mn-lt"/>
              </a:rPr>
              <a:t> </a:t>
            </a:r>
            <a:r>
              <a:rPr lang="it-IT" sz="2500" dirty="0" err="1">
                <a:latin typeface="+mn-lt"/>
              </a:rPr>
              <a:t>evaluation</a:t>
            </a:r>
            <a:r>
              <a:rPr lang="it-IT" sz="2500" dirty="0">
                <a:latin typeface="+mn-lt"/>
              </a:rPr>
              <a:t> </a:t>
            </a:r>
            <a:r>
              <a:rPr lang="it-IT" sz="2500" dirty="0" err="1">
                <a:latin typeface="+mn-lt"/>
              </a:rPr>
              <a:t>at</a:t>
            </a:r>
            <a:r>
              <a:rPr lang="it-IT" sz="2500" dirty="0">
                <a:latin typeface="+mn-lt"/>
              </a:rPr>
              <a:t> ITER plasma start-up (</a:t>
            </a:r>
            <a:r>
              <a:rPr lang="it-IT" sz="2500" u="sng" dirty="0">
                <a:latin typeface="+mn-lt"/>
              </a:rPr>
              <a:t>2021</a:t>
            </a:r>
            <a:r>
              <a:rPr lang="it-IT" sz="2500" dirty="0">
                <a:latin typeface="+mn-lt"/>
              </a:rPr>
              <a:t> Stand-alone code </a:t>
            </a:r>
            <a:r>
              <a:rPr lang="it-IT" sz="2500" dirty="0" err="1">
                <a:latin typeface="+mn-lt"/>
              </a:rPr>
              <a:t>implementation</a:t>
            </a:r>
            <a:r>
              <a:rPr lang="it-IT" sz="2500" dirty="0">
                <a:latin typeface="+mn-lt"/>
              </a:rPr>
              <a:t> in IMAS, </a:t>
            </a:r>
            <a:r>
              <a:rPr lang="it-IT" sz="2500" u="sng" dirty="0">
                <a:latin typeface="+mn-lt"/>
              </a:rPr>
              <a:t>2022</a:t>
            </a:r>
            <a:r>
              <a:rPr lang="it-IT" sz="2500" dirty="0">
                <a:latin typeface="+mn-lt"/>
              </a:rPr>
              <a:t> </a:t>
            </a:r>
            <a:r>
              <a:rPr lang="it-IT" sz="2500" dirty="0" err="1">
                <a:latin typeface="+mn-lt"/>
              </a:rPr>
              <a:t>coupling</a:t>
            </a:r>
            <a:r>
              <a:rPr lang="it-IT" sz="2500" dirty="0">
                <a:latin typeface="+mn-lt"/>
              </a:rPr>
              <a:t> with BKD0/CREATE-BD)</a:t>
            </a:r>
          </a:p>
          <a:p>
            <a:pPr lvl="1">
              <a:buFontTx/>
              <a:buChar char="-"/>
            </a:pPr>
            <a:r>
              <a:rPr lang="it-IT" sz="2500" dirty="0">
                <a:latin typeface="+mn-lt"/>
              </a:rPr>
              <a:t>ITER BD breakdown and </a:t>
            </a:r>
            <a:r>
              <a:rPr lang="it-IT" sz="2500" dirty="0" err="1">
                <a:latin typeface="+mn-lt"/>
              </a:rPr>
              <a:t>burnthrough</a:t>
            </a:r>
            <a:r>
              <a:rPr lang="it-IT" sz="2500" dirty="0">
                <a:latin typeface="+mn-lt"/>
              </a:rPr>
              <a:t> </a:t>
            </a:r>
            <a:r>
              <a:rPr lang="it-IT" sz="2500" dirty="0" err="1">
                <a:latin typeface="+mn-lt"/>
              </a:rPr>
              <a:t>magnetic</a:t>
            </a:r>
            <a:r>
              <a:rPr lang="it-IT" sz="2500" dirty="0">
                <a:latin typeface="+mn-lt"/>
              </a:rPr>
              <a:t> </a:t>
            </a:r>
            <a:r>
              <a:rPr lang="it-IT" sz="2500" dirty="0" err="1">
                <a:latin typeface="+mn-lt"/>
              </a:rPr>
              <a:t>simulation</a:t>
            </a:r>
            <a:r>
              <a:rPr lang="it-IT" sz="2500" dirty="0">
                <a:latin typeface="+mn-lt"/>
              </a:rPr>
              <a:t> code (Matlab/</a:t>
            </a:r>
            <a:r>
              <a:rPr lang="it-IT" sz="2500" dirty="0" err="1">
                <a:latin typeface="+mn-lt"/>
              </a:rPr>
              <a:t>Simulink</a:t>
            </a:r>
            <a:r>
              <a:rPr lang="it-IT" sz="2500" dirty="0">
                <a:latin typeface="+mn-lt"/>
              </a:rPr>
              <a:t>) </a:t>
            </a:r>
            <a:r>
              <a:rPr lang="it-IT" sz="2500" dirty="0" err="1">
                <a:latin typeface="+mn-lt"/>
              </a:rPr>
              <a:t>providing</a:t>
            </a:r>
            <a:r>
              <a:rPr lang="it-IT" sz="2500" dirty="0">
                <a:latin typeface="+mn-lt"/>
              </a:rPr>
              <a:t> </a:t>
            </a:r>
            <a:r>
              <a:rPr lang="it-IT" sz="2500" dirty="0" err="1">
                <a:latin typeface="+mn-lt"/>
              </a:rPr>
              <a:t>flux</a:t>
            </a:r>
            <a:r>
              <a:rPr lang="it-IT" sz="2500" dirty="0">
                <a:latin typeface="+mn-lt"/>
              </a:rPr>
              <a:t>/field </a:t>
            </a:r>
            <a:r>
              <a:rPr lang="it-IT" sz="2500" dirty="0" err="1">
                <a:latin typeface="+mn-lt"/>
              </a:rPr>
              <a:t>maps</a:t>
            </a:r>
            <a:r>
              <a:rPr lang="it-IT" sz="2500" dirty="0">
                <a:latin typeface="+mn-lt"/>
              </a:rPr>
              <a:t> and </a:t>
            </a:r>
            <a:r>
              <a:rPr lang="it-IT" sz="2500" dirty="0" err="1">
                <a:latin typeface="+mn-lt"/>
              </a:rPr>
              <a:t>other</a:t>
            </a:r>
            <a:r>
              <a:rPr lang="it-IT" sz="2500" dirty="0">
                <a:latin typeface="+mn-lt"/>
              </a:rPr>
              <a:t> </a:t>
            </a:r>
            <a:r>
              <a:rPr lang="it-IT" sz="2500" dirty="0" err="1">
                <a:latin typeface="+mn-lt"/>
              </a:rPr>
              <a:t>magnetic</a:t>
            </a:r>
            <a:r>
              <a:rPr lang="it-IT" sz="2500" dirty="0">
                <a:latin typeface="+mn-lt"/>
              </a:rPr>
              <a:t> </a:t>
            </a:r>
            <a:r>
              <a:rPr lang="it-IT" sz="2500" dirty="0" err="1">
                <a:latin typeface="+mn-lt"/>
              </a:rPr>
              <a:t>quantities</a:t>
            </a:r>
            <a:r>
              <a:rPr lang="it-IT" sz="2500" dirty="0">
                <a:latin typeface="+mn-lt"/>
              </a:rPr>
              <a:t>  (</a:t>
            </a:r>
            <a:r>
              <a:rPr lang="it-IT" sz="2500" u="sng" dirty="0">
                <a:latin typeface="+mn-lt"/>
              </a:rPr>
              <a:t>2021</a:t>
            </a:r>
            <a:r>
              <a:rPr lang="it-IT" sz="2500" dirty="0">
                <a:latin typeface="+mn-lt"/>
              </a:rPr>
              <a:t> Stand-alone code </a:t>
            </a:r>
            <a:r>
              <a:rPr lang="it-IT" sz="2500" dirty="0" err="1">
                <a:latin typeface="+mn-lt"/>
              </a:rPr>
              <a:t>implementation</a:t>
            </a:r>
            <a:r>
              <a:rPr lang="it-IT" sz="2500" dirty="0">
                <a:latin typeface="+mn-lt"/>
              </a:rPr>
              <a:t> in IMAS, </a:t>
            </a:r>
            <a:r>
              <a:rPr lang="it-IT" sz="2500" u="sng" dirty="0">
                <a:latin typeface="+mn-lt"/>
              </a:rPr>
              <a:t>2022</a:t>
            </a:r>
            <a:r>
              <a:rPr lang="it-IT" sz="2500" dirty="0">
                <a:latin typeface="+mn-lt"/>
              </a:rPr>
              <a:t> </a:t>
            </a:r>
            <a:r>
              <a:rPr lang="it-IT" sz="2500" dirty="0" err="1">
                <a:latin typeface="+mn-lt"/>
              </a:rPr>
              <a:t>coupling</a:t>
            </a:r>
            <a:r>
              <a:rPr lang="it-IT" sz="2500" dirty="0">
                <a:latin typeface="+mn-lt"/>
              </a:rPr>
              <a:t> with BKD0)</a:t>
            </a:r>
          </a:p>
          <a:p>
            <a:pPr marL="457200" indent="-457200">
              <a:lnSpc>
                <a:spcPct val="120000"/>
              </a:lnSpc>
              <a:spcBef>
                <a:spcPts val="600"/>
              </a:spcBef>
              <a:buFont typeface="+mj-lt"/>
              <a:buAutoNum type="arabicPeriod" startAt="2"/>
            </a:pPr>
            <a:r>
              <a:rPr lang="it-IT" sz="2900" dirty="0" err="1">
                <a:latin typeface="+mn-lt"/>
              </a:rPr>
              <a:t>Validation</a:t>
            </a:r>
            <a:r>
              <a:rPr lang="it-IT" sz="2900" dirty="0">
                <a:latin typeface="+mn-lt"/>
              </a:rPr>
              <a:t> of </a:t>
            </a:r>
            <a:r>
              <a:rPr lang="it-IT" sz="2900" dirty="0" err="1">
                <a:latin typeface="+mn-lt"/>
              </a:rPr>
              <a:t>coupled</a:t>
            </a:r>
            <a:r>
              <a:rPr lang="it-IT" sz="2900" dirty="0">
                <a:latin typeface="+mn-lt"/>
              </a:rPr>
              <a:t> </a:t>
            </a:r>
            <a:r>
              <a:rPr lang="it-IT" sz="2900" dirty="0" err="1">
                <a:latin typeface="+mn-lt"/>
              </a:rPr>
              <a:t>codes</a:t>
            </a:r>
            <a:r>
              <a:rPr lang="it-IT" sz="2900" dirty="0">
                <a:latin typeface="+mn-lt"/>
              </a:rPr>
              <a:t> (CREATE-BD/BKD0/GRAY) on </a:t>
            </a:r>
            <a:r>
              <a:rPr lang="it-IT" sz="2900" dirty="0" err="1">
                <a:latin typeface="+mn-lt"/>
              </a:rPr>
              <a:t>past</a:t>
            </a:r>
            <a:r>
              <a:rPr lang="it-IT" sz="2900" dirty="0">
                <a:latin typeface="+mn-lt"/>
              </a:rPr>
              <a:t> TCV shots (</a:t>
            </a:r>
            <a:r>
              <a:rPr lang="it-IT" sz="2900" u="sng" dirty="0">
                <a:latin typeface="+mn-lt"/>
              </a:rPr>
              <a:t>2021</a:t>
            </a:r>
            <a:r>
              <a:rPr lang="it-IT" sz="2900" dirty="0">
                <a:latin typeface="+mn-lt"/>
              </a:rPr>
              <a:t>)</a:t>
            </a:r>
            <a:endParaRPr lang="it-IT" sz="2900" dirty="0"/>
          </a:p>
          <a:p>
            <a:pPr marL="457200" indent="-457200">
              <a:lnSpc>
                <a:spcPct val="120000"/>
              </a:lnSpc>
              <a:spcBef>
                <a:spcPts val="600"/>
              </a:spcBef>
              <a:buFont typeface="+mj-lt"/>
              <a:buAutoNum type="arabicPeriod" startAt="2"/>
            </a:pPr>
            <a:r>
              <a:rPr lang="it-IT" sz="2900" dirty="0">
                <a:latin typeface="+mn-lt"/>
              </a:rPr>
              <a:t>Preliminary ITER </a:t>
            </a:r>
            <a:r>
              <a:rPr lang="it-IT" sz="2900" dirty="0" err="1">
                <a:latin typeface="+mn-lt"/>
              </a:rPr>
              <a:t>predictive</a:t>
            </a:r>
            <a:r>
              <a:rPr lang="it-IT" sz="2900" dirty="0">
                <a:latin typeface="+mn-lt"/>
              </a:rPr>
              <a:t> </a:t>
            </a:r>
            <a:r>
              <a:rPr lang="it-IT" sz="2900" dirty="0" err="1">
                <a:latin typeface="+mn-lt"/>
              </a:rPr>
              <a:t>simulations</a:t>
            </a:r>
            <a:r>
              <a:rPr lang="it-IT" sz="2900" dirty="0">
                <a:latin typeface="+mn-lt"/>
              </a:rPr>
              <a:t> with a light </a:t>
            </a:r>
            <a:r>
              <a:rPr lang="it-IT" sz="2900" dirty="0" err="1">
                <a:latin typeface="+mn-lt"/>
              </a:rPr>
              <a:t>coupling</a:t>
            </a:r>
            <a:r>
              <a:rPr lang="it-IT" sz="2900" dirty="0">
                <a:latin typeface="+mn-lt"/>
              </a:rPr>
              <a:t> (in IMAS) </a:t>
            </a:r>
            <a:r>
              <a:rPr lang="it-IT" sz="2900" dirty="0" err="1">
                <a:latin typeface="+mn-lt"/>
              </a:rPr>
              <a:t>scheme</a:t>
            </a:r>
            <a:r>
              <a:rPr lang="it-IT" sz="2900" dirty="0">
                <a:latin typeface="+mn-lt"/>
              </a:rPr>
              <a:t> </a:t>
            </a:r>
            <a:r>
              <a:rPr lang="it-IT" sz="2900" dirty="0" err="1">
                <a:latin typeface="+mn-lt"/>
              </a:rPr>
              <a:t>between</a:t>
            </a:r>
            <a:r>
              <a:rPr lang="it-IT" sz="2900" dirty="0">
                <a:latin typeface="+mn-lt"/>
              </a:rPr>
              <a:t> </a:t>
            </a:r>
            <a:r>
              <a:rPr lang="it-IT" sz="2900" dirty="0" err="1">
                <a:latin typeface="+mn-lt"/>
              </a:rPr>
              <a:t>kinetic</a:t>
            </a:r>
            <a:r>
              <a:rPr lang="it-IT" sz="2900" dirty="0">
                <a:latin typeface="+mn-lt"/>
              </a:rPr>
              <a:t> models (BKD0), ECRH </a:t>
            </a:r>
            <a:r>
              <a:rPr lang="it-IT" sz="2900" dirty="0" err="1">
                <a:latin typeface="+mn-lt"/>
              </a:rPr>
              <a:t>absorption</a:t>
            </a:r>
            <a:r>
              <a:rPr lang="it-IT" sz="2900" dirty="0">
                <a:latin typeface="+mn-lt"/>
              </a:rPr>
              <a:t> (GRAY) and CREATE-BD </a:t>
            </a:r>
            <a:r>
              <a:rPr lang="it-IT" sz="2900" dirty="0" err="1">
                <a:latin typeface="+mn-lt"/>
              </a:rPr>
              <a:t>magnetic</a:t>
            </a:r>
            <a:r>
              <a:rPr lang="it-IT" sz="2900" dirty="0">
                <a:latin typeface="+mn-lt"/>
              </a:rPr>
              <a:t> models via an Iterative procedure (</a:t>
            </a:r>
            <a:r>
              <a:rPr lang="it-IT" sz="2900" u="sng" dirty="0">
                <a:latin typeface="+mn-lt"/>
              </a:rPr>
              <a:t>2021</a:t>
            </a:r>
            <a:r>
              <a:rPr lang="it-IT" sz="2900" dirty="0">
                <a:latin typeface="+mn-lt"/>
              </a:rPr>
              <a:t> </a:t>
            </a:r>
            <a:r>
              <a:rPr lang="it-IT" sz="2900" dirty="0" err="1">
                <a:latin typeface="+mn-lt"/>
              </a:rPr>
              <a:t>Identification</a:t>
            </a:r>
            <a:r>
              <a:rPr lang="it-IT" sz="2900" dirty="0">
                <a:latin typeface="+mn-lt"/>
              </a:rPr>
              <a:t> of the </a:t>
            </a:r>
            <a:r>
              <a:rPr lang="it-IT" sz="2900" dirty="0" err="1">
                <a:latin typeface="+mn-lt"/>
              </a:rPr>
              <a:t>reference</a:t>
            </a:r>
            <a:r>
              <a:rPr lang="it-IT" sz="2900" dirty="0">
                <a:latin typeface="+mn-lt"/>
              </a:rPr>
              <a:t> Scenario and stand alone </a:t>
            </a:r>
            <a:r>
              <a:rPr lang="it-IT" sz="2900" dirty="0" err="1">
                <a:latin typeface="+mn-lt"/>
              </a:rPr>
              <a:t>Magnetic</a:t>
            </a:r>
            <a:r>
              <a:rPr lang="it-IT" sz="2900" dirty="0">
                <a:latin typeface="+mn-lt"/>
              </a:rPr>
              <a:t> </a:t>
            </a:r>
            <a:r>
              <a:rPr lang="it-IT" sz="2900" dirty="0" err="1">
                <a:latin typeface="+mn-lt"/>
              </a:rPr>
              <a:t>Simulation</a:t>
            </a:r>
            <a:r>
              <a:rPr lang="it-IT" sz="2900" dirty="0">
                <a:latin typeface="+mn-lt"/>
              </a:rPr>
              <a:t>, </a:t>
            </a:r>
            <a:r>
              <a:rPr lang="it-IT" sz="2900" u="sng" dirty="0">
                <a:latin typeface="+mn-lt"/>
              </a:rPr>
              <a:t>2022</a:t>
            </a:r>
            <a:r>
              <a:rPr lang="it-IT" sz="2900" dirty="0">
                <a:latin typeface="+mn-lt"/>
              </a:rPr>
              <a:t> </a:t>
            </a:r>
            <a:r>
              <a:rPr lang="it-IT" sz="2900" dirty="0" err="1">
                <a:latin typeface="+mn-lt"/>
              </a:rPr>
              <a:t>coupled</a:t>
            </a:r>
            <a:r>
              <a:rPr lang="it-IT" sz="2900" dirty="0">
                <a:latin typeface="+mn-lt"/>
              </a:rPr>
              <a:t> </a:t>
            </a:r>
            <a:r>
              <a:rPr lang="it-IT" sz="2900" dirty="0" err="1">
                <a:latin typeface="+mn-lt"/>
              </a:rPr>
              <a:t>simulations</a:t>
            </a:r>
            <a:r>
              <a:rPr lang="it-IT" sz="2900" dirty="0">
                <a:latin typeface="+mn-lt"/>
              </a:rPr>
              <a:t> and </a:t>
            </a:r>
            <a:r>
              <a:rPr lang="it-IT" sz="2900" dirty="0" err="1">
                <a:latin typeface="+mn-lt"/>
              </a:rPr>
              <a:t>sensitivity</a:t>
            </a:r>
            <a:r>
              <a:rPr lang="it-IT" sz="2900" dirty="0">
                <a:latin typeface="+mn-lt"/>
              </a:rPr>
              <a:t> </a:t>
            </a:r>
            <a:r>
              <a:rPr lang="it-IT" sz="2900" dirty="0" err="1">
                <a:latin typeface="+mn-lt"/>
              </a:rPr>
              <a:t>analyses</a:t>
            </a:r>
            <a:r>
              <a:rPr lang="it-IT" sz="2900" dirty="0">
                <a:latin typeface="+mn-lt"/>
              </a:rPr>
              <a:t>)</a:t>
            </a:r>
            <a:endParaRPr lang="it-IT" sz="2900" dirty="0"/>
          </a:p>
          <a:p>
            <a:pPr marL="457200" indent="-457200">
              <a:lnSpc>
                <a:spcPct val="120000"/>
              </a:lnSpc>
              <a:spcBef>
                <a:spcPts val="600"/>
              </a:spcBef>
              <a:buFont typeface="+mj-lt"/>
              <a:buAutoNum type="arabicPeriod" startAt="2"/>
            </a:pPr>
            <a:r>
              <a:rPr lang="it-IT" sz="2900" dirty="0" err="1">
                <a:latin typeface="+mn-lt"/>
              </a:rPr>
              <a:t>Assessment</a:t>
            </a:r>
            <a:r>
              <a:rPr lang="it-IT" sz="2900" dirty="0">
                <a:latin typeface="+mn-lt"/>
              </a:rPr>
              <a:t> of the ECRH </a:t>
            </a:r>
            <a:r>
              <a:rPr lang="it-IT" sz="2900" dirty="0" err="1">
                <a:latin typeface="+mn-lt"/>
              </a:rPr>
              <a:t>absorption</a:t>
            </a:r>
            <a:r>
              <a:rPr lang="it-IT" sz="2900" dirty="0">
                <a:latin typeface="+mn-lt"/>
              </a:rPr>
              <a:t> in the </a:t>
            </a:r>
            <a:r>
              <a:rPr lang="it-IT" sz="2900" dirty="0" err="1">
                <a:latin typeface="+mn-lt"/>
              </a:rPr>
              <a:t>very</a:t>
            </a:r>
            <a:r>
              <a:rPr lang="it-IT" sz="2900" dirty="0">
                <a:latin typeface="+mn-lt"/>
              </a:rPr>
              <a:t> </a:t>
            </a:r>
            <a:r>
              <a:rPr lang="it-IT" sz="2900" dirty="0" err="1">
                <a:latin typeface="+mn-lt"/>
              </a:rPr>
              <a:t>initial</a:t>
            </a:r>
            <a:r>
              <a:rPr lang="it-IT" sz="2900" dirty="0">
                <a:latin typeface="+mn-lt"/>
              </a:rPr>
              <a:t> </a:t>
            </a:r>
            <a:r>
              <a:rPr lang="it-IT" sz="2900" dirty="0" err="1">
                <a:latin typeface="+mn-lt"/>
              </a:rPr>
              <a:t>phase</a:t>
            </a:r>
            <a:r>
              <a:rPr lang="it-IT" sz="2900" dirty="0">
                <a:latin typeface="+mn-lt"/>
              </a:rPr>
              <a:t> of the ITER breakdown (2021) and </a:t>
            </a:r>
            <a:r>
              <a:rPr lang="it-IT" sz="2900" dirty="0" err="1">
                <a:latin typeface="+mn-lt"/>
              </a:rPr>
              <a:t>proposed</a:t>
            </a:r>
            <a:r>
              <a:rPr lang="it-IT" sz="2900" dirty="0">
                <a:latin typeface="+mn-lt"/>
              </a:rPr>
              <a:t> </a:t>
            </a:r>
            <a:r>
              <a:rPr lang="it-IT" sz="2900" dirty="0" err="1">
                <a:latin typeface="+mn-lt"/>
              </a:rPr>
              <a:t>improved</a:t>
            </a:r>
            <a:r>
              <a:rPr lang="it-IT" sz="2900" dirty="0">
                <a:latin typeface="+mn-lt"/>
              </a:rPr>
              <a:t> models (2022)</a:t>
            </a:r>
            <a:br>
              <a:rPr lang="it-IT" sz="2900" dirty="0">
                <a:latin typeface="+mn-lt"/>
              </a:rPr>
            </a:br>
            <a:br>
              <a:rPr lang="it-IT" dirty="0">
                <a:latin typeface="+mn-lt"/>
              </a:rPr>
            </a:br>
            <a:endParaRPr lang="it-IT" dirty="0">
              <a:latin typeface="+mn-lt"/>
            </a:endParaRPr>
          </a:p>
          <a:p>
            <a:pPr marL="0" indent="0">
              <a:buNone/>
            </a:pPr>
            <a:br>
              <a:rPr lang="it-IT" dirty="0">
                <a:latin typeface="+mn-lt"/>
              </a:rPr>
            </a:br>
            <a:endParaRPr lang="en-GB" dirty="0">
              <a:latin typeface="+mn-lt"/>
            </a:endParaRPr>
          </a:p>
        </p:txBody>
      </p:sp>
      <p:sp>
        <p:nvSpPr>
          <p:cNvPr id="6" name="CasellaDiTesto 5">
            <a:extLst>
              <a:ext uri="{FF2B5EF4-FFF2-40B4-BE49-F238E27FC236}">
                <a16:creationId xmlns:a16="http://schemas.microsoft.com/office/drawing/2014/main" id="{4B196BCD-CAAE-4D99-8B98-F9452B3F0050}"/>
              </a:ext>
            </a:extLst>
          </p:cNvPr>
          <p:cNvSpPr txBox="1"/>
          <p:nvPr/>
        </p:nvSpPr>
        <p:spPr>
          <a:xfrm>
            <a:off x="451886" y="4653136"/>
            <a:ext cx="8240228" cy="1708160"/>
          </a:xfrm>
          <a:prstGeom prst="rect">
            <a:avLst/>
          </a:prstGeom>
          <a:noFill/>
          <a:ln w="31750">
            <a:solidFill>
              <a:schemeClr val="tx1"/>
            </a:solidFill>
          </a:ln>
        </p:spPr>
        <p:txBody>
          <a:bodyPr wrap="square">
            <a:spAutoFit/>
          </a:bodyPr>
          <a:lstStyle/>
          <a:p>
            <a:r>
              <a:rPr lang="it-IT" sz="1500" b="1" dirty="0">
                <a:latin typeface="+mn-lt"/>
              </a:rPr>
              <a:t>Reference </a:t>
            </a:r>
            <a:r>
              <a:rPr lang="it-IT" sz="1500" b="1" dirty="0" err="1">
                <a:latin typeface="+mn-lt"/>
              </a:rPr>
              <a:t>Codes</a:t>
            </a:r>
            <a:r>
              <a:rPr lang="it-IT" sz="1500" b="1" dirty="0">
                <a:latin typeface="+mn-lt"/>
              </a:rPr>
              <a:t> </a:t>
            </a:r>
            <a:r>
              <a:rPr lang="it-IT" sz="1500" b="1" dirty="0" err="1">
                <a:latin typeface="+mn-lt"/>
              </a:rPr>
              <a:t>Modules</a:t>
            </a:r>
            <a:endParaRPr lang="it-IT" sz="1500" b="1" dirty="0">
              <a:latin typeface="+mn-lt"/>
            </a:endParaRPr>
          </a:p>
          <a:p>
            <a:r>
              <a:rPr lang="it-IT" sz="1500" dirty="0">
                <a:latin typeface="+mn-lt"/>
              </a:rPr>
              <a:t>1. CREATE-BD </a:t>
            </a:r>
            <a:r>
              <a:rPr lang="it-IT" sz="1500" dirty="0" err="1">
                <a:latin typeface="+mn-lt"/>
              </a:rPr>
              <a:t>Magnetic</a:t>
            </a:r>
            <a:r>
              <a:rPr lang="it-IT" sz="1500" dirty="0">
                <a:latin typeface="+mn-lt"/>
              </a:rPr>
              <a:t> </a:t>
            </a:r>
            <a:r>
              <a:rPr lang="it-IT" sz="1500" dirty="0" err="1">
                <a:latin typeface="+mn-lt"/>
              </a:rPr>
              <a:t>Simulation</a:t>
            </a:r>
            <a:r>
              <a:rPr lang="it-IT" sz="1500" dirty="0">
                <a:latin typeface="+mn-lt"/>
              </a:rPr>
              <a:t> and </a:t>
            </a:r>
            <a:r>
              <a:rPr lang="it-IT" sz="1500" dirty="0" err="1">
                <a:latin typeface="+mn-lt"/>
              </a:rPr>
              <a:t>Optimization</a:t>
            </a:r>
            <a:r>
              <a:rPr lang="it-IT" sz="1500" dirty="0">
                <a:latin typeface="+mn-lt"/>
              </a:rPr>
              <a:t> of the BD Scenario (Matlab/</a:t>
            </a:r>
            <a:r>
              <a:rPr lang="it-IT" sz="1500" dirty="0" err="1">
                <a:latin typeface="+mn-lt"/>
              </a:rPr>
              <a:t>Simulink</a:t>
            </a:r>
            <a:r>
              <a:rPr lang="it-IT" sz="1500" dirty="0">
                <a:latin typeface="+mn-lt"/>
              </a:rPr>
              <a:t> code)</a:t>
            </a:r>
            <a:endParaRPr lang="it-IT" sz="1500" dirty="0"/>
          </a:p>
          <a:p>
            <a:pPr marL="400050" lvl="1"/>
            <a:r>
              <a:rPr lang="it-IT" sz="1500" dirty="0">
                <a:latin typeface="+mn-lt"/>
              </a:rPr>
              <a:t>a. Direct </a:t>
            </a:r>
            <a:r>
              <a:rPr lang="it-IT" sz="1500" dirty="0" err="1">
                <a:latin typeface="+mn-lt"/>
              </a:rPr>
              <a:t>simulation</a:t>
            </a:r>
            <a:r>
              <a:rPr lang="it-IT" sz="1500" dirty="0"/>
              <a:t>: </a:t>
            </a:r>
            <a:r>
              <a:rPr lang="it-IT" sz="1500" dirty="0" err="1"/>
              <a:t>assign</a:t>
            </a:r>
            <a:r>
              <a:rPr lang="it-IT" sz="1500" dirty="0"/>
              <a:t> Voltage </a:t>
            </a:r>
            <a:r>
              <a:rPr lang="it-IT" sz="1500" dirty="0" err="1"/>
              <a:t>Waveforms</a:t>
            </a:r>
            <a:r>
              <a:rPr lang="it-IT" sz="1500" dirty="0"/>
              <a:t> </a:t>
            </a:r>
            <a:r>
              <a:rPr lang="it-IT" sz="1500" dirty="0">
                <a:sym typeface="Wingdings" panose="05000000000000000000" pitchFamily="2" charset="2"/>
              </a:rPr>
              <a:t> </a:t>
            </a:r>
            <a:r>
              <a:rPr lang="it-IT" sz="1500" dirty="0" err="1">
                <a:sym typeface="Wingdings" panose="05000000000000000000" pitchFamily="2" charset="2"/>
              </a:rPr>
              <a:t>provides</a:t>
            </a:r>
            <a:r>
              <a:rPr lang="it-IT" sz="1500" dirty="0">
                <a:sym typeface="Wingdings" panose="05000000000000000000" pitchFamily="2" charset="2"/>
              </a:rPr>
              <a:t> </a:t>
            </a:r>
            <a:r>
              <a:rPr lang="it-IT" sz="1500" dirty="0" err="1">
                <a:sym typeface="Wingdings" panose="05000000000000000000" pitchFamily="2" charset="2"/>
              </a:rPr>
              <a:t>magnetic</a:t>
            </a:r>
            <a:r>
              <a:rPr lang="it-IT" sz="1500" dirty="0">
                <a:sym typeface="Wingdings" panose="05000000000000000000" pitchFamily="2" charset="2"/>
              </a:rPr>
              <a:t> </a:t>
            </a:r>
            <a:r>
              <a:rPr lang="it-IT" sz="1500" dirty="0" err="1">
                <a:sym typeface="Wingdings" panose="05000000000000000000" pitchFamily="2" charset="2"/>
              </a:rPr>
              <a:t>quantities</a:t>
            </a:r>
            <a:endParaRPr lang="it-IT" sz="1500" dirty="0">
              <a:latin typeface="+mn-lt"/>
            </a:endParaRPr>
          </a:p>
          <a:p>
            <a:pPr marL="400050" lvl="1"/>
            <a:r>
              <a:rPr lang="it-IT" sz="1500" dirty="0">
                <a:solidFill>
                  <a:schemeClr val="bg1">
                    <a:lumMod val="65000"/>
                  </a:schemeClr>
                </a:solidFill>
                <a:latin typeface="+mn-lt"/>
              </a:rPr>
              <a:t>b. Inverse </a:t>
            </a:r>
            <a:r>
              <a:rPr lang="it-IT" sz="1500" dirty="0" err="1">
                <a:solidFill>
                  <a:schemeClr val="bg1">
                    <a:lumMod val="65000"/>
                  </a:schemeClr>
                </a:solidFill>
                <a:latin typeface="+mn-lt"/>
              </a:rPr>
              <a:t>Simulation</a:t>
            </a:r>
            <a:r>
              <a:rPr lang="it-IT" sz="1500" dirty="0">
                <a:solidFill>
                  <a:schemeClr val="bg1">
                    <a:lumMod val="65000"/>
                  </a:schemeClr>
                </a:solidFill>
              </a:rPr>
              <a:t>: </a:t>
            </a:r>
            <a:r>
              <a:rPr lang="it-IT" sz="1500" dirty="0" err="1">
                <a:solidFill>
                  <a:schemeClr val="bg1">
                    <a:lumMod val="65000"/>
                  </a:schemeClr>
                </a:solidFill>
              </a:rPr>
              <a:t>assign</a:t>
            </a:r>
            <a:r>
              <a:rPr lang="it-IT" sz="1500" dirty="0">
                <a:solidFill>
                  <a:schemeClr val="bg1">
                    <a:lumMod val="65000"/>
                  </a:schemeClr>
                </a:solidFill>
              </a:rPr>
              <a:t> BD and </a:t>
            </a:r>
            <a:r>
              <a:rPr lang="it-IT" sz="1500" dirty="0" err="1">
                <a:solidFill>
                  <a:schemeClr val="bg1">
                    <a:lumMod val="65000"/>
                  </a:schemeClr>
                </a:solidFill>
              </a:rPr>
              <a:t>early</a:t>
            </a:r>
            <a:r>
              <a:rPr lang="it-IT" sz="1500" dirty="0">
                <a:solidFill>
                  <a:schemeClr val="bg1">
                    <a:lumMod val="65000"/>
                  </a:schemeClr>
                </a:solidFill>
              </a:rPr>
              <a:t> </a:t>
            </a:r>
            <a:r>
              <a:rPr lang="it-IT" sz="1500" dirty="0" err="1">
                <a:solidFill>
                  <a:schemeClr val="bg1">
                    <a:lumMod val="65000"/>
                  </a:schemeClr>
                </a:solidFill>
              </a:rPr>
              <a:t>ramp</a:t>
            </a:r>
            <a:r>
              <a:rPr lang="it-IT" sz="1500" dirty="0">
                <a:solidFill>
                  <a:schemeClr val="bg1">
                    <a:lumMod val="65000"/>
                  </a:schemeClr>
                </a:solidFill>
              </a:rPr>
              <a:t> up </a:t>
            </a:r>
            <a:r>
              <a:rPr lang="it-IT" sz="1500" dirty="0" err="1">
                <a:solidFill>
                  <a:schemeClr val="bg1">
                    <a:lumMod val="65000"/>
                  </a:schemeClr>
                </a:solidFill>
              </a:rPr>
              <a:t>desired</a:t>
            </a:r>
            <a:r>
              <a:rPr lang="it-IT" sz="1500" dirty="0">
                <a:solidFill>
                  <a:schemeClr val="bg1">
                    <a:lumMod val="65000"/>
                  </a:schemeClr>
                </a:solidFill>
              </a:rPr>
              <a:t> </a:t>
            </a:r>
            <a:r>
              <a:rPr lang="it-IT" sz="1500" dirty="0" err="1">
                <a:solidFill>
                  <a:schemeClr val="bg1">
                    <a:lumMod val="65000"/>
                  </a:schemeClr>
                </a:solidFill>
              </a:rPr>
              <a:t>conditions</a:t>
            </a:r>
            <a:r>
              <a:rPr lang="it-IT" sz="1500" dirty="0">
                <a:solidFill>
                  <a:schemeClr val="bg1">
                    <a:lumMod val="65000"/>
                  </a:schemeClr>
                </a:solidFill>
              </a:rPr>
              <a:t> </a:t>
            </a:r>
            <a:r>
              <a:rPr lang="it-IT" sz="1500" dirty="0">
                <a:solidFill>
                  <a:schemeClr val="bg1">
                    <a:lumMod val="65000"/>
                  </a:schemeClr>
                </a:solidFill>
                <a:sym typeface="Wingdings" panose="05000000000000000000" pitchFamily="2" charset="2"/>
              </a:rPr>
              <a:t> </a:t>
            </a:r>
            <a:r>
              <a:rPr lang="it-IT" sz="1500" dirty="0" err="1">
                <a:solidFill>
                  <a:schemeClr val="bg1">
                    <a:lumMod val="65000"/>
                  </a:schemeClr>
                </a:solidFill>
                <a:sym typeface="Wingdings" panose="05000000000000000000" pitchFamily="2" charset="2"/>
              </a:rPr>
              <a:t>provides</a:t>
            </a:r>
            <a:r>
              <a:rPr lang="it-IT" sz="1500" dirty="0">
                <a:solidFill>
                  <a:schemeClr val="bg1">
                    <a:lumMod val="65000"/>
                  </a:schemeClr>
                </a:solidFill>
                <a:sym typeface="Wingdings" panose="05000000000000000000" pitchFamily="2" charset="2"/>
              </a:rPr>
              <a:t> </a:t>
            </a:r>
            <a:r>
              <a:rPr lang="it-IT" sz="1500" dirty="0" err="1">
                <a:solidFill>
                  <a:schemeClr val="bg1">
                    <a:lumMod val="65000"/>
                  </a:schemeClr>
                </a:solidFill>
                <a:sym typeface="Wingdings" panose="05000000000000000000" pitchFamily="2" charset="2"/>
              </a:rPr>
              <a:t>waveforms</a:t>
            </a:r>
            <a:r>
              <a:rPr lang="it-IT" sz="1500" dirty="0">
                <a:solidFill>
                  <a:schemeClr val="bg1">
                    <a:lumMod val="65000"/>
                  </a:schemeClr>
                </a:solidFill>
                <a:sym typeface="Wingdings" panose="05000000000000000000" pitchFamily="2" charset="2"/>
              </a:rPr>
              <a:t> (</a:t>
            </a:r>
            <a:r>
              <a:rPr lang="it-IT" sz="1500" dirty="0" err="1">
                <a:solidFill>
                  <a:schemeClr val="bg1">
                    <a:lumMod val="65000"/>
                  </a:schemeClr>
                </a:solidFill>
                <a:sym typeface="Wingdings" panose="05000000000000000000" pitchFamily="2" charset="2"/>
              </a:rPr>
              <a:t>not</a:t>
            </a:r>
            <a:r>
              <a:rPr lang="it-IT" sz="1500" dirty="0">
                <a:solidFill>
                  <a:schemeClr val="bg1">
                    <a:lumMod val="65000"/>
                  </a:schemeClr>
                </a:solidFill>
                <a:sym typeface="Wingdings" panose="05000000000000000000" pitchFamily="2" charset="2"/>
              </a:rPr>
              <a:t> </a:t>
            </a:r>
            <a:r>
              <a:rPr lang="it-IT" sz="1500" dirty="0" err="1">
                <a:solidFill>
                  <a:schemeClr val="bg1">
                    <a:lumMod val="65000"/>
                  </a:schemeClr>
                </a:solidFill>
                <a:sym typeface="Wingdings" panose="05000000000000000000" pitchFamily="2" charset="2"/>
              </a:rPr>
              <a:t>used</a:t>
            </a:r>
            <a:r>
              <a:rPr lang="it-IT" sz="1500" dirty="0">
                <a:solidFill>
                  <a:schemeClr val="bg1">
                    <a:lumMod val="65000"/>
                  </a:schemeClr>
                </a:solidFill>
                <a:sym typeface="Wingdings" panose="05000000000000000000" pitchFamily="2" charset="2"/>
              </a:rPr>
              <a:t> for </a:t>
            </a:r>
            <a:r>
              <a:rPr lang="it-IT" sz="1500" dirty="0" err="1">
                <a:solidFill>
                  <a:schemeClr val="bg1">
                    <a:lumMod val="65000"/>
                  </a:schemeClr>
                </a:solidFill>
                <a:sym typeface="Wingdings" panose="05000000000000000000" pitchFamily="2" charset="2"/>
              </a:rPr>
              <a:t>WPRiO</a:t>
            </a:r>
            <a:r>
              <a:rPr lang="it-IT" sz="1500" dirty="0">
                <a:solidFill>
                  <a:schemeClr val="bg1">
                    <a:lumMod val="65000"/>
                  </a:schemeClr>
                </a:solidFill>
                <a:sym typeface="Wingdings" panose="05000000000000000000" pitchFamily="2" charset="2"/>
              </a:rPr>
              <a:t> activity) </a:t>
            </a:r>
            <a:endParaRPr lang="it-IT" sz="1500" dirty="0">
              <a:solidFill>
                <a:schemeClr val="bg1">
                  <a:lumMod val="65000"/>
                </a:schemeClr>
              </a:solidFill>
              <a:latin typeface="+mn-lt"/>
            </a:endParaRPr>
          </a:p>
          <a:p>
            <a:pPr marL="0" indent="0">
              <a:buNone/>
            </a:pPr>
            <a:r>
              <a:rPr lang="it-IT" sz="1500" dirty="0">
                <a:latin typeface="+mn-lt"/>
              </a:rPr>
              <a:t>2. BKD0: Plasma </a:t>
            </a:r>
            <a:r>
              <a:rPr lang="it-IT" sz="1500" dirty="0" err="1">
                <a:latin typeface="+mn-lt"/>
              </a:rPr>
              <a:t>kinetic</a:t>
            </a:r>
            <a:r>
              <a:rPr lang="it-IT" sz="1500" dirty="0">
                <a:latin typeface="+mn-lt"/>
              </a:rPr>
              <a:t> </a:t>
            </a:r>
            <a:r>
              <a:rPr lang="it-IT" sz="1500" dirty="0" err="1">
                <a:latin typeface="+mn-lt"/>
              </a:rPr>
              <a:t>simulation</a:t>
            </a:r>
            <a:r>
              <a:rPr lang="it-IT" sz="1500" dirty="0">
                <a:latin typeface="+mn-lt"/>
              </a:rPr>
              <a:t> (Fortran code)</a:t>
            </a:r>
          </a:p>
          <a:p>
            <a:pPr marL="0" indent="0">
              <a:buNone/>
            </a:pPr>
            <a:r>
              <a:rPr lang="it-IT" sz="1500" dirty="0">
                <a:latin typeface="+mn-lt"/>
              </a:rPr>
              <a:t>3. GRAY: EC </a:t>
            </a:r>
            <a:r>
              <a:rPr lang="it-IT" sz="1500" dirty="0" err="1">
                <a:latin typeface="+mn-lt"/>
              </a:rPr>
              <a:t>absorption</a:t>
            </a:r>
            <a:r>
              <a:rPr lang="it-IT" sz="1500" dirty="0">
                <a:latin typeface="+mn-lt"/>
              </a:rPr>
              <a:t> (Fortran code)</a:t>
            </a:r>
          </a:p>
        </p:txBody>
      </p:sp>
      <p:sp>
        <p:nvSpPr>
          <p:cNvPr id="8" name="Footer Placeholder 7">
            <a:extLst>
              <a:ext uri="{FF2B5EF4-FFF2-40B4-BE49-F238E27FC236}">
                <a16:creationId xmlns:a16="http://schemas.microsoft.com/office/drawing/2014/main" id="{1DD45C48-A717-3841-AE84-6FC8DE453098}"/>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638C8CA0-5BB6-1140-8692-FFF1C5C5BE70}" type="slidenum">
              <a:rPr lang="en-GB" smtClean="0"/>
              <a:t>2</a:t>
            </a:fld>
            <a:endParaRPr lang="en-GB" dirty="0"/>
          </a:p>
        </p:txBody>
      </p:sp>
    </p:spTree>
    <p:extLst>
      <p:ext uri="{BB962C8B-B14F-4D97-AF65-F5344CB8AC3E}">
        <p14:creationId xmlns:p14="http://schemas.microsoft.com/office/powerpoint/2010/main" val="355567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F685-1D46-2A4E-8327-01DADED1C436}"/>
              </a:ext>
            </a:extLst>
          </p:cNvPr>
          <p:cNvSpPr>
            <a:spLocks noGrp="1"/>
          </p:cNvSpPr>
          <p:nvPr>
            <p:ph type="title"/>
          </p:nvPr>
        </p:nvSpPr>
        <p:spPr/>
        <p:txBody>
          <a:bodyPr/>
          <a:lstStyle/>
          <a:p>
            <a:r>
              <a:rPr lang="en-GB" sz="2600" dirty="0"/>
              <a:t>GRAY – BKD0 – CREATEBD general coupling scheme</a:t>
            </a:r>
          </a:p>
        </p:txBody>
      </p:sp>
      <p:pic>
        <p:nvPicPr>
          <p:cNvPr id="6" name="Immagine 6">
            <a:extLst>
              <a:ext uri="{FF2B5EF4-FFF2-40B4-BE49-F238E27FC236}">
                <a16:creationId xmlns:a16="http://schemas.microsoft.com/office/drawing/2014/main" id="{EC88FBF5-04C2-BD4F-8166-5E57BDD1E6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521" r="16219"/>
          <a:stretch>
            <a:fillRect/>
          </a:stretch>
        </p:blipFill>
        <p:spPr bwMode="auto">
          <a:xfrm>
            <a:off x="802519" y="3242753"/>
            <a:ext cx="18573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51">
            <a:extLst>
              <a:ext uri="{FF2B5EF4-FFF2-40B4-BE49-F238E27FC236}">
                <a16:creationId xmlns:a16="http://schemas.microsoft.com/office/drawing/2014/main" id="{E5718FFC-6CEA-A646-8C2F-1C3B672248CF}"/>
              </a:ext>
            </a:extLst>
          </p:cNvPr>
          <p:cNvCxnSpPr>
            <a:cxnSpLocks noChangeShapeType="1"/>
            <a:endCxn id="6" idx="3"/>
          </p:cNvCxnSpPr>
          <p:nvPr/>
        </p:nvCxnSpPr>
        <p:spPr bwMode="auto">
          <a:xfrm flipH="1" flipV="1">
            <a:off x="2659894" y="4279391"/>
            <a:ext cx="1552065" cy="1"/>
          </a:xfrm>
          <a:prstGeom prst="straightConnector1">
            <a:avLst/>
          </a:prstGeom>
          <a:noFill/>
          <a:ln w="12700">
            <a:solidFill>
              <a:schemeClr val="tx1"/>
            </a:solidFill>
            <a:prstDash val="solid"/>
            <a:round/>
            <a:headEnd/>
            <a:tailEnd type="triangle" w="lg" len="lg"/>
          </a:ln>
          <a:extLst>
            <a:ext uri="{909E8E84-426E-40DD-AFC4-6F175D3DCCD1}">
              <a14:hiddenFill xmlns:a14="http://schemas.microsoft.com/office/drawing/2010/main">
                <a:noFill/>
              </a14:hiddenFill>
            </a:ext>
          </a:extLst>
        </p:spPr>
      </p:cxnSp>
      <p:sp>
        <p:nvSpPr>
          <p:cNvPr id="9" name="Rettangolo arrotondato 5">
            <a:extLst>
              <a:ext uri="{FF2B5EF4-FFF2-40B4-BE49-F238E27FC236}">
                <a16:creationId xmlns:a16="http://schemas.microsoft.com/office/drawing/2014/main" id="{60F0EC0D-B911-1748-9956-7C25A06A9088}"/>
              </a:ext>
            </a:extLst>
          </p:cNvPr>
          <p:cNvSpPr/>
          <p:nvPr/>
        </p:nvSpPr>
        <p:spPr bwMode="auto">
          <a:xfrm>
            <a:off x="3427904" y="4966147"/>
            <a:ext cx="4408487" cy="1547007"/>
          </a:xfrm>
          <a:prstGeom prst="roundRect">
            <a:avLst/>
          </a:prstGeom>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400" dirty="0">
                <a:solidFill>
                  <a:schemeClr val="tx1"/>
                </a:solidFill>
                <a:latin typeface="Calibri Light"/>
                <a:ea typeface="ＭＳ Ｐゴシック" charset="0"/>
                <a:cs typeface="Calibri Light"/>
              </a:rPr>
              <a:t>Inputs for BD Scenario</a:t>
            </a:r>
          </a:p>
          <a:p>
            <a:pPr algn="ctr">
              <a:defRPr/>
            </a:pPr>
            <a:r>
              <a:rPr lang="it-IT" sz="1400" dirty="0">
                <a:solidFill>
                  <a:schemeClr val="tx1"/>
                </a:solidFill>
                <a:latin typeface="Calibri Light"/>
                <a:ea typeface="ＭＳ Ｐゴシック" charset="0"/>
                <a:cs typeface="Calibri Light"/>
              </a:rPr>
              <a:t>(</a:t>
            </a:r>
            <a:r>
              <a:rPr lang="it-IT" sz="1400" dirty="0" err="1">
                <a:solidFill>
                  <a:schemeClr val="tx1"/>
                </a:solidFill>
                <a:latin typeface="Calibri Light"/>
                <a:ea typeface="ＭＳ Ｐゴシック" charset="0"/>
                <a:cs typeface="Calibri Light"/>
              </a:rPr>
              <a:t>e.g</a:t>
            </a:r>
            <a:r>
              <a:rPr lang="it-IT" sz="1400" dirty="0">
                <a:solidFill>
                  <a:schemeClr val="tx1"/>
                </a:solidFill>
                <a:latin typeface="Calibri Light"/>
                <a:ea typeface="ＭＳ Ｐゴシック" charset="0"/>
                <a:cs typeface="Calibri Light"/>
              </a:rPr>
              <a:t> Switching Networks </a:t>
            </a:r>
            <a:r>
              <a:rPr lang="it-IT" sz="1400" dirty="0" err="1">
                <a:solidFill>
                  <a:schemeClr val="tx1"/>
                </a:solidFill>
                <a:latin typeface="Calibri Light"/>
                <a:ea typeface="ＭＳ Ｐゴシック" charset="0"/>
                <a:cs typeface="Calibri Light"/>
              </a:rPr>
              <a:t>configuration</a:t>
            </a:r>
            <a:endParaRPr lang="it-IT" sz="1400" dirty="0">
              <a:solidFill>
                <a:schemeClr val="tx1"/>
              </a:solidFill>
              <a:latin typeface="Calibri Light"/>
              <a:ea typeface="ＭＳ Ｐゴシック" charset="0"/>
              <a:cs typeface="Calibri Light"/>
            </a:endParaRPr>
          </a:p>
          <a:p>
            <a:pPr algn="ctr">
              <a:defRPr/>
            </a:pPr>
            <a:r>
              <a:rPr lang="it-IT" sz="1400" dirty="0">
                <a:solidFill>
                  <a:schemeClr val="tx1"/>
                </a:solidFill>
                <a:latin typeface="Calibri Light"/>
                <a:ea typeface="ＭＳ Ｐゴシック" charset="0"/>
                <a:cs typeface="Calibri Light"/>
              </a:rPr>
              <a:t>BD time instant, BD </a:t>
            </a:r>
            <a:r>
              <a:rPr lang="it-IT" sz="1400" dirty="0" err="1">
                <a:solidFill>
                  <a:schemeClr val="tx1"/>
                </a:solidFill>
                <a:latin typeface="Calibri Light"/>
                <a:ea typeface="ＭＳ Ｐゴシック" charset="0"/>
                <a:cs typeface="Calibri Light"/>
              </a:rPr>
              <a:t>region</a:t>
            </a:r>
            <a:endParaRPr lang="it-IT" sz="1400" dirty="0">
              <a:solidFill>
                <a:schemeClr val="tx1"/>
              </a:solidFill>
              <a:latin typeface="Calibri Light"/>
              <a:ea typeface="ＭＳ Ｐゴシック" charset="0"/>
              <a:cs typeface="Calibri Light"/>
            </a:endParaRPr>
          </a:p>
          <a:p>
            <a:pPr algn="ctr">
              <a:defRPr/>
            </a:pPr>
            <a:r>
              <a:rPr lang="it-IT" sz="1400" dirty="0">
                <a:solidFill>
                  <a:schemeClr val="tx1"/>
                </a:solidFill>
                <a:latin typeface="Calibri Light"/>
                <a:ea typeface="ＭＳ Ｐゴシック" charset="0"/>
                <a:cs typeface="Calibri Light"/>
              </a:rPr>
              <a:t>Target </a:t>
            </a:r>
            <a:r>
              <a:rPr lang="it-IT" sz="1400" dirty="0" err="1">
                <a:solidFill>
                  <a:schemeClr val="tx1"/>
                </a:solidFill>
                <a:latin typeface="Calibri Light"/>
                <a:ea typeface="ＭＳ Ｐゴシック" charset="0"/>
                <a:cs typeface="Calibri Light"/>
              </a:rPr>
              <a:t>Electric</a:t>
            </a:r>
            <a:r>
              <a:rPr lang="it-IT" sz="1400" dirty="0">
                <a:solidFill>
                  <a:schemeClr val="tx1"/>
                </a:solidFill>
                <a:latin typeface="Calibri Light"/>
                <a:ea typeface="ＭＳ Ｐゴシック" charset="0"/>
                <a:cs typeface="Calibri Light"/>
              </a:rPr>
              <a:t> Field and </a:t>
            </a:r>
            <a:r>
              <a:rPr lang="it-IT" sz="1400" dirty="0" err="1">
                <a:solidFill>
                  <a:schemeClr val="tx1"/>
                </a:solidFill>
                <a:latin typeface="Calibri Light"/>
                <a:ea typeface="ＭＳ Ｐゴシック" charset="0"/>
                <a:cs typeface="Calibri Light"/>
              </a:rPr>
              <a:t>Poloidal</a:t>
            </a:r>
            <a:r>
              <a:rPr lang="it-IT" sz="1400" dirty="0">
                <a:solidFill>
                  <a:schemeClr val="tx1"/>
                </a:solidFill>
                <a:latin typeface="Calibri Light"/>
                <a:ea typeface="ＭＳ Ｐゴシック" charset="0"/>
                <a:cs typeface="Calibri Light"/>
              </a:rPr>
              <a:t> Field </a:t>
            </a:r>
            <a:r>
              <a:rPr lang="it-IT" sz="1400" dirty="0" err="1">
                <a:solidFill>
                  <a:schemeClr val="tx1"/>
                </a:solidFill>
                <a:latin typeface="Calibri Light"/>
                <a:ea typeface="ＭＳ Ｐゴシック" charset="0"/>
                <a:cs typeface="Calibri Light"/>
              </a:rPr>
              <a:t>at</a:t>
            </a:r>
            <a:r>
              <a:rPr lang="it-IT" sz="1400" dirty="0">
                <a:solidFill>
                  <a:schemeClr val="tx1"/>
                </a:solidFill>
                <a:latin typeface="Calibri Light"/>
                <a:ea typeface="ＭＳ Ｐゴシック" charset="0"/>
                <a:cs typeface="Calibri Light"/>
              </a:rPr>
              <a:t> BD</a:t>
            </a:r>
          </a:p>
          <a:p>
            <a:pPr algn="ctr">
              <a:defRPr/>
            </a:pPr>
            <a:r>
              <a:rPr lang="it-IT" sz="1400" dirty="0" err="1">
                <a:solidFill>
                  <a:schemeClr val="tx1"/>
                </a:solidFill>
                <a:latin typeface="Calibri Light"/>
                <a:ea typeface="ＭＳ Ｐゴシック" charset="0"/>
                <a:cs typeface="Calibri Light"/>
              </a:rPr>
              <a:t>Initial</a:t>
            </a:r>
            <a:r>
              <a:rPr lang="it-IT" sz="1400" dirty="0">
                <a:solidFill>
                  <a:schemeClr val="tx1"/>
                </a:solidFill>
                <a:latin typeface="Calibri Light"/>
                <a:ea typeface="ＭＳ Ｐゴシック" charset="0"/>
                <a:cs typeface="Calibri Light"/>
              </a:rPr>
              <a:t> </a:t>
            </a:r>
            <a:r>
              <a:rPr lang="it-IT" sz="1400" dirty="0" err="1">
                <a:solidFill>
                  <a:schemeClr val="tx1"/>
                </a:solidFill>
                <a:latin typeface="Calibri Light"/>
                <a:ea typeface="ＭＳ Ｐゴシック" charset="0"/>
                <a:cs typeface="Calibri Light"/>
              </a:rPr>
              <a:t>values</a:t>
            </a:r>
            <a:r>
              <a:rPr lang="it-IT" sz="1400" dirty="0">
                <a:solidFill>
                  <a:schemeClr val="tx1"/>
                </a:solidFill>
                <a:latin typeface="Calibri Light"/>
                <a:ea typeface="ＭＳ Ｐゴシック" charset="0"/>
                <a:cs typeface="Calibri Light"/>
              </a:rPr>
              <a:t> of the plasma </a:t>
            </a:r>
            <a:r>
              <a:rPr lang="it-IT" sz="1400" dirty="0" err="1">
                <a:solidFill>
                  <a:schemeClr val="tx1"/>
                </a:solidFill>
                <a:latin typeface="Calibri Light"/>
                <a:ea typeface="ＭＳ Ｐゴシック" charset="0"/>
                <a:cs typeface="Calibri Light"/>
              </a:rPr>
              <a:t>resistance</a:t>
            </a:r>
            <a:endParaRPr lang="it-IT" sz="1400" dirty="0">
              <a:solidFill>
                <a:schemeClr val="tx1"/>
              </a:solidFill>
              <a:latin typeface="Calibri Light"/>
              <a:ea typeface="ＭＳ Ｐゴシック" charset="0"/>
              <a:cs typeface="Calibri Light"/>
            </a:endParaRPr>
          </a:p>
          <a:p>
            <a:pPr algn="ctr">
              <a:defRPr/>
            </a:pPr>
            <a:r>
              <a:rPr lang="it-IT" sz="1400" dirty="0">
                <a:solidFill>
                  <a:schemeClr val="tx1"/>
                </a:solidFill>
                <a:latin typeface="Calibri Light"/>
                <a:ea typeface="ＭＳ Ｐゴシック" charset="0"/>
                <a:cs typeface="Calibri Light"/>
              </a:rPr>
              <a:t>Limits on </a:t>
            </a:r>
            <a:r>
              <a:rPr lang="it-IT" sz="1400" dirty="0" err="1">
                <a:solidFill>
                  <a:schemeClr val="tx1"/>
                </a:solidFill>
                <a:latin typeface="Calibri Light"/>
                <a:ea typeface="ＭＳ Ｐゴシック" charset="0"/>
                <a:cs typeface="Calibri Light"/>
              </a:rPr>
              <a:t>Voltages</a:t>
            </a:r>
            <a:r>
              <a:rPr lang="it-IT" sz="1400" dirty="0">
                <a:solidFill>
                  <a:schemeClr val="tx1"/>
                </a:solidFill>
                <a:latin typeface="Calibri Light"/>
                <a:ea typeface="ＭＳ Ｐゴシック" charset="0"/>
                <a:cs typeface="Calibri Light"/>
              </a:rPr>
              <a:t>, </a:t>
            </a:r>
            <a:r>
              <a:rPr lang="it-IT" sz="1400" dirty="0" err="1">
                <a:solidFill>
                  <a:schemeClr val="tx1"/>
                </a:solidFill>
                <a:latin typeface="Calibri Light"/>
                <a:ea typeface="ＭＳ Ｐゴシック" charset="0"/>
                <a:cs typeface="Calibri Light"/>
              </a:rPr>
              <a:t>Forces</a:t>
            </a:r>
            <a:r>
              <a:rPr lang="it-IT" sz="1400" dirty="0">
                <a:solidFill>
                  <a:schemeClr val="tx1"/>
                </a:solidFill>
                <a:latin typeface="Calibri Light"/>
                <a:ea typeface="ＭＳ Ｐゴシック" charset="0"/>
                <a:cs typeface="Calibri Light"/>
              </a:rPr>
              <a:t>, </a:t>
            </a:r>
            <a:r>
              <a:rPr lang="it-IT" sz="1400" dirty="0" err="1">
                <a:solidFill>
                  <a:schemeClr val="tx1"/>
                </a:solidFill>
                <a:latin typeface="Calibri Light"/>
                <a:ea typeface="ＭＳ Ｐゴシック" charset="0"/>
                <a:cs typeface="Calibri Light"/>
              </a:rPr>
              <a:t>etc</a:t>
            </a:r>
            <a:r>
              <a:rPr lang="it-IT" sz="1400" dirty="0">
                <a:solidFill>
                  <a:schemeClr val="tx1"/>
                </a:solidFill>
                <a:latin typeface="Calibri Light"/>
                <a:ea typeface="ＭＳ Ｐゴシック" charset="0"/>
                <a:cs typeface="Calibri Light"/>
              </a:rPr>
              <a:t>…)</a:t>
            </a:r>
          </a:p>
          <a:p>
            <a:pPr algn="ctr">
              <a:defRPr/>
            </a:pPr>
            <a:endParaRPr lang="it-IT" sz="1400" dirty="0">
              <a:solidFill>
                <a:schemeClr val="tx1"/>
              </a:solidFill>
              <a:latin typeface="Calibri Light"/>
              <a:ea typeface="ＭＳ Ｐゴシック" charset="0"/>
              <a:cs typeface="Calibri Light"/>
            </a:endParaRPr>
          </a:p>
        </p:txBody>
      </p:sp>
      <p:cxnSp>
        <p:nvCxnSpPr>
          <p:cNvPr id="10" name="Connettore 2 20">
            <a:extLst>
              <a:ext uri="{FF2B5EF4-FFF2-40B4-BE49-F238E27FC236}">
                <a16:creationId xmlns:a16="http://schemas.microsoft.com/office/drawing/2014/main" id="{7A73229A-9F58-944A-9AAD-962F126D10EA}"/>
              </a:ext>
            </a:extLst>
          </p:cNvPr>
          <p:cNvCxnSpPr>
            <a:cxnSpLocks noChangeShapeType="1"/>
            <a:stCxn id="14" idx="3"/>
            <a:endCxn id="13" idx="3"/>
          </p:cNvCxnSpPr>
          <p:nvPr/>
        </p:nvCxnSpPr>
        <p:spPr bwMode="auto">
          <a:xfrm>
            <a:off x="7050088" y="2280965"/>
            <a:ext cx="1587" cy="1766093"/>
          </a:xfrm>
          <a:prstGeom prst="bentConnector3">
            <a:avLst>
              <a:gd name="adj1" fmla="val 14504537"/>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 name="Connettore 2 24">
            <a:extLst>
              <a:ext uri="{FF2B5EF4-FFF2-40B4-BE49-F238E27FC236}">
                <a16:creationId xmlns:a16="http://schemas.microsoft.com/office/drawing/2014/main" id="{97EECBFC-3B19-CD42-9A26-3E6929E99A25}"/>
              </a:ext>
            </a:extLst>
          </p:cNvPr>
          <p:cNvCxnSpPr>
            <a:cxnSpLocks noChangeShapeType="1"/>
            <a:stCxn id="9" idx="0"/>
            <a:endCxn id="13" idx="2"/>
          </p:cNvCxnSpPr>
          <p:nvPr/>
        </p:nvCxnSpPr>
        <p:spPr bwMode="auto">
          <a:xfrm flipH="1" flipV="1">
            <a:off x="5631818" y="4602683"/>
            <a:ext cx="330" cy="363464"/>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Rettangolo arrotondato 31">
            <a:extLst>
              <a:ext uri="{FF2B5EF4-FFF2-40B4-BE49-F238E27FC236}">
                <a16:creationId xmlns:a16="http://schemas.microsoft.com/office/drawing/2014/main" id="{16263A0D-52DF-A64C-873D-3916B0164BFC}"/>
              </a:ext>
            </a:extLst>
          </p:cNvPr>
          <p:cNvSpPr/>
          <p:nvPr/>
        </p:nvSpPr>
        <p:spPr bwMode="auto">
          <a:xfrm>
            <a:off x="1077913" y="1530871"/>
            <a:ext cx="1530350" cy="831850"/>
          </a:xfrm>
          <a:prstGeom prst="roundRect">
            <a:avLst/>
          </a:prstGeom>
          <a:ln>
            <a:prstDash val="solid"/>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600" b="1" dirty="0">
                <a:solidFill>
                  <a:schemeClr val="tx1"/>
                </a:solidFill>
                <a:latin typeface="Calibri Light"/>
                <a:cs typeface="Calibri Light"/>
              </a:rPr>
              <a:t>GRAY</a:t>
            </a:r>
          </a:p>
          <a:p>
            <a:pPr algn="ctr">
              <a:defRPr/>
            </a:pPr>
            <a:r>
              <a:rPr lang="it-IT" sz="1600" dirty="0">
                <a:solidFill>
                  <a:schemeClr val="tx1"/>
                </a:solidFill>
                <a:latin typeface="Calibri Light"/>
                <a:cs typeface="Calibri Light"/>
              </a:rPr>
              <a:t>EC </a:t>
            </a:r>
            <a:r>
              <a:rPr lang="it-IT" sz="1600" dirty="0" err="1">
                <a:solidFill>
                  <a:schemeClr val="tx1"/>
                </a:solidFill>
                <a:latin typeface="Calibri Light"/>
                <a:cs typeface="Calibri Light"/>
              </a:rPr>
              <a:t>Absorption</a:t>
            </a:r>
            <a:r>
              <a:rPr lang="it-IT" sz="1600" dirty="0">
                <a:solidFill>
                  <a:schemeClr val="tx1"/>
                </a:solidFill>
                <a:latin typeface="Calibri Light"/>
                <a:cs typeface="Calibri Light"/>
              </a:rPr>
              <a:t> </a:t>
            </a:r>
            <a:r>
              <a:rPr lang="it-IT" sz="1600" i="1" dirty="0">
                <a:solidFill>
                  <a:schemeClr val="tx1"/>
                </a:solidFill>
                <a:latin typeface="Calibri Light"/>
                <a:cs typeface="Calibri Light"/>
              </a:rPr>
              <a:t>Fortran</a:t>
            </a:r>
          </a:p>
        </p:txBody>
      </p:sp>
      <p:sp>
        <p:nvSpPr>
          <p:cNvPr id="13" name="Rettangolo arrotondato 38">
            <a:extLst>
              <a:ext uri="{FF2B5EF4-FFF2-40B4-BE49-F238E27FC236}">
                <a16:creationId xmlns:a16="http://schemas.microsoft.com/office/drawing/2014/main" id="{4F18077E-B3EA-2A41-A997-3C00F422B5F7}"/>
              </a:ext>
            </a:extLst>
          </p:cNvPr>
          <p:cNvSpPr/>
          <p:nvPr/>
        </p:nvSpPr>
        <p:spPr bwMode="auto">
          <a:xfrm>
            <a:off x="4211960" y="3491433"/>
            <a:ext cx="2839715" cy="1111250"/>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600" b="1" dirty="0">
                <a:solidFill>
                  <a:schemeClr val="accent2"/>
                </a:solidFill>
                <a:latin typeface="Calibri Light"/>
                <a:cs typeface="Calibri Light"/>
              </a:rPr>
              <a:t>CREATE-BD</a:t>
            </a:r>
          </a:p>
          <a:p>
            <a:pPr algn="ctr">
              <a:defRPr/>
            </a:pPr>
            <a:r>
              <a:rPr lang="it-IT" sz="1600" b="1" dirty="0" err="1">
                <a:solidFill>
                  <a:schemeClr val="accent2"/>
                </a:solidFill>
                <a:latin typeface="Calibri Light"/>
                <a:cs typeface="Calibri Light"/>
              </a:rPr>
              <a:t>Optimization</a:t>
            </a:r>
            <a:r>
              <a:rPr lang="it-IT" sz="1600" b="1" dirty="0">
                <a:solidFill>
                  <a:schemeClr val="accent2"/>
                </a:solidFill>
                <a:latin typeface="Calibri Light"/>
                <a:cs typeface="Calibri Light"/>
              </a:rPr>
              <a:t>/</a:t>
            </a:r>
            <a:r>
              <a:rPr lang="it-IT" sz="1600" b="1" dirty="0" err="1">
                <a:solidFill>
                  <a:schemeClr val="accent2"/>
                </a:solidFill>
                <a:latin typeface="Calibri Light"/>
                <a:cs typeface="Calibri Light"/>
              </a:rPr>
              <a:t>Simulation</a:t>
            </a:r>
            <a:r>
              <a:rPr lang="it-IT" sz="1600" b="1" dirty="0">
                <a:solidFill>
                  <a:schemeClr val="accent2"/>
                </a:solidFill>
                <a:latin typeface="Calibri Light"/>
                <a:cs typeface="Calibri Light"/>
              </a:rPr>
              <a:t> </a:t>
            </a:r>
            <a:r>
              <a:rPr lang="it-IT" sz="1600" dirty="0">
                <a:solidFill>
                  <a:schemeClr val="accent2"/>
                </a:solidFill>
                <a:latin typeface="Calibri Light"/>
                <a:cs typeface="Calibri Light"/>
              </a:rPr>
              <a:t>of the BD </a:t>
            </a:r>
            <a:r>
              <a:rPr lang="it-IT" sz="1600" dirty="0" err="1">
                <a:solidFill>
                  <a:schemeClr val="accent2"/>
                </a:solidFill>
                <a:latin typeface="Calibri Light"/>
                <a:cs typeface="Calibri Light"/>
              </a:rPr>
              <a:t>Magnetic</a:t>
            </a:r>
            <a:r>
              <a:rPr lang="it-IT" sz="1600" dirty="0">
                <a:solidFill>
                  <a:schemeClr val="accent2"/>
                </a:solidFill>
                <a:latin typeface="Calibri Light"/>
                <a:cs typeface="Calibri Light"/>
              </a:rPr>
              <a:t> </a:t>
            </a:r>
            <a:r>
              <a:rPr lang="it-IT" sz="1600" dirty="0" err="1">
                <a:solidFill>
                  <a:schemeClr val="accent2"/>
                </a:solidFill>
                <a:latin typeface="Calibri Light"/>
                <a:cs typeface="Calibri Light"/>
              </a:rPr>
              <a:t>Configuration</a:t>
            </a:r>
            <a:endParaRPr lang="it-IT" sz="1600" dirty="0">
              <a:solidFill>
                <a:schemeClr val="accent2"/>
              </a:solidFill>
              <a:latin typeface="Calibri Light"/>
              <a:cs typeface="Calibri Light"/>
            </a:endParaRPr>
          </a:p>
          <a:p>
            <a:pPr algn="ctr">
              <a:defRPr/>
            </a:pPr>
            <a:r>
              <a:rPr lang="it-IT" sz="1600" b="1" dirty="0">
                <a:solidFill>
                  <a:schemeClr val="accent2"/>
                </a:solidFill>
                <a:latin typeface="Calibri Light"/>
                <a:cs typeface="Calibri Light"/>
              </a:rPr>
              <a:t>Matlab/</a:t>
            </a:r>
            <a:r>
              <a:rPr lang="it-IT" sz="1600" b="1" dirty="0" err="1">
                <a:solidFill>
                  <a:schemeClr val="accent2"/>
                </a:solidFill>
                <a:latin typeface="Calibri Light"/>
                <a:cs typeface="Calibri Light"/>
              </a:rPr>
              <a:t>Simulink</a:t>
            </a:r>
            <a:endParaRPr lang="it-IT" sz="1600" b="1" dirty="0">
              <a:solidFill>
                <a:schemeClr val="accent2"/>
              </a:solidFill>
              <a:latin typeface="Calibri Light"/>
              <a:cs typeface="Calibri Light"/>
            </a:endParaRPr>
          </a:p>
        </p:txBody>
      </p:sp>
      <p:sp>
        <p:nvSpPr>
          <p:cNvPr id="14" name="Rettangolo arrotondato 39">
            <a:extLst>
              <a:ext uri="{FF2B5EF4-FFF2-40B4-BE49-F238E27FC236}">
                <a16:creationId xmlns:a16="http://schemas.microsoft.com/office/drawing/2014/main" id="{851D8A88-92CC-8542-B7AF-07DA7D83FF50}"/>
              </a:ext>
            </a:extLst>
          </p:cNvPr>
          <p:cNvSpPr/>
          <p:nvPr/>
        </p:nvSpPr>
        <p:spPr bwMode="auto">
          <a:xfrm>
            <a:off x="4394200" y="1775346"/>
            <a:ext cx="2655888" cy="1011237"/>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600" b="1" dirty="0">
                <a:solidFill>
                  <a:schemeClr val="accent2"/>
                </a:solidFill>
                <a:latin typeface="Calibri Light"/>
                <a:ea typeface="ＭＳ Ｐゴシック" charset="0"/>
                <a:cs typeface="Calibri Light"/>
              </a:rPr>
              <a:t>CNR – BKD0</a:t>
            </a:r>
          </a:p>
          <a:p>
            <a:pPr algn="ctr">
              <a:defRPr/>
            </a:pPr>
            <a:r>
              <a:rPr lang="it-IT" sz="1600" dirty="0">
                <a:solidFill>
                  <a:schemeClr val="accent2"/>
                </a:solidFill>
                <a:latin typeface="Calibri Light"/>
                <a:ea typeface="ＭＳ Ｐゴシック" charset="0"/>
                <a:cs typeface="Calibri Light"/>
              </a:rPr>
              <a:t>Start-up </a:t>
            </a:r>
            <a:r>
              <a:rPr lang="it-IT" sz="1600" dirty="0" err="1">
                <a:solidFill>
                  <a:schemeClr val="accent2"/>
                </a:solidFill>
                <a:latin typeface="Calibri Light"/>
                <a:ea typeface="ＭＳ Ｐゴシック" charset="0"/>
                <a:cs typeface="Calibri Light"/>
              </a:rPr>
              <a:t>Simulation</a:t>
            </a:r>
            <a:endParaRPr lang="it-IT" sz="1600" dirty="0">
              <a:solidFill>
                <a:schemeClr val="accent2"/>
              </a:solidFill>
              <a:latin typeface="Calibri Light"/>
              <a:ea typeface="ＭＳ Ｐゴシック" charset="0"/>
              <a:cs typeface="Calibri Light"/>
            </a:endParaRPr>
          </a:p>
          <a:p>
            <a:pPr algn="ctr">
              <a:defRPr/>
            </a:pPr>
            <a:r>
              <a:rPr lang="it-IT" sz="1600" i="1" dirty="0">
                <a:solidFill>
                  <a:schemeClr val="accent2"/>
                </a:solidFill>
                <a:latin typeface="Calibri Light"/>
                <a:ea typeface="ＭＳ Ｐゴシック" charset="0"/>
                <a:cs typeface="Calibri Light"/>
              </a:rPr>
              <a:t>Fortran</a:t>
            </a:r>
          </a:p>
        </p:txBody>
      </p:sp>
      <p:cxnSp>
        <p:nvCxnSpPr>
          <p:cNvPr id="15" name="Connettore 2 12">
            <a:extLst>
              <a:ext uri="{FF2B5EF4-FFF2-40B4-BE49-F238E27FC236}">
                <a16:creationId xmlns:a16="http://schemas.microsoft.com/office/drawing/2014/main" id="{C83B8D12-51B9-E944-A50F-71E2380EFE67}"/>
              </a:ext>
            </a:extLst>
          </p:cNvPr>
          <p:cNvCxnSpPr>
            <a:cxnSpLocks noChangeShapeType="1"/>
            <a:stCxn id="12" idx="3"/>
          </p:cNvCxnSpPr>
          <p:nvPr/>
        </p:nvCxnSpPr>
        <p:spPr bwMode="auto">
          <a:xfrm>
            <a:off x="2608263" y="1946796"/>
            <a:ext cx="1803400" cy="1587"/>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6" name="Connettore 2 20">
            <a:extLst>
              <a:ext uri="{FF2B5EF4-FFF2-40B4-BE49-F238E27FC236}">
                <a16:creationId xmlns:a16="http://schemas.microsoft.com/office/drawing/2014/main" id="{A1FE04B4-73B8-4C4B-BD81-94C4F72346EA}"/>
              </a:ext>
            </a:extLst>
          </p:cNvPr>
          <p:cNvCxnSpPr>
            <a:cxnSpLocks noChangeShapeType="1"/>
            <a:stCxn id="13" idx="1"/>
            <a:endCxn id="14" idx="1"/>
          </p:cNvCxnSpPr>
          <p:nvPr/>
        </p:nvCxnSpPr>
        <p:spPr bwMode="auto">
          <a:xfrm rot="10800000" flipH="1">
            <a:off x="4211960" y="2280966"/>
            <a:ext cx="182240" cy="1766093"/>
          </a:xfrm>
          <a:prstGeom prst="bentConnector3">
            <a:avLst>
              <a:gd name="adj1" fmla="val -125439"/>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 name="Connettore 2 20">
            <a:extLst>
              <a:ext uri="{FF2B5EF4-FFF2-40B4-BE49-F238E27FC236}">
                <a16:creationId xmlns:a16="http://schemas.microsoft.com/office/drawing/2014/main" id="{428E5CFC-F93A-A84A-A826-960E77110255}"/>
              </a:ext>
            </a:extLst>
          </p:cNvPr>
          <p:cNvCxnSpPr>
            <a:cxnSpLocks noChangeShapeType="1"/>
            <a:stCxn id="6" idx="1"/>
            <a:endCxn id="12" idx="1"/>
          </p:cNvCxnSpPr>
          <p:nvPr/>
        </p:nvCxnSpPr>
        <p:spPr bwMode="auto">
          <a:xfrm rot="10800000" flipH="1">
            <a:off x="802519" y="1946797"/>
            <a:ext cx="275394" cy="2332595"/>
          </a:xfrm>
          <a:prstGeom prst="bentConnector3">
            <a:avLst>
              <a:gd name="adj1" fmla="val -83008"/>
            </a:avLst>
          </a:prstGeom>
          <a:noFill/>
          <a:ln w="12700">
            <a:solidFill>
              <a:schemeClr val="tx1"/>
            </a:solidFill>
            <a:prstDash val="solid"/>
            <a:round/>
            <a:headEnd/>
            <a:tailEnd type="triangle" w="lg" len="lg"/>
          </a:ln>
          <a:extLst>
            <a:ext uri="{909E8E84-426E-40DD-AFC4-6F175D3DCCD1}">
              <a14:hiddenFill xmlns:a14="http://schemas.microsoft.com/office/drawing/2010/main">
                <a:noFill/>
              </a14:hiddenFill>
            </a:ext>
          </a:extLst>
        </p:spPr>
      </p:cxnSp>
      <p:sp>
        <p:nvSpPr>
          <p:cNvPr id="18" name="CasellaDiTesto 41">
            <a:extLst>
              <a:ext uri="{FF2B5EF4-FFF2-40B4-BE49-F238E27FC236}">
                <a16:creationId xmlns:a16="http://schemas.microsoft.com/office/drawing/2014/main" id="{BF8A0D19-D672-374F-9564-D8FF02BF8197}"/>
              </a:ext>
            </a:extLst>
          </p:cNvPr>
          <p:cNvSpPr txBox="1">
            <a:spLocks noChangeArrowheads="1"/>
          </p:cNvSpPr>
          <p:nvPr/>
        </p:nvSpPr>
        <p:spPr bwMode="auto">
          <a:xfrm>
            <a:off x="7266233" y="2933121"/>
            <a:ext cx="6448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it-IT" altLang="it-IT" sz="1600" b="1" dirty="0" err="1">
                <a:solidFill>
                  <a:schemeClr val="accent6"/>
                </a:solidFill>
                <a:latin typeface="Calibri Light" panose="020F0302020204030204" pitchFamily="34" charset="0"/>
                <a:cs typeface="Calibri Light" panose="020F0302020204030204" pitchFamily="34" charset="0"/>
              </a:rPr>
              <a:t>Ip</a:t>
            </a:r>
            <a:endParaRPr lang="it-IT" altLang="it-IT" sz="1600" dirty="0">
              <a:latin typeface="Calibri Light" panose="020F0302020204030204" pitchFamily="34" charset="0"/>
              <a:cs typeface="Calibri Light" panose="020F0302020204030204" pitchFamily="34" charset="0"/>
            </a:endParaRPr>
          </a:p>
        </p:txBody>
      </p:sp>
      <p:sp>
        <p:nvSpPr>
          <p:cNvPr id="19" name="CasellaDiTesto 41">
            <a:extLst>
              <a:ext uri="{FF2B5EF4-FFF2-40B4-BE49-F238E27FC236}">
                <a16:creationId xmlns:a16="http://schemas.microsoft.com/office/drawing/2014/main" id="{8BF56939-91D3-C84C-B43C-21A88D25F006}"/>
              </a:ext>
            </a:extLst>
          </p:cNvPr>
          <p:cNvSpPr txBox="1">
            <a:spLocks noChangeArrowheads="1"/>
          </p:cNvSpPr>
          <p:nvPr/>
        </p:nvSpPr>
        <p:spPr bwMode="auto">
          <a:xfrm>
            <a:off x="3164667" y="1574556"/>
            <a:ext cx="547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dirty="0" err="1">
                <a:latin typeface="Calibri Light" panose="020F0302020204030204" pitchFamily="34" charset="0"/>
                <a:cs typeface="Calibri Light" panose="020F0302020204030204" pitchFamily="34" charset="0"/>
              </a:rPr>
              <a:t>P</a:t>
            </a:r>
            <a:r>
              <a:rPr lang="it-IT" altLang="it-IT" sz="1600" baseline="-25000" dirty="0" err="1">
                <a:latin typeface="Calibri Light" panose="020F0302020204030204" pitchFamily="34" charset="0"/>
                <a:cs typeface="Calibri Light" panose="020F0302020204030204" pitchFamily="34" charset="0"/>
              </a:rPr>
              <a:t>abs</a:t>
            </a:r>
            <a:endParaRPr lang="it-IT" altLang="it-IT" sz="1600" baseline="-25000" dirty="0">
              <a:latin typeface="Calibri Light" panose="020F0302020204030204" pitchFamily="34" charset="0"/>
              <a:cs typeface="Calibri Light" panose="020F0302020204030204" pitchFamily="34" charset="0"/>
            </a:endParaRPr>
          </a:p>
        </p:txBody>
      </p:sp>
      <p:cxnSp>
        <p:nvCxnSpPr>
          <p:cNvPr id="20" name="Connettore 2 3">
            <a:extLst>
              <a:ext uri="{FF2B5EF4-FFF2-40B4-BE49-F238E27FC236}">
                <a16:creationId xmlns:a16="http://schemas.microsoft.com/office/drawing/2014/main" id="{1FF60E53-3662-A841-83A8-710A6FBA26ED}"/>
              </a:ext>
            </a:extLst>
          </p:cNvPr>
          <p:cNvCxnSpPr>
            <a:cxnSpLocks/>
            <a:stCxn id="44" idx="2"/>
            <a:endCxn id="12" idx="0"/>
          </p:cNvCxnSpPr>
          <p:nvPr/>
        </p:nvCxnSpPr>
        <p:spPr bwMode="auto">
          <a:xfrm>
            <a:off x="1843088" y="1256432"/>
            <a:ext cx="0" cy="27443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 name="Connettore 2 25">
            <a:extLst>
              <a:ext uri="{FF2B5EF4-FFF2-40B4-BE49-F238E27FC236}">
                <a16:creationId xmlns:a16="http://schemas.microsoft.com/office/drawing/2014/main" id="{80893CDA-4278-DB43-B8B8-47DD87C9A002}"/>
              </a:ext>
            </a:extLst>
          </p:cNvPr>
          <p:cNvCxnSpPr>
            <a:cxnSpLocks/>
            <a:stCxn id="42" idx="2"/>
            <a:endCxn id="14" idx="0"/>
          </p:cNvCxnSpPr>
          <p:nvPr/>
        </p:nvCxnSpPr>
        <p:spPr bwMode="auto">
          <a:xfrm>
            <a:off x="5722144" y="1393141"/>
            <a:ext cx="0" cy="38220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CasellaDiTesto 41">
            <a:extLst>
              <a:ext uri="{FF2B5EF4-FFF2-40B4-BE49-F238E27FC236}">
                <a16:creationId xmlns:a16="http://schemas.microsoft.com/office/drawing/2014/main" id="{3F12B881-81D4-DC41-85BC-FB8A35B1A5A4}"/>
              </a:ext>
            </a:extLst>
          </p:cNvPr>
          <p:cNvSpPr txBox="1">
            <a:spLocks noChangeArrowheads="1"/>
          </p:cNvSpPr>
          <p:nvPr/>
        </p:nvSpPr>
        <p:spPr bwMode="auto">
          <a:xfrm>
            <a:off x="4418503" y="3047413"/>
            <a:ext cx="2427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b="1" dirty="0">
                <a:latin typeface="Calibri Light" panose="020F0302020204030204" pitchFamily="34" charset="0"/>
                <a:cs typeface="Calibri Light" panose="020F0302020204030204" pitchFamily="34" charset="0"/>
              </a:rPr>
              <a:t>Iterative procedure</a:t>
            </a:r>
          </a:p>
        </p:txBody>
      </p:sp>
      <p:sp>
        <p:nvSpPr>
          <p:cNvPr id="24" name="CasellaDiTesto 40">
            <a:extLst>
              <a:ext uri="{FF2B5EF4-FFF2-40B4-BE49-F238E27FC236}">
                <a16:creationId xmlns:a16="http://schemas.microsoft.com/office/drawing/2014/main" id="{F0E7CBBF-9CCF-AE4D-B1C1-C69A78DC85D6}"/>
              </a:ext>
            </a:extLst>
          </p:cNvPr>
          <p:cNvSpPr txBox="1">
            <a:spLocks noChangeArrowheads="1"/>
          </p:cNvSpPr>
          <p:nvPr/>
        </p:nvSpPr>
        <p:spPr bwMode="auto">
          <a:xfrm>
            <a:off x="3278156" y="3183450"/>
            <a:ext cx="765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1600" dirty="0" err="1">
                <a:latin typeface="Calibri Light" panose="020F0302020204030204" pitchFamily="34" charset="0"/>
                <a:cs typeface="Calibri Light" panose="020F0302020204030204" pitchFamily="34" charset="0"/>
              </a:rPr>
              <a:t>Vloop</a:t>
            </a:r>
            <a:endParaRPr lang="en-US" altLang="it-IT" sz="1600" dirty="0">
              <a:latin typeface="Calibri Light" panose="020F0302020204030204" pitchFamily="34" charset="0"/>
              <a:cs typeface="Calibri Light" panose="020F0302020204030204" pitchFamily="34" charset="0"/>
            </a:endParaRPr>
          </a:p>
        </p:txBody>
      </p:sp>
      <p:sp>
        <p:nvSpPr>
          <p:cNvPr id="26" name="CasellaDiTesto 41">
            <a:extLst>
              <a:ext uri="{FF2B5EF4-FFF2-40B4-BE49-F238E27FC236}">
                <a16:creationId xmlns:a16="http://schemas.microsoft.com/office/drawing/2014/main" id="{8B395790-D946-9A46-B69A-9EE04E862095}"/>
              </a:ext>
            </a:extLst>
          </p:cNvPr>
          <p:cNvSpPr txBox="1">
            <a:spLocks noChangeArrowheads="1"/>
          </p:cNvSpPr>
          <p:nvPr/>
        </p:nvSpPr>
        <p:spPr bwMode="auto">
          <a:xfrm>
            <a:off x="2455642" y="2645428"/>
            <a:ext cx="11342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dirty="0">
                <a:latin typeface="Calibri Light" panose="020F0302020204030204" pitchFamily="34" charset="0"/>
                <a:cs typeface="Calibri Light" panose="020F0302020204030204" pitchFamily="34" charset="0"/>
              </a:rPr>
              <a:t>n</a:t>
            </a:r>
            <a:r>
              <a:rPr lang="it-IT" altLang="it-IT" sz="1600" baseline="-25000" dirty="0">
                <a:latin typeface="Calibri Light" panose="020F0302020204030204" pitchFamily="34" charset="0"/>
                <a:cs typeface="Calibri Light" panose="020F0302020204030204" pitchFamily="34" charset="0"/>
              </a:rPr>
              <a:t>e</a:t>
            </a:r>
            <a:r>
              <a:rPr lang="it-IT" altLang="it-IT" sz="1600" dirty="0">
                <a:latin typeface="Calibri Light" panose="020F0302020204030204" pitchFamily="34" charset="0"/>
                <a:cs typeface="Calibri Light" panose="020F0302020204030204" pitchFamily="34" charset="0"/>
              </a:rPr>
              <a:t>, T</a:t>
            </a:r>
            <a:r>
              <a:rPr lang="it-IT" altLang="it-IT" sz="1600" baseline="-25000" dirty="0">
                <a:latin typeface="Calibri Light" panose="020F0302020204030204" pitchFamily="34" charset="0"/>
                <a:cs typeface="Calibri Light" panose="020F0302020204030204" pitchFamily="34" charset="0"/>
              </a:rPr>
              <a:t>e</a:t>
            </a:r>
          </a:p>
        </p:txBody>
      </p:sp>
      <p:sp>
        <p:nvSpPr>
          <p:cNvPr id="30" name="CasellaDiTesto 40">
            <a:extLst>
              <a:ext uri="{FF2B5EF4-FFF2-40B4-BE49-F238E27FC236}">
                <a16:creationId xmlns:a16="http://schemas.microsoft.com/office/drawing/2014/main" id="{E616E03E-0D52-2049-A2D2-48025D217B9A}"/>
              </a:ext>
            </a:extLst>
          </p:cNvPr>
          <p:cNvSpPr txBox="1">
            <a:spLocks noChangeArrowheads="1"/>
          </p:cNvSpPr>
          <p:nvPr/>
        </p:nvSpPr>
        <p:spPr bwMode="auto">
          <a:xfrm>
            <a:off x="2659893" y="3726700"/>
            <a:ext cx="12025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1600" dirty="0">
                <a:latin typeface="Calibri Light" panose="020F0302020204030204" pitchFamily="34" charset="0"/>
                <a:cs typeface="Calibri Light" panose="020F0302020204030204" pitchFamily="34" charset="0"/>
              </a:rPr>
              <a:t>Flux/Field Map</a:t>
            </a:r>
          </a:p>
        </p:txBody>
      </p:sp>
      <p:cxnSp>
        <p:nvCxnSpPr>
          <p:cNvPr id="39" name="Connettore 2 20">
            <a:extLst>
              <a:ext uri="{FF2B5EF4-FFF2-40B4-BE49-F238E27FC236}">
                <a16:creationId xmlns:a16="http://schemas.microsoft.com/office/drawing/2014/main" id="{CE29B4E0-16F0-4A43-8654-AD6E4EB5A8DD}"/>
              </a:ext>
            </a:extLst>
          </p:cNvPr>
          <p:cNvCxnSpPr>
            <a:cxnSpLocks noChangeShapeType="1"/>
            <a:stCxn id="14" idx="2"/>
            <a:endCxn id="12" idx="2"/>
          </p:cNvCxnSpPr>
          <p:nvPr/>
        </p:nvCxnSpPr>
        <p:spPr bwMode="auto">
          <a:xfrm rot="5400000" flipH="1">
            <a:off x="3570685" y="635124"/>
            <a:ext cx="423862" cy="3879056"/>
          </a:xfrm>
          <a:prstGeom prst="bentConnector3">
            <a:avLst>
              <a:gd name="adj1" fmla="val -53933"/>
            </a:avLst>
          </a:prstGeom>
          <a:noFill/>
          <a:ln w="12700">
            <a:solidFill>
              <a:schemeClr val="tx1"/>
            </a:solidFill>
            <a:prstDash val="solid"/>
            <a:round/>
            <a:headEnd/>
            <a:tailEnd type="triangle" w="lg" len="lg"/>
          </a:ln>
          <a:extLst>
            <a:ext uri="{909E8E84-426E-40DD-AFC4-6F175D3DCCD1}">
              <a14:hiddenFill xmlns:a14="http://schemas.microsoft.com/office/drawing/2010/main">
                <a:noFill/>
              </a14:hiddenFill>
            </a:ext>
          </a:extLst>
        </p:spPr>
      </p:cxnSp>
      <p:sp>
        <p:nvSpPr>
          <p:cNvPr id="42" name="Rounded Rectangle 41">
            <a:extLst>
              <a:ext uri="{FF2B5EF4-FFF2-40B4-BE49-F238E27FC236}">
                <a16:creationId xmlns:a16="http://schemas.microsoft.com/office/drawing/2014/main" id="{73BB588B-6709-E848-9527-6FE0E6811DB7}"/>
              </a:ext>
            </a:extLst>
          </p:cNvPr>
          <p:cNvSpPr/>
          <p:nvPr/>
        </p:nvSpPr>
        <p:spPr>
          <a:xfrm>
            <a:off x="4966060" y="992195"/>
            <a:ext cx="1512168" cy="400946"/>
          </a:xfrm>
          <a:prstGeom prst="round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600" dirty="0">
                <a:solidFill>
                  <a:schemeClr val="tx1"/>
                </a:solidFill>
                <a:latin typeface="Calibri" panose="020F0502020204030204" pitchFamily="34" charset="0"/>
                <a:cs typeface="Calibri" panose="020F0502020204030204" pitchFamily="34" charset="0"/>
              </a:rPr>
              <a:t>impurities</a:t>
            </a:r>
          </a:p>
        </p:txBody>
      </p:sp>
      <p:sp>
        <p:nvSpPr>
          <p:cNvPr id="44" name="Rounded Rectangle 43">
            <a:extLst>
              <a:ext uri="{FF2B5EF4-FFF2-40B4-BE49-F238E27FC236}">
                <a16:creationId xmlns:a16="http://schemas.microsoft.com/office/drawing/2014/main" id="{69E789BE-160E-444E-89AD-DA4D908A20DF}"/>
              </a:ext>
            </a:extLst>
          </p:cNvPr>
          <p:cNvSpPr/>
          <p:nvPr/>
        </p:nvSpPr>
        <p:spPr>
          <a:xfrm>
            <a:off x="763757" y="855486"/>
            <a:ext cx="2158661" cy="400946"/>
          </a:xfrm>
          <a:prstGeom prst="round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it-IT" altLang="it-IT" sz="1600" dirty="0">
                <a:solidFill>
                  <a:schemeClr val="tx1"/>
                </a:solidFill>
                <a:latin typeface="Calibri Light" panose="020F0302020204030204" pitchFamily="34" charset="0"/>
                <a:cs typeface="Calibri Light" panose="020F0302020204030204" pitchFamily="34" charset="0"/>
              </a:rPr>
              <a:t>EC </a:t>
            </a:r>
            <a:r>
              <a:rPr lang="it-IT" altLang="it-IT" sz="1600" dirty="0" err="1">
                <a:solidFill>
                  <a:schemeClr val="tx1"/>
                </a:solidFill>
                <a:latin typeface="Calibri Light" panose="020F0302020204030204" pitchFamily="34" charset="0"/>
                <a:cs typeface="Calibri Light" panose="020F0302020204030204" pitchFamily="34" charset="0"/>
              </a:rPr>
              <a:t>beams</a:t>
            </a:r>
            <a:r>
              <a:rPr lang="it-IT" altLang="it-IT" sz="1600" dirty="0">
                <a:solidFill>
                  <a:schemeClr val="tx1"/>
                </a:solidFill>
                <a:latin typeface="Calibri Light" panose="020F0302020204030204" pitchFamily="34" charset="0"/>
                <a:cs typeface="Calibri Light" panose="020F0302020204030204" pitchFamily="34" charset="0"/>
              </a:rPr>
              <a:t> </a:t>
            </a:r>
            <a:r>
              <a:rPr lang="it-IT" altLang="it-IT" sz="1600" dirty="0" err="1">
                <a:solidFill>
                  <a:schemeClr val="tx1"/>
                </a:solidFill>
                <a:latin typeface="Calibri Light" panose="020F0302020204030204" pitchFamily="34" charset="0"/>
                <a:cs typeface="Calibri Light" panose="020F0302020204030204" pitchFamily="34" charset="0"/>
              </a:rPr>
              <a:t>config</a:t>
            </a:r>
            <a:r>
              <a:rPr lang="it-IT" altLang="it-IT" sz="1600" dirty="0">
                <a:solidFill>
                  <a:schemeClr val="tx1"/>
                </a:solidFill>
                <a:latin typeface="Calibri Light" panose="020F0302020204030204" pitchFamily="34" charset="0"/>
                <a:cs typeface="Calibri Light" panose="020F0302020204030204" pitchFamily="34" charset="0"/>
              </a:rPr>
              <a:t>, </a:t>
            </a:r>
            <a:r>
              <a:rPr lang="it-IT" altLang="it-IT" sz="1600" dirty="0" err="1">
                <a:solidFill>
                  <a:schemeClr val="tx1"/>
                </a:solidFill>
                <a:latin typeface="Calibri Light" panose="020F0302020204030204" pitchFamily="34" charset="0"/>
                <a:cs typeface="Calibri Light" panose="020F0302020204030204" pitchFamily="34" charset="0"/>
              </a:rPr>
              <a:t>P</a:t>
            </a:r>
            <a:r>
              <a:rPr lang="it-IT" altLang="it-IT" sz="1600" baseline="-25000" dirty="0" err="1">
                <a:solidFill>
                  <a:schemeClr val="tx1"/>
                </a:solidFill>
                <a:latin typeface="Calibri Light" panose="020F0302020204030204" pitchFamily="34" charset="0"/>
                <a:cs typeface="Calibri Light" panose="020F0302020204030204" pitchFamily="34" charset="0"/>
              </a:rPr>
              <a:t>EC,in</a:t>
            </a:r>
            <a:endParaRPr lang="it-IT" altLang="it-IT" sz="1600" baseline="-25000" dirty="0">
              <a:solidFill>
                <a:schemeClr val="tx1"/>
              </a:solidFill>
              <a:latin typeface="Calibri Light" panose="020F0302020204030204" pitchFamily="34" charset="0"/>
              <a:cs typeface="Calibri Light" panose="020F0302020204030204" pitchFamily="34" charset="0"/>
            </a:endParaRPr>
          </a:p>
        </p:txBody>
      </p:sp>
      <p:sp>
        <p:nvSpPr>
          <p:cNvPr id="29" name="CasellaDiTesto 28">
            <a:extLst>
              <a:ext uri="{FF2B5EF4-FFF2-40B4-BE49-F238E27FC236}">
                <a16:creationId xmlns:a16="http://schemas.microsoft.com/office/drawing/2014/main" id="{0424B665-E396-450B-AF51-EA4313287806}"/>
              </a:ext>
            </a:extLst>
          </p:cNvPr>
          <p:cNvSpPr txBox="1"/>
          <p:nvPr/>
        </p:nvSpPr>
        <p:spPr>
          <a:xfrm>
            <a:off x="367466" y="5520724"/>
            <a:ext cx="2797201" cy="923330"/>
          </a:xfrm>
          <a:prstGeom prst="rect">
            <a:avLst/>
          </a:prstGeom>
          <a:noFill/>
        </p:spPr>
        <p:txBody>
          <a:bodyPr wrap="square">
            <a:spAutoFit/>
          </a:bodyPr>
          <a:lstStyle/>
          <a:p>
            <a:r>
              <a:rPr lang="en-GB" sz="1800" b="1" dirty="0"/>
              <a:t>Latest developments under WPSA for JT-60SA: </a:t>
            </a:r>
          </a:p>
          <a:p>
            <a:r>
              <a:rPr lang="en-GB" sz="1800" b="1" dirty="0"/>
              <a:t>design and simulation</a:t>
            </a:r>
            <a:endParaRPr lang="it-IT" b="1" dirty="0"/>
          </a:p>
        </p:txBody>
      </p:sp>
      <p:sp>
        <p:nvSpPr>
          <p:cNvPr id="8" name="Footer Placeholder 7">
            <a:extLst>
              <a:ext uri="{FF2B5EF4-FFF2-40B4-BE49-F238E27FC236}">
                <a16:creationId xmlns:a16="http://schemas.microsoft.com/office/drawing/2014/main" id="{EC65E9DD-FA5F-6547-A719-4F3F6246C807}"/>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CFEF821B-C25B-994E-9BFB-5A66667B3E87}" type="slidenum">
              <a:rPr lang="en-GB" smtClean="0"/>
              <a:t>3</a:t>
            </a:fld>
            <a:endParaRPr lang="en-GB" dirty="0"/>
          </a:p>
        </p:txBody>
      </p:sp>
    </p:spTree>
    <p:extLst>
      <p:ext uri="{BB962C8B-B14F-4D97-AF65-F5344CB8AC3E}">
        <p14:creationId xmlns:p14="http://schemas.microsoft.com/office/powerpoint/2010/main" val="119427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EDC9-32DF-9B4F-9F7A-EE5C3E95E658}"/>
              </a:ext>
            </a:extLst>
          </p:cNvPr>
          <p:cNvSpPr>
            <a:spLocks noGrp="1"/>
          </p:cNvSpPr>
          <p:nvPr>
            <p:ph type="title"/>
          </p:nvPr>
        </p:nvSpPr>
        <p:spPr>
          <a:xfrm>
            <a:off x="102332" y="147973"/>
            <a:ext cx="8939336" cy="457200"/>
          </a:xfrm>
        </p:spPr>
        <p:txBody>
          <a:bodyPr/>
          <a:lstStyle/>
          <a:p>
            <a:r>
              <a:rPr lang="en-GB" sz="2800" dirty="0"/>
              <a:t>The JT-60SA example: design and simulation results</a:t>
            </a:r>
          </a:p>
        </p:txBody>
      </p:sp>
      <p:sp>
        <p:nvSpPr>
          <p:cNvPr id="3" name="Content Placeholder 2">
            <a:extLst>
              <a:ext uri="{FF2B5EF4-FFF2-40B4-BE49-F238E27FC236}">
                <a16:creationId xmlns:a16="http://schemas.microsoft.com/office/drawing/2014/main" id="{0B1C0467-84D2-9348-854B-2FB14591CC7F}"/>
              </a:ext>
            </a:extLst>
          </p:cNvPr>
          <p:cNvSpPr>
            <a:spLocks noGrp="1"/>
          </p:cNvSpPr>
          <p:nvPr>
            <p:ph idx="1"/>
          </p:nvPr>
        </p:nvSpPr>
        <p:spPr>
          <a:xfrm>
            <a:off x="179512" y="764704"/>
            <a:ext cx="8229600" cy="4896544"/>
          </a:xfrm>
        </p:spPr>
        <p:txBody>
          <a:bodyPr>
            <a:normAutofit/>
          </a:bodyPr>
          <a:lstStyle/>
          <a:p>
            <a:pPr algn="just">
              <a:buFontTx/>
              <a:buChar char="-"/>
            </a:pPr>
            <a:r>
              <a:rPr lang="en-GB" sz="1600" dirty="0"/>
              <a:t>At the first iteration, given the specifications of the BD scenario and constraints, CREATE-BD performs an optimization of the magnetic configuration.</a:t>
            </a:r>
          </a:p>
          <a:p>
            <a:pPr algn="just">
              <a:buFontTx/>
              <a:buChar char="-"/>
            </a:pPr>
            <a:r>
              <a:rPr lang="en-GB" sz="1600" dirty="0"/>
              <a:t>For next iterations, the plasma current calculated by BKD0 can be used for a further optimization or used just for a simulation of the dynamic evolution of the magnetic quantities, without changing the driving voltage/currents. In fact, if the Ip current provided by BKD0 is not sustainable by the PF coil system/power supplies the optimization solution drifts to a zero </a:t>
            </a:r>
            <a:r>
              <a:rPr lang="en-GB" sz="1600" dirty="0" err="1"/>
              <a:t>dIp</a:t>
            </a:r>
            <a:r>
              <a:rPr lang="en-GB" sz="1600" dirty="0"/>
              <a:t>/dt.</a:t>
            </a:r>
          </a:p>
          <a:p>
            <a:pPr algn="just">
              <a:buFontTx/>
              <a:buChar char="-"/>
            </a:pPr>
            <a:r>
              <a:rPr lang="en-GB" sz="1600" dirty="0"/>
              <a:t>If driving voltages are fixed an important aspect to be evaluated is if the vertical and radial field well approximate the equilibrium fields during the ramp up.</a:t>
            </a:r>
          </a:p>
          <a:p>
            <a:pPr algn="just">
              <a:buFontTx/>
              <a:buChar char="-"/>
            </a:pPr>
            <a:r>
              <a:rPr lang="en-GB" sz="1600" dirty="0"/>
              <a:t>GRAY EC absorption tables were computed only at the first iteration for the nominal scenario (no update with ne/</a:t>
            </a:r>
            <a:r>
              <a:rPr lang="en-GB" sz="1600" dirty="0" err="1"/>
              <a:t>Te</a:t>
            </a:r>
            <a:r>
              <a:rPr lang="en-GB" sz="1600" dirty="0"/>
              <a:t>)</a:t>
            </a:r>
          </a:p>
          <a:p>
            <a:pPr algn="just">
              <a:buFontTx/>
              <a:buChar char="-"/>
            </a:pPr>
            <a:endParaRPr lang="en-GB" sz="1600" dirty="0"/>
          </a:p>
          <a:p>
            <a:endParaRPr lang="en-GB" sz="1600" dirty="0"/>
          </a:p>
        </p:txBody>
      </p:sp>
      <p:pic>
        <p:nvPicPr>
          <p:cNvPr id="26" name="Picture 25">
            <a:extLst>
              <a:ext uri="{FF2B5EF4-FFF2-40B4-BE49-F238E27FC236}">
                <a16:creationId xmlns:a16="http://schemas.microsoft.com/office/drawing/2014/main" id="{FC3AB404-4EE3-7544-A1DD-CBCDBDCB70B2}"/>
              </a:ext>
            </a:extLst>
          </p:cNvPr>
          <p:cNvPicPr>
            <a:picLocks noChangeAspect="1"/>
          </p:cNvPicPr>
          <p:nvPr/>
        </p:nvPicPr>
        <p:blipFill>
          <a:blip r:embed="rId2"/>
          <a:stretch>
            <a:fillRect/>
          </a:stretch>
        </p:blipFill>
        <p:spPr>
          <a:xfrm>
            <a:off x="770826" y="3701896"/>
            <a:ext cx="3969881" cy="2977410"/>
          </a:xfrm>
          <a:prstGeom prst="rect">
            <a:avLst/>
          </a:prstGeom>
        </p:spPr>
      </p:pic>
      <p:sp>
        <p:nvSpPr>
          <p:cNvPr id="27" name="Rectangle 26">
            <a:extLst>
              <a:ext uri="{FF2B5EF4-FFF2-40B4-BE49-F238E27FC236}">
                <a16:creationId xmlns:a16="http://schemas.microsoft.com/office/drawing/2014/main" id="{0166A091-F44D-484E-8910-BC5753243B0D}"/>
              </a:ext>
            </a:extLst>
          </p:cNvPr>
          <p:cNvSpPr/>
          <p:nvPr/>
        </p:nvSpPr>
        <p:spPr>
          <a:xfrm>
            <a:off x="5074884" y="4696036"/>
            <a:ext cx="3632888" cy="1154162"/>
          </a:xfrm>
          <a:prstGeom prst="rect">
            <a:avLst/>
          </a:prstGeom>
        </p:spPr>
        <p:txBody>
          <a:bodyPr wrap="square">
            <a:spAutoFit/>
          </a:bodyPr>
          <a:lstStyle/>
          <a:p>
            <a:pPr defTabSz="685731" fontAlgn="base">
              <a:spcBef>
                <a:spcPts val="600"/>
              </a:spcBef>
              <a:spcAft>
                <a:spcPct val="0"/>
              </a:spcAft>
              <a:defRPr/>
            </a:pPr>
            <a:r>
              <a:rPr kumimoji="1" lang="en-US" altLang="ja-JP" sz="1600" b="1" kern="0" dirty="0">
                <a:cs typeface="Arial" panose="020B0604020202020204" pitchFamily="34" charset="0"/>
              </a:rPr>
              <a:t>ECH-assist improves Filed Null Configuration (FNC) breakdown (</a:t>
            </a:r>
            <a:r>
              <a:rPr kumimoji="1" lang="en-US" altLang="ja-JP" sz="1600" kern="0" dirty="0">
                <a:solidFill>
                  <a:srgbClr val="000000"/>
                </a:solidFill>
                <a:cs typeface="Arial" panose="020B0604020202020204" pitchFamily="34" charset="0"/>
              </a:rPr>
              <a:t>Expand</a:t>
            </a:r>
            <a:r>
              <a:rPr kumimoji="1" lang="en-US" altLang="ja-JP" sz="1600" kern="0" dirty="0">
                <a:solidFill>
                  <a:srgbClr val="FF00FF"/>
                </a:solidFill>
                <a:cs typeface="Arial" panose="020B0604020202020204" pitchFamily="34" charset="0"/>
              </a:rPr>
              <a:t> </a:t>
            </a:r>
            <a:r>
              <a:rPr kumimoji="1" lang="en-US" altLang="ja-JP" sz="1600" kern="0" dirty="0">
                <a:solidFill>
                  <a:srgbClr val="000000"/>
                </a:solidFill>
                <a:cs typeface="Arial" panose="020B0604020202020204" pitchFamily="34" charset="0"/>
              </a:rPr>
              <a:t>breakdown regime to higher pressure)</a:t>
            </a:r>
          </a:p>
          <a:p>
            <a:pPr algn="r" defTabSz="685731" fontAlgn="base">
              <a:spcBef>
                <a:spcPts val="600"/>
              </a:spcBef>
              <a:spcAft>
                <a:spcPct val="0"/>
              </a:spcAft>
              <a:defRPr/>
            </a:pPr>
            <a:r>
              <a:rPr kumimoji="1" lang="en-US" altLang="ja-JP" sz="1600" kern="0" dirty="0">
                <a:cs typeface="Arial" panose="020B0604020202020204" pitchFamily="34" charset="0"/>
              </a:rPr>
              <a:t>[</a:t>
            </a:r>
            <a:r>
              <a:rPr kumimoji="1" lang="en-US" altLang="ja-JP" sz="1600" kern="0" dirty="0" err="1">
                <a:cs typeface="Arial" panose="020B0604020202020204" pitchFamily="34" charset="0"/>
              </a:rPr>
              <a:t>M.Yoshida</a:t>
            </a:r>
            <a:r>
              <a:rPr kumimoji="1" lang="en-US" altLang="ja-JP" sz="1600" kern="0" dirty="0">
                <a:cs typeface="Arial" panose="020B0604020202020204" pitchFamily="34" charset="0"/>
              </a:rPr>
              <a:t> EPS-2021]</a:t>
            </a:r>
          </a:p>
        </p:txBody>
      </p:sp>
      <p:sp>
        <p:nvSpPr>
          <p:cNvPr id="6" name="Footer Placeholder 5">
            <a:extLst>
              <a:ext uri="{FF2B5EF4-FFF2-40B4-BE49-F238E27FC236}">
                <a16:creationId xmlns:a16="http://schemas.microsoft.com/office/drawing/2014/main" id="{C38BF86B-5AAE-D548-8F91-E09D1B16BBA4}"/>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F61ABAE2-B762-964C-911C-91BC894A0E92}" type="slidenum">
              <a:rPr lang="en-GB" smtClean="0"/>
              <a:t>4</a:t>
            </a:fld>
            <a:endParaRPr lang="en-GB" dirty="0"/>
          </a:p>
        </p:txBody>
      </p:sp>
    </p:spTree>
    <p:extLst>
      <p:ext uri="{BB962C8B-B14F-4D97-AF65-F5344CB8AC3E}">
        <p14:creationId xmlns:p14="http://schemas.microsoft.com/office/powerpoint/2010/main" val="25039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F685-1D46-2A4E-8327-01DADED1C436}"/>
              </a:ext>
            </a:extLst>
          </p:cNvPr>
          <p:cNvSpPr>
            <a:spLocks noGrp="1"/>
          </p:cNvSpPr>
          <p:nvPr>
            <p:ph type="title"/>
          </p:nvPr>
        </p:nvSpPr>
        <p:spPr/>
        <p:txBody>
          <a:bodyPr/>
          <a:lstStyle/>
          <a:p>
            <a:r>
              <a:rPr lang="en-GB" sz="2600" dirty="0"/>
              <a:t>The direct simulation scheme to be used for ITER-BD</a:t>
            </a:r>
          </a:p>
        </p:txBody>
      </p:sp>
      <p:pic>
        <p:nvPicPr>
          <p:cNvPr id="6" name="Immagine 6">
            <a:extLst>
              <a:ext uri="{FF2B5EF4-FFF2-40B4-BE49-F238E27FC236}">
                <a16:creationId xmlns:a16="http://schemas.microsoft.com/office/drawing/2014/main" id="{EC88FBF5-04C2-BD4F-8166-5E57BDD1E6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521" r="16219"/>
          <a:stretch>
            <a:fillRect/>
          </a:stretch>
        </p:blipFill>
        <p:spPr bwMode="auto">
          <a:xfrm>
            <a:off x="1063834" y="3458777"/>
            <a:ext cx="185737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51">
            <a:extLst>
              <a:ext uri="{FF2B5EF4-FFF2-40B4-BE49-F238E27FC236}">
                <a16:creationId xmlns:a16="http://schemas.microsoft.com/office/drawing/2014/main" id="{E5718FFC-6CEA-A646-8C2F-1C3B672248CF}"/>
              </a:ext>
            </a:extLst>
          </p:cNvPr>
          <p:cNvCxnSpPr>
            <a:cxnSpLocks noChangeShapeType="1"/>
            <a:endCxn id="6" idx="3"/>
          </p:cNvCxnSpPr>
          <p:nvPr/>
        </p:nvCxnSpPr>
        <p:spPr bwMode="auto">
          <a:xfrm flipH="1" flipV="1">
            <a:off x="2921209" y="4495415"/>
            <a:ext cx="1552065" cy="1"/>
          </a:xfrm>
          <a:prstGeom prst="straightConnector1">
            <a:avLst/>
          </a:prstGeom>
          <a:noFill/>
          <a:ln w="12700">
            <a:solidFill>
              <a:schemeClr val="tx1"/>
            </a:solidFill>
            <a:prstDash val="solid"/>
            <a:round/>
            <a:headEnd/>
            <a:tailEnd type="triangle" w="lg" len="lg"/>
          </a:ln>
          <a:extLst>
            <a:ext uri="{909E8E84-426E-40DD-AFC4-6F175D3DCCD1}">
              <a14:hiddenFill xmlns:a14="http://schemas.microsoft.com/office/drawing/2010/main">
                <a:noFill/>
              </a14:hiddenFill>
            </a:ext>
          </a:extLst>
        </p:spPr>
      </p:cxnSp>
      <p:sp>
        <p:nvSpPr>
          <p:cNvPr id="9" name="Rettangolo arrotondato 5">
            <a:extLst>
              <a:ext uri="{FF2B5EF4-FFF2-40B4-BE49-F238E27FC236}">
                <a16:creationId xmlns:a16="http://schemas.microsoft.com/office/drawing/2014/main" id="{60F0EC0D-B911-1748-9956-7C25A06A9088}"/>
              </a:ext>
            </a:extLst>
          </p:cNvPr>
          <p:cNvSpPr/>
          <p:nvPr/>
        </p:nvSpPr>
        <p:spPr bwMode="auto">
          <a:xfrm>
            <a:off x="4329259" y="5327169"/>
            <a:ext cx="3131397" cy="838135"/>
          </a:xfrm>
          <a:prstGeom prst="roundRect">
            <a:avLst/>
          </a:prstGeom>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400" dirty="0">
                <a:solidFill>
                  <a:schemeClr val="tx1"/>
                </a:solidFill>
                <a:latin typeface="Calibri Light"/>
                <a:ea typeface="ＭＳ Ｐゴシック" charset="0"/>
                <a:cs typeface="Calibri Light"/>
              </a:rPr>
              <a:t>Switching Networks </a:t>
            </a:r>
            <a:r>
              <a:rPr lang="it-IT" sz="1400" dirty="0" err="1">
                <a:solidFill>
                  <a:schemeClr val="tx1"/>
                </a:solidFill>
                <a:latin typeface="Calibri Light"/>
                <a:ea typeface="ＭＳ Ｐゴシック" charset="0"/>
                <a:cs typeface="Calibri Light"/>
              </a:rPr>
              <a:t>configuration</a:t>
            </a:r>
            <a:endParaRPr lang="it-IT" sz="1400" dirty="0">
              <a:solidFill>
                <a:schemeClr val="tx1"/>
              </a:solidFill>
              <a:latin typeface="Calibri Light"/>
              <a:ea typeface="ＭＳ Ｐゴシック" charset="0"/>
              <a:cs typeface="Calibri Light"/>
            </a:endParaRPr>
          </a:p>
          <a:p>
            <a:pPr algn="ctr">
              <a:defRPr/>
            </a:pPr>
            <a:r>
              <a:rPr lang="it-IT" sz="1400" dirty="0">
                <a:solidFill>
                  <a:schemeClr val="tx1"/>
                </a:solidFill>
                <a:latin typeface="Calibri Light"/>
                <a:ea typeface="ＭＳ Ｐゴシック" charset="0"/>
                <a:cs typeface="Calibri Light"/>
              </a:rPr>
              <a:t>Voltage </a:t>
            </a:r>
            <a:r>
              <a:rPr lang="it-IT" sz="1400" dirty="0" err="1">
                <a:solidFill>
                  <a:schemeClr val="tx1"/>
                </a:solidFill>
                <a:latin typeface="Calibri Light"/>
                <a:ea typeface="ＭＳ Ｐゴシック" charset="0"/>
                <a:cs typeface="Calibri Light"/>
              </a:rPr>
              <a:t>Waveforms</a:t>
            </a:r>
            <a:endParaRPr lang="it-IT" sz="1400" dirty="0">
              <a:solidFill>
                <a:schemeClr val="tx1"/>
              </a:solidFill>
              <a:latin typeface="Calibri Light"/>
              <a:ea typeface="ＭＳ Ｐゴシック" charset="0"/>
              <a:cs typeface="Calibri Light"/>
            </a:endParaRPr>
          </a:p>
          <a:p>
            <a:pPr algn="ctr">
              <a:defRPr/>
            </a:pPr>
            <a:r>
              <a:rPr lang="it-IT" sz="1400" dirty="0" err="1">
                <a:solidFill>
                  <a:schemeClr val="tx1"/>
                </a:solidFill>
                <a:latin typeface="Calibri Light"/>
                <a:ea typeface="ＭＳ Ｐゴシック" charset="0"/>
                <a:cs typeface="Calibri Light"/>
              </a:rPr>
              <a:t>Initial</a:t>
            </a:r>
            <a:r>
              <a:rPr lang="it-IT" sz="1400" dirty="0">
                <a:solidFill>
                  <a:schemeClr val="tx1"/>
                </a:solidFill>
                <a:latin typeface="Calibri Light"/>
                <a:ea typeface="ＭＳ Ｐゴシック" charset="0"/>
                <a:cs typeface="Calibri Light"/>
              </a:rPr>
              <a:t> </a:t>
            </a:r>
            <a:r>
              <a:rPr lang="it-IT" sz="1400" dirty="0" err="1">
                <a:solidFill>
                  <a:schemeClr val="tx1"/>
                </a:solidFill>
                <a:latin typeface="Calibri Light"/>
                <a:ea typeface="ＭＳ Ｐゴシック" charset="0"/>
                <a:cs typeface="Calibri Light"/>
              </a:rPr>
              <a:t>currents</a:t>
            </a:r>
            <a:endParaRPr lang="it-IT" sz="1400" dirty="0">
              <a:solidFill>
                <a:schemeClr val="tx1"/>
              </a:solidFill>
              <a:latin typeface="Calibri Light"/>
              <a:ea typeface="ＭＳ Ｐゴシック" charset="0"/>
              <a:cs typeface="Calibri Light"/>
            </a:endParaRPr>
          </a:p>
          <a:p>
            <a:pPr algn="ctr">
              <a:defRPr/>
            </a:pPr>
            <a:endParaRPr lang="it-IT" sz="1400" dirty="0">
              <a:solidFill>
                <a:schemeClr val="tx1"/>
              </a:solidFill>
              <a:latin typeface="Calibri Light"/>
              <a:ea typeface="ＭＳ Ｐゴシック" charset="0"/>
              <a:cs typeface="Calibri Light"/>
            </a:endParaRPr>
          </a:p>
        </p:txBody>
      </p:sp>
      <p:cxnSp>
        <p:nvCxnSpPr>
          <p:cNvPr id="10" name="Connettore 2 20">
            <a:extLst>
              <a:ext uri="{FF2B5EF4-FFF2-40B4-BE49-F238E27FC236}">
                <a16:creationId xmlns:a16="http://schemas.microsoft.com/office/drawing/2014/main" id="{7A73229A-9F58-944A-9AAD-962F126D10EA}"/>
              </a:ext>
            </a:extLst>
          </p:cNvPr>
          <p:cNvCxnSpPr>
            <a:cxnSpLocks noChangeShapeType="1"/>
            <a:stCxn id="14" idx="3"/>
            <a:endCxn id="13" idx="3"/>
          </p:cNvCxnSpPr>
          <p:nvPr/>
        </p:nvCxnSpPr>
        <p:spPr bwMode="auto">
          <a:xfrm>
            <a:off x="7311403" y="2496989"/>
            <a:ext cx="1587" cy="1766093"/>
          </a:xfrm>
          <a:prstGeom prst="bentConnector3">
            <a:avLst>
              <a:gd name="adj1" fmla="val 14504537"/>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 name="Connettore 2 24">
            <a:extLst>
              <a:ext uri="{FF2B5EF4-FFF2-40B4-BE49-F238E27FC236}">
                <a16:creationId xmlns:a16="http://schemas.microsoft.com/office/drawing/2014/main" id="{97EECBFC-3B19-CD42-9A26-3E6929E99A25}"/>
              </a:ext>
            </a:extLst>
          </p:cNvPr>
          <p:cNvCxnSpPr>
            <a:cxnSpLocks noChangeShapeType="1"/>
            <a:stCxn id="9" idx="0"/>
            <a:endCxn id="13" idx="2"/>
          </p:cNvCxnSpPr>
          <p:nvPr/>
        </p:nvCxnSpPr>
        <p:spPr bwMode="auto">
          <a:xfrm flipH="1" flipV="1">
            <a:off x="5893133" y="4818707"/>
            <a:ext cx="1825" cy="508462"/>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12" name="Rettangolo arrotondato 31">
            <a:extLst>
              <a:ext uri="{FF2B5EF4-FFF2-40B4-BE49-F238E27FC236}">
                <a16:creationId xmlns:a16="http://schemas.microsoft.com/office/drawing/2014/main" id="{16263A0D-52DF-A64C-873D-3916B0164BFC}"/>
              </a:ext>
            </a:extLst>
          </p:cNvPr>
          <p:cNvSpPr/>
          <p:nvPr/>
        </p:nvSpPr>
        <p:spPr bwMode="auto">
          <a:xfrm>
            <a:off x="1339228" y="1746895"/>
            <a:ext cx="1530350" cy="831850"/>
          </a:xfrm>
          <a:prstGeom prst="roundRect">
            <a:avLst/>
          </a:prstGeom>
          <a:ln>
            <a:prstDash val="solid"/>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600" b="1" dirty="0">
                <a:solidFill>
                  <a:schemeClr val="tx1"/>
                </a:solidFill>
                <a:latin typeface="Calibri Light"/>
                <a:cs typeface="Calibri Light"/>
              </a:rPr>
              <a:t>GRAY</a:t>
            </a:r>
          </a:p>
          <a:p>
            <a:pPr algn="ctr">
              <a:defRPr/>
            </a:pPr>
            <a:r>
              <a:rPr lang="it-IT" sz="1600" dirty="0">
                <a:solidFill>
                  <a:schemeClr val="tx1"/>
                </a:solidFill>
                <a:latin typeface="Calibri Light"/>
                <a:cs typeface="Calibri Light"/>
              </a:rPr>
              <a:t>EC </a:t>
            </a:r>
            <a:r>
              <a:rPr lang="it-IT" sz="1600" dirty="0" err="1">
                <a:solidFill>
                  <a:schemeClr val="tx1"/>
                </a:solidFill>
                <a:latin typeface="Calibri Light"/>
                <a:cs typeface="Calibri Light"/>
              </a:rPr>
              <a:t>Absorption</a:t>
            </a:r>
            <a:r>
              <a:rPr lang="it-IT" sz="1600" dirty="0">
                <a:solidFill>
                  <a:schemeClr val="tx1"/>
                </a:solidFill>
                <a:latin typeface="Calibri Light"/>
                <a:cs typeface="Calibri Light"/>
              </a:rPr>
              <a:t> </a:t>
            </a:r>
            <a:r>
              <a:rPr lang="it-IT" sz="1600" i="1" dirty="0">
                <a:solidFill>
                  <a:schemeClr val="tx1"/>
                </a:solidFill>
                <a:latin typeface="Calibri Light"/>
                <a:cs typeface="Calibri Light"/>
              </a:rPr>
              <a:t>Fortran</a:t>
            </a:r>
          </a:p>
        </p:txBody>
      </p:sp>
      <p:sp>
        <p:nvSpPr>
          <p:cNvPr id="13" name="Rettangolo arrotondato 38">
            <a:extLst>
              <a:ext uri="{FF2B5EF4-FFF2-40B4-BE49-F238E27FC236}">
                <a16:creationId xmlns:a16="http://schemas.microsoft.com/office/drawing/2014/main" id="{4F18077E-B3EA-2A41-A997-3C00F422B5F7}"/>
              </a:ext>
            </a:extLst>
          </p:cNvPr>
          <p:cNvSpPr/>
          <p:nvPr/>
        </p:nvSpPr>
        <p:spPr bwMode="auto">
          <a:xfrm>
            <a:off x="4473275" y="3707457"/>
            <a:ext cx="2839715" cy="1111250"/>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600" b="1" dirty="0">
                <a:solidFill>
                  <a:schemeClr val="accent2"/>
                </a:solidFill>
                <a:latin typeface="Calibri Light"/>
                <a:cs typeface="Calibri Light"/>
              </a:rPr>
              <a:t>CREATE-BD</a:t>
            </a:r>
          </a:p>
          <a:p>
            <a:pPr algn="ctr">
              <a:defRPr/>
            </a:pPr>
            <a:r>
              <a:rPr lang="it-IT" sz="1600" b="1" dirty="0" err="1">
                <a:solidFill>
                  <a:schemeClr val="accent2"/>
                </a:solidFill>
                <a:latin typeface="Calibri Light"/>
                <a:cs typeface="Calibri Light"/>
              </a:rPr>
              <a:t>Simulation</a:t>
            </a:r>
            <a:r>
              <a:rPr lang="it-IT" sz="1600" b="1" dirty="0">
                <a:solidFill>
                  <a:schemeClr val="accent2"/>
                </a:solidFill>
                <a:latin typeface="Calibri Light"/>
                <a:cs typeface="Calibri Light"/>
              </a:rPr>
              <a:t> </a:t>
            </a:r>
            <a:r>
              <a:rPr lang="it-IT" sz="1600" dirty="0">
                <a:solidFill>
                  <a:schemeClr val="accent2"/>
                </a:solidFill>
                <a:latin typeface="Calibri Light"/>
                <a:cs typeface="Calibri Light"/>
              </a:rPr>
              <a:t>of the BD </a:t>
            </a:r>
            <a:r>
              <a:rPr lang="it-IT" sz="1600" dirty="0" err="1">
                <a:solidFill>
                  <a:schemeClr val="accent2"/>
                </a:solidFill>
                <a:latin typeface="Calibri Light"/>
                <a:cs typeface="Calibri Light"/>
              </a:rPr>
              <a:t>Magnetic</a:t>
            </a:r>
            <a:r>
              <a:rPr lang="it-IT" sz="1600" dirty="0">
                <a:solidFill>
                  <a:schemeClr val="accent2"/>
                </a:solidFill>
                <a:latin typeface="Calibri Light"/>
                <a:cs typeface="Calibri Light"/>
              </a:rPr>
              <a:t> </a:t>
            </a:r>
            <a:r>
              <a:rPr lang="it-IT" sz="1600" dirty="0" err="1">
                <a:solidFill>
                  <a:schemeClr val="accent2"/>
                </a:solidFill>
                <a:latin typeface="Calibri Light"/>
                <a:cs typeface="Calibri Light"/>
              </a:rPr>
              <a:t>Configuration</a:t>
            </a:r>
            <a:endParaRPr lang="it-IT" sz="1600" dirty="0">
              <a:solidFill>
                <a:schemeClr val="accent2"/>
              </a:solidFill>
              <a:latin typeface="Calibri Light"/>
              <a:cs typeface="Calibri Light"/>
            </a:endParaRPr>
          </a:p>
          <a:p>
            <a:pPr algn="ctr">
              <a:defRPr/>
            </a:pPr>
            <a:r>
              <a:rPr lang="it-IT" sz="1600" b="1" dirty="0">
                <a:solidFill>
                  <a:schemeClr val="accent2"/>
                </a:solidFill>
                <a:latin typeface="Calibri Light"/>
                <a:cs typeface="Calibri Light"/>
              </a:rPr>
              <a:t>MATLAB</a:t>
            </a:r>
          </a:p>
        </p:txBody>
      </p:sp>
      <p:sp>
        <p:nvSpPr>
          <p:cNvPr id="14" name="Rettangolo arrotondato 39">
            <a:extLst>
              <a:ext uri="{FF2B5EF4-FFF2-40B4-BE49-F238E27FC236}">
                <a16:creationId xmlns:a16="http://schemas.microsoft.com/office/drawing/2014/main" id="{851D8A88-92CC-8542-B7AF-07DA7D83FF50}"/>
              </a:ext>
            </a:extLst>
          </p:cNvPr>
          <p:cNvSpPr/>
          <p:nvPr/>
        </p:nvSpPr>
        <p:spPr bwMode="auto">
          <a:xfrm>
            <a:off x="4655515" y="1991370"/>
            <a:ext cx="2655888" cy="1011237"/>
          </a:xfrm>
          <a:prstGeom prst="round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lgn="ctr">
              <a:defRPr/>
            </a:pPr>
            <a:r>
              <a:rPr lang="it-IT" sz="1600" b="1" dirty="0">
                <a:solidFill>
                  <a:schemeClr val="accent2"/>
                </a:solidFill>
                <a:latin typeface="Calibri Light"/>
                <a:ea typeface="ＭＳ Ｐゴシック" charset="0"/>
                <a:cs typeface="Calibri Light"/>
              </a:rPr>
              <a:t>CNR – BKD0</a:t>
            </a:r>
          </a:p>
          <a:p>
            <a:pPr algn="ctr">
              <a:defRPr/>
            </a:pPr>
            <a:r>
              <a:rPr lang="it-IT" sz="1600" dirty="0">
                <a:solidFill>
                  <a:schemeClr val="accent2"/>
                </a:solidFill>
                <a:latin typeface="Calibri Light"/>
                <a:ea typeface="ＭＳ Ｐゴシック" charset="0"/>
                <a:cs typeface="Calibri Light"/>
              </a:rPr>
              <a:t>Start-up </a:t>
            </a:r>
            <a:r>
              <a:rPr lang="it-IT" sz="1600" dirty="0" err="1">
                <a:solidFill>
                  <a:schemeClr val="accent2"/>
                </a:solidFill>
                <a:latin typeface="Calibri Light"/>
                <a:ea typeface="ＭＳ Ｐゴシック" charset="0"/>
                <a:cs typeface="Calibri Light"/>
              </a:rPr>
              <a:t>Simulation</a:t>
            </a:r>
            <a:endParaRPr lang="it-IT" sz="1600" dirty="0">
              <a:solidFill>
                <a:schemeClr val="accent2"/>
              </a:solidFill>
              <a:latin typeface="Calibri Light"/>
              <a:ea typeface="ＭＳ Ｐゴシック" charset="0"/>
              <a:cs typeface="Calibri Light"/>
            </a:endParaRPr>
          </a:p>
          <a:p>
            <a:pPr algn="ctr">
              <a:defRPr/>
            </a:pPr>
            <a:r>
              <a:rPr lang="it-IT" sz="1600" i="1" dirty="0">
                <a:solidFill>
                  <a:schemeClr val="accent2"/>
                </a:solidFill>
                <a:latin typeface="Calibri Light"/>
                <a:ea typeface="ＭＳ Ｐゴシック" charset="0"/>
                <a:cs typeface="Calibri Light"/>
              </a:rPr>
              <a:t>Fortran</a:t>
            </a:r>
          </a:p>
        </p:txBody>
      </p:sp>
      <p:cxnSp>
        <p:nvCxnSpPr>
          <p:cNvPr id="15" name="Connettore 2 12">
            <a:extLst>
              <a:ext uri="{FF2B5EF4-FFF2-40B4-BE49-F238E27FC236}">
                <a16:creationId xmlns:a16="http://schemas.microsoft.com/office/drawing/2014/main" id="{C83B8D12-51B9-E944-A50F-71E2380EFE67}"/>
              </a:ext>
            </a:extLst>
          </p:cNvPr>
          <p:cNvCxnSpPr>
            <a:cxnSpLocks noChangeShapeType="1"/>
            <a:stCxn id="12" idx="3"/>
          </p:cNvCxnSpPr>
          <p:nvPr/>
        </p:nvCxnSpPr>
        <p:spPr bwMode="auto">
          <a:xfrm>
            <a:off x="2869578" y="2162820"/>
            <a:ext cx="1803400" cy="1587"/>
          </a:xfrm>
          <a:prstGeom prst="straightConnector1">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6" name="Connettore 2 20">
            <a:extLst>
              <a:ext uri="{FF2B5EF4-FFF2-40B4-BE49-F238E27FC236}">
                <a16:creationId xmlns:a16="http://schemas.microsoft.com/office/drawing/2014/main" id="{A1FE04B4-73B8-4C4B-BD81-94C4F72346EA}"/>
              </a:ext>
            </a:extLst>
          </p:cNvPr>
          <p:cNvCxnSpPr>
            <a:cxnSpLocks noChangeShapeType="1"/>
            <a:stCxn id="13" idx="1"/>
            <a:endCxn id="14" idx="1"/>
          </p:cNvCxnSpPr>
          <p:nvPr/>
        </p:nvCxnSpPr>
        <p:spPr bwMode="auto">
          <a:xfrm rot="10800000" flipH="1">
            <a:off x="4473275" y="2496990"/>
            <a:ext cx="182240" cy="1766093"/>
          </a:xfrm>
          <a:prstGeom prst="bentConnector3">
            <a:avLst>
              <a:gd name="adj1" fmla="val -125439"/>
            </a:avLst>
          </a:prstGeom>
          <a:noFill/>
          <a:ln w="1270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7" name="Connettore 2 20">
            <a:extLst>
              <a:ext uri="{FF2B5EF4-FFF2-40B4-BE49-F238E27FC236}">
                <a16:creationId xmlns:a16="http://schemas.microsoft.com/office/drawing/2014/main" id="{428E5CFC-F93A-A84A-A826-960E77110255}"/>
              </a:ext>
            </a:extLst>
          </p:cNvPr>
          <p:cNvCxnSpPr>
            <a:cxnSpLocks noChangeShapeType="1"/>
            <a:stCxn id="6" idx="1"/>
            <a:endCxn id="12" idx="1"/>
          </p:cNvCxnSpPr>
          <p:nvPr/>
        </p:nvCxnSpPr>
        <p:spPr bwMode="auto">
          <a:xfrm rot="10800000" flipH="1">
            <a:off x="1063834" y="2162821"/>
            <a:ext cx="275394" cy="2332595"/>
          </a:xfrm>
          <a:prstGeom prst="bentConnector3">
            <a:avLst>
              <a:gd name="adj1" fmla="val -83008"/>
            </a:avLst>
          </a:prstGeom>
          <a:noFill/>
          <a:ln w="12700">
            <a:solidFill>
              <a:schemeClr val="tx1"/>
            </a:solidFill>
            <a:prstDash val="solid"/>
            <a:round/>
            <a:headEnd/>
            <a:tailEnd type="triangle" w="lg" len="lg"/>
          </a:ln>
          <a:extLst>
            <a:ext uri="{909E8E84-426E-40DD-AFC4-6F175D3DCCD1}">
              <a14:hiddenFill xmlns:a14="http://schemas.microsoft.com/office/drawing/2010/main">
                <a:noFill/>
              </a14:hiddenFill>
            </a:ext>
          </a:extLst>
        </p:spPr>
      </p:cxnSp>
      <p:sp>
        <p:nvSpPr>
          <p:cNvPr id="18" name="CasellaDiTesto 41">
            <a:extLst>
              <a:ext uri="{FF2B5EF4-FFF2-40B4-BE49-F238E27FC236}">
                <a16:creationId xmlns:a16="http://schemas.microsoft.com/office/drawing/2014/main" id="{BF8A0D19-D672-374F-9564-D8FF02BF8197}"/>
              </a:ext>
            </a:extLst>
          </p:cNvPr>
          <p:cNvSpPr txBox="1">
            <a:spLocks noChangeArrowheads="1"/>
          </p:cNvSpPr>
          <p:nvPr/>
        </p:nvSpPr>
        <p:spPr bwMode="auto">
          <a:xfrm>
            <a:off x="7527548" y="3149145"/>
            <a:ext cx="6448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it-IT" altLang="it-IT" sz="1600" b="1" dirty="0" err="1">
                <a:solidFill>
                  <a:schemeClr val="accent6"/>
                </a:solidFill>
                <a:latin typeface="Calibri Light" panose="020F0302020204030204" pitchFamily="34" charset="0"/>
                <a:cs typeface="Calibri Light" panose="020F0302020204030204" pitchFamily="34" charset="0"/>
              </a:rPr>
              <a:t>Ip</a:t>
            </a:r>
            <a:endParaRPr lang="it-IT" altLang="it-IT" sz="1600" dirty="0">
              <a:latin typeface="Calibri Light" panose="020F0302020204030204" pitchFamily="34" charset="0"/>
              <a:cs typeface="Calibri Light" panose="020F0302020204030204" pitchFamily="34" charset="0"/>
            </a:endParaRPr>
          </a:p>
        </p:txBody>
      </p:sp>
      <p:sp>
        <p:nvSpPr>
          <p:cNvPr id="19" name="CasellaDiTesto 41">
            <a:extLst>
              <a:ext uri="{FF2B5EF4-FFF2-40B4-BE49-F238E27FC236}">
                <a16:creationId xmlns:a16="http://schemas.microsoft.com/office/drawing/2014/main" id="{8BF56939-91D3-C84C-B43C-21A88D25F006}"/>
              </a:ext>
            </a:extLst>
          </p:cNvPr>
          <p:cNvSpPr txBox="1">
            <a:spLocks noChangeArrowheads="1"/>
          </p:cNvSpPr>
          <p:nvPr/>
        </p:nvSpPr>
        <p:spPr bwMode="auto">
          <a:xfrm>
            <a:off x="3425982" y="1790580"/>
            <a:ext cx="5476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dirty="0" err="1">
                <a:latin typeface="Calibri Light" panose="020F0302020204030204" pitchFamily="34" charset="0"/>
                <a:cs typeface="Calibri Light" panose="020F0302020204030204" pitchFamily="34" charset="0"/>
              </a:rPr>
              <a:t>P</a:t>
            </a:r>
            <a:r>
              <a:rPr lang="it-IT" altLang="it-IT" sz="1600" baseline="-25000" dirty="0" err="1">
                <a:latin typeface="Calibri Light" panose="020F0302020204030204" pitchFamily="34" charset="0"/>
                <a:cs typeface="Calibri Light" panose="020F0302020204030204" pitchFamily="34" charset="0"/>
              </a:rPr>
              <a:t>abs</a:t>
            </a:r>
            <a:endParaRPr lang="it-IT" altLang="it-IT" sz="1600" baseline="-25000" dirty="0">
              <a:latin typeface="Calibri Light" panose="020F0302020204030204" pitchFamily="34" charset="0"/>
              <a:cs typeface="Calibri Light" panose="020F0302020204030204" pitchFamily="34" charset="0"/>
            </a:endParaRPr>
          </a:p>
        </p:txBody>
      </p:sp>
      <p:cxnSp>
        <p:nvCxnSpPr>
          <p:cNvPr id="20" name="Connettore 2 3">
            <a:extLst>
              <a:ext uri="{FF2B5EF4-FFF2-40B4-BE49-F238E27FC236}">
                <a16:creationId xmlns:a16="http://schemas.microsoft.com/office/drawing/2014/main" id="{1FF60E53-3662-A841-83A8-710A6FBA26ED}"/>
              </a:ext>
            </a:extLst>
          </p:cNvPr>
          <p:cNvCxnSpPr>
            <a:cxnSpLocks/>
            <a:stCxn id="44" idx="2"/>
            <a:endCxn id="12" idx="0"/>
          </p:cNvCxnSpPr>
          <p:nvPr/>
        </p:nvCxnSpPr>
        <p:spPr bwMode="auto">
          <a:xfrm>
            <a:off x="2104403" y="1472456"/>
            <a:ext cx="0" cy="274439"/>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 name="Connettore 2 25">
            <a:extLst>
              <a:ext uri="{FF2B5EF4-FFF2-40B4-BE49-F238E27FC236}">
                <a16:creationId xmlns:a16="http://schemas.microsoft.com/office/drawing/2014/main" id="{80893CDA-4278-DB43-B8B8-47DD87C9A002}"/>
              </a:ext>
            </a:extLst>
          </p:cNvPr>
          <p:cNvCxnSpPr>
            <a:cxnSpLocks/>
            <a:stCxn id="42" idx="2"/>
            <a:endCxn id="14" idx="0"/>
          </p:cNvCxnSpPr>
          <p:nvPr/>
        </p:nvCxnSpPr>
        <p:spPr bwMode="auto">
          <a:xfrm>
            <a:off x="5983459" y="1609165"/>
            <a:ext cx="0" cy="38220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 name="CasellaDiTesto 41">
            <a:extLst>
              <a:ext uri="{FF2B5EF4-FFF2-40B4-BE49-F238E27FC236}">
                <a16:creationId xmlns:a16="http://schemas.microsoft.com/office/drawing/2014/main" id="{3F12B881-81D4-DC41-85BC-FB8A35B1A5A4}"/>
              </a:ext>
            </a:extLst>
          </p:cNvPr>
          <p:cNvSpPr txBox="1">
            <a:spLocks noChangeArrowheads="1"/>
          </p:cNvSpPr>
          <p:nvPr/>
        </p:nvSpPr>
        <p:spPr bwMode="auto">
          <a:xfrm>
            <a:off x="4679818" y="3263437"/>
            <a:ext cx="2427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b="1" dirty="0">
                <a:latin typeface="Calibri Light" panose="020F0302020204030204" pitchFamily="34" charset="0"/>
                <a:cs typeface="Calibri Light" panose="020F0302020204030204" pitchFamily="34" charset="0"/>
              </a:rPr>
              <a:t>Iterative procedure</a:t>
            </a:r>
          </a:p>
        </p:txBody>
      </p:sp>
      <p:sp>
        <p:nvSpPr>
          <p:cNvPr id="24" name="CasellaDiTesto 40">
            <a:extLst>
              <a:ext uri="{FF2B5EF4-FFF2-40B4-BE49-F238E27FC236}">
                <a16:creationId xmlns:a16="http://schemas.microsoft.com/office/drawing/2014/main" id="{F0E7CBBF-9CCF-AE4D-B1C1-C69A78DC85D6}"/>
              </a:ext>
            </a:extLst>
          </p:cNvPr>
          <p:cNvSpPr txBox="1">
            <a:spLocks noChangeArrowheads="1"/>
          </p:cNvSpPr>
          <p:nvPr/>
        </p:nvSpPr>
        <p:spPr bwMode="auto">
          <a:xfrm>
            <a:off x="3539471" y="3399474"/>
            <a:ext cx="765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1600" dirty="0" err="1">
                <a:latin typeface="Calibri Light" panose="020F0302020204030204" pitchFamily="34" charset="0"/>
                <a:cs typeface="Calibri Light" panose="020F0302020204030204" pitchFamily="34" charset="0"/>
              </a:rPr>
              <a:t>Vloop</a:t>
            </a:r>
            <a:endParaRPr lang="en-US" altLang="it-IT" sz="1600" dirty="0">
              <a:latin typeface="Calibri Light" panose="020F0302020204030204" pitchFamily="34" charset="0"/>
              <a:cs typeface="Calibri Light" panose="020F0302020204030204" pitchFamily="34" charset="0"/>
            </a:endParaRPr>
          </a:p>
        </p:txBody>
      </p:sp>
      <p:sp>
        <p:nvSpPr>
          <p:cNvPr id="26" name="CasellaDiTesto 41">
            <a:extLst>
              <a:ext uri="{FF2B5EF4-FFF2-40B4-BE49-F238E27FC236}">
                <a16:creationId xmlns:a16="http://schemas.microsoft.com/office/drawing/2014/main" id="{8B395790-D946-9A46-B69A-9EE04E862095}"/>
              </a:ext>
            </a:extLst>
          </p:cNvPr>
          <p:cNvSpPr txBox="1">
            <a:spLocks noChangeArrowheads="1"/>
          </p:cNvSpPr>
          <p:nvPr/>
        </p:nvSpPr>
        <p:spPr bwMode="auto">
          <a:xfrm>
            <a:off x="2716957" y="2861452"/>
            <a:ext cx="11342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it-IT" sz="1600" dirty="0">
                <a:latin typeface="Calibri Light" panose="020F0302020204030204" pitchFamily="34" charset="0"/>
                <a:cs typeface="Calibri Light" panose="020F0302020204030204" pitchFamily="34" charset="0"/>
              </a:rPr>
              <a:t>n</a:t>
            </a:r>
            <a:r>
              <a:rPr lang="it-IT" altLang="it-IT" sz="1600" baseline="-25000" dirty="0">
                <a:latin typeface="Calibri Light" panose="020F0302020204030204" pitchFamily="34" charset="0"/>
                <a:cs typeface="Calibri Light" panose="020F0302020204030204" pitchFamily="34" charset="0"/>
              </a:rPr>
              <a:t>e</a:t>
            </a:r>
            <a:r>
              <a:rPr lang="it-IT" altLang="it-IT" sz="1600" dirty="0">
                <a:latin typeface="Calibri Light" panose="020F0302020204030204" pitchFamily="34" charset="0"/>
                <a:cs typeface="Calibri Light" panose="020F0302020204030204" pitchFamily="34" charset="0"/>
              </a:rPr>
              <a:t>, T</a:t>
            </a:r>
            <a:r>
              <a:rPr lang="it-IT" altLang="it-IT" sz="1600" baseline="-25000" dirty="0">
                <a:latin typeface="Calibri Light" panose="020F0302020204030204" pitchFamily="34" charset="0"/>
                <a:cs typeface="Calibri Light" panose="020F0302020204030204" pitchFamily="34" charset="0"/>
              </a:rPr>
              <a:t>e</a:t>
            </a:r>
          </a:p>
        </p:txBody>
      </p:sp>
      <p:sp>
        <p:nvSpPr>
          <p:cNvPr id="30" name="CasellaDiTesto 40">
            <a:extLst>
              <a:ext uri="{FF2B5EF4-FFF2-40B4-BE49-F238E27FC236}">
                <a16:creationId xmlns:a16="http://schemas.microsoft.com/office/drawing/2014/main" id="{E616E03E-0D52-2049-A2D2-48025D217B9A}"/>
              </a:ext>
            </a:extLst>
          </p:cNvPr>
          <p:cNvSpPr txBox="1">
            <a:spLocks noChangeArrowheads="1"/>
          </p:cNvSpPr>
          <p:nvPr/>
        </p:nvSpPr>
        <p:spPr bwMode="auto">
          <a:xfrm>
            <a:off x="2921208" y="3942724"/>
            <a:ext cx="12025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it-IT" sz="1600" dirty="0">
                <a:latin typeface="Calibri Light" panose="020F0302020204030204" pitchFamily="34" charset="0"/>
                <a:cs typeface="Calibri Light" panose="020F0302020204030204" pitchFamily="34" charset="0"/>
              </a:rPr>
              <a:t>Flux/Field Map</a:t>
            </a:r>
          </a:p>
        </p:txBody>
      </p:sp>
      <p:cxnSp>
        <p:nvCxnSpPr>
          <p:cNvPr id="39" name="Connettore 2 20">
            <a:extLst>
              <a:ext uri="{FF2B5EF4-FFF2-40B4-BE49-F238E27FC236}">
                <a16:creationId xmlns:a16="http://schemas.microsoft.com/office/drawing/2014/main" id="{CE29B4E0-16F0-4A43-8654-AD6E4EB5A8DD}"/>
              </a:ext>
            </a:extLst>
          </p:cNvPr>
          <p:cNvCxnSpPr>
            <a:cxnSpLocks noChangeShapeType="1"/>
            <a:stCxn id="14" idx="2"/>
            <a:endCxn id="12" idx="2"/>
          </p:cNvCxnSpPr>
          <p:nvPr/>
        </p:nvCxnSpPr>
        <p:spPr bwMode="auto">
          <a:xfrm rot="5400000" flipH="1">
            <a:off x="3832000" y="851148"/>
            <a:ext cx="423862" cy="3879056"/>
          </a:xfrm>
          <a:prstGeom prst="bentConnector3">
            <a:avLst>
              <a:gd name="adj1" fmla="val -53933"/>
            </a:avLst>
          </a:prstGeom>
          <a:noFill/>
          <a:ln w="12700">
            <a:solidFill>
              <a:schemeClr val="tx1"/>
            </a:solidFill>
            <a:prstDash val="solid"/>
            <a:round/>
            <a:headEnd/>
            <a:tailEnd type="triangle" w="lg" len="lg"/>
          </a:ln>
          <a:extLst>
            <a:ext uri="{909E8E84-426E-40DD-AFC4-6F175D3DCCD1}">
              <a14:hiddenFill xmlns:a14="http://schemas.microsoft.com/office/drawing/2010/main">
                <a:noFill/>
              </a14:hiddenFill>
            </a:ext>
          </a:extLst>
        </p:spPr>
      </p:cxnSp>
      <p:sp>
        <p:nvSpPr>
          <p:cNvPr id="42" name="Rounded Rectangle 41">
            <a:extLst>
              <a:ext uri="{FF2B5EF4-FFF2-40B4-BE49-F238E27FC236}">
                <a16:creationId xmlns:a16="http://schemas.microsoft.com/office/drawing/2014/main" id="{73BB588B-6709-E848-9527-6FE0E6811DB7}"/>
              </a:ext>
            </a:extLst>
          </p:cNvPr>
          <p:cNvSpPr/>
          <p:nvPr/>
        </p:nvSpPr>
        <p:spPr>
          <a:xfrm>
            <a:off x="5227375" y="1208219"/>
            <a:ext cx="1512168" cy="400946"/>
          </a:xfrm>
          <a:prstGeom prst="round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600" dirty="0">
                <a:solidFill>
                  <a:schemeClr val="tx1"/>
                </a:solidFill>
                <a:latin typeface="Calibri" panose="020F0502020204030204" pitchFamily="34" charset="0"/>
                <a:cs typeface="Calibri" panose="020F0502020204030204" pitchFamily="34" charset="0"/>
              </a:rPr>
              <a:t>impurities</a:t>
            </a:r>
          </a:p>
        </p:txBody>
      </p:sp>
      <p:sp>
        <p:nvSpPr>
          <p:cNvPr id="44" name="Rounded Rectangle 43">
            <a:extLst>
              <a:ext uri="{FF2B5EF4-FFF2-40B4-BE49-F238E27FC236}">
                <a16:creationId xmlns:a16="http://schemas.microsoft.com/office/drawing/2014/main" id="{69E789BE-160E-444E-89AD-DA4D908A20DF}"/>
              </a:ext>
            </a:extLst>
          </p:cNvPr>
          <p:cNvSpPr/>
          <p:nvPr/>
        </p:nvSpPr>
        <p:spPr>
          <a:xfrm>
            <a:off x="1025072" y="1071510"/>
            <a:ext cx="2158661" cy="400946"/>
          </a:xfrm>
          <a:prstGeom prst="round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it-IT" altLang="it-IT" sz="1600" dirty="0">
                <a:solidFill>
                  <a:schemeClr val="tx1"/>
                </a:solidFill>
                <a:latin typeface="Calibri Light" panose="020F0302020204030204" pitchFamily="34" charset="0"/>
                <a:cs typeface="Calibri Light" panose="020F0302020204030204" pitchFamily="34" charset="0"/>
              </a:rPr>
              <a:t>EC </a:t>
            </a:r>
            <a:r>
              <a:rPr lang="it-IT" altLang="it-IT" sz="1600" dirty="0" err="1">
                <a:solidFill>
                  <a:schemeClr val="tx1"/>
                </a:solidFill>
                <a:latin typeface="Calibri Light" panose="020F0302020204030204" pitchFamily="34" charset="0"/>
                <a:cs typeface="Calibri Light" panose="020F0302020204030204" pitchFamily="34" charset="0"/>
              </a:rPr>
              <a:t>beams</a:t>
            </a:r>
            <a:r>
              <a:rPr lang="it-IT" altLang="it-IT" sz="1600" dirty="0">
                <a:solidFill>
                  <a:schemeClr val="tx1"/>
                </a:solidFill>
                <a:latin typeface="Calibri Light" panose="020F0302020204030204" pitchFamily="34" charset="0"/>
                <a:cs typeface="Calibri Light" panose="020F0302020204030204" pitchFamily="34" charset="0"/>
              </a:rPr>
              <a:t> </a:t>
            </a:r>
            <a:r>
              <a:rPr lang="it-IT" altLang="it-IT" sz="1600" dirty="0" err="1">
                <a:solidFill>
                  <a:schemeClr val="tx1"/>
                </a:solidFill>
                <a:latin typeface="Calibri Light" panose="020F0302020204030204" pitchFamily="34" charset="0"/>
                <a:cs typeface="Calibri Light" panose="020F0302020204030204" pitchFamily="34" charset="0"/>
              </a:rPr>
              <a:t>config</a:t>
            </a:r>
            <a:r>
              <a:rPr lang="it-IT" altLang="it-IT" sz="1600" dirty="0">
                <a:solidFill>
                  <a:schemeClr val="tx1"/>
                </a:solidFill>
                <a:latin typeface="Calibri Light" panose="020F0302020204030204" pitchFamily="34" charset="0"/>
                <a:cs typeface="Calibri Light" panose="020F0302020204030204" pitchFamily="34" charset="0"/>
              </a:rPr>
              <a:t>, </a:t>
            </a:r>
            <a:r>
              <a:rPr lang="it-IT" altLang="it-IT" sz="1600" dirty="0" err="1">
                <a:solidFill>
                  <a:schemeClr val="tx1"/>
                </a:solidFill>
                <a:latin typeface="Calibri Light" panose="020F0302020204030204" pitchFamily="34" charset="0"/>
                <a:cs typeface="Calibri Light" panose="020F0302020204030204" pitchFamily="34" charset="0"/>
              </a:rPr>
              <a:t>P</a:t>
            </a:r>
            <a:r>
              <a:rPr lang="it-IT" altLang="it-IT" sz="1600" baseline="-25000" dirty="0" err="1">
                <a:solidFill>
                  <a:schemeClr val="tx1"/>
                </a:solidFill>
                <a:latin typeface="Calibri Light" panose="020F0302020204030204" pitchFamily="34" charset="0"/>
                <a:cs typeface="Calibri Light" panose="020F0302020204030204" pitchFamily="34" charset="0"/>
              </a:rPr>
              <a:t>EC,in</a:t>
            </a:r>
            <a:endParaRPr lang="it-IT" altLang="it-IT" sz="1600" baseline="-25000" dirty="0">
              <a:solidFill>
                <a:schemeClr val="tx1"/>
              </a:solidFill>
              <a:latin typeface="Calibri Light" panose="020F0302020204030204" pitchFamily="34" charset="0"/>
              <a:cs typeface="Calibri Light" panose="020F0302020204030204" pitchFamily="34" charset="0"/>
            </a:endParaRPr>
          </a:p>
        </p:txBody>
      </p:sp>
      <p:sp>
        <p:nvSpPr>
          <p:cNvPr id="31" name="CasellaDiTesto 30">
            <a:extLst>
              <a:ext uri="{FF2B5EF4-FFF2-40B4-BE49-F238E27FC236}">
                <a16:creationId xmlns:a16="http://schemas.microsoft.com/office/drawing/2014/main" id="{031175FA-E530-4CAF-A20B-AAD161896311}"/>
              </a:ext>
            </a:extLst>
          </p:cNvPr>
          <p:cNvSpPr txBox="1"/>
          <p:nvPr/>
        </p:nvSpPr>
        <p:spPr>
          <a:xfrm>
            <a:off x="426822" y="5667085"/>
            <a:ext cx="3131397" cy="923330"/>
          </a:xfrm>
          <a:prstGeom prst="rect">
            <a:avLst/>
          </a:prstGeom>
          <a:noFill/>
        </p:spPr>
        <p:txBody>
          <a:bodyPr wrap="square">
            <a:spAutoFit/>
          </a:bodyPr>
          <a:lstStyle/>
          <a:p>
            <a:r>
              <a:rPr lang="en-GB" b="1" dirty="0"/>
              <a:t>Driving waveforms can be assumed from past CREATE or DINA scenarios</a:t>
            </a:r>
            <a:endParaRPr lang="it-IT" b="1" dirty="0"/>
          </a:p>
        </p:txBody>
      </p:sp>
      <p:sp>
        <p:nvSpPr>
          <p:cNvPr id="8" name="Footer Placeholder 7">
            <a:extLst>
              <a:ext uri="{FF2B5EF4-FFF2-40B4-BE49-F238E27FC236}">
                <a16:creationId xmlns:a16="http://schemas.microsoft.com/office/drawing/2014/main" id="{BDB5D064-5C78-9446-A4C9-7BC2961D6348}"/>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79407414-A8F5-3D44-B5AD-0CAB1F991720}" type="slidenum">
              <a:rPr lang="en-GB" smtClean="0"/>
              <a:t>5</a:t>
            </a:fld>
            <a:endParaRPr lang="en-GB" dirty="0"/>
          </a:p>
        </p:txBody>
      </p:sp>
    </p:spTree>
    <p:extLst>
      <p:ext uri="{BB962C8B-B14F-4D97-AF65-F5344CB8AC3E}">
        <p14:creationId xmlns:p14="http://schemas.microsoft.com/office/powerpoint/2010/main" val="357993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FC96-3375-A843-86B5-8401F703310B}"/>
              </a:ext>
            </a:extLst>
          </p:cNvPr>
          <p:cNvSpPr>
            <a:spLocks noGrp="1"/>
          </p:cNvSpPr>
          <p:nvPr>
            <p:ph type="title"/>
          </p:nvPr>
        </p:nvSpPr>
        <p:spPr/>
        <p:txBody>
          <a:bodyPr/>
          <a:lstStyle/>
          <a:p>
            <a:r>
              <a:rPr lang="en-GB" dirty="0"/>
              <a:t>Validation on TCV data (MST1 campaign)</a:t>
            </a:r>
          </a:p>
        </p:txBody>
      </p:sp>
      <p:sp>
        <p:nvSpPr>
          <p:cNvPr id="6" name="TextBox 5">
            <a:extLst>
              <a:ext uri="{FF2B5EF4-FFF2-40B4-BE49-F238E27FC236}">
                <a16:creationId xmlns:a16="http://schemas.microsoft.com/office/drawing/2014/main" id="{900669AE-543B-A54B-B763-3B7878A17365}"/>
              </a:ext>
            </a:extLst>
          </p:cNvPr>
          <p:cNvSpPr txBox="1"/>
          <p:nvPr/>
        </p:nvSpPr>
        <p:spPr>
          <a:xfrm>
            <a:off x="174253" y="1043590"/>
            <a:ext cx="2669555" cy="2585323"/>
          </a:xfrm>
          <a:prstGeom prst="rect">
            <a:avLst/>
          </a:prstGeom>
          <a:noFill/>
        </p:spPr>
        <p:txBody>
          <a:bodyPr wrap="square" rtlCol="0">
            <a:spAutoFit/>
          </a:bodyPr>
          <a:lstStyle/>
          <a:p>
            <a:r>
              <a:rPr lang="en-GB" dirty="0"/>
              <a:t>CREATE made some validation activity of the magnetic model in view of an activity on the testing of fast tools for current corrections in collaboration with TCV (</a:t>
            </a:r>
            <a:r>
              <a:rPr lang="en-GB" dirty="0" err="1"/>
              <a:t>F.Felici</a:t>
            </a:r>
            <a:r>
              <a:rPr lang="en-GB" dirty="0"/>
              <a:t>)</a:t>
            </a:r>
          </a:p>
          <a:p>
            <a:endParaRPr lang="en-GB" dirty="0"/>
          </a:p>
        </p:txBody>
      </p:sp>
      <p:pic>
        <p:nvPicPr>
          <p:cNvPr id="7" name="Immagine 12">
            <a:extLst>
              <a:ext uri="{FF2B5EF4-FFF2-40B4-BE49-F238E27FC236}">
                <a16:creationId xmlns:a16="http://schemas.microsoft.com/office/drawing/2014/main" id="{C4D93433-0882-404E-AA4F-507EA116E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428" r="34280"/>
          <a:stretch>
            <a:fillRect/>
          </a:stretch>
        </p:blipFill>
        <p:spPr bwMode="auto">
          <a:xfrm>
            <a:off x="6660232" y="1268760"/>
            <a:ext cx="2309515" cy="489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a:extLst>
              <a:ext uri="{FF2B5EF4-FFF2-40B4-BE49-F238E27FC236}">
                <a16:creationId xmlns:a16="http://schemas.microsoft.com/office/drawing/2014/main" id="{976AA8C3-211B-424F-9309-6AE7BE9D04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044389"/>
            <a:ext cx="3782988" cy="268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811D82FF-B3F4-486C-AE47-A0AC907C60D1}"/>
              </a:ext>
            </a:extLst>
          </p:cNvPr>
          <p:cNvPicPr>
            <a:picLocks noChangeAspect="1"/>
          </p:cNvPicPr>
          <p:nvPr/>
        </p:nvPicPr>
        <p:blipFill>
          <a:blip r:embed="rId4"/>
          <a:stretch>
            <a:fillRect/>
          </a:stretch>
        </p:blipFill>
        <p:spPr>
          <a:xfrm>
            <a:off x="3013030" y="3628913"/>
            <a:ext cx="3888432" cy="2916324"/>
          </a:xfrm>
          <a:prstGeom prst="rect">
            <a:avLst/>
          </a:prstGeom>
        </p:spPr>
      </p:pic>
      <p:sp>
        <p:nvSpPr>
          <p:cNvPr id="12" name="TextBox 5">
            <a:extLst>
              <a:ext uri="{FF2B5EF4-FFF2-40B4-BE49-F238E27FC236}">
                <a16:creationId xmlns:a16="http://schemas.microsoft.com/office/drawing/2014/main" id="{33AC24CF-5EA1-4B13-B782-9BBCE901A4D4}"/>
              </a:ext>
            </a:extLst>
          </p:cNvPr>
          <p:cNvSpPr txBox="1"/>
          <p:nvPr/>
        </p:nvSpPr>
        <p:spPr>
          <a:xfrm>
            <a:off x="174242" y="3352836"/>
            <a:ext cx="2669555" cy="2862322"/>
          </a:xfrm>
          <a:prstGeom prst="rect">
            <a:avLst/>
          </a:prstGeom>
          <a:noFill/>
        </p:spPr>
        <p:txBody>
          <a:bodyPr wrap="square" rtlCol="0">
            <a:spAutoFit/>
          </a:bodyPr>
          <a:lstStyle/>
          <a:p>
            <a:r>
              <a:rPr lang="en-GB" i="1" dirty="0"/>
              <a:t>Comparison of the measured fields with the simulated fields at the BD time (Shot 57433)</a:t>
            </a:r>
          </a:p>
          <a:p>
            <a:endParaRPr lang="en-GB" dirty="0"/>
          </a:p>
          <a:p>
            <a:r>
              <a:rPr lang="en-GB" i="1" dirty="0"/>
              <a:t>Simulated radial field in the 4 points of the BD region compared with TCV model simulation results</a:t>
            </a:r>
          </a:p>
          <a:p>
            <a:endParaRPr lang="en-GB" dirty="0"/>
          </a:p>
        </p:txBody>
      </p:sp>
      <p:cxnSp>
        <p:nvCxnSpPr>
          <p:cNvPr id="13" name="Connettore 2 12">
            <a:extLst>
              <a:ext uri="{FF2B5EF4-FFF2-40B4-BE49-F238E27FC236}">
                <a16:creationId xmlns:a16="http://schemas.microsoft.com/office/drawing/2014/main" id="{8501F8FE-883A-4471-AE07-F9FD75C34F6F}"/>
              </a:ext>
            </a:extLst>
          </p:cNvPr>
          <p:cNvCxnSpPr>
            <a:cxnSpLocks/>
          </p:cNvCxnSpPr>
          <p:nvPr/>
        </p:nvCxnSpPr>
        <p:spPr>
          <a:xfrm flipV="1">
            <a:off x="2135439" y="3117924"/>
            <a:ext cx="1068409" cy="48162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6D5E166F-975B-4F4E-B2AA-A80A57E1830D}"/>
              </a:ext>
            </a:extLst>
          </p:cNvPr>
          <p:cNvCxnSpPr>
            <a:cxnSpLocks/>
          </p:cNvCxnSpPr>
          <p:nvPr/>
        </p:nvCxnSpPr>
        <p:spPr>
          <a:xfrm flipV="1">
            <a:off x="2618892" y="4898230"/>
            <a:ext cx="656964" cy="15598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DCA304F3-4AB4-8742-931C-A4771B720747}"/>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912F349D-0CC7-B047-894D-F417AA2AD414}" type="slidenum">
              <a:rPr lang="en-GB" smtClean="0"/>
              <a:t>6</a:t>
            </a:fld>
            <a:endParaRPr lang="en-GB" dirty="0"/>
          </a:p>
        </p:txBody>
      </p:sp>
    </p:spTree>
    <p:extLst>
      <p:ext uri="{BB962C8B-B14F-4D97-AF65-F5344CB8AC3E}">
        <p14:creationId xmlns:p14="http://schemas.microsoft.com/office/powerpoint/2010/main" val="204521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FC96-3375-A843-86B5-8401F703310B}"/>
              </a:ext>
            </a:extLst>
          </p:cNvPr>
          <p:cNvSpPr>
            <a:spLocks noGrp="1"/>
          </p:cNvSpPr>
          <p:nvPr>
            <p:ph type="title"/>
          </p:nvPr>
        </p:nvSpPr>
        <p:spPr/>
        <p:txBody>
          <a:bodyPr/>
          <a:lstStyle/>
          <a:p>
            <a:r>
              <a:rPr lang="en-GB" dirty="0"/>
              <a:t>Validation on TCV data (MST1 campaign)</a:t>
            </a:r>
          </a:p>
        </p:txBody>
      </p:sp>
      <p:sp>
        <p:nvSpPr>
          <p:cNvPr id="6" name="TextBox 5">
            <a:extLst>
              <a:ext uri="{FF2B5EF4-FFF2-40B4-BE49-F238E27FC236}">
                <a16:creationId xmlns:a16="http://schemas.microsoft.com/office/drawing/2014/main" id="{900669AE-543B-A54B-B763-3B7878A17365}"/>
              </a:ext>
            </a:extLst>
          </p:cNvPr>
          <p:cNvSpPr txBox="1"/>
          <p:nvPr/>
        </p:nvSpPr>
        <p:spPr>
          <a:xfrm>
            <a:off x="179511" y="790023"/>
            <a:ext cx="7944567" cy="2000548"/>
          </a:xfrm>
          <a:prstGeom prst="rect">
            <a:avLst/>
          </a:prstGeom>
          <a:noFill/>
        </p:spPr>
        <p:txBody>
          <a:bodyPr wrap="square" rtlCol="0">
            <a:spAutoFit/>
          </a:bodyPr>
          <a:lstStyle/>
          <a:p>
            <a:r>
              <a:rPr lang="en-GB" sz="2200" dirty="0"/>
              <a:t>Discharges to be used for the validation of the coupling (MST1): #65149</a:t>
            </a:r>
          </a:p>
          <a:p>
            <a:r>
              <a:rPr lang="en-GB" sz="2200" dirty="0"/>
              <a:t>#65150</a:t>
            </a:r>
          </a:p>
          <a:p>
            <a:r>
              <a:rPr lang="en-GB" sz="2200" dirty="0"/>
              <a:t>#65151  </a:t>
            </a:r>
          </a:p>
          <a:p>
            <a:endParaRPr lang="en-GB" dirty="0"/>
          </a:p>
          <a:p>
            <a:endParaRPr lang="en-GB" dirty="0"/>
          </a:p>
        </p:txBody>
      </p:sp>
      <p:pic>
        <p:nvPicPr>
          <p:cNvPr id="5" name="Immagine 4">
            <a:extLst>
              <a:ext uri="{FF2B5EF4-FFF2-40B4-BE49-F238E27FC236}">
                <a16:creationId xmlns:a16="http://schemas.microsoft.com/office/drawing/2014/main" id="{25397A03-7B22-47A7-9EA8-FAB2EC693214}"/>
              </a:ext>
            </a:extLst>
          </p:cNvPr>
          <p:cNvPicPr>
            <a:picLocks noChangeAspect="1"/>
          </p:cNvPicPr>
          <p:nvPr/>
        </p:nvPicPr>
        <p:blipFill rotWithShape="1">
          <a:blip r:embed="rId2"/>
          <a:srcRect l="66935" t="21165" r="21253" b="23074"/>
          <a:stretch/>
        </p:blipFill>
        <p:spPr>
          <a:xfrm>
            <a:off x="5292080" y="1124744"/>
            <a:ext cx="2088232" cy="5011757"/>
          </a:xfrm>
          <a:prstGeom prst="rect">
            <a:avLst/>
          </a:prstGeom>
        </p:spPr>
      </p:pic>
      <p:pic>
        <p:nvPicPr>
          <p:cNvPr id="15" name="Immagine 14">
            <a:extLst>
              <a:ext uri="{FF2B5EF4-FFF2-40B4-BE49-F238E27FC236}">
                <a16:creationId xmlns:a16="http://schemas.microsoft.com/office/drawing/2014/main" id="{3F8479A8-A4B6-4D61-80DA-889FD80D4648}"/>
              </a:ext>
            </a:extLst>
          </p:cNvPr>
          <p:cNvPicPr>
            <a:picLocks noChangeAspect="1"/>
          </p:cNvPicPr>
          <p:nvPr/>
        </p:nvPicPr>
        <p:blipFill rotWithShape="1">
          <a:blip r:embed="rId2"/>
          <a:srcRect l="21581" t="22725" r="65032" b="24612"/>
          <a:stretch/>
        </p:blipFill>
        <p:spPr>
          <a:xfrm>
            <a:off x="2339752" y="1268760"/>
            <a:ext cx="2401915" cy="4803830"/>
          </a:xfrm>
          <a:prstGeom prst="rect">
            <a:avLst/>
          </a:prstGeom>
        </p:spPr>
      </p:pic>
      <p:sp>
        <p:nvSpPr>
          <p:cNvPr id="16" name="CasellaDiTesto 15">
            <a:extLst>
              <a:ext uri="{FF2B5EF4-FFF2-40B4-BE49-F238E27FC236}">
                <a16:creationId xmlns:a16="http://schemas.microsoft.com/office/drawing/2014/main" id="{855274AC-0D50-461E-AE65-59A8FC33A340}"/>
              </a:ext>
            </a:extLst>
          </p:cNvPr>
          <p:cNvSpPr txBox="1"/>
          <p:nvPr/>
        </p:nvSpPr>
        <p:spPr>
          <a:xfrm>
            <a:off x="417735" y="2636912"/>
            <a:ext cx="1814005" cy="2000548"/>
          </a:xfrm>
          <a:prstGeom prst="rect">
            <a:avLst/>
          </a:prstGeom>
          <a:noFill/>
        </p:spPr>
        <p:txBody>
          <a:bodyPr wrap="square">
            <a:spAutoFit/>
          </a:bodyPr>
          <a:lstStyle/>
          <a:p>
            <a:r>
              <a:rPr lang="en-GB" sz="2000" b="1" dirty="0"/>
              <a:t>Example of simulation and reconstruction with CREATE Tools</a:t>
            </a:r>
          </a:p>
          <a:p>
            <a:endParaRPr lang="en-GB" sz="2400" b="1" dirty="0"/>
          </a:p>
        </p:txBody>
      </p:sp>
      <p:sp>
        <p:nvSpPr>
          <p:cNvPr id="17" name="CasellaDiTesto 16">
            <a:extLst>
              <a:ext uri="{FF2B5EF4-FFF2-40B4-BE49-F238E27FC236}">
                <a16:creationId xmlns:a16="http://schemas.microsoft.com/office/drawing/2014/main" id="{7DA6064F-3EC6-4FA5-8B11-2B7F679D33D5}"/>
              </a:ext>
            </a:extLst>
          </p:cNvPr>
          <p:cNvSpPr txBox="1"/>
          <p:nvPr/>
        </p:nvSpPr>
        <p:spPr>
          <a:xfrm>
            <a:off x="3083519" y="1611344"/>
            <a:ext cx="1992537" cy="369332"/>
          </a:xfrm>
          <a:prstGeom prst="rect">
            <a:avLst/>
          </a:prstGeom>
          <a:noFill/>
        </p:spPr>
        <p:txBody>
          <a:bodyPr wrap="square">
            <a:spAutoFit/>
          </a:bodyPr>
          <a:lstStyle/>
          <a:p>
            <a:r>
              <a:rPr lang="en-GB" b="1" dirty="0"/>
              <a:t>Reconstruction</a:t>
            </a:r>
            <a:endParaRPr lang="en-GB" sz="1800" b="1" dirty="0"/>
          </a:p>
        </p:txBody>
      </p:sp>
      <p:sp>
        <p:nvSpPr>
          <p:cNvPr id="18" name="CasellaDiTesto 17">
            <a:extLst>
              <a:ext uri="{FF2B5EF4-FFF2-40B4-BE49-F238E27FC236}">
                <a16:creationId xmlns:a16="http://schemas.microsoft.com/office/drawing/2014/main" id="{A78A7C47-7E1E-478A-8F62-D55866297A65}"/>
              </a:ext>
            </a:extLst>
          </p:cNvPr>
          <p:cNvSpPr txBox="1"/>
          <p:nvPr/>
        </p:nvSpPr>
        <p:spPr>
          <a:xfrm>
            <a:off x="5758671" y="1607861"/>
            <a:ext cx="2365408" cy="369332"/>
          </a:xfrm>
          <a:prstGeom prst="rect">
            <a:avLst/>
          </a:prstGeom>
          <a:noFill/>
        </p:spPr>
        <p:txBody>
          <a:bodyPr wrap="square">
            <a:spAutoFit/>
          </a:bodyPr>
          <a:lstStyle/>
          <a:p>
            <a:r>
              <a:rPr lang="en-GB" b="1" dirty="0"/>
              <a:t>Open loop simulation</a:t>
            </a:r>
            <a:endParaRPr lang="en-GB" sz="1800" b="1" dirty="0"/>
          </a:p>
        </p:txBody>
      </p:sp>
      <p:sp>
        <p:nvSpPr>
          <p:cNvPr id="19" name="CasellaDiTesto 18">
            <a:extLst>
              <a:ext uri="{FF2B5EF4-FFF2-40B4-BE49-F238E27FC236}">
                <a16:creationId xmlns:a16="http://schemas.microsoft.com/office/drawing/2014/main" id="{EDB381CE-C747-4167-A003-0D72B1431849}"/>
              </a:ext>
            </a:extLst>
          </p:cNvPr>
          <p:cNvSpPr txBox="1"/>
          <p:nvPr/>
        </p:nvSpPr>
        <p:spPr>
          <a:xfrm>
            <a:off x="1493912" y="5953509"/>
            <a:ext cx="6174432" cy="461665"/>
          </a:xfrm>
          <a:prstGeom prst="rect">
            <a:avLst/>
          </a:prstGeom>
          <a:noFill/>
        </p:spPr>
        <p:txBody>
          <a:bodyPr wrap="square">
            <a:spAutoFit/>
          </a:bodyPr>
          <a:lstStyle/>
          <a:p>
            <a:r>
              <a:rPr lang="en-GB" sz="2400" b="1" dirty="0"/>
              <a:t>#65149 time = -0.05s. </a:t>
            </a:r>
            <a:r>
              <a:rPr lang="en-GB" sz="2400" b="1" dirty="0" err="1"/>
              <a:t>Isofield</a:t>
            </a:r>
            <a:r>
              <a:rPr lang="en-GB" sz="2400" b="1" dirty="0"/>
              <a:t> lines step 0.5mT</a:t>
            </a:r>
          </a:p>
        </p:txBody>
      </p:sp>
      <p:sp>
        <p:nvSpPr>
          <p:cNvPr id="7" name="Footer Placeholder 6">
            <a:extLst>
              <a:ext uri="{FF2B5EF4-FFF2-40B4-BE49-F238E27FC236}">
                <a16:creationId xmlns:a16="http://schemas.microsoft.com/office/drawing/2014/main" id="{47855F68-397C-ED4F-8F7B-B4AEA52D976C}"/>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63E1F57C-C66B-4D4F-936A-D170374AC4FD}" type="slidenum">
              <a:rPr lang="en-GB" smtClean="0"/>
              <a:t>7</a:t>
            </a:fld>
            <a:endParaRPr lang="en-GB" dirty="0"/>
          </a:p>
        </p:txBody>
      </p:sp>
    </p:spTree>
    <p:extLst>
      <p:ext uri="{BB962C8B-B14F-4D97-AF65-F5344CB8AC3E}">
        <p14:creationId xmlns:p14="http://schemas.microsoft.com/office/powerpoint/2010/main" val="207759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7696-DDEC-E443-AE8C-8791BDE3F56D}"/>
              </a:ext>
            </a:extLst>
          </p:cNvPr>
          <p:cNvSpPr>
            <a:spLocks noGrp="1"/>
          </p:cNvSpPr>
          <p:nvPr>
            <p:ph type="title"/>
          </p:nvPr>
        </p:nvSpPr>
        <p:spPr/>
        <p:txBody>
          <a:bodyPr/>
          <a:lstStyle/>
          <a:p>
            <a:r>
              <a:rPr lang="en-GB" dirty="0"/>
              <a:t>ITER magnetic model – Scenario Definition</a:t>
            </a:r>
          </a:p>
        </p:txBody>
      </p:sp>
      <p:sp>
        <p:nvSpPr>
          <p:cNvPr id="6" name="TextBox 5">
            <a:extLst>
              <a:ext uri="{FF2B5EF4-FFF2-40B4-BE49-F238E27FC236}">
                <a16:creationId xmlns:a16="http://schemas.microsoft.com/office/drawing/2014/main" id="{E300ED7F-76D8-4CEB-BEAF-D85CBCA01B35}"/>
              </a:ext>
            </a:extLst>
          </p:cNvPr>
          <p:cNvSpPr txBox="1"/>
          <p:nvPr/>
        </p:nvSpPr>
        <p:spPr>
          <a:xfrm>
            <a:off x="179512" y="790023"/>
            <a:ext cx="8784976" cy="1446550"/>
          </a:xfrm>
          <a:prstGeom prst="rect">
            <a:avLst/>
          </a:prstGeom>
          <a:noFill/>
        </p:spPr>
        <p:txBody>
          <a:bodyPr wrap="square" rtlCol="0">
            <a:spAutoFit/>
          </a:bodyPr>
          <a:lstStyle/>
          <a:p>
            <a:pPr marL="342900" indent="-342900">
              <a:buFontTx/>
              <a:buChar char="-"/>
            </a:pPr>
            <a:r>
              <a:rPr lang="en-GB" sz="2200" dirty="0"/>
              <a:t>ITER magnetic Model for the BD phase has been developed by CREATE and compared with DINA models output</a:t>
            </a:r>
          </a:p>
          <a:p>
            <a:pPr marL="285750" indent="-285750">
              <a:buFontTx/>
              <a:buChar char="-"/>
            </a:pPr>
            <a:r>
              <a:rPr lang="en-GB" sz="2200" dirty="0"/>
              <a:t>Latest studies concentrated on FPO breakdown scenarios with half field and reduced current in the Central Solenoid </a:t>
            </a:r>
            <a:endParaRPr lang="en-GB" dirty="0"/>
          </a:p>
        </p:txBody>
      </p:sp>
      <p:sp>
        <p:nvSpPr>
          <p:cNvPr id="12" name="CasellaDiTesto 11">
            <a:extLst>
              <a:ext uri="{FF2B5EF4-FFF2-40B4-BE49-F238E27FC236}">
                <a16:creationId xmlns:a16="http://schemas.microsoft.com/office/drawing/2014/main" id="{3BDBF825-6C61-405E-B299-FABB228A8B4D}"/>
              </a:ext>
            </a:extLst>
          </p:cNvPr>
          <p:cNvSpPr txBox="1"/>
          <p:nvPr/>
        </p:nvSpPr>
        <p:spPr>
          <a:xfrm>
            <a:off x="323528" y="5741128"/>
            <a:ext cx="8640960" cy="707886"/>
          </a:xfrm>
          <a:prstGeom prst="rect">
            <a:avLst/>
          </a:prstGeom>
          <a:noFill/>
        </p:spPr>
        <p:txBody>
          <a:bodyPr wrap="square">
            <a:spAutoFit/>
          </a:bodyPr>
          <a:lstStyle/>
          <a:p>
            <a:pPr algn="ctr"/>
            <a:r>
              <a:rPr lang="en-GB" sz="2000" b="1" dirty="0"/>
              <a:t>Half toroidal field – Reduced current in the CS – FPO</a:t>
            </a:r>
          </a:p>
          <a:p>
            <a:pPr algn="ctr"/>
            <a:r>
              <a:rPr lang="en-GB" sz="2000" b="1" dirty="0"/>
              <a:t>(DINA/TRANSMAK-like Scenario ITER_D_WDRNWZ Doc. 23/4/18) </a:t>
            </a:r>
          </a:p>
        </p:txBody>
      </p:sp>
      <p:pic>
        <p:nvPicPr>
          <p:cNvPr id="13" name="Immagine 3">
            <a:extLst>
              <a:ext uri="{FF2B5EF4-FFF2-40B4-BE49-F238E27FC236}">
                <a16:creationId xmlns:a16="http://schemas.microsoft.com/office/drawing/2014/main" id="{51D4761A-CA45-424B-BC91-96D37FD440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3235" t="3049" r="21826" b="3049"/>
          <a:stretch>
            <a:fillRect/>
          </a:stretch>
        </p:blipFill>
        <p:spPr bwMode="auto">
          <a:xfrm>
            <a:off x="539552" y="2358991"/>
            <a:ext cx="2665897" cy="324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5">
            <a:extLst>
              <a:ext uri="{FF2B5EF4-FFF2-40B4-BE49-F238E27FC236}">
                <a16:creationId xmlns:a16="http://schemas.microsoft.com/office/drawing/2014/main" id="{E0F5E148-E1B0-4BCE-A2AE-BFD97880FF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324467"/>
            <a:ext cx="45005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ttangolo 14">
            <a:extLst>
              <a:ext uri="{FF2B5EF4-FFF2-40B4-BE49-F238E27FC236}">
                <a16:creationId xmlns:a16="http://schemas.microsoft.com/office/drawing/2014/main" id="{57BA49AA-9FE4-41CC-BF76-3FF2E75E2A6A}"/>
              </a:ext>
            </a:extLst>
          </p:cNvPr>
          <p:cNvSpPr/>
          <p:nvPr/>
        </p:nvSpPr>
        <p:spPr>
          <a:xfrm>
            <a:off x="4716537" y="4831129"/>
            <a:ext cx="2344738" cy="400050"/>
          </a:xfrm>
          <a:prstGeom prst="rect">
            <a:avLst/>
          </a:prstGeom>
        </p:spPr>
        <p:txBody>
          <a:bodyPr wrap="none">
            <a:spAutoFit/>
          </a:bodyPr>
          <a:lstStyle/>
          <a:p>
            <a:pPr>
              <a:defRPr/>
            </a:pPr>
            <a:r>
              <a:rPr lang="en-US" sz="2000" b="1" kern="0" dirty="0">
                <a:solidFill>
                  <a:schemeClr val="accent2"/>
                </a:solidFill>
              </a:rPr>
              <a:t>Initial Flux = 64Wb</a:t>
            </a:r>
            <a:endParaRPr lang="it-IT" sz="2000" dirty="0">
              <a:solidFill>
                <a:schemeClr val="accent2"/>
              </a:solidFill>
            </a:endParaRPr>
          </a:p>
        </p:txBody>
      </p:sp>
      <p:sp>
        <p:nvSpPr>
          <p:cNvPr id="16" name="Rettangolo 15">
            <a:extLst>
              <a:ext uri="{FF2B5EF4-FFF2-40B4-BE49-F238E27FC236}">
                <a16:creationId xmlns:a16="http://schemas.microsoft.com/office/drawing/2014/main" id="{7A73B669-CF34-47BB-807E-EBB29B1EB343}"/>
              </a:ext>
            </a:extLst>
          </p:cNvPr>
          <p:cNvSpPr/>
          <p:nvPr/>
        </p:nvSpPr>
        <p:spPr>
          <a:xfrm>
            <a:off x="5322962" y="2856279"/>
            <a:ext cx="2138363" cy="400050"/>
          </a:xfrm>
          <a:prstGeom prst="rect">
            <a:avLst/>
          </a:prstGeom>
        </p:spPr>
        <p:txBody>
          <a:bodyPr wrap="none">
            <a:spAutoFit/>
          </a:bodyPr>
          <a:lstStyle/>
          <a:p>
            <a:pPr>
              <a:defRPr/>
            </a:pPr>
            <a:r>
              <a:rPr lang="en-US" sz="2000" b="1" kern="0" dirty="0">
                <a:solidFill>
                  <a:schemeClr val="accent2"/>
                </a:solidFill>
              </a:rPr>
              <a:t>Flux loss = 10 </a:t>
            </a:r>
            <a:r>
              <a:rPr lang="en-US" sz="2000" b="1" kern="0" dirty="0" err="1">
                <a:solidFill>
                  <a:schemeClr val="accent2"/>
                </a:solidFill>
              </a:rPr>
              <a:t>Wb</a:t>
            </a:r>
            <a:endParaRPr lang="it-IT" sz="2000" dirty="0">
              <a:solidFill>
                <a:schemeClr val="accent2"/>
              </a:solidFill>
            </a:endParaRPr>
          </a:p>
        </p:txBody>
      </p:sp>
      <p:sp>
        <p:nvSpPr>
          <p:cNvPr id="4" name="Footer Placeholder 3">
            <a:extLst>
              <a:ext uri="{FF2B5EF4-FFF2-40B4-BE49-F238E27FC236}">
                <a16:creationId xmlns:a16="http://schemas.microsoft.com/office/drawing/2014/main" id="{6F2AF1A5-CDB6-3E40-BAB8-CFC34DA1AD38}"/>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E9AA4467-8129-F443-A3D1-B3BBB177C038}" type="slidenum">
              <a:rPr lang="en-GB" smtClean="0"/>
              <a:t>8</a:t>
            </a:fld>
            <a:endParaRPr lang="en-GB" dirty="0"/>
          </a:p>
        </p:txBody>
      </p:sp>
    </p:spTree>
    <p:extLst>
      <p:ext uri="{BB962C8B-B14F-4D97-AF65-F5344CB8AC3E}">
        <p14:creationId xmlns:p14="http://schemas.microsoft.com/office/powerpoint/2010/main" val="89605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7696-DDEC-E443-AE8C-8791BDE3F56D}"/>
              </a:ext>
            </a:extLst>
          </p:cNvPr>
          <p:cNvSpPr>
            <a:spLocks noGrp="1"/>
          </p:cNvSpPr>
          <p:nvPr>
            <p:ph type="title"/>
          </p:nvPr>
        </p:nvSpPr>
        <p:spPr/>
        <p:txBody>
          <a:bodyPr/>
          <a:lstStyle/>
          <a:p>
            <a:r>
              <a:rPr lang="en-GB" dirty="0"/>
              <a:t>ITER magnetic model – Scenario Definition</a:t>
            </a:r>
          </a:p>
        </p:txBody>
      </p:sp>
      <p:pic>
        <p:nvPicPr>
          <p:cNvPr id="10" name="Immagine 7">
            <a:extLst>
              <a:ext uri="{FF2B5EF4-FFF2-40B4-BE49-F238E27FC236}">
                <a16:creationId xmlns:a16="http://schemas.microsoft.com/office/drawing/2014/main" id="{C4C7C7EF-A6AA-4C0D-824F-B1A9BE297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836613"/>
            <a:ext cx="37973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8">
            <a:extLst>
              <a:ext uri="{FF2B5EF4-FFF2-40B4-BE49-F238E27FC236}">
                <a16:creationId xmlns:a16="http://schemas.microsoft.com/office/drawing/2014/main" id="{C8A51045-FD57-40B6-8B98-F5DCDF1B1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3735388"/>
            <a:ext cx="3798887"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0">
            <a:extLst>
              <a:ext uri="{FF2B5EF4-FFF2-40B4-BE49-F238E27FC236}">
                <a16:creationId xmlns:a16="http://schemas.microsoft.com/office/drawing/2014/main" id="{DB6E3861-C3C3-4276-9A37-DD4DEE8FB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735388"/>
            <a:ext cx="367347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12">
            <a:extLst>
              <a:ext uri="{FF2B5EF4-FFF2-40B4-BE49-F238E27FC236}">
                <a16:creationId xmlns:a16="http://schemas.microsoft.com/office/drawing/2014/main" id="{D5BDCA55-2ECF-4A6D-A353-78C6A221D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844550"/>
            <a:ext cx="3570288"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ttangolo 18">
            <a:extLst>
              <a:ext uri="{FF2B5EF4-FFF2-40B4-BE49-F238E27FC236}">
                <a16:creationId xmlns:a16="http://schemas.microsoft.com/office/drawing/2014/main" id="{7EA63F0E-333F-4F36-802A-2E0264A6CE5D}"/>
              </a:ext>
            </a:extLst>
          </p:cNvPr>
          <p:cNvSpPr/>
          <p:nvPr/>
        </p:nvSpPr>
        <p:spPr>
          <a:xfrm>
            <a:off x="4284663" y="5116513"/>
            <a:ext cx="1685925" cy="400050"/>
          </a:xfrm>
          <a:prstGeom prst="rect">
            <a:avLst/>
          </a:prstGeom>
        </p:spPr>
        <p:txBody>
          <a:bodyPr wrap="none">
            <a:spAutoFit/>
          </a:bodyPr>
          <a:lstStyle/>
          <a:p>
            <a:pPr>
              <a:defRPr/>
            </a:pPr>
            <a:r>
              <a:rPr lang="en-US" sz="2000" b="1" kern="0" dirty="0">
                <a:solidFill>
                  <a:schemeClr val="accent2"/>
                </a:solidFill>
              </a:rPr>
              <a:t>Vertical Field</a:t>
            </a:r>
            <a:endParaRPr lang="it-IT" sz="2000" dirty="0">
              <a:solidFill>
                <a:schemeClr val="accent2"/>
              </a:solidFill>
            </a:endParaRPr>
          </a:p>
        </p:txBody>
      </p:sp>
      <p:sp>
        <p:nvSpPr>
          <p:cNvPr id="20" name="Rettangolo 19">
            <a:extLst>
              <a:ext uri="{FF2B5EF4-FFF2-40B4-BE49-F238E27FC236}">
                <a16:creationId xmlns:a16="http://schemas.microsoft.com/office/drawing/2014/main" id="{7DE68F4D-FC61-4A10-BB8D-B54929AA97BB}"/>
              </a:ext>
            </a:extLst>
          </p:cNvPr>
          <p:cNvSpPr/>
          <p:nvPr/>
        </p:nvSpPr>
        <p:spPr>
          <a:xfrm>
            <a:off x="1617663" y="5332413"/>
            <a:ext cx="1530350" cy="400050"/>
          </a:xfrm>
          <a:prstGeom prst="rect">
            <a:avLst/>
          </a:prstGeom>
        </p:spPr>
        <p:txBody>
          <a:bodyPr wrap="none">
            <a:spAutoFit/>
          </a:bodyPr>
          <a:lstStyle/>
          <a:p>
            <a:pPr>
              <a:defRPr/>
            </a:pPr>
            <a:r>
              <a:rPr lang="en-US" sz="2000" b="1" kern="0" dirty="0">
                <a:solidFill>
                  <a:schemeClr val="accent2"/>
                </a:solidFill>
              </a:rPr>
              <a:t>Radial Field</a:t>
            </a:r>
            <a:endParaRPr lang="it-IT" sz="2000" dirty="0">
              <a:solidFill>
                <a:schemeClr val="accent2"/>
              </a:solidFill>
            </a:endParaRPr>
          </a:p>
        </p:txBody>
      </p:sp>
      <p:sp>
        <p:nvSpPr>
          <p:cNvPr id="21" name="Rettangolo 20">
            <a:extLst>
              <a:ext uri="{FF2B5EF4-FFF2-40B4-BE49-F238E27FC236}">
                <a16:creationId xmlns:a16="http://schemas.microsoft.com/office/drawing/2014/main" id="{8FE57D31-345F-4994-A0A5-6CE58D21F057}"/>
              </a:ext>
            </a:extLst>
          </p:cNvPr>
          <p:cNvSpPr/>
          <p:nvPr/>
        </p:nvSpPr>
        <p:spPr>
          <a:xfrm>
            <a:off x="898525" y="1196975"/>
            <a:ext cx="2043113" cy="400050"/>
          </a:xfrm>
          <a:prstGeom prst="rect">
            <a:avLst/>
          </a:prstGeom>
        </p:spPr>
        <p:txBody>
          <a:bodyPr wrap="none">
            <a:spAutoFit/>
          </a:bodyPr>
          <a:lstStyle/>
          <a:p>
            <a:pPr>
              <a:defRPr/>
            </a:pPr>
            <a:r>
              <a:rPr lang="en-US" sz="2000" b="1" kern="0" dirty="0">
                <a:solidFill>
                  <a:schemeClr val="accent2"/>
                </a:solidFill>
              </a:rPr>
              <a:t>External Voltage</a:t>
            </a:r>
            <a:endParaRPr lang="it-IT" sz="2000" dirty="0">
              <a:solidFill>
                <a:schemeClr val="accent2"/>
              </a:solidFill>
            </a:endParaRPr>
          </a:p>
        </p:txBody>
      </p:sp>
      <p:sp>
        <p:nvSpPr>
          <p:cNvPr id="22" name="Rettangolo 21">
            <a:extLst>
              <a:ext uri="{FF2B5EF4-FFF2-40B4-BE49-F238E27FC236}">
                <a16:creationId xmlns:a16="http://schemas.microsoft.com/office/drawing/2014/main" id="{3A9A7FB7-AF04-410D-B0F7-E30F958ADDBD}"/>
              </a:ext>
            </a:extLst>
          </p:cNvPr>
          <p:cNvSpPr/>
          <p:nvPr/>
        </p:nvSpPr>
        <p:spPr>
          <a:xfrm>
            <a:off x="4357688" y="1916113"/>
            <a:ext cx="1593706" cy="400110"/>
          </a:xfrm>
          <a:prstGeom prst="rect">
            <a:avLst/>
          </a:prstGeom>
        </p:spPr>
        <p:txBody>
          <a:bodyPr wrap="none">
            <a:spAutoFit/>
          </a:bodyPr>
          <a:lstStyle/>
          <a:p>
            <a:pPr>
              <a:defRPr/>
            </a:pPr>
            <a:r>
              <a:rPr lang="en-US" sz="2000" b="1" kern="0" dirty="0">
                <a:solidFill>
                  <a:schemeClr val="accent2"/>
                </a:solidFill>
              </a:rPr>
              <a:t>Active Power</a:t>
            </a:r>
          </a:p>
        </p:txBody>
      </p:sp>
      <p:sp>
        <p:nvSpPr>
          <p:cNvPr id="23" name="Rettangolo 22">
            <a:extLst>
              <a:ext uri="{FF2B5EF4-FFF2-40B4-BE49-F238E27FC236}">
                <a16:creationId xmlns:a16="http://schemas.microsoft.com/office/drawing/2014/main" id="{B16DA857-32E9-4EB8-8C6A-3BA5F13C06C3}"/>
              </a:ext>
            </a:extLst>
          </p:cNvPr>
          <p:cNvSpPr/>
          <p:nvPr/>
        </p:nvSpPr>
        <p:spPr>
          <a:xfrm>
            <a:off x="7092950" y="2565400"/>
            <a:ext cx="2025650" cy="1630363"/>
          </a:xfrm>
          <a:prstGeom prst="rect">
            <a:avLst/>
          </a:prstGeom>
        </p:spPr>
        <p:txBody>
          <a:bodyPr>
            <a:spAutoFit/>
          </a:bodyPr>
          <a:lstStyle/>
          <a:p>
            <a:pPr algn="ctr">
              <a:defRPr/>
            </a:pPr>
            <a:r>
              <a:rPr lang="en-US" sz="2000" b="1" i="1" u="sng" kern="0" dirty="0">
                <a:solidFill>
                  <a:srgbClr val="C00000"/>
                </a:solidFill>
              </a:rPr>
              <a:t>PS configuration for first plasma adopted (reduced number of modules)</a:t>
            </a:r>
            <a:endParaRPr lang="it-IT" sz="2000" i="1" u="sng" dirty="0">
              <a:solidFill>
                <a:srgbClr val="C00000"/>
              </a:solidFill>
            </a:endParaRPr>
          </a:p>
        </p:txBody>
      </p:sp>
      <p:sp>
        <p:nvSpPr>
          <p:cNvPr id="4" name="Footer Placeholder 3">
            <a:extLst>
              <a:ext uri="{FF2B5EF4-FFF2-40B4-BE49-F238E27FC236}">
                <a16:creationId xmlns:a16="http://schemas.microsoft.com/office/drawing/2014/main" id="{C84895BF-67C0-294E-9749-D1A9F62B1742}"/>
              </a:ext>
            </a:extLst>
          </p:cNvPr>
          <p:cNvSpPr>
            <a:spLocks noGrp="1"/>
          </p:cNvSpPr>
          <p:nvPr>
            <p:ph type="ftr" sz="quarter" idx="11"/>
          </p:nvPr>
        </p:nvSpPr>
        <p:spPr/>
        <p:txBody>
          <a:bodyPr/>
          <a:lstStyle/>
          <a:p>
            <a:pPr algn="r"/>
            <a:r>
              <a:rPr lang="en-GB" dirty="0"/>
              <a:t>D. Ricci, M. </a:t>
            </a:r>
            <a:r>
              <a:rPr lang="en-GB" dirty="0" err="1"/>
              <a:t>Mattei</a:t>
            </a:r>
            <a:r>
              <a:rPr lang="en-GB" dirty="0"/>
              <a:t>, L. Figini | Joint WPTE-</a:t>
            </a:r>
            <a:r>
              <a:rPr lang="en-GB" dirty="0" err="1"/>
              <a:t>PrIO</a:t>
            </a:r>
            <a:r>
              <a:rPr lang="en-GB" dirty="0"/>
              <a:t> Meeting on Plasma break-down/burn-through | 2021-09-03 | Page </a:t>
            </a:r>
            <a:fld id="{A8588801-C0E6-A34E-BBA4-2DA07547BCB7}" type="slidenum">
              <a:rPr lang="en-GB" smtClean="0"/>
              <a:t>9</a:t>
            </a:fld>
            <a:endParaRPr lang="en-GB" dirty="0"/>
          </a:p>
        </p:txBody>
      </p:sp>
    </p:spTree>
    <p:extLst>
      <p:ext uri="{BB962C8B-B14F-4D97-AF65-F5344CB8AC3E}">
        <p14:creationId xmlns:p14="http://schemas.microsoft.com/office/powerpoint/2010/main" val="667392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3973E5CA-32A5-3546-BCA2-AE0086ECCBBB}" vid="{A6485811-7125-EB4E-8D62-DFEA9FF0B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1708</TotalTime>
  <Words>2022</Words>
  <Application>Microsoft Office PowerPoint</Application>
  <PresentationFormat>Presentazione su schermo (4:3)</PresentationFormat>
  <Paragraphs>220</Paragraphs>
  <Slides>15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vt:i4>
      </vt:variant>
    </vt:vector>
  </HeadingPairs>
  <TitlesOfParts>
    <vt:vector size="22" baseType="lpstr">
      <vt:lpstr>Arial</vt:lpstr>
      <vt:lpstr>Calibri</vt:lpstr>
      <vt:lpstr>Calibri Light</vt:lpstr>
      <vt:lpstr>Century Gothic</vt:lpstr>
      <vt:lpstr>Helvetica</vt:lpstr>
      <vt:lpstr>Symbol</vt:lpstr>
      <vt:lpstr>Office Theme</vt:lpstr>
      <vt:lpstr>PrIO-2.SIM.01-T001-D002 Coupling between kinetic models (BKD0), ECRH absorption (GRAY) and magnetic models (CREATE-BD), IMAS adaptation</vt:lpstr>
      <vt:lpstr>General Overview of the 2021/22 Activities</vt:lpstr>
      <vt:lpstr>GRAY – BKD0 – CREATEBD general coupling scheme</vt:lpstr>
      <vt:lpstr>The JT-60SA example: design and simulation results</vt:lpstr>
      <vt:lpstr>The direct simulation scheme to be used for ITER-BD</vt:lpstr>
      <vt:lpstr>Validation on TCV data (MST1 campaign)</vt:lpstr>
      <vt:lpstr>Validation on TCV data (MST1 campaign)</vt:lpstr>
      <vt:lpstr>ITER magnetic model – Scenario Definition</vt:lpstr>
      <vt:lpstr>ITER magnetic model – Scenario Definition</vt:lpstr>
      <vt:lpstr>ITER magnetic model – IMAS implementation</vt:lpstr>
      <vt:lpstr>GRAY/BKD0 Input/output data in IMAS</vt:lpstr>
      <vt:lpstr>Coupling GRAY/BKD0</vt:lpstr>
      <vt:lpstr>EC Beam reflection model</vt:lpstr>
      <vt:lpstr>EC beam reflection model (considerations)</vt:lpstr>
      <vt:lpstr>Next steps in 2021-22</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RICCI Daria</dc:creator>
  <cp:lastModifiedBy>Massimiliano Mattei</cp:lastModifiedBy>
  <cp:revision>34</cp:revision>
  <cp:lastPrinted>2019-07-08T21:08:59Z</cp:lastPrinted>
  <dcterms:created xsi:type="dcterms:W3CDTF">2021-07-28T08:00:16Z</dcterms:created>
  <dcterms:modified xsi:type="dcterms:W3CDTF">2021-09-03T10:18:27Z</dcterms:modified>
</cp:coreProperties>
</file>