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1485" r:id="rId2"/>
    <p:sldId id="1615" r:id="rId3"/>
    <p:sldId id="1596" r:id="rId4"/>
    <p:sldId id="1616" r:id="rId5"/>
    <p:sldId id="1608" r:id="rId6"/>
    <p:sldId id="1610" r:id="rId7"/>
    <p:sldId id="1622" r:id="rId8"/>
    <p:sldId id="1614" r:id="rId9"/>
    <p:sldId id="1617" r:id="rId10"/>
    <p:sldId id="1612" r:id="rId11"/>
    <p:sldId id="1618" r:id="rId12"/>
    <p:sldId id="1613" r:id="rId13"/>
    <p:sldId id="1620" r:id="rId14"/>
  </p:sldIdLst>
  <p:sldSz cx="12192000" cy="6858000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a Fietz" initials="SF" lastIdx="0" clrIdx="0">
    <p:extLst>
      <p:ext uri="{19B8F6BF-5375-455C-9EA6-DF929625EA0E}">
        <p15:presenceInfo xmlns:p15="http://schemas.microsoft.com/office/powerpoint/2012/main" userId="Sina Fie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B3"/>
    <a:srgbClr val="FFFF00"/>
    <a:srgbClr val="02CE63"/>
    <a:srgbClr val="326CB3"/>
    <a:srgbClr val="3F7EC1"/>
    <a:srgbClr val="007CC3"/>
    <a:srgbClr val="006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037" autoAdjust="0"/>
    <p:restoredTop sz="96437" autoAdjust="0"/>
  </p:normalViewPr>
  <p:slideViewPr>
    <p:cSldViewPr snapToGrid="0">
      <p:cViewPr varScale="1">
        <p:scale>
          <a:sx n="116" d="100"/>
          <a:sy n="116" d="100"/>
        </p:scale>
        <p:origin x="96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3CEAD6A-AC14-664C-B25D-E763149B4C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66F754-CD79-A14D-86E6-F3C29DF12A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2227-79A3-224B-A825-3CEA5A3B1BAD}" type="datetimeFigureOut">
              <a:rPr lang="de-DE" smtClean="0"/>
              <a:t>19.08.2021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3C209E-B440-F749-B0CD-654E18997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66C7A5-F844-DA40-AE16-FFF15D83C4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8362F-5714-EA40-B767-DA3148061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83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19.08.2021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20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o machine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20852" y="631134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2" name="Grafik 21" descr="eurofusio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19964" y="5284703"/>
            <a:ext cx="2000888" cy="517828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88913"/>
            <a:ext cx="2356540" cy="504000"/>
          </a:xfrm>
          <a:prstGeom prst="rect">
            <a:avLst/>
          </a:prstGeom>
        </p:spPr>
      </p:pic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3048000" y="367120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3048000" y="148286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5"/>
          </p:nvPr>
        </p:nvSpPr>
        <p:spPr>
          <a:xfrm>
            <a:off x="1509918" y="6356350"/>
            <a:ext cx="8568000" cy="365125"/>
          </a:xfrm>
        </p:spPr>
        <p:txBody>
          <a:bodyPr/>
          <a:lstStyle/>
          <a:p>
            <a:r>
              <a:rPr lang="de-DE" dirty="0"/>
              <a:t>Meeting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Fachbeirat, </a:t>
            </a:r>
            <a:r>
              <a:rPr lang="de-DE" dirty="0" err="1"/>
              <a:t>February</a:t>
            </a:r>
            <a:r>
              <a:rPr lang="de-DE" dirty="0"/>
              <a:t> 1-4, 2021 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782B6450-77E3-3D48-ACB5-AE0EDFCCC4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4369" y="5171854"/>
            <a:ext cx="729332" cy="743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4172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/o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8367" y="188639"/>
            <a:ext cx="10154207" cy="64030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50" y="6356358"/>
            <a:ext cx="8564311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5760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97682" y="906627"/>
            <a:ext cx="111966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94" y="188640"/>
            <a:ext cx="803164" cy="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843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8368" y="188639"/>
            <a:ext cx="9095472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5760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97682" y="908050"/>
            <a:ext cx="111966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8368" y="1089026"/>
            <a:ext cx="11234209" cy="5188222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94" y="188640"/>
            <a:ext cx="803164" cy="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338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Meeting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Fachbeirat, </a:t>
            </a:r>
            <a:r>
              <a:rPr lang="de-DE" dirty="0" err="1"/>
              <a:t>February</a:t>
            </a:r>
            <a:r>
              <a:rPr lang="de-DE" dirty="0"/>
              <a:t> 1-4, 2021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97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9" name="Textplatzhalter 3"/>
          <p:cNvSpPr txBox="1">
            <a:spLocks/>
          </p:cNvSpPr>
          <p:nvPr/>
        </p:nvSpPr>
        <p:spPr>
          <a:xfrm>
            <a:off x="1610926" y="1196118"/>
            <a:ext cx="8425657" cy="51882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3200" b="1" dirty="0" smtClean="0">
                <a:solidFill>
                  <a:srgbClr val="326CB3"/>
                </a:solidFill>
              </a:rPr>
              <a:t>TSVV </a:t>
            </a:r>
            <a:r>
              <a:rPr lang="de-DE" sz="3200" b="1" dirty="0" err="1" smtClean="0">
                <a:solidFill>
                  <a:srgbClr val="326CB3"/>
                </a:solidFill>
              </a:rPr>
              <a:t>thrust</a:t>
            </a:r>
            <a:r>
              <a:rPr lang="de-DE" sz="3200" b="1" dirty="0" smtClean="0">
                <a:solidFill>
                  <a:srgbClr val="326CB3"/>
                </a:solidFill>
              </a:rPr>
              <a:t> </a:t>
            </a:r>
            <a:r>
              <a:rPr lang="de-DE" sz="3200" b="1" dirty="0" err="1" smtClean="0">
                <a:solidFill>
                  <a:srgbClr val="326CB3"/>
                </a:solidFill>
              </a:rPr>
              <a:t>meeting</a:t>
            </a:r>
            <a:endParaRPr lang="de-DE" sz="3200" b="1" dirty="0" smtClean="0">
              <a:solidFill>
                <a:srgbClr val="326CB3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sz="3200" b="1" dirty="0" smtClean="0">
              <a:solidFill>
                <a:srgbClr val="326CB3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b="1" dirty="0" smtClean="0">
                <a:solidFill>
                  <a:srgbClr val="326CB3"/>
                </a:solidFill>
              </a:rPr>
              <a:t>TSVV 12: </a:t>
            </a:r>
            <a:r>
              <a:rPr lang="de-DE" b="1" dirty="0" err="1" smtClean="0">
                <a:solidFill>
                  <a:srgbClr val="326CB3"/>
                </a:solidFill>
              </a:rPr>
              <a:t>stellarator</a:t>
            </a:r>
            <a:r>
              <a:rPr lang="de-DE" b="1" dirty="0" smtClean="0">
                <a:solidFill>
                  <a:srgbClr val="326CB3"/>
                </a:solidFill>
              </a:rPr>
              <a:t> </a:t>
            </a:r>
            <a:r>
              <a:rPr lang="de-DE" b="1" dirty="0" err="1" smtClean="0">
                <a:solidFill>
                  <a:srgbClr val="326CB3"/>
                </a:solidFill>
              </a:rPr>
              <a:t>optimisation</a:t>
            </a:r>
            <a:endParaRPr lang="de-DE" b="1" dirty="0" smtClean="0">
              <a:solidFill>
                <a:srgbClr val="326CB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 smtClean="0"/>
              <a:t>Per Helander on behalf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TSVV 12 </a:t>
            </a:r>
            <a:r>
              <a:rPr lang="de-DE" sz="1800" dirty="0" err="1" smtClean="0"/>
              <a:t>team</a:t>
            </a:r>
            <a:endParaRPr lang="de-DE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 smtClean="0"/>
              <a:t>IPP Greifswald, Germany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801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2021 </a:t>
            </a:r>
            <a:r>
              <a:rPr lang="de-DE" dirty="0" err="1" smtClean="0"/>
              <a:t>deliverables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b="0" dirty="0" smtClean="0"/>
              <a:t>SD1.2: </a:t>
            </a:r>
            <a:r>
              <a:rPr lang="en-US" sz="1400" b="0" dirty="0"/>
              <a:t>The derivation of a first principles instability model will allow for running optimization codes without ad-hoc turbulence models or computationally expensive </a:t>
            </a:r>
            <a:r>
              <a:rPr lang="en-US" sz="1400" b="0" dirty="0"/>
              <a:t>gyrokinetic</a:t>
            </a:r>
            <a:r>
              <a:rPr lang="en-US" sz="1400" b="0" dirty="0"/>
              <a:t> codes.  </a:t>
            </a:r>
            <a:endParaRPr lang="en-US" sz="1400" b="0" dirty="0" smtClean="0"/>
          </a:p>
          <a:p>
            <a:pPr lvl="1"/>
            <a:r>
              <a:rPr lang="en-US" sz="1000" dirty="0" smtClean="0"/>
              <a:t>In progress. A first model was published in JPP 2021, working on an extension. </a:t>
            </a:r>
            <a:endParaRPr lang="en-US" sz="1000" b="0" dirty="0" smtClean="0"/>
          </a:p>
          <a:p>
            <a:endParaRPr lang="en-US" sz="1000" b="0" dirty="0" smtClean="0"/>
          </a:p>
          <a:p>
            <a:r>
              <a:rPr lang="en-US" sz="1400" b="0" dirty="0" smtClean="0"/>
              <a:t>SD3.1: </a:t>
            </a:r>
            <a:r>
              <a:rPr lang="en-US" sz="1400" b="0" dirty="0"/>
              <a:t>Exploit the direct capability in SPEC to evaluate the ideal and resistive, internal and external, stability of </a:t>
            </a:r>
            <a:r>
              <a:rPr lang="en-US" sz="1400" b="0" dirty="0"/>
              <a:t>stellarator</a:t>
            </a:r>
            <a:r>
              <a:rPr lang="en-US" sz="1400" b="0" dirty="0"/>
              <a:t> equilibria. </a:t>
            </a:r>
            <a:endParaRPr lang="en-US" sz="1400" b="0" dirty="0" smtClean="0"/>
          </a:p>
          <a:p>
            <a:pPr lvl="1"/>
            <a:r>
              <a:rPr lang="en-US" sz="1000" dirty="0" smtClean="0"/>
              <a:t>In progress, see below. </a:t>
            </a:r>
            <a:endParaRPr lang="en-US" sz="1000" b="0" dirty="0" smtClean="0"/>
          </a:p>
          <a:p>
            <a:pPr lvl="1"/>
            <a:endParaRPr lang="en-US" sz="1000" b="0" dirty="0" smtClean="0"/>
          </a:p>
          <a:p>
            <a:pPr lvl="1"/>
            <a:endParaRPr lang="en-US" sz="1000" b="0" dirty="0" smtClean="0"/>
          </a:p>
          <a:p>
            <a:r>
              <a:rPr lang="en-US" sz="1400" b="0" dirty="0" smtClean="0"/>
              <a:t>SD4.3: </a:t>
            </a:r>
            <a:r>
              <a:rPr lang="en-US" sz="1400" b="0" dirty="0"/>
              <a:t>I</a:t>
            </a:r>
            <a:r>
              <a:rPr lang="en-US" sz="1400" b="0" dirty="0" smtClean="0"/>
              <a:t>nvestigate </a:t>
            </a:r>
            <a:r>
              <a:rPr lang="en-US" sz="1400" b="0" dirty="0"/>
              <a:t>if spectral condensation or a specific choice of the poloidal angle of the plasma boundary can improve </a:t>
            </a:r>
            <a:r>
              <a:rPr lang="en-US" sz="1400" b="0" dirty="0"/>
              <a:t>stellarator</a:t>
            </a:r>
            <a:r>
              <a:rPr lang="en-US" sz="1400" b="0" dirty="0"/>
              <a:t> optimization regarding the achieved penalty values and regarding iterations needed during the optimization. </a:t>
            </a:r>
            <a:endParaRPr lang="en-US" sz="1400" b="0" dirty="0" smtClean="0"/>
          </a:p>
          <a:p>
            <a:pPr lvl="1"/>
            <a:r>
              <a:rPr lang="en-US" sz="1000" dirty="0" smtClean="0"/>
              <a:t>Done and submitted for publication.</a:t>
            </a:r>
            <a:endParaRPr lang="en-US" sz="1000" b="0" dirty="0" smtClean="0"/>
          </a:p>
          <a:p>
            <a:pPr marL="0" indent="0">
              <a:buNone/>
            </a:pPr>
            <a:endParaRPr lang="en-US" sz="1400" b="0" dirty="0" smtClean="0"/>
          </a:p>
          <a:p>
            <a:r>
              <a:rPr lang="en-US" sz="1400" b="0" dirty="0" smtClean="0"/>
              <a:t>SD4.4: </a:t>
            </a:r>
            <a:r>
              <a:rPr lang="en-US" sz="1400" b="0" dirty="0"/>
              <a:t>I</a:t>
            </a:r>
            <a:r>
              <a:rPr lang="en-US" sz="1400" b="0" dirty="0" smtClean="0"/>
              <a:t>nvestigate </a:t>
            </a:r>
            <a:r>
              <a:rPr lang="en-US" sz="1400" b="0" dirty="0"/>
              <a:t>analytically the advantages and disadvantages of different ways of representing the magnetic field with respect to reducing the </a:t>
            </a:r>
            <a:r>
              <a:rPr lang="en-US" sz="1400" b="0" dirty="0"/>
              <a:t>stellarator optimization space and the ease of combining coil and stellarator</a:t>
            </a:r>
            <a:r>
              <a:rPr lang="en-US" sz="1400" b="0" dirty="0"/>
              <a:t> optimization</a:t>
            </a:r>
            <a:r>
              <a:rPr lang="en-US" sz="1400" b="0" dirty="0" smtClean="0"/>
              <a:t>.</a:t>
            </a:r>
          </a:p>
          <a:p>
            <a:pPr lvl="1"/>
            <a:r>
              <a:rPr lang="en-US" sz="1000" dirty="0" smtClean="0"/>
              <a:t>Done and published</a:t>
            </a:r>
            <a:endParaRPr lang="en-US" sz="1000" b="0" dirty="0" smtClean="0"/>
          </a:p>
          <a:p>
            <a:endParaRPr lang="en-US" sz="1400" b="0" dirty="0" smtClean="0"/>
          </a:p>
          <a:p>
            <a:r>
              <a:rPr lang="en-US" sz="1400" b="0" dirty="0" smtClean="0"/>
              <a:t>SD5.1: Implement an </a:t>
            </a:r>
            <a:r>
              <a:rPr lang="en-US" sz="1400" b="0" dirty="0"/>
              <a:t>interface for the type of </a:t>
            </a:r>
            <a:r>
              <a:rPr lang="en-US" sz="1400" b="0" dirty="0" smtClean="0"/>
              <a:t>optimizer in </a:t>
            </a:r>
            <a:r>
              <a:rPr lang="en-US" sz="1400" b="0" dirty="0"/>
              <a:t>the optimization code ROSE such that </a:t>
            </a:r>
            <a:r>
              <a:rPr lang="en-US" sz="1400" b="0" dirty="0" smtClean="0"/>
              <a:t>it </a:t>
            </a:r>
            <a:r>
              <a:rPr lang="en-US" sz="1400" b="0" dirty="0"/>
              <a:t>can use </a:t>
            </a:r>
            <a:r>
              <a:rPr lang="en-US" sz="1400" b="0" dirty="0" smtClean="0"/>
              <a:t>optimizers </a:t>
            </a:r>
            <a:r>
              <a:rPr lang="en-US" sz="1400" b="0" dirty="0"/>
              <a:t>of the MANGO library. </a:t>
            </a:r>
            <a:r>
              <a:rPr lang="en-US" sz="1400" b="0" dirty="0" smtClean="0"/>
              <a:t>These </a:t>
            </a:r>
            <a:r>
              <a:rPr lang="en-US" sz="1400" b="0" dirty="0"/>
              <a:t>optimizers will be then tested against each other</a:t>
            </a:r>
            <a:r>
              <a:rPr lang="en-US" sz="1400" b="0" dirty="0" smtClean="0"/>
              <a:t>.</a:t>
            </a:r>
          </a:p>
          <a:p>
            <a:pPr lvl="1"/>
            <a:r>
              <a:rPr lang="en-US" sz="1000" dirty="0" smtClean="0"/>
              <a:t>Done</a:t>
            </a:r>
            <a:endParaRPr lang="de-DE" sz="1000" b="0" dirty="0"/>
          </a:p>
          <a:p>
            <a:endParaRPr lang="de-DE" sz="1400" b="0" dirty="0"/>
          </a:p>
        </p:txBody>
      </p:sp>
    </p:spTree>
    <p:extLst>
      <p:ext uri="{BB962C8B-B14F-4D97-AF65-F5344CB8AC3E}">
        <p14:creationId xmlns:p14="http://schemas.microsoft.com/office/powerpoint/2010/main" val="28119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SPEC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C2E9E98-CAD9-CA41-9CAE-71CCDFE4C530}"/>
              </a:ext>
            </a:extLst>
          </p:cNvPr>
          <p:cNvSpPr txBox="1"/>
          <p:nvPr/>
        </p:nvSpPr>
        <p:spPr>
          <a:xfrm>
            <a:off x="478368" y="1242442"/>
            <a:ext cx="85895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Palatino Linotype"/>
              </a:rPr>
              <a:t>The SPEC equilibrium code is based on </a:t>
            </a:r>
            <a:r>
              <a:rPr lang="en-US" sz="1600" dirty="0" err="1" smtClean="0">
                <a:solidFill>
                  <a:srgbClr val="000000"/>
                </a:solidFill>
                <a:cs typeface="Palatino Linotype"/>
              </a:rPr>
              <a:t>MRxMHD</a:t>
            </a:r>
            <a:r>
              <a:rPr lang="en-US" sz="1600" dirty="0" smtClean="0">
                <a:solidFill>
                  <a:srgbClr val="000000"/>
                </a:solidFill>
                <a:cs typeface="Palatino Linotype"/>
              </a:rPr>
              <a:t> and can also be used to calculate stability. </a:t>
            </a:r>
            <a:r>
              <a:rPr lang="en-US" sz="16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Palatino Linotype"/>
              </a:rPr>
              <a:t>Second </a:t>
            </a:r>
            <a:r>
              <a:rPr lang="en-US" sz="1600" dirty="0">
                <a:solidFill>
                  <a:srgbClr val="000000"/>
                </a:solidFill>
                <a:cs typeface="Palatino Linotype"/>
              </a:rPr>
              <a:t>variation of </a:t>
            </a:r>
            <a:r>
              <a:rPr lang="en-US" sz="1600" dirty="0" err="1">
                <a:solidFill>
                  <a:srgbClr val="000000"/>
                </a:solidFill>
                <a:cs typeface="Palatino Linotype"/>
              </a:rPr>
              <a:t>MRxMHD</a:t>
            </a:r>
            <a:r>
              <a:rPr lang="en-US" sz="1600" dirty="0">
                <a:solidFill>
                  <a:srgbClr val="000000"/>
                </a:solidFill>
                <a:cs typeface="Palatino Linotype"/>
              </a:rPr>
              <a:t> energy functional, or </a:t>
            </a:r>
            <a:r>
              <a:rPr lang="en-US" sz="1600" i="1" dirty="0">
                <a:solidFill>
                  <a:srgbClr val="000000"/>
                </a:solidFill>
                <a:cs typeface="Palatino Linotype"/>
              </a:rPr>
              <a:t>Hessian matrix</a:t>
            </a:r>
            <a:r>
              <a:rPr lang="en-US" sz="1600" dirty="0">
                <a:solidFill>
                  <a:srgbClr val="000000"/>
                </a:solidFill>
                <a:cs typeface="Palatino Linotype"/>
              </a:rPr>
              <a:t>, </a:t>
            </a:r>
          </a:p>
          <a:p>
            <a:pPr marL="342900" indent="-342900">
              <a:buFont typeface="Wingdings" charset="2"/>
              <a:buChar char="Ø"/>
            </a:pPr>
            <a:endParaRPr lang="en-US" sz="1600" dirty="0">
              <a:solidFill>
                <a:srgbClr val="000000"/>
              </a:solidFill>
              <a:cs typeface="Palatino Linotype"/>
            </a:endParaRPr>
          </a:p>
          <a:p>
            <a:pPr marL="342900" indent="-342900">
              <a:buFont typeface="Wingdings" charset="2"/>
              <a:buChar char="Ø"/>
            </a:pPr>
            <a:endParaRPr lang="en-US" sz="1600" dirty="0">
              <a:solidFill>
                <a:srgbClr val="000000"/>
              </a:solidFill>
              <a:cs typeface="Palatino Linotype"/>
            </a:endParaRPr>
          </a:p>
          <a:p>
            <a:pPr marL="342900" indent="-342900">
              <a:buFont typeface="Wingdings" charset="2"/>
              <a:buChar char="Ø"/>
            </a:pPr>
            <a:endParaRPr lang="en-US" sz="1600" dirty="0">
              <a:solidFill>
                <a:srgbClr val="000000"/>
              </a:solidFill>
              <a:cs typeface="Palatino Linotype"/>
            </a:endParaRPr>
          </a:p>
          <a:p>
            <a:endParaRPr lang="en-US" sz="1600" dirty="0">
              <a:solidFill>
                <a:srgbClr val="000000"/>
              </a:solidFill>
              <a:cs typeface="Palatino Linotype"/>
            </a:endParaRPr>
          </a:p>
          <a:p>
            <a:r>
              <a:rPr lang="en-US" sz="1600" dirty="0">
                <a:solidFill>
                  <a:srgbClr val="000000"/>
                </a:solidFill>
                <a:cs typeface="Palatino Linotype"/>
              </a:rPr>
              <a:t>       provides information about stability of each mode.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9867B4C-217C-3A4A-8A36-18B40897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53" y="2203236"/>
            <a:ext cx="2623915" cy="573688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0F64FB16-AC00-294C-ADE6-06D78F4277F2}"/>
              </a:ext>
            </a:extLst>
          </p:cNvPr>
          <p:cNvSpPr txBox="1"/>
          <p:nvPr/>
        </p:nvSpPr>
        <p:spPr>
          <a:xfrm>
            <a:off x="5066863" y="2969880"/>
            <a:ext cx="3311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[Kumar et al, PPCF 2020, PPCF 2021]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72547F08-7989-C44D-9BD5-7DAFCC48F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006" y="1778977"/>
            <a:ext cx="913834" cy="11354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3E68EA-79A9-7A45-AD64-EDB349BDCFA9}"/>
              </a:ext>
            </a:extLst>
          </p:cNvPr>
          <p:cNvSpPr txBox="1"/>
          <p:nvPr/>
        </p:nvSpPr>
        <p:spPr>
          <a:xfrm>
            <a:off x="781994" y="3589861"/>
            <a:ext cx="4588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cs typeface="Palatino Linotype"/>
              </a:rPr>
              <a:t>verified tearing stability in slab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endParaRPr lang="en-US" sz="1600" dirty="0">
              <a:solidFill>
                <a:srgbClr val="000000"/>
              </a:solidFill>
              <a:cs typeface="Palatino Linotype"/>
            </a:endParaRP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cs typeface="Palatino Linotype"/>
              </a:rPr>
              <a:t>verified ideal &amp; tearing stability in cylinder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endParaRPr lang="en-US" sz="1600" dirty="0">
              <a:solidFill>
                <a:srgbClr val="000000"/>
              </a:solidFill>
              <a:cs typeface="Palatino Linotype"/>
            </a:endParaRP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cs typeface="Palatino Linotype"/>
              </a:rPr>
              <a:t>verified ideal stability in tokamaks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v"/>
            </a:pPr>
            <a:endParaRPr lang="en-US" sz="1600" dirty="0">
              <a:solidFill>
                <a:srgbClr val="000000"/>
              </a:solidFill>
              <a:cs typeface="Palatino Linotype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cs typeface="Palatino Linotype"/>
              </a:rPr>
              <a:t>ongoing: tearing stability in tokamaks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v"/>
            </a:pPr>
            <a:endParaRPr lang="en-US" sz="1600" dirty="0">
              <a:solidFill>
                <a:srgbClr val="000000"/>
              </a:solidFill>
              <a:cs typeface="Palatino Linotype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cs typeface="Palatino Linotype"/>
              </a:rPr>
              <a:t>ongoing: </a:t>
            </a:r>
            <a:r>
              <a:rPr lang="en-US" sz="1600" dirty="0" err="1">
                <a:solidFill>
                  <a:srgbClr val="000000"/>
                </a:solidFill>
                <a:cs typeface="Palatino Linotype"/>
              </a:rPr>
              <a:t>stellarators</a:t>
            </a:r>
            <a:endParaRPr lang="en-US" sz="1600" dirty="0">
              <a:solidFill>
                <a:srgbClr val="000000"/>
              </a:solidFill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5841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Representing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1600" b="0" dirty="0" smtClean="0"/>
              <a:t>Most </a:t>
            </a:r>
            <a:r>
              <a:rPr lang="de-DE" sz="1600" b="0" dirty="0" err="1" smtClean="0"/>
              <a:t>stellarator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optimisation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relies</a:t>
            </a:r>
            <a:r>
              <a:rPr lang="de-DE" sz="1600" b="0" dirty="0" smtClean="0"/>
              <a:t> on quick and robust </a:t>
            </a:r>
            <a:r>
              <a:rPr lang="de-DE" sz="1600" b="0" dirty="0" err="1" smtClean="0"/>
              <a:t>fixed-boundary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equibrium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calculations</a:t>
            </a:r>
            <a:r>
              <a:rPr lang="de-DE" sz="1600" b="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DE" sz="1600" b="0" dirty="0" smtClean="0"/>
              <a:t>The </a:t>
            </a:r>
            <a:r>
              <a:rPr lang="de-DE" sz="1600" b="0" dirty="0" err="1" smtClean="0"/>
              <a:t>magnetic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field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is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defined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by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shape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of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boundary</a:t>
            </a:r>
            <a:r>
              <a:rPr lang="de-DE" sz="1600" b="0" dirty="0" smtClean="0"/>
              <a:t>, </a:t>
            </a:r>
            <a:r>
              <a:rPr lang="de-DE" sz="1600" b="0" dirty="0" err="1" smtClean="0"/>
              <a:t>whose</a:t>
            </a:r>
            <a:r>
              <a:rPr lang="de-DE" sz="1600" b="0" dirty="0" smtClean="0"/>
              <a:t> Fourier </a:t>
            </a:r>
            <a:r>
              <a:rPr lang="de-DE" sz="1600" b="0" dirty="0" err="1" smtClean="0"/>
              <a:t>cofficients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are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varied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until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dream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stellarator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is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found</a:t>
            </a:r>
            <a:r>
              <a:rPr lang="de-DE" sz="1600" b="0" dirty="0" smtClean="0"/>
              <a:t>.</a:t>
            </a:r>
          </a:p>
          <a:p>
            <a:pPr>
              <a:lnSpc>
                <a:spcPct val="150000"/>
              </a:lnSpc>
            </a:pPr>
            <a:endParaRPr lang="de-DE" sz="1600" b="0" dirty="0"/>
          </a:p>
          <a:p>
            <a:pPr>
              <a:lnSpc>
                <a:spcPct val="150000"/>
              </a:lnSpc>
            </a:pPr>
            <a:endParaRPr lang="de-DE" sz="1600" b="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600" b="0" dirty="0" smtClean="0"/>
          </a:p>
          <a:p>
            <a:pPr>
              <a:lnSpc>
                <a:spcPct val="150000"/>
              </a:lnSpc>
            </a:pPr>
            <a:r>
              <a:rPr lang="de-DE" sz="1600" b="0" dirty="0" smtClean="0"/>
              <a:t>This </a:t>
            </a:r>
            <a:r>
              <a:rPr lang="de-DE" sz="1600" b="0" dirty="0" err="1" smtClean="0"/>
              <a:t>representation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is</a:t>
            </a:r>
            <a:r>
              <a:rPr lang="de-DE" sz="1600" b="0" dirty="0" smtClean="0"/>
              <a:t> not optimal.</a:t>
            </a:r>
          </a:p>
          <a:p>
            <a:pPr lvl="1">
              <a:lnSpc>
                <a:spcPct val="150000"/>
              </a:lnSpc>
            </a:pPr>
            <a:r>
              <a:rPr lang="de-DE" sz="1400" dirty="0" err="1" smtClean="0"/>
              <a:t>If</a:t>
            </a:r>
            <a:r>
              <a:rPr lang="de-DE" sz="1400" dirty="0" smtClean="0"/>
              <a:t> </a:t>
            </a:r>
            <a:r>
              <a:rPr lang="de-DE" sz="1400" dirty="0" err="1" smtClean="0"/>
              <a:t>only</a:t>
            </a:r>
            <a:r>
              <a:rPr lang="de-DE" sz="1400" dirty="0" smtClean="0"/>
              <a:t> </a:t>
            </a:r>
            <a:r>
              <a:rPr lang="de-DE" sz="1400" dirty="0" err="1" smtClean="0"/>
              <a:t>few</a:t>
            </a:r>
            <a:r>
              <a:rPr lang="de-DE" sz="1400" dirty="0" smtClean="0"/>
              <a:t> </a:t>
            </a:r>
            <a:r>
              <a:rPr lang="de-DE" sz="1400" dirty="0" err="1" smtClean="0"/>
              <a:t>harmonics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included</a:t>
            </a:r>
            <a:r>
              <a:rPr lang="de-DE" sz="1400" dirty="0" smtClean="0"/>
              <a:t>, not </a:t>
            </a:r>
            <a:r>
              <a:rPr lang="de-DE" sz="1400" dirty="0" err="1" smtClean="0"/>
              <a:t>every</a:t>
            </a:r>
            <a:r>
              <a:rPr lang="de-DE" sz="1400" dirty="0" smtClean="0"/>
              <a:t> </a:t>
            </a:r>
            <a:r>
              <a:rPr lang="de-DE" sz="1400" dirty="0" err="1" smtClean="0"/>
              <a:t>shape</a:t>
            </a:r>
            <a:r>
              <a:rPr lang="de-DE" sz="1400" dirty="0" smtClean="0"/>
              <a:t>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represented</a:t>
            </a:r>
            <a:r>
              <a:rPr lang="de-DE" sz="1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de-DE" sz="1400" b="0" dirty="0" err="1" smtClean="0"/>
              <a:t>If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many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harmonics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are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allowed</a:t>
            </a:r>
            <a:r>
              <a:rPr lang="de-DE" sz="1400" b="0" dirty="0" smtClean="0"/>
              <a:t>, </a:t>
            </a:r>
            <a:r>
              <a:rPr lang="de-DE" sz="1400" b="0" dirty="0" err="1" smtClean="0"/>
              <a:t>several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very</a:t>
            </a:r>
            <a:r>
              <a:rPr lang="de-DE" sz="1400" b="0" dirty="0" smtClean="0"/>
              <a:t> different </a:t>
            </a:r>
            <a:r>
              <a:rPr lang="de-DE" sz="1400" b="0" dirty="0" err="1" smtClean="0"/>
              <a:t>choices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correspond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to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almost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the</a:t>
            </a:r>
            <a:r>
              <a:rPr lang="de-DE" sz="1400" b="0" dirty="0" smtClean="0"/>
              <a:t> same </a:t>
            </a:r>
            <a:r>
              <a:rPr lang="de-DE" sz="1400" b="0" dirty="0" err="1" smtClean="0"/>
              <a:t>shape</a:t>
            </a:r>
            <a:r>
              <a:rPr lang="de-DE" sz="1400" b="0" dirty="0" smtClean="0"/>
              <a:t>. </a:t>
            </a:r>
          </a:p>
          <a:p>
            <a:pPr lvl="1">
              <a:lnSpc>
                <a:spcPct val="150000"/>
              </a:lnSpc>
            </a:pPr>
            <a:r>
              <a:rPr lang="de-DE" sz="1400" dirty="0" smtClean="0"/>
              <a:t>Multiple </a:t>
            </a:r>
            <a:r>
              <a:rPr lang="de-DE" sz="1400" dirty="0" err="1" smtClean="0"/>
              <a:t>minima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optimisation</a:t>
            </a:r>
            <a:r>
              <a:rPr lang="de-DE" sz="1400" dirty="0" smtClean="0"/>
              <a:t> </a:t>
            </a:r>
            <a:r>
              <a:rPr lang="de-DE" sz="1400" dirty="0" err="1" smtClean="0"/>
              <a:t>landscape</a:t>
            </a:r>
            <a:r>
              <a:rPr lang="de-DE" sz="1400" dirty="0" smtClean="0"/>
              <a:t>.</a:t>
            </a:r>
            <a:endParaRPr lang="de-DE" sz="1400" b="0" dirty="0"/>
          </a:p>
          <a:p>
            <a:pPr>
              <a:lnSpc>
                <a:spcPct val="150000"/>
              </a:lnSpc>
            </a:pPr>
            <a:r>
              <a:rPr lang="de-DE" sz="1600" b="0" dirty="0" smtClean="0"/>
              <a:t>A </a:t>
            </a:r>
            <a:r>
              <a:rPr lang="de-DE" sz="1600" b="0" dirty="0" err="1" smtClean="0"/>
              <a:t>unique</a:t>
            </a:r>
            <a:r>
              <a:rPr lang="de-DE" sz="1600" b="0" dirty="0" smtClean="0"/>
              <a:t>, and </a:t>
            </a:r>
            <a:r>
              <a:rPr lang="de-DE" sz="1600" b="0" dirty="0" err="1" smtClean="0"/>
              <a:t>apparently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better</a:t>
            </a:r>
            <a:r>
              <a:rPr lang="de-DE" sz="1600" b="0" dirty="0" smtClean="0"/>
              <a:t>, </a:t>
            </a:r>
            <a:r>
              <a:rPr lang="de-DE" sz="1600" b="0" dirty="0" err="1" smtClean="0"/>
              <a:t>representation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has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been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constructed</a:t>
            </a:r>
            <a:r>
              <a:rPr lang="de-DE" sz="1600" b="0" dirty="0" smtClean="0"/>
              <a:t> (Henneberg, Helander and Drevlak, </a:t>
            </a:r>
            <a:r>
              <a:rPr lang="de-DE" sz="1600" b="0" dirty="0" err="1" smtClean="0"/>
              <a:t>submitted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to</a:t>
            </a:r>
            <a:r>
              <a:rPr lang="de-DE" sz="1600" b="0" dirty="0" smtClean="0"/>
              <a:t> JPP)</a:t>
            </a:r>
          </a:p>
          <a:p>
            <a:pPr lvl="1">
              <a:lnSpc>
                <a:spcPct val="150000"/>
              </a:lnSpc>
            </a:pPr>
            <a:r>
              <a:rPr lang="de-DE" sz="1400" dirty="0" err="1" smtClean="0"/>
              <a:t>Seems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improve</a:t>
            </a:r>
            <a:r>
              <a:rPr lang="de-DE" sz="1400" dirty="0" smtClean="0"/>
              <a:t> and </a:t>
            </a:r>
            <a:r>
              <a:rPr lang="de-DE" sz="1400" dirty="0" err="1" smtClean="0"/>
              <a:t>accelerate</a:t>
            </a:r>
            <a:r>
              <a:rPr lang="de-DE" sz="1400" dirty="0" smtClean="0"/>
              <a:t> </a:t>
            </a:r>
            <a:r>
              <a:rPr lang="de-DE" sz="1400" dirty="0" err="1" smtClean="0"/>
              <a:t>stellarator</a:t>
            </a:r>
            <a:r>
              <a:rPr lang="de-DE" sz="1400" dirty="0" smtClean="0"/>
              <a:t> </a:t>
            </a:r>
            <a:r>
              <a:rPr lang="de-DE" sz="1400" dirty="0" err="1" smtClean="0"/>
              <a:t>optimisation</a:t>
            </a:r>
            <a:r>
              <a:rPr lang="de-DE" sz="1400" dirty="0" smtClean="0"/>
              <a:t> “in real </a:t>
            </a:r>
            <a:r>
              <a:rPr lang="de-DE" sz="1400" dirty="0" err="1" smtClean="0"/>
              <a:t>life</a:t>
            </a:r>
            <a:r>
              <a:rPr lang="de-DE" sz="1400" dirty="0" smtClean="0"/>
              <a:t>“. </a:t>
            </a:r>
            <a:endParaRPr lang="de-DE" sz="1400" b="0" dirty="0" smtClean="0"/>
          </a:p>
          <a:p>
            <a:pPr>
              <a:lnSpc>
                <a:spcPct val="150000"/>
              </a:lnSpc>
            </a:pPr>
            <a:endParaRPr lang="de-DE" sz="1400" b="0" dirty="0"/>
          </a:p>
          <a:p>
            <a:pPr>
              <a:lnSpc>
                <a:spcPct val="150000"/>
              </a:lnSpc>
            </a:pPr>
            <a:endParaRPr lang="de-DE" sz="1800" b="0" dirty="0" smtClean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274069-DB29-461A-BF1B-53463786E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28" t="19789" r="38336" b="71273"/>
          <a:stretch/>
        </p:blipFill>
        <p:spPr>
          <a:xfrm>
            <a:off x="3031524" y="2224367"/>
            <a:ext cx="3532758" cy="1528440"/>
          </a:xfrm>
          <a:prstGeom prst="rect">
            <a:avLst/>
          </a:prstGeom>
        </p:spPr>
      </p:pic>
      <p:pic>
        <p:nvPicPr>
          <p:cNvPr id="6" name="Inhaltsplatzhalter 9">
            <a:extLst>
              <a:ext uri="{FF2B5EF4-FFF2-40B4-BE49-F238E27FC236}">
                <a16:creationId xmlns:a16="http://schemas.microsoft.com/office/drawing/2014/main" id="{FADD4CEB-CCF1-4984-BE8A-7CBC96D8117C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38" y="2224367"/>
            <a:ext cx="29195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76649" y="1276865"/>
            <a:ext cx="10102702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Identifying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optimal </a:t>
            </a:r>
            <a:r>
              <a:rPr lang="de-DE" dirty="0" err="1" smtClean="0"/>
              <a:t>next-step</a:t>
            </a:r>
            <a:r>
              <a:rPr lang="de-DE" dirty="0" smtClean="0"/>
              <a:t> </a:t>
            </a:r>
            <a:r>
              <a:rPr lang="de-DE" dirty="0" err="1" smtClean="0"/>
              <a:t>stellarator</a:t>
            </a:r>
            <a:r>
              <a:rPr lang="de-DE" dirty="0" smtClean="0"/>
              <a:t>(s)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EF </a:t>
            </a:r>
            <a:r>
              <a:rPr lang="de-DE" dirty="0" err="1" smtClean="0"/>
              <a:t>programme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huge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possibly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accomplished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TSVV </a:t>
            </a:r>
            <a:r>
              <a:rPr lang="de-DE" dirty="0" err="1" smtClean="0"/>
              <a:t>alone</a:t>
            </a:r>
            <a:r>
              <a:rPr lang="de-DE" dirty="0" smtClean="0"/>
              <a:t>, but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hopefully</a:t>
            </a:r>
            <a:r>
              <a:rPr lang="de-DE" dirty="0" smtClean="0"/>
              <a:t> </a:t>
            </a:r>
            <a:r>
              <a:rPr lang="de-DE" dirty="0" err="1" smtClean="0"/>
              <a:t>play</a:t>
            </a:r>
            <a:r>
              <a:rPr lang="de-DE" dirty="0" smtClean="0"/>
              <a:t> an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Parallel </a:t>
            </a:r>
            <a:r>
              <a:rPr lang="de-DE" dirty="0" err="1" smtClean="0"/>
              <a:t>activities</a:t>
            </a:r>
            <a:r>
              <a:rPr lang="de-DE" dirty="0" smtClean="0"/>
              <a:t>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Other </a:t>
            </a:r>
            <a:r>
              <a:rPr lang="de-DE" dirty="0" err="1" smtClean="0"/>
              <a:t>research</a:t>
            </a:r>
            <a:r>
              <a:rPr lang="de-DE" dirty="0" smtClean="0"/>
              <a:t> in EU, not </a:t>
            </a:r>
            <a:r>
              <a:rPr lang="de-DE" dirty="0" err="1" smtClean="0"/>
              <a:t>funded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EF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Simons </a:t>
            </a:r>
            <a:r>
              <a:rPr lang="de-DE" dirty="0" err="1" smtClean="0"/>
              <a:t>collaboration</a:t>
            </a:r>
            <a:r>
              <a:rPr lang="de-DE" dirty="0" smtClean="0"/>
              <a:t> on Hidden </a:t>
            </a:r>
            <a:r>
              <a:rPr lang="de-DE" dirty="0" err="1" smtClean="0"/>
              <a:t>Symmetries</a:t>
            </a:r>
            <a:r>
              <a:rPr lang="de-DE" dirty="0" smtClean="0"/>
              <a:t> and Fusion </a:t>
            </a:r>
            <a:r>
              <a:rPr lang="de-DE" dirty="0" err="1" smtClean="0"/>
              <a:t>Energy</a:t>
            </a:r>
            <a:endParaRPr lang="de-DE" dirty="0" smtClean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All 2021 </a:t>
            </a:r>
            <a:r>
              <a:rPr lang="de-DE" dirty="0" err="1" smtClean="0"/>
              <a:t>deliverables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met</a:t>
            </a:r>
            <a:r>
              <a:rPr lang="de-DE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1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Motivation: future stellarator programme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2000" b="0" dirty="0" smtClean="0"/>
              <a:t>So far, W7-X has been highly successful. Theory-based design seems to pay off, e.g.,</a:t>
            </a:r>
          </a:p>
          <a:p>
            <a:pPr lvl="1">
              <a:lnSpc>
                <a:spcPct val="150000"/>
              </a:lnSpc>
            </a:pPr>
            <a:r>
              <a:rPr lang="sv-SE" sz="1600" b="0" dirty="0" smtClean="0"/>
              <a:t>Significantly better confinement than in other stellarators (Beidler, Nature 2021)</a:t>
            </a:r>
          </a:p>
          <a:p>
            <a:pPr lvl="1">
              <a:lnSpc>
                <a:spcPct val="150000"/>
              </a:lnSpc>
            </a:pPr>
            <a:r>
              <a:rPr lang="sv-SE" sz="1600" dirty="0"/>
              <a:t>S</a:t>
            </a:r>
            <a:r>
              <a:rPr lang="sv-SE" sz="1600" b="0" dirty="0" smtClean="0"/>
              <a:t>maller bootstrap current (Dinklage, Nature Phys. 2018)</a:t>
            </a:r>
          </a:p>
          <a:p>
            <a:pPr lvl="1">
              <a:lnSpc>
                <a:spcPct val="150000"/>
              </a:lnSpc>
            </a:pPr>
            <a:endParaRPr lang="sv-SE" sz="1600" dirty="0"/>
          </a:p>
          <a:p>
            <a:pPr>
              <a:lnSpc>
                <a:spcPct val="150000"/>
              </a:lnSpc>
            </a:pPr>
            <a:r>
              <a:rPr lang="sv-SE" sz="2000" b="0" dirty="0" smtClean="0"/>
              <a:t>What next? W7-X can probably be improved, e.g.</a:t>
            </a:r>
          </a:p>
          <a:p>
            <a:pPr lvl="1">
              <a:lnSpc>
                <a:spcPct val="150000"/>
              </a:lnSpc>
            </a:pPr>
            <a:r>
              <a:rPr lang="sv-SE" sz="1600" dirty="0" smtClean="0"/>
              <a:t>Better fast-ion confinement</a:t>
            </a:r>
          </a:p>
          <a:p>
            <a:pPr lvl="1">
              <a:lnSpc>
                <a:spcPct val="150000"/>
              </a:lnSpc>
            </a:pPr>
            <a:r>
              <a:rPr lang="sv-SE" sz="1600" b="0" dirty="0" smtClean="0"/>
              <a:t>Less turbulent transport?</a:t>
            </a:r>
          </a:p>
          <a:p>
            <a:pPr lvl="1">
              <a:lnSpc>
                <a:spcPct val="150000"/>
              </a:lnSpc>
            </a:pPr>
            <a:endParaRPr lang="sv-SE" sz="1600" dirty="0"/>
          </a:p>
          <a:p>
            <a:pPr>
              <a:lnSpc>
                <a:spcPct val="150000"/>
              </a:lnSpc>
            </a:pPr>
            <a:r>
              <a:rPr lang="sv-SE" sz="2000" b="0" dirty="0" smtClean="0"/>
              <a:t>Enable EUROfusion decision later this decade. 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32085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W7-X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60172" y="1054442"/>
            <a:ext cx="636078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/>
              <a:t>Island </a:t>
            </a:r>
            <a:r>
              <a:rPr lang="de-DE" sz="1400" dirty="0" err="1" smtClean="0"/>
              <a:t>divertor</a:t>
            </a:r>
            <a:r>
              <a:rPr lang="de-DE" sz="1400" dirty="0" smtClean="0"/>
              <a:t> </a:t>
            </a:r>
            <a:r>
              <a:rPr lang="de-DE" sz="1400" dirty="0" err="1" smtClean="0"/>
              <a:t>works</a:t>
            </a:r>
            <a:r>
              <a:rPr lang="de-DE" sz="1400" dirty="0" smtClean="0"/>
              <a:t> </a:t>
            </a:r>
            <a:r>
              <a:rPr lang="de-DE" sz="1400" dirty="0" err="1" smtClean="0"/>
              <a:t>very</a:t>
            </a:r>
            <a:r>
              <a:rPr lang="de-DE" sz="1400" dirty="0" smtClean="0"/>
              <a:t> </a:t>
            </a:r>
            <a:r>
              <a:rPr lang="de-DE" sz="1400" dirty="0" err="1" smtClean="0"/>
              <a:t>well</a:t>
            </a:r>
            <a:r>
              <a:rPr lang="de-DE" sz="1400" dirty="0" smtClean="0"/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/>
              <a:t>e</a:t>
            </a:r>
            <a:r>
              <a:rPr lang="de-DE" sz="1400" dirty="0" err="1" smtClean="0"/>
              <a:t>xcellent</a:t>
            </a:r>
            <a:r>
              <a:rPr lang="de-DE" sz="1400" dirty="0" smtClean="0"/>
              <a:t> </a:t>
            </a:r>
            <a:r>
              <a:rPr lang="de-DE" sz="1400" dirty="0" err="1" smtClean="0"/>
              <a:t>detachment</a:t>
            </a:r>
            <a:endParaRPr lang="de-DE" sz="1400" dirty="0" smtClean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/>
              <a:t>b</a:t>
            </a:r>
            <a:r>
              <a:rPr lang="de-DE" sz="1400" dirty="0" err="1" smtClean="0"/>
              <a:t>etter</a:t>
            </a:r>
            <a:r>
              <a:rPr lang="de-DE" sz="1400" dirty="0" smtClean="0"/>
              <a:t> </a:t>
            </a:r>
            <a:r>
              <a:rPr lang="de-DE" sz="1400" dirty="0" err="1" smtClean="0"/>
              <a:t>than</a:t>
            </a:r>
            <a:r>
              <a:rPr lang="de-DE" sz="1400" dirty="0" smtClean="0"/>
              <a:t> W7-AS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any</a:t>
            </a:r>
            <a:r>
              <a:rPr lang="de-DE" sz="1400" dirty="0" smtClean="0"/>
              <a:t> </a:t>
            </a:r>
            <a:r>
              <a:rPr lang="de-DE" sz="1400" dirty="0" err="1" smtClean="0"/>
              <a:t>tokamak</a:t>
            </a:r>
            <a:r>
              <a:rPr lang="de-DE" sz="1400" dirty="0" smtClean="0"/>
              <a:t>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/>
              <a:t>neutral </a:t>
            </a:r>
            <a:r>
              <a:rPr lang="de-DE" sz="1400" dirty="0" err="1" smtClean="0"/>
              <a:t>compression</a:t>
            </a:r>
            <a:r>
              <a:rPr lang="de-DE" sz="1400" dirty="0" smtClean="0"/>
              <a:t> </a:t>
            </a:r>
            <a:r>
              <a:rPr lang="de-DE" sz="1400" dirty="0" err="1" smtClean="0"/>
              <a:t>perhaps</a:t>
            </a:r>
            <a:r>
              <a:rPr lang="de-DE" sz="1400" dirty="0" smtClean="0"/>
              <a:t> a </a:t>
            </a:r>
            <a:r>
              <a:rPr lang="de-DE" sz="1400" dirty="0" err="1" smtClean="0"/>
              <a:t>problem</a:t>
            </a:r>
            <a:endParaRPr lang="de-DE" sz="14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requires</a:t>
            </a:r>
            <a:r>
              <a:rPr lang="de-DE" sz="1400" dirty="0" smtClean="0"/>
              <a:t> </a:t>
            </a:r>
            <a:r>
              <a:rPr lang="de-DE" sz="1400" dirty="0" err="1" smtClean="0"/>
              <a:t>careful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bootstrap</a:t>
            </a:r>
            <a:r>
              <a:rPr lang="de-DE" sz="1400" dirty="0" smtClean="0"/>
              <a:t> </a:t>
            </a:r>
            <a:r>
              <a:rPr lang="de-DE" sz="1400" dirty="0" err="1" smtClean="0"/>
              <a:t>current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maintain</a:t>
            </a:r>
            <a:r>
              <a:rPr lang="de-DE" sz="1400" dirty="0"/>
              <a:t> </a:t>
            </a:r>
            <a:r>
              <a:rPr lang="de-DE" sz="1400" dirty="0" err="1" smtClean="0"/>
              <a:t>island</a:t>
            </a:r>
            <a:r>
              <a:rPr lang="de-DE" sz="1400" dirty="0" smtClean="0"/>
              <a:t> </a:t>
            </a:r>
            <a:r>
              <a:rPr lang="de-DE" sz="1400" dirty="0" err="1" smtClean="0"/>
              <a:t>location</a:t>
            </a:r>
            <a:endParaRPr lang="de-DE" sz="1400" dirty="0" smtClean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bootstrap</a:t>
            </a:r>
            <a:r>
              <a:rPr lang="de-DE" sz="1400" dirty="0" smtClean="0"/>
              <a:t> </a:t>
            </a:r>
            <a:r>
              <a:rPr lang="de-DE" sz="1400" dirty="0" err="1" smtClean="0"/>
              <a:t>current</a:t>
            </a:r>
            <a:r>
              <a:rPr lang="de-DE" sz="1400" dirty="0" smtClean="0"/>
              <a:t> </a:t>
            </a:r>
            <a:r>
              <a:rPr lang="de-DE" sz="1400" dirty="0" err="1" smtClean="0"/>
              <a:t>behaves</a:t>
            </a:r>
            <a:r>
              <a:rPr lang="de-DE" sz="1400" dirty="0" smtClean="0"/>
              <a:t>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predicted</a:t>
            </a:r>
            <a:endParaRPr lang="de-DE" sz="14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Confinement</a:t>
            </a:r>
            <a:r>
              <a:rPr lang="de-DE" sz="1400" dirty="0" smtClean="0"/>
              <a:t> </a:t>
            </a:r>
            <a:r>
              <a:rPr lang="de-DE" sz="1400" dirty="0" err="1" smtClean="0"/>
              <a:t>mostly</a:t>
            </a:r>
            <a:r>
              <a:rPr lang="de-DE" sz="1400" dirty="0" smtClean="0"/>
              <a:t> limited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turbulence</a:t>
            </a:r>
            <a:r>
              <a:rPr lang="de-DE" sz="1400" dirty="0" smtClean="0"/>
              <a:t>, not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neoclassical</a:t>
            </a:r>
            <a:r>
              <a:rPr lang="de-DE" sz="1400" dirty="0" smtClean="0"/>
              <a:t> </a:t>
            </a:r>
            <a:r>
              <a:rPr lang="de-DE" sz="1400" dirty="0" err="1" smtClean="0"/>
              <a:t>transport</a:t>
            </a:r>
            <a:r>
              <a:rPr lang="de-DE" sz="1400" dirty="0" smtClean="0"/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neoclassical</a:t>
            </a:r>
            <a:r>
              <a:rPr lang="de-DE" sz="1400" dirty="0" smtClean="0"/>
              <a:t> </a:t>
            </a:r>
            <a:r>
              <a:rPr lang="de-DE" sz="1400" dirty="0" err="1" smtClean="0"/>
              <a:t>optimisation</a:t>
            </a:r>
            <a:r>
              <a:rPr lang="de-DE" sz="1400" dirty="0" smtClean="0"/>
              <a:t> </a:t>
            </a:r>
            <a:r>
              <a:rPr lang="de-DE" sz="1400" dirty="0" err="1" smtClean="0"/>
              <a:t>nevertheless</a:t>
            </a:r>
            <a:r>
              <a:rPr lang="de-DE" sz="1400" dirty="0" smtClean="0"/>
              <a:t> </a:t>
            </a:r>
            <a:r>
              <a:rPr lang="de-DE" sz="1400" dirty="0" err="1" smtClean="0"/>
              <a:t>necessary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achieving</a:t>
            </a:r>
            <a:r>
              <a:rPr lang="de-DE" sz="1400" dirty="0" smtClean="0"/>
              <a:t> </a:t>
            </a:r>
            <a:r>
              <a:rPr lang="de-DE" sz="1400" dirty="0" err="1" smtClean="0"/>
              <a:t>best</a:t>
            </a:r>
            <a:r>
              <a:rPr lang="de-DE" sz="1400" dirty="0" smtClean="0"/>
              <a:t> </a:t>
            </a:r>
            <a:r>
              <a:rPr lang="de-DE" sz="1400" dirty="0" err="1" smtClean="0"/>
              <a:t>results</a:t>
            </a:r>
            <a:endParaRPr lang="de-DE" sz="14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/>
              <a:t>Fast </a:t>
            </a:r>
            <a:r>
              <a:rPr lang="de-DE" sz="1400" dirty="0" err="1" smtClean="0"/>
              <a:t>ions</a:t>
            </a:r>
            <a:r>
              <a:rPr lang="de-DE" sz="1400" dirty="0" smtClean="0"/>
              <a:t> not </a:t>
            </a:r>
            <a:r>
              <a:rPr lang="de-DE" sz="1400" dirty="0" err="1" smtClean="0"/>
              <a:t>confined</a:t>
            </a:r>
            <a:r>
              <a:rPr lang="de-DE" sz="1400" dirty="0" smtClean="0"/>
              <a:t> </a:t>
            </a:r>
            <a:r>
              <a:rPr lang="de-DE" sz="1400" dirty="0" err="1" smtClean="0"/>
              <a:t>well</a:t>
            </a:r>
            <a:r>
              <a:rPr lang="de-DE" sz="1400" dirty="0" smtClean="0"/>
              <a:t> </a:t>
            </a:r>
            <a:r>
              <a:rPr lang="de-DE" sz="1400" dirty="0" err="1" smtClean="0"/>
              <a:t>enough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a </a:t>
            </a:r>
            <a:r>
              <a:rPr lang="de-DE" sz="1400" dirty="0" err="1" smtClean="0"/>
              <a:t>reactor</a:t>
            </a:r>
            <a:r>
              <a:rPr lang="de-DE" sz="1400" dirty="0" smtClean="0"/>
              <a:t>.</a:t>
            </a:r>
            <a:endParaRPr lang="de-DE" sz="1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theoretically</a:t>
            </a:r>
            <a:r>
              <a:rPr lang="de-DE" sz="1400" dirty="0" smtClean="0"/>
              <a:t> </a:t>
            </a:r>
            <a:r>
              <a:rPr lang="de-DE" sz="1400" dirty="0" err="1" smtClean="0"/>
              <a:t>predicted</a:t>
            </a:r>
            <a:r>
              <a:rPr lang="de-DE" sz="1400" dirty="0" smtClean="0"/>
              <a:t> </a:t>
            </a:r>
            <a:r>
              <a:rPr lang="de-DE" sz="1400" dirty="0" err="1" smtClean="0"/>
              <a:t>heat</a:t>
            </a:r>
            <a:r>
              <a:rPr lang="de-DE" sz="1400" dirty="0" smtClean="0"/>
              <a:t> </a:t>
            </a:r>
            <a:r>
              <a:rPr lang="de-DE" sz="1400" dirty="0" err="1" smtClean="0"/>
              <a:t>loads</a:t>
            </a:r>
            <a:r>
              <a:rPr lang="de-DE" sz="1400" dirty="0" smtClean="0"/>
              <a:t> on </a:t>
            </a:r>
            <a:r>
              <a:rPr lang="de-DE" sz="1400" dirty="0" err="1" smtClean="0"/>
              <a:t>the</a:t>
            </a:r>
            <a:r>
              <a:rPr lang="de-DE" sz="1400" dirty="0" smtClean="0"/>
              <a:t> wall </a:t>
            </a:r>
            <a:r>
              <a:rPr lang="de-DE" sz="1400" dirty="0" err="1" smtClean="0"/>
              <a:t>seen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IR </a:t>
            </a:r>
            <a:r>
              <a:rPr lang="de-DE" sz="1400" dirty="0" err="1" smtClean="0"/>
              <a:t>cameras</a:t>
            </a:r>
            <a:r>
              <a:rPr lang="de-DE" sz="1400" dirty="0" smtClean="0"/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W7-X was </a:t>
            </a:r>
            <a:r>
              <a:rPr lang="de-DE" sz="1400" dirty="0" err="1"/>
              <a:t>supposed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MHD-</a:t>
            </a:r>
            <a:r>
              <a:rPr lang="de-DE" sz="1400" dirty="0" err="1"/>
              <a:t>stable</a:t>
            </a:r>
            <a:r>
              <a:rPr lang="de-DE" sz="1400" dirty="0"/>
              <a:t> </a:t>
            </a:r>
            <a:r>
              <a:rPr lang="de-DE" sz="1400" dirty="0" err="1"/>
              <a:t>up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                  , but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/>
              <a:t>there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global m=n=1 </a:t>
            </a:r>
            <a:r>
              <a:rPr lang="de-DE" sz="1400" dirty="0" err="1"/>
              <a:t>instabilities</a:t>
            </a:r>
            <a:r>
              <a:rPr lang="de-DE" sz="1400" dirty="0"/>
              <a:t> </a:t>
            </a:r>
            <a:r>
              <a:rPr lang="de-DE" sz="1400" dirty="0" smtClean="0"/>
              <a:t>(“</a:t>
            </a:r>
            <a:r>
              <a:rPr lang="de-DE" sz="1400" dirty="0" err="1" smtClean="0"/>
              <a:t>sawteeth</a:t>
            </a:r>
            <a:r>
              <a:rPr lang="de-DE" sz="1400" dirty="0" smtClean="0"/>
              <a:t>“) </a:t>
            </a:r>
            <a:r>
              <a:rPr lang="de-DE" sz="1400" dirty="0" err="1" smtClean="0"/>
              <a:t>during</a:t>
            </a:r>
            <a:r>
              <a:rPr lang="de-DE" sz="1400" dirty="0" smtClean="0"/>
              <a:t> </a:t>
            </a:r>
            <a:r>
              <a:rPr lang="de-DE" sz="1400" dirty="0"/>
              <a:t>ECCD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 smtClean="0"/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91" y="5379307"/>
            <a:ext cx="701859" cy="18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Quo </a:t>
            </a:r>
            <a:r>
              <a:rPr lang="de-DE" dirty="0" err="1" smtClean="0"/>
              <a:t>vadis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1800" b="0" dirty="0" err="1" smtClean="0"/>
              <a:t>There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are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three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known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classes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of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orbit-confining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stellarators</a:t>
            </a:r>
            <a:r>
              <a:rPr lang="de-DE" sz="1800" b="0" dirty="0" smtClean="0"/>
              <a:t>, </a:t>
            </a:r>
            <a:r>
              <a:rPr lang="de-DE" sz="1800" b="0" dirty="0" err="1" smtClean="0"/>
              <a:t>corresponding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to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the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topology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of</a:t>
            </a:r>
            <a:r>
              <a:rPr lang="de-DE" sz="1800" b="0" dirty="0" smtClean="0"/>
              <a:t>                                  </a:t>
            </a:r>
            <a:r>
              <a:rPr lang="de-DE" sz="1800" b="0" dirty="0" err="1" smtClean="0"/>
              <a:t>level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contours</a:t>
            </a:r>
            <a:r>
              <a:rPr lang="de-DE" sz="1800" b="0" dirty="0" smtClean="0"/>
              <a:t> </a:t>
            </a:r>
            <a:endParaRPr lang="de-DE" sz="1400" b="0" dirty="0" smtClean="0"/>
          </a:p>
          <a:p>
            <a:pPr lvl="1">
              <a:lnSpc>
                <a:spcPct val="100000"/>
              </a:lnSpc>
            </a:pPr>
            <a:r>
              <a:rPr lang="de-DE" sz="1400" dirty="0" smtClean="0"/>
              <a:t>Quasi-</a:t>
            </a:r>
            <a:r>
              <a:rPr lang="de-DE" sz="1400" dirty="0" err="1" smtClean="0"/>
              <a:t>axisymmetric</a:t>
            </a:r>
            <a:r>
              <a:rPr lang="de-DE" sz="1400" dirty="0" smtClean="0"/>
              <a:t> </a:t>
            </a:r>
            <a:r>
              <a:rPr lang="de-DE" sz="1400" dirty="0" err="1" smtClean="0"/>
              <a:t>ones</a:t>
            </a:r>
            <a:r>
              <a:rPr lang="de-DE" sz="1400" dirty="0" smtClean="0"/>
              <a:t> (QA)</a:t>
            </a:r>
          </a:p>
          <a:p>
            <a:pPr lvl="1">
              <a:lnSpc>
                <a:spcPct val="100000"/>
              </a:lnSpc>
            </a:pPr>
            <a:r>
              <a:rPr lang="de-DE" sz="1400" b="0" dirty="0" smtClean="0"/>
              <a:t>Quasi-</a:t>
            </a:r>
            <a:r>
              <a:rPr lang="de-DE" sz="1400" b="0" dirty="0" err="1" smtClean="0"/>
              <a:t>helically</a:t>
            </a:r>
            <a:r>
              <a:rPr lang="de-DE" sz="1400" dirty="0"/>
              <a:t> </a:t>
            </a:r>
            <a:r>
              <a:rPr lang="de-DE" sz="1400" dirty="0" err="1" smtClean="0"/>
              <a:t>symmetric</a:t>
            </a:r>
            <a:r>
              <a:rPr lang="de-DE" sz="1400" dirty="0" smtClean="0"/>
              <a:t> </a:t>
            </a:r>
            <a:r>
              <a:rPr lang="de-DE" sz="1400" dirty="0" err="1" smtClean="0"/>
              <a:t>ones</a:t>
            </a:r>
            <a:r>
              <a:rPr lang="de-DE" sz="1400" dirty="0" smtClean="0"/>
              <a:t> (QH)</a:t>
            </a:r>
          </a:p>
          <a:p>
            <a:pPr lvl="1">
              <a:lnSpc>
                <a:spcPct val="100000"/>
              </a:lnSpc>
            </a:pPr>
            <a:r>
              <a:rPr lang="de-DE" sz="1400" b="0" dirty="0" smtClean="0"/>
              <a:t>Quasi-</a:t>
            </a:r>
            <a:r>
              <a:rPr lang="de-DE" sz="1400" b="0" dirty="0" err="1" smtClean="0"/>
              <a:t>isodynamic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ones</a:t>
            </a:r>
            <a:r>
              <a:rPr lang="de-DE" sz="1400" b="0" dirty="0" smtClean="0"/>
              <a:t> (QI)</a:t>
            </a:r>
          </a:p>
          <a:p>
            <a:pPr lvl="1"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r>
              <a:rPr lang="de-DE" sz="1800" b="0" dirty="0" smtClean="0"/>
              <a:t>W7-X </a:t>
            </a:r>
            <a:r>
              <a:rPr lang="de-DE" sz="1800" b="0" dirty="0" err="1" smtClean="0"/>
              <a:t>is</a:t>
            </a:r>
            <a:r>
              <a:rPr lang="de-DE" sz="1800" b="0" dirty="0" smtClean="0"/>
              <a:t> QI (</a:t>
            </a:r>
            <a:r>
              <a:rPr lang="de-DE" sz="1800" b="0" dirty="0" err="1" smtClean="0"/>
              <a:t>to</a:t>
            </a:r>
            <a:r>
              <a:rPr lang="de-DE" sz="1800" b="0" dirty="0" smtClean="0"/>
              <a:t> a </a:t>
            </a:r>
            <a:r>
              <a:rPr lang="de-DE" sz="1800" b="0" dirty="0" err="1" smtClean="0"/>
              <a:t>poor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approximation</a:t>
            </a:r>
            <a:r>
              <a:rPr lang="de-DE" sz="1800" b="0" dirty="0" smtClean="0"/>
              <a:t>) and </a:t>
            </a:r>
            <a:r>
              <a:rPr lang="de-DE" sz="1800" b="0" dirty="0" err="1" smtClean="0"/>
              <a:t>this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category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is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thus</a:t>
            </a:r>
            <a:r>
              <a:rPr lang="de-DE" sz="1800" b="0" dirty="0" smtClean="0"/>
              <a:t> a </a:t>
            </a:r>
            <a:r>
              <a:rPr lang="de-DE" sz="1800" b="0" dirty="0" err="1" smtClean="0"/>
              <a:t>generation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ahead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of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the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others</a:t>
            </a:r>
            <a:r>
              <a:rPr lang="de-DE" sz="1800" b="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de-DE" sz="1400" dirty="0" smtClean="0"/>
              <a:t>QI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thus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lead</a:t>
            </a:r>
            <a:r>
              <a:rPr lang="de-DE" sz="1400" dirty="0" smtClean="0"/>
              <a:t> </a:t>
            </a:r>
            <a:r>
              <a:rPr lang="de-DE" sz="1400" dirty="0" err="1" smtClean="0"/>
              <a:t>contender</a:t>
            </a:r>
            <a:r>
              <a:rPr lang="de-DE" sz="1400" dirty="0" smtClean="0"/>
              <a:t>, but </a:t>
            </a: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may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too</a:t>
            </a:r>
            <a:r>
              <a:rPr lang="de-DE" sz="1400" dirty="0" smtClean="0"/>
              <a:t> </a:t>
            </a:r>
            <a:r>
              <a:rPr lang="de-DE" sz="1400" dirty="0" err="1" smtClean="0"/>
              <a:t>early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write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QA and QH. </a:t>
            </a:r>
          </a:p>
          <a:p>
            <a:pPr lvl="1">
              <a:lnSpc>
                <a:spcPct val="150000"/>
              </a:lnSpc>
            </a:pPr>
            <a:endParaRPr lang="de-DE" sz="1400" b="0" dirty="0"/>
          </a:p>
          <a:p>
            <a:pPr>
              <a:lnSpc>
                <a:spcPct val="150000"/>
              </a:lnSpc>
            </a:pPr>
            <a:r>
              <a:rPr lang="de-DE" sz="1800" b="0" dirty="0" err="1" smtClean="0"/>
              <a:t>Is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it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possible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to</a:t>
            </a:r>
            <a:endParaRPr lang="de-DE" sz="1800" b="0" dirty="0" smtClean="0"/>
          </a:p>
          <a:p>
            <a:pPr lvl="1">
              <a:lnSpc>
                <a:spcPct val="100000"/>
              </a:lnSpc>
            </a:pPr>
            <a:r>
              <a:rPr lang="de-DE" sz="1400" dirty="0" err="1"/>
              <a:t>i</a:t>
            </a:r>
            <a:r>
              <a:rPr lang="de-DE" sz="1400" dirty="0" err="1" smtClean="0"/>
              <a:t>mprove</a:t>
            </a:r>
            <a:r>
              <a:rPr lang="de-DE" sz="1400" dirty="0" smtClean="0"/>
              <a:t> fast-</a:t>
            </a:r>
            <a:r>
              <a:rPr lang="de-DE" sz="1400" dirty="0" err="1" smtClean="0"/>
              <a:t>ion</a:t>
            </a:r>
            <a:r>
              <a:rPr lang="de-DE" sz="1400" dirty="0" smtClean="0"/>
              <a:t> </a:t>
            </a:r>
            <a:r>
              <a:rPr lang="de-DE" sz="1400" dirty="0" err="1" smtClean="0"/>
              <a:t>confinement</a:t>
            </a:r>
            <a:r>
              <a:rPr lang="de-DE" sz="1400" dirty="0" smtClean="0"/>
              <a:t>?</a:t>
            </a:r>
            <a:endParaRPr lang="de-DE" sz="1400" b="0" dirty="0" smtClean="0"/>
          </a:p>
          <a:p>
            <a:pPr lvl="1">
              <a:lnSpc>
                <a:spcPct val="100000"/>
              </a:lnSpc>
            </a:pPr>
            <a:r>
              <a:rPr lang="de-DE" sz="1400" dirty="0" err="1"/>
              <a:t>r</a:t>
            </a:r>
            <a:r>
              <a:rPr lang="de-DE" sz="1400" dirty="0" err="1" smtClean="0"/>
              <a:t>educe</a:t>
            </a:r>
            <a:r>
              <a:rPr lang="de-DE" sz="1400" dirty="0" smtClean="0"/>
              <a:t> </a:t>
            </a:r>
            <a:r>
              <a:rPr lang="de-DE" sz="1400" dirty="0" err="1" smtClean="0"/>
              <a:t>turbulence</a:t>
            </a:r>
            <a:r>
              <a:rPr lang="de-DE" sz="1400" dirty="0" smtClean="0"/>
              <a:t>?</a:t>
            </a:r>
          </a:p>
          <a:p>
            <a:pPr lvl="1">
              <a:lnSpc>
                <a:spcPct val="100000"/>
              </a:lnSpc>
            </a:pPr>
            <a:r>
              <a:rPr lang="de-DE" sz="1400" dirty="0" smtClean="0"/>
              <a:t>relax MHD </a:t>
            </a:r>
            <a:r>
              <a:rPr lang="de-DE" sz="1400" dirty="0" err="1" smtClean="0"/>
              <a:t>stability</a:t>
            </a:r>
            <a:r>
              <a:rPr lang="de-DE" sz="1400" dirty="0" smtClean="0"/>
              <a:t> </a:t>
            </a:r>
            <a:r>
              <a:rPr lang="de-DE" sz="1400" dirty="0" err="1" smtClean="0"/>
              <a:t>requirements</a:t>
            </a:r>
            <a:r>
              <a:rPr lang="de-DE" sz="1400" dirty="0" smtClean="0"/>
              <a:t>?</a:t>
            </a:r>
          </a:p>
          <a:p>
            <a:pPr lvl="1">
              <a:lnSpc>
                <a:spcPct val="100000"/>
              </a:lnSpc>
            </a:pPr>
            <a:r>
              <a:rPr lang="de-DE" sz="1400" dirty="0" err="1"/>
              <a:t>s</a:t>
            </a:r>
            <a:r>
              <a:rPr lang="de-DE" sz="1400" b="0" dirty="0" err="1" smtClean="0"/>
              <a:t>implify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coils</a:t>
            </a:r>
            <a:r>
              <a:rPr lang="de-DE" sz="1400" b="0" dirty="0" smtClean="0"/>
              <a:t>?</a:t>
            </a: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647" y="1273334"/>
            <a:ext cx="2071855" cy="2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Team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45" y="1175906"/>
            <a:ext cx="5515747" cy="50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</a:t>
            </a:r>
            <a:r>
              <a:rPr lang="de-DE" dirty="0" err="1" smtClean="0"/>
              <a:t>deliverables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78368" y="981934"/>
            <a:ext cx="11234209" cy="51882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Turbulent and neoclassical </a:t>
            </a:r>
            <a:r>
              <a:rPr lang="en-US" sz="2000" dirty="0" smtClean="0"/>
              <a:t>transport</a:t>
            </a:r>
            <a:endParaRPr lang="de-DE" sz="2000" dirty="0" smtClean="0"/>
          </a:p>
          <a:p>
            <a:pPr lvl="1">
              <a:lnSpc>
                <a:spcPct val="100000"/>
              </a:lnSpc>
            </a:pPr>
            <a:r>
              <a:rPr lang="en-US" sz="1400" i="1" dirty="0" smtClean="0"/>
              <a:t>Integration of fast reduced modes of turbulent transport into </a:t>
            </a:r>
            <a:r>
              <a:rPr lang="en-US" sz="1400" i="1" dirty="0" err="1" smtClean="0"/>
              <a:t>stellarator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optimisation</a:t>
            </a:r>
            <a:r>
              <a:rPr lang="en-US" sz="1400" i="1" dirty="0" smtClean="0"/>
              <a:t> codes (synergy with TSVV 13); </a:t>
            </a:r>
            <a:r>
              <a:rPr lang="en-US" sz="1400" i="1" dirty="0" err="1" smtClean="0"/>
              <a:t>Generalisation</a:t>
            </a:r>
            <a:r>
              <a:rPr lang="en-US" sz="1400" i="1" dirty="0" smtClean="0"/>
              <a:t> </a:t>
            </a:r>
            <a:r>
              <a:rPr lang="en-US" sz="1400" i="1" dirty="0"/>
              <a:t>of tools for the evaluation of radial neoclassical transport, so that it can be </a:t>
            </a:r>
            <a:r>
              <a:rPr lang="en-US" sz="1400" i="1" dirty="0" err="1"/>
              <a:t>minimised</a:t>
            </a:r>
            <a:r>
              <a:rPr lang="en-US" sz="1400" i="1" dirty="0"/>
              <a:t> in </a:t>
            </a:r>
            <a:r>
              <a:rPr lang="en-US" sz="1400" i="1" dirty="0" err="1"/>
              <a:t>collisionality</a:t>
            </a:r>
            <a:r>
              <a:rPr lang="en-US" sz="1400" i="1" dirty="0"/>
              <a:t> regimes beyond the 1/</a:t>
            </a:r>
            <a:r>
              <a:rPr lang="en-US" sz="1400" i="1" dirty="0">
                <a:latin typeface="Symbol" panose="05050102010706020507" pitchFamily="18" charset="2"/>
              </a:rPr>
              <a:t>n</a:t>
            </a:r>
            <a:r>
              <a:rPr lang="en-US" sz="1400" i="1" dirty="0"/>
              <a:t> regime</a:t>
            </a:r>
            <a:r>
              <a:rPr lang="en-US" sz="1400" i="1" dirty="0" smtClean="0"/>
              <a:t>.</a:t>
            </a:r>
          </a:p>
          <a:p>
            <a:pPr lvl="1"/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Bootstrap Current and Energetic Particle </a:t>
            </a:r>
            <a:r>
              <a:rPr lang="en-US" sz="2000" dirty="0" smtClean="0"/>
              <a:t>Confinement</a:t>
            </a:r>
          </a:p>
          <a:p>
            <a:pPr lvl="1"/>
            <a:r>
              <a:rPr lang="en-US" sz="1400" i="1" dirty="0"/>
              <a:t>Accurate numerical tools for the evaluation of energetic particle confinement and for the calculation of the </a:t>
            </a:r>
            <a:r>
              <a:rPr lang="en-US" sz="1400" i="1" dirty="0" smtClean="0"/>
              <a:t>bootstrap </a:t>
            </a:r>
            <a:r>
              <a:rPr lang="en-US" sz="1400" i="1" dirty="0"/>
              <a:t>current that are sufficiently fast to be integrated into </a:t>
            </a:r>
            <a:r>
              <a:rPr lang="en-US" sz="1400" i="1" dirty="0" err="1"/>
              <a:t>stellarator</a:t>
            </a:r>
            <a:r>
              <a:rPr lang="en-US" sz="1400" i="1" dirty="0"/>
              <a:t> optimization codes</a:t>
            </a:r>
            <a:r>
              <a:rPr lang="en-US" sz="1400" i="1" dirty="0" smtClean="0"/>
              <a:t>.</a:t>
            </a:r>
          </a:p>
          <a:p>
            <a:pPr lvl="1"/>
            <a:endParaRPr lang="en-US" i="1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MHD </a:t>
            </a:r>
            <a:r>
              <a:rPr lang="de-DE" sz="2000" dirty="0" err="1"/>
              <a:t>equilibrium</a:t>
            </a:r>
            <a:r>
              <a:rPr lang="de-DE" sz="2000" dirty="0"/>
              <a:t> and </a:t>
            </a:r>
            <a:r>
              <a:rPr lang="de-DE" sz="2000" dirty="0" err="1" smtClean="0"/>
              <a:t>stability</a:t>
            </a:r>
            <a:endParaRPr lang="de-DE" sz="2000" dirty="0" smtClean="0"/>
          </a:p>
          <a:p>
            <a:pPr lvl="1"/>
            <a:r>
              <a:rPr lang="en-US" sz="1400" i="1" dirty="0"/>
              <a:t>Efficient tools capable of assessing, for any </a:t>
            </a:r>
            <a:r>
              <a:rPr lang="en-US" sz="1400" i="1" dirty="0" err="1"/>
              <a:t>stellarator</a:t>
            </a:r>
            <a:r>
              <a:rPr lang="en-US" sz="1400" i="1" dirty="0"/>
              <a:t> equilibrium, ideal and resistive MHD stability (and the </a:t>
            </a:r>
            <a:r>
              <a:rPr lang="en-US" sz="1400" i="1" dirty="0" smtClean="0"/>
              <a:t>importance </a:t>
            </a:r>
            <a:r>
              <a:rPr lang="en-US" sz="1400" i="1" dirty="0"/>
              <a:t>thereof), and robustness of the magnetic topology to current perturbations</a:t>
            </a:r>
            <a:r>
              <a:rPr lang="en-US" sz="1400" i="1" dirty="0" smtClean="0"/>
              <a:t>.</a:t>
            </a:r>
          </a:p>
          <a:p>
            <a:pPr lvl="1"/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 err="1"/>
              <a:t>Improved</a:t>
            </a:r>
            <a:r>
              <a:rPr lang="de-DE" sz="2000" dirty="0"/>
              <a:t> </a:t>
            </a:r>
            <a:r>
              <a:rPr lang="de-DE" sz="2000" dirty="0" err="1"/>
              <a:t>optimization</a:t>
            </a:r>
            <a:r>
              <a:rPr lang="de-DE" sz="2000" dirty="0"/>
              <a:t> </a:t>
            </a:r>
            <a:r>
              <a:rPr lang="de-DE" sz="2000" dirty="0" err="1" smtClean="0"/>
              <a:t>approaches</a:t>
            </a:r>
            <a:endParaRPr lang="de-DE" sz="2000" dirty="0" smtClean="0"/>
          </a:p>
          <a:p>
            <a:pPr lvl="1"/>
            <a:r>
              <a:rPr lang="en-US" sz="1400" i="1" dirty="0"/>
              <a:t>Improved algorithms to be employed in </a:t>
            </a:r>
            <a:r>
              <a:rPr lang="en-US" sz="1400" i="1" dirty="0" err="1"/>
              <a:t>stellarator</a:t>
            </a:r>
            <a:r>
              <a:rPr lang="en-US" sz="1400" i="1" dirty="0"/>
              <a:t> optimization for reduced sensitivity to local optima in </a:t>
            </a:r>
            <a:r>
              <a:rPr lang="en-US" sz="1400" i="1" dirty="0" smtClean="0"/>
              <a:t>parameter </a:t>
            </a:r>
            <a:r>
              <a:rPr lang="en-US" sz="1400" i="1" dirty="0"/>
              <a:t>space, and development of approaches for coil simplification and robustness against </a:t>
            </a:r>
            <a:r>
              <a:rPr lang="en-US" sz="1400" i="1" dirty="0" smtClean="0"/>
              <a:t>errors</a:t>
            </a:r>
          </a:p>
          <a:p>
            <a:pPr lvl="1"/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Stellarator </a:t>
            </a:r>
            <a:r>
              <a:rPr lang="de-DE" sz="2000" dirty="0" err="1"/>
              <a:t>Optimization</a:t>
            </a:r>
            <a:r>
              <a:rPr lang="de-DE" sz="2000" dirty="0"/>
              <a:t> </a:t>
            </a:r>
            <a:r>
              <a:rPr lang="de-DE" sz="2000" dirty="0" err="1" smtClean="0"/>
              <a:t>codes</a:t>
            </a:r>
            <a:endParaRPr lang="de-DE" sz="2000" dirty="0" smtClean="0"/>
          </a:p>
          <a:p>
            <a:pPr lvl="1"/>
            <a:r>
              <a:rPr lang="en-US" sz="1400" i="1" dirty="0"/>
              <a:t>Advanced European </a:t>
            </a:r>
            <a:r>
              <a:rPr lang="en-US" sz="1400" i="1" dirty="0" err="1"/>
              <a:t>stellarator</a:t>
            </a:r>
            <a:r>
              <a:rPr lang="en-US" sz="1400" i="1" dirty="0"/>
              <a:t> optimization code including all the above developments. Application to produce a </a:t>
            </a:r>
            <a:r>
              <a:rPr lang="en-US" sz="1400" i="1" dirty="0" smtClean="0"/>
              <a:t>set </a:t>
            </a:r>
            <a:r>
              <a:rPr lang="en-US" sz="1400" i="1" dirty="0"/>
              <a:t>of highly optimized </a:t>
            </a:r>
            <a:r>
              <a:rPr lang="en-US" sz="1400" i="1" dirty="0" err="1"/>
              <a:t>stellarator</a:t>
            </a:r>
            <a:r>
              <a:rPr lang="en-US" sz="1400" i="1" dirty="0"/>
              <a:t> configurations. </a:t>
            </a:r>
            <a:endParaRPr lang="de-DE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22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Major projects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2000" b="0" dirty="0" smtClean="0"/>
              <a:t>Stellarator optimisation codes (ROSE, Stellopt, Simsopt)</a:t>
            </a:r>
          </a:p>
          <a:p>
            <a:pPr>
              <a:lnSpc>
                <a:spcPct val="150000"/>
              </a:lnSpc>
            </a:pPr>
            <a:r>
              <a:rPr lang="sv-SE" sz="2000" b="0" dirty="0" smtClean="0"/>
              <a:t>Neoclassical code (KNOSOS)</a:t>
            </a:r>
          </a:p>
          <a:p>
            <a:pPr>
              <a:lnSpc>
                <a:spcPct val="150000"/>
              </a:lnSpc>
            </a:pPr>
            <a:r>
              <a:rPr lang="sv-SE" sz="2000" b="0" dirty="0" smtClean="0"/>
              <a:t>MHD equilibrium and stabilitz codes (GVEC, SPEC, CAS3D)</a:t>
            </a:r>
            <a:endParaRPr lang="sv-SE" sz="1600" b="0" dirty="0" smtClean="0"/>
          </a:p>
          <a:p>
            <a:pPr>
              <a:lnSpc>
                <a:spcPct val="150000"/>
              </a:lnSpc>
            </a:pPr>
            <a:r>
              <a:rPr lang="sv-SE" sz="2000" b="0" dirty="0" smtClean="0"/>
              <a:t>Orbit integrators (GORILLA, SIMPLE, ANTS, ASCOT, BEAM3D)</a:t>
            </a:r>
          </a:p>
          <a:p>
            <a:pPr>
              <a:lnSpc>
                <a:spcPct val="150000"/>
              </a:lnSpc>
            </a:pPr>
            <a:r>
              <a:rPr lang="sv-SE" sz="2000" b="0" dirty="0" smtClean="0"/>
              <a:t>Quick assessment of ITG threshold / turbulence</a:t>
            </a:r>
          </a:p>
          <a:p>
            <a:pPr>
              <a:lnSpc>
                <a:spcPct val="150000"/>
              </a:lnSpc>
            </a:pPr>
            <a:r>
              <a:rPr lang="sv-SE" sz="2000" b="0" dirty="0" smtClean="0"/>
              <a:t>Edge (EMC3, Bsting)</a:t>
            </a:r>
          </a:p>
          <a:p>
            <a:pPr>
              <a:lnSpc>
                <a:spcPct val="150000"/>
              </a:lnSpc>
            </a:pPr>
            <a:endParaRPr lang="sv-SE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875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 </a:t>
            </a:r>
            <a:r>
              <a:rPr lang="de-DE" dirty="0" err="1" smtClean="0"/>
              <a:t>effort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1362" y="1864023"/>
            <a:ext cx="6096000" cy="38933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err="1"/>
              <a:t>Collaboration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</a:p>
          <a:p>
            <a:pPr lvl="1"/>
            <a:r>
              <a:rPr lang="de-DE" sz="1700" dirty="0"/>
              <a:t>Princeton University</a:t>
            </a:r>
          </a:p>
          <a:p>
            <a:pPr lvl="1"/>
            <a:r>
              <a:rPr lang="de-DE" sz="1700" dirty="0"/>
              <a:t>MPI </a:t>
            </a:r>
            <a:r>
              <a:rPr lang="de-DE" sz="1700" dirty="0" err="1"/>
              <a:t>for</a:t>
            </a:r>
            <a:r>
              <a:rPr lang="de-DE" sz="1700" dirty="0"/>
              <a:t> Plasma Physics</a:t>
            </a:r>
          </a:p>
          <a:p>
            <a:pPr lvl="1"/>
            <a:r>
              <a:rPr lang="de-DE" sz="1700" dirty="0"/>
              <a:t>Courant Institute @ NYU</a:t>
            </a:r>
          </a:p>
          <a:p>
            <a:pPr lvl="1"/>
            <a:r>
              <a:rPr lang="de-DE" sz="1700" dirty="0"/>
              <a:t>Cornell University</a:t>
            </a:r>
          </a:p>
          <a:p>
            <a:pPr lvl="1"/>
            <a:r>
              <a:rPr lang="de-DE" sz="1700" dirty="0"/>
              <a:t>University </a:t>
            </a:r>
            <a:r>
              <a:rPr lang="de-DE" sz="1700" dirty="0" err="1"/>
              <a:t>of</a:t>
            </a:r>
            <a:r>
              <a:rPr lang="de-DE" sz="1700" dirty="0"/>
              <a:t> Maryland</a:t>
            </a:r>
          </a:p>
          <a:p>
            <a:pPr lvl="1"/>
            <a:r>
              <a:rPr lang="de-DE" sz="1700" dirty="0"/>
              <a:t>Warwick University</a:t>
            </a:r>
          </a:p>
          <a:p>
            <a:pPr lvl="1"/>
            <a:r>
              <a:rPr lang="de-DE" sz="1700" dirty="0" err="1"/>
              <a:t>Australian</a:t>
            </a:r>
            <a:r>
              <a:rPr lang="de-DE" sz="1700" dirty="0"/>
              <a:t> National University</a:t>
            </a:r>
          </a:p>
          <a:p>
            <a:pPr lvl="1"/>
            <a:endParaRPr lang="de-DE" sz="2000" dirty="0"/>
          </a:p>
          <a:p>
            <a:r>
              <a:rPr lang="de-DE" sz="2000" dirty="0" err="1"/>
              <a:t>Aim</a:t>
            </a:r>
            <a:r>
              <a:rPr lang="de-DE" sz="2000" dirty="0"/>
              <a:t>:</a:t>
            </a:r>
          </a:p>
          <a:p>
            <a:pPr lvl="1"/>
            <a:r>
              <a:rPr lang="de-DE" sz="1700" dirty="0"/>
              <a:t>Clarify </a:t>
            </a:r>
            <a:r>
              <a:rPr lang="de-DE" sz="1700" dirty="0" err="1" smtClean="0"/>
              <a:t>mathematical</a:t>
            </a:r>
            <a:r>
              <a:rPr lang="de-DE" sz="1700" dirty="0" smtClean="0"/>
              <a:t> </a:t>
            </a:r>
            <a:r>
              <a:rPr lang="de-DE" sz="1700" dirty="0" err="1"/>
              <a:t>questions</a:t>
            </a:r>
            <a:r>
              <a:rPr lang="de-DE" sz="1700" dirty="0"/>
              <a:t>.</a:t>
            </a:r>
          </a:p>
          <a:p>
            <a:pPr lvl="1"/>
            <a:r>
              <a:rPr lang="de-DE" sz="1700" dirty="0"/>
              <a:t>Find </a:t>
            </a:r>
            <a:r>
              <a:rPr lang="de-DE" sz="1700" dirty="0" err="1"/>
              <a:t>efficient</a:t>
            </a:r>
            <a:r>
              <a:rPr lang="de-DE" sz="1700" dirty="0"/>
              <a:t> </a:t>
            </a:r>
            <a:r>
              <a:rPr lang="de-DE" sz="1700" dirty="0" err="1"/>
              <a:t>methods</a:t>
            </a:r>
            <a:r>
              <a:rPr lang="de-DE" sz="1700" dirty="0"/>
              <a:t> </a:t>
            </a:r>
            <a:r>
              <a:rPr lang="de-DE" sz="1700" dirty="0" err="1"/>
              <a:t>for</a:t>
            </a:r>
            <a:r>
              <a:rPr lang="de-DE" sz="1700" dirty="0"/>
              <a:t> </a:t>
            </a:r>
            <a:r>
              <a:rPr lang="de-DE" sz="1700" dirty="0" err="1"/>
              <a:t>optimisation</a:t>
            </a:r>
            <a:r>
              <a:rPr lang="de-DE" sz="1700" dirty="0"/>
              <a:t>.</a:t>
            </a:r>
          </a:p>
          <a:p>
            <a:pPr lvl="1"/>
            <a:r>
              <a:rPr lang="de-DE" sz="1700" dirty="0"/>
              <a:t>Design “optimal“ </a:t>
            </a:r>
            <a:r>
              <a:rPr lang="de-DE" sz="1700" dirty="0" err="1"/>
              <a:t>stellarators</a:t>
            </a:r>
            <a:r>
              <a:rPr lang="de-DE" sz="1700" dirty="0" smtClean="0"/>
              <a:t>.</a:t>
            </a:r>
          </a:p>
          <a:p>
            <a:pPr lvl="1"/>
            <a:r>
              <a:rPr lang="de-DE" sz="1700" dirty="0" err="1" smtClean="0"/>
              <a:t>Construct</a:t>
            </a:r>
            <a:r>
              <a:rPr lang="de-DE" sz="1700" dirty="0" smtClean="0"/>
              <a:t> </a:t>
            </a:r>
            <a:r>
              <a:rPr lang="de-DE" sz="1700" dirty="0" err="1" smtClean="0"/>
              <a:t>stellarator</a:t>
            </a:r>
            <a:r>
              <a:rPr lang="de-DE" sz="1700" dirty="0" smtClean="0"/>
              <a:t> </a:t>
            </a:r>
            <a:r>
              <a:rPr lang="de-DE" sz="1700" dirty="0" err="1" smtClean="0"/>
              <a:t>optimisation</a:t>
            </a:r>
            <a:r>
              <a:rPr lang="de-DE" sz="1700" dirty="0" smtClean="0"/>
              <a:t> </a:t>
            </a:r>
            <a:r>
              <a:rPr lang="de-DE" sz="1700" dirty="0" err="1" smtClean="0"/>
              <a:t>code</a:t>
            </a:r>
            <a:r>
              <a:rPr lang="de-DE" sz="1700" dirty="0" smtClean="0"/>
              <a:t> SIMSOPT </a:t>
            </a:r>
            <a:endParaRPr lang="de-DE" sz="17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15989" r="17391" b="20757"/>
          <a:stretch/>
        </p:blipFill>
        <p:spPr>
          <a:xfrm>
            <a:off x="4829414" y="1196752"/>
            <a:ext cx="7200800" cy="396044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83741" y="6194854"/>
            <a:ext cx="755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Initial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 2018-2022, </a:t>
            </a:r>
            <a:r>
              <a:rPr lang="de-DE" dirty="0" err="1" smtClean="0"/>
              <a:t>renewal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submitted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2022-2025.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7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Stellarator </a:t>
            </a:r>
            <a:r>
              <a:rPr lang="de-DE" dirty="0" err="1" smtClean="0"/>
              <a:t>optimisation</a:t>
            </a:r>
            <a:r>
              <a:rPr lang="de-DE" dirty="0" smtClean="0"/>
              <a:t> </a:t>
            </a:r>
            <a:r>
              <a:rPr lang="de-DE" dirty="0" err="1" smtClean="0"/>
              <a:t>codes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1800" b="0" dirty="0" err="1" smtClean="0"/>
              <a:t>There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are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three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codes</a:t>
            </a:r>
            <a:r>
              <a:rPr lang="de-DE" sz="1800" b="0" dirty="0" smtClean="0"/>
              <a:t> on </a:t>
            </a:r>
            <a:r>
              <a:rPr lang="de-DE" sz="1800" b="0" dirty="0" err="1" smtClean="0"/>
              <a:t>the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market</a:t>
            </a:r>
            <a:endParaRPr lang="de-DE" sz="1400" b="0" dirty="0" smtClean="0"/>
          </a:p>
          <a:p>
            <a:pPr lvl="1">
              <a:lnSpc>
                <a:spcPct val="150000"/>
              </a:lnSpc>
            </a:pPr>
            <a:r>
              <a:rPr lang="de-DE" sz="1400" dirty="0" smtClean="0"/>
              <a:t>ROSE (IPP)</a:t>
            </a:r>
          </a:p>
          <a:p>
            <a:pPr lvl="1">
              <a:lnSpc>
                <a:spcPct val="150000"/>
              </a:lnSpc>
            </a:pPr>
            <a:r>
              <a:rPr lang="de-DE" sz="1400" b="0" dirty="0" smtClean="0"/>
              <a:t>STELLOPT (US + IPP)</a:t>
            </a:r>
          </a:p>
          <a:p>
            <a:pPr lvl="1">
              <a:lnSpc>
                <a:spcPct val="150000"/>
              </a:lnSpc>
            </a:pPr>
            <a:r>
              <a:rPr lang="de-DE" sz="1400" dirty="0" smtClean="0"/>
              <a:t>SIMSOPT (Simons)</a:t>
            </a:r>
          </a:p>
          <a:p>
            <a:pPr lvl="1">
              <a:lnSpc>
                <a:spcPct val="150000"/>
              </a:lnSpc>
            </a:pPr>
            <a:endParaRPr lang="de-DE" sz="1400" b="0" dirty="0"/>
          </a:p>
          <a:p>
            <a:pPr>
              <a:lnSpc>
                <a:spcPct val="150000"/>
              </a:lnSpc>
            </a:pPr>
            <a:r>
              <a:rPr lang="de-DE" sz="1800" b="0" dirty="0" err="1" smtClean="0"/>
              <a:t>We</a:t>
            </a:r>
            <a:r>
              <a:rPr lang="de-DE" sz="1800" b="0" dirty="0" smtClean="0"/>
              <a:t> will not </a:t>
            </a:r>
            <a:r>
              <a:rPr lang="de-DE" sz="1800" b="0" dirty="0" err="1" smtClean="0"/>
              <a:t>write</a:t>
            </a:r>
            <a:r>
              <a:rPr lang="de-DE" sz="1800" b="0" dirty="0" smtClean="0"/>
              <a:t> a </a:t>
            </a:r>
            <a:r>
              <a:rPr lang="de-DE" sz="1800" b="0" dirty="0" err="1" smtClean="0"/>
              <a:t>fourth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one</a:t>
            </a:r>
            <a:r>
              <a:rPr lang="de-DE" sz="1800" b="0" dirty="0"/>
              <a:t> </a:t>
            </a:r>
            <a:r>
              <a:rPr lang="de-DE" sz="1800" b="0" dirty="0" smtClean="0"/>
              <a:t>but </a:t>
            </a:r>
            <a:r>
              <a:rPr lang="de-DE" sz="1800" b="0" dirty="0" err="1" smtClean="0"/>
              <a:t>instead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improve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existing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ones</a:t>
            </a:r>
            <a:r>
              <a:rPr lang="de-DE" sz="1800" b="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29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85,9393"/>
  <p:tag name="LATEXADDIN" val="\documentclass{article}&#10;\usepackage{amsmath}&#10;\pagestyle{empty}&#10;\begin{document}&#10;&#10;$$ \langle \beta \rangle \simeq 5\%  $$&#10;&#10;&#10;\end{document}"/>
  <p:tag name="IGUANATEXSIZE" val="14"/>
  <p:tag name="IGUANATEXCURSOR" val="116"/>
  <p:tag name="TRANSPARENCY" val="Wahr"/>
  <p:tag name="FILENAME" val=""/>
  <p:tag name="LATEXENGINEID" val="0"/>
  <p:tag name="TEMPFOLDER" val="C:\Users\pdh\AppData\Local\Temp\"/>
  <p:tag name="LATEXFORMHEIGHT" val="312"/>
  <p:tag name="LATEXFORMWIDTH" val="384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26,097"/>
  <p:tag name="LATEXADDIN" val="\documentclass{article}&#10;\usepackage{amsmath}&#10;\pagestyle{empty}&#10;\begin{document}&#10;&#10;$$ B(r,\theta,\varphi) = | {\bf B}(r,\theta,\varphi) |  $$&#10;&#10;&#10;\end{document}"/>
  <p:tag name="IGUANATEXSIZE" val="18"/>
  <p:tag name="IGUANATEXCURSOR" val="133"/>
  <p:tag name="TRANSPARENCY" val="Wahr"/>
  <p:tag name="FILENAME" val=""/>
  <p:tag name="LATEXENGINEID" val="0"/>
  <p:tag name="TEMPFOLDER" val="C:\Users\pdh\AppData\Local\Temp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1081</Words>
  <Application>Microsoft Office PowerPoint</Application>
  <PresentationFormat>Breitbild</PresentationFormat>
  <Paragraphs>161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Palatino Linotype</vt:lpstr>
      <vt:lpstr>Symbol</vt:lpstr>
      <vt:lpstr>Wingdings</vt:lpstr>
      <vt:lpstr>1_Office</vt:lpstr>
      <vt:lpstr>PowerPoint-Präsentation</vt:lpstr>
      <vt:lpstr>Motivation: future stellarator programme</vt:lpstr>
      <vt:lpstr>Lessons learned from W7-X</vt:lpstr>
      <vt:lpstr>Quo vadis?</vt:lpstr>
      <vt:lpstr>Team</vt:lpstr>
      <vt:lpstr>Key deliverables</vt:lpstr>
      <vt:lpstr>Major projects</vt:lpstr>
      <vt:lpstr>Parallel effort</vt:lpstr>
      <vt:lpstr>Stellarator optimisation codes</vt:lpstr>
      <vt:lpstr>2021 deliverables</vt:lpstr>
      <vt:lpstr>Stability calculations with SPEC</vt:lpstr>
      <vt:lpstr>Representing the plasma boundary</vt:lpstr>
      <vt:lpstr>Summary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Kurz</dc:creator>
  <cp:lastModifiedBy>Per Helander</cp:lastModifiedBy>
  <cp:revision>932</cp:revision>
  <cp:lastPrinted>2021-08-30T08:45:15Z</cp:lastPrinted>
  <dcterms:created xsi:type="dcterms:W3CDTF">2018-08-24T10:28:29Z</dcterms:created>
  <dcterms:modified xsi:type="dcterms:W3CDTF">2021-09-03T08:14:01Z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7X-KKS">
    <vt:lpwstr> </vt:lpwstr>
  </property>
  <property fmtid="{D5CDD505-2E9C-101B-9397-08002B2CF9AE}" pid="3" name="W7X-DOKKENZ">
    <vt:lpwstr> </vt:lpwstr>
  </property>
  <property fmtid="{D5CDD505-2E9C-101B-9397-08002B2CF9AE}" pid="4" name="STICHWORT">
    <vt:lpwstr> </vt:lpwstr>
  </property>
  <property fmtid="{D5CDD505-2E9C-101B-9397-08002B2CF9AE}" pid="5" name="VERSION_W7X">
    <vt:lpwstr> </vt:lpwstr>
  </property>
</Properties>
</file>