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1" r:id="rId3"/>
    <p:sldId id="320" r:id="rId4"/>
    <p:sldId id="324" r:id="rId5"/>
    <p:sldId id="325" r:id="rId6"/>
    <p:sldId id="321" r:id="rId7"/>
    <p:sldId id="323" r:id="rId8"/>
    <p:sldId id="326" r:id="rId9"/>
    <p:sldId id="297" r:id="rId10"/>
    <p:sldId id="327" r:id="rId11"/>
    <p:sldId id="328" r:id="rId12"/>
    <p:sldId id="329" r:id="rId13"/>
    <p:sldId id="334" r:id="rId14"/>
    <p:sldId id="335" r:id="rId15"/>
    <p:sldId id="330" r:id="rId16"/>
    <p:sldId id="331" r:id="rId17"/>
    <p:sldId id="336" r:id="rId18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506F180-788E-8B4D-8E58-955FFD34D2FE}">
          <p14:sldIdLst>
            <p14:sldId id="256"/>
            <p14:sldId id="301"/>
            <p14:sldId id="320"/>
            <p14:sldId id="324"/>
            <p14:sldId id="325"/>
            <p14:sldId id="321"/>
            <p14:sldId id="323"/>
            <p14:sldId id="326"/>
            <p14:sldId id="297"/>
            <p14:sldId id="327"/>
            <p14:sldId id="328"/>
            <p14:sldId id="329"/>
            <p14:sldId id="334"/>
            <p14:sldId id="335"/>
            <p14:sldId id="330"/>
            <p14:sldId id="331"/>
            <p14:sldId id="336"/>
          </p14:sldIdLst>
        </p14:section>
        <p14:section name="Summay" id="{B284CEFC-1753-C743-8054-DE341C7E59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E3E3"/>
    <a:srgbClr val="FFCD00"/>
    <a:srgbClr val="B0FF00"/>
    <a:srgbClr val="EEFF8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2" autoAdjust="0"/>
    <p:restoredTop sz="93941" autoAdjust="0"/>
  </p:normalViewPr>
  <p:slideViewPr>
    <p:cSldViewPr showGuides="1">
      <p:cViewPr varScale="1">
        <p:scale>
          <a:sx n="164" d="100"/>
          <a:sy n="164" d="100"/>
        </p:scale>
        <p:origin x="776" y="1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4088" y="19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03/09/2021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‹Nº›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5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2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Logo of presenter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‹Nº›</a:t>
            </a:fld>
            <a:endParaRPr lang="en-GB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repository/pinboard/EFDA-JET/journal/92331_paper_electrostatic_gyrokinetic_simulations_in_w7x_geometry_benchmark_agj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users.euro-fusion.org/repository/pinboard/EFDA-JET/conference/92334_eftc2021-abstract-antonio_gonzalez_jerez.pdf" TargetMode="External"/><Relationship Id="rId4" Type="http://schemas.openxmlformats.org/officeDocument/2006/relationships/hyperlink" Target="https://indico.euro-fusion.org/event/1127/contributions/3388/attachments/1623/3182/AGJ_paper_rehearsal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uro-fusion.org/event/1127/contributions/3587/attachments/1625/3185/Hanne_TurbulenceTopicalGroup.pdf" TargetMode="External"/><Relationship Id="rId2" Type="http://schemas.openxmlformats.org/officeDocument/2006/relationships/hyperlink" Target="https://users.euro-fusion.org/repository/pinboard/EFDA-JET/conference/92384_abstract_hannethienpondt_heatfluxversusdensi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hyperlink" Target="https://iopscience.iop.org/article/10.1088/1741-4326/ac1d84/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uro-fusion.org/event/1128/contributions/3666/attachments/1619/3171/Wilms_TSVV13_Meeting_01.pdf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users.euro-fusion.org/repository/pinboard/EFDA-JET/journal/92534_global_electromagnetic_turbulence_simulations_of_w7_x_plasmas_with_gene_3d.pdf" TargetMode="External"/><Relationship Id="rId4" Type="http://schemas.openxmlformats.org/officeDocument/2006/relationships/hyperlink" Target="https://indico.euro-fusion.org/event/1231/attachments/1725/3406/2021-07-28_Wilms_Felix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repository/pinboard/EFDA-JET/conference/90821_sanchez_iaea2020_nucfus_20210519.pdf" TargetMode="External"/><Relationship Id="rId7" Type="http://schemas.openxmlformats.org/officeDocument/2006/relationships/image" Target="../media/image8.jpg"/><Relationship Id="rId2" Type="http://schemas.openxmlformats.org/officeDocument/2006/relationships/hyperlink" Target="https://users.euro-fusion.org/repository/pinboard/EFDA-JET/conference/90028_sanchez_iaea2020_poster_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s://users.euro-fusion.org/repository/pinboard/EFDA-JET/conference/92402_eftc2021-abstract-sanchez_v1.pdf" TargetMode="External"/><Relationship Id="rId4" Type="http://schemas.openxmlformats.org/officeDocument/2006/relationships/hyperlink" Target="https://indico.euro-fusion.org/event/1188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euro-fusion.org/event/1188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2800" dirty="0"/>
              <a:t>E-TASC </a:t>
            </a:r>
            <a:r>
              <a:rPr lang="es-ES_tradnl" sz="2800" dirty="0" err="1"/>
              <a:t>Thrust</a:t>
            </a:r>
            <a:r>
              <a:rPr lang="es-ES_tradnl" sz="2800" dirty="0"/>
              <a:t> 4 Meeting </a:t>
            </a:r>
            <a:br>
              <a:rPr lang="es-ES_tradnl" sz="2800" dirty="0"/>
            </a:br>
            <a:r>
              <a:rPr lang="es-ES" sz="2800" i="1" dirty="0" err="1"/>
              <a:t>Update</a:t>
            </a:r>
            <a:r>
              <a:rPr lang="es-ES" sz="2800" i="1" dirty="0"/>
              <a:t> </a:t>
            </a:r>
            <a:r>
              <a:rPr lang="es-ES" sz="2800" i="1" dirty="0" err="1"/>
              <a:t>on</a:t>
            </a:r>
            <a:r>
              <a:rPr lang="es-ES" sz="2800" i="1" dirty="0"/>
              <a:t> TSVV#13 </a:t>
            </a:r>
            <a:r>
              <a:rPr lang="es-ES" sz="2800" i="1" dirty="0" err="1"/>
              <a:t>activities</a:t>
            </a:r>
            <a:r>
              <a:rPr lang="es-ES" sz="2800" i="1" dirty="0"/>
              <a:t> 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147814"/>
            <a:ext cx="4392488" cy="324036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/>
              <a:t>J. M. García Regaña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"/>
    </mc:Choice>
    <mc:Fallback xmlns="">
      <p:transition spd="slow" advTm="6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+mj-lt"/>
              </a:rPr>
              <a:t>Deliverables</a:t>
            </a:r>
            <a:r>
              <a:rPr lang="es-ES_tradnl" dirty="0">
                <a:latin typeface="+mj-lt"/>
              </a:rPr>
              <a:t> in 2021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10</a:t>
            </a:fld>
            <a:endParaRPr lang="en-GB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18376"/>
              </p:ext>
            </p:extLst>
          </p:nvPr>
        </p:nvGraphicFramePr>
        <p:xfrm>
          <a:off x="457200" y="699542"/>
          <a:ext cx="7903687" cy="2931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D1.1 / D-REF-CASES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1, 3, 4</a:t>
                      </a:r>
                      <a:endParaRPr lang="es-ES_tradnl" sz="12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March 2021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stellarator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gyrokinetic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community lacks a reference case, similar to the Cyclone Base Case (CBC) in tokamaks (…) Tokamak equilibria with broken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axisymmetry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will also be considered.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SMART deliverable: agreed W7-X reference case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set of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representative OP2 operation scenarios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comparisons, benchmark activities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OP2 predictive modelling tasks (</a:t>
                      </a:r>
                      <a:r>
                        <a:rPr lang="mr-IN" sz="1200" b="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 natural step will be that other codes with extended capabilities (e.g.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spatial domain beyond flux-tube, collisions, etc.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 expand the set of simulations for that reference case. Due date: March 2021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D1.2 / D-TURB-ZTRANSP</a:t>
                      </a:r>
                      <a:endParaRPr lang="es-ES_tradnl" sz="120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3, 4</a:t>
                      </a:r>
                      <a:endParaRPr lang="es-ES_tradnl" sz="120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Dec. 2021</a:t>
                      </a:r>
                      <a:endParaRPr lang="es-ES_tradnl" sz="120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6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Due to the larger mass and charge of impurities (…) natural question about the effect of collisions on the turbulent transport of impurities. </a:t>
                      </a:r>
                      <a:endParaRPr lang="es-ES_tradnl" sz="1200" b="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SMART deliverable: Study of the effect of collisions on the background turbulence and impurity transport in multispecies electrostatic flux tube simulations. Due date: Dec. 2021.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E3E3E3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768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D-REF-CASES</a:t>
            </a:r>
            <a:endParaRPr lang="es-ES_tradnl" dirty="0">
              <a:latin typeface="+mj-lt"/>
              <a:ea typeface="Times New Roman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11</a:t>
            </a:fld>
            <a:endParaRPr lang="en-GB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530382"/>
            <a:ext cx="4926766" cy="198558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51520" y="653672"/>
            <a:ext cx="39157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A set of test cases has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considered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b="1" dirty="0"/>
              <a:t>a </a:t>
            </a:r>
            <a:r>
              <a:rPr lang="es-ES_tradnl" b="1" dirty="0" err="1"/>
              <a:t>comparison</a:t>
            </a:r>
            <a:r>
              <a:rPr lang="es-ES_tradnl" b="1" dirty="0"/>
              <a:t> of </a:t>
            </a:r>
            <a:r>
              <a:rPr lang="es-ES_tradnl" b="1" dirty="0" err="1"/>
              <a:t>the</a:t>
            </a:r>
            <a:r>
              <a:rPr lang="es-ES_tradnl" b="1" dirty="0"/>
              <a:t> flux </a:t>
            </a:r>
            <a:r>
              <a:rPr lang="es-ES_tradnl" b="1" dirty="0" err="1"/>
              <a:t>tube</a:t>
            </a:r>
            <a:r>
              <a:rPr lang="es-ES_tradnl" b="1" dirty="0"/>
              <a:t> </a:t>
            </a:r>
            <a:r>
              <a:rPr lang="es-ES_tradnl" b="1" dirty="0" err="1"/>
              <a:t>versions</a:t>
            </a:r>
            <a:r>
              <a:rPr lang="es-ES_tradnl" b="1" dirty="0"/>
              <a:t> of GENE and </a:t>
            </a:r>
            <a:r>
              <a:rPr lang="es-ES_tradnl" b="1" dirty="0" err="1"/>
              <a:t>stella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Chosen</a:t>
            </a:r>
            <a:r>
              <a:rPr lang="es-ES_tradnl" dirty="0"/>
              <a:t> </a:t>
            </a:r>
            <a:r>
              <a:rPr lang="es-ES_tradnl" dirty="0" err="1"/>
              <a:t>configuration</a:t>
            </a:r>
            <a:r>
              <a:rPr lang="es-ES_tradnl" dirty="0"/>
              <a:t>: W7-X </a:t>
            </a:r>
            <a:r>
              <a:rPr lang="es-ES_tradnl" dirty="0" err="1"/>
              <a:t>high</a:t>
            </a:r>
            <a:r>
              <a:rPr lang="es-ES_tradnl" dirty="0"/>
              <a:t> </a:t>
            </a:r>
            <a:r>
              <a:rPr lang="es-ES_tradnl" dirty="0" err="1"/>
              <a:t>mirror</a:t>
            </a:r>
            <a:r>
              <a:rPr lang="es-ES_tradnl" dirty="0"/>
              <a:t> (KJM) </a:t>
            </a:r>
            <a:r>
              <a:rPr lang="es-ES_tradnl" dirty="0" err="1"/>
              <a:t>fixed</a:t>
            </a:r>
            <a:r>
              <a:rPr lang="es-ES_tradnl" dirty="0"/>
              <a:t> </a:t>
            </a:r>
            <a:r>
              <a:rPr lang="es-ES_tradnl" dirty="0" err="1"/>
              <a:t>boundary</a:t>
            </a:r>
            <a:r>
              <a:rPr lang="es-ES_tradnl" dirty="0"/>
              <a:t> VMEC </a:t>
            </a:r>
            <a:r>
              <a:rPr lang="es-ES_tradnl" dirty="0" err="1"/>
              <a:t>configuration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&lt;</a:t>
            </a:r>
            <a:r>
              <a:rPr lang="es-ES_tradnl" dirty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s-ES_tradnl" dirty="0"/>
              <a:t>&gt;=3%.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hlinkClick r:id="rId3"/>
              </a:rPr>
              <a:t>Manuscript</a:t>
            </a:r>
            <a:r>
              <a:rPr lang="es-ES_tradnl" dirty="0"/>
              <a:t> </a:t>
            </a:r>
            <a:r>
              <a:rPr lang="es-ES_tradnl" dirty="0" err="1"/>
              <a:t>submitted</a:t>
            </a:r>
            <a:r>
              <a:rPr lang="es-ES_tradnl" dirty="0"/>
              <a:t> to JPP.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Presented</a:t>
            </a:r>
            <a:r>
              <a:rPr lang="es-ES_tradnl" dirty="0"/>
              <a:t> at W7-X </a:t>
            </a:r>
            <a:r>
              <a:rPr lang="es-ES_tradnl" dirty="0">
                <a:hlinkClick r:id="rId4"/>
              </a:rPr>
              <a:t>Turbulence Topical Group</a:t>
            </a:r>
            <a:r>
              <a:rPr lang="es-ES_tradnl" dirty="0"/>
              <a:t> and </a:t>
            </a:r>
            <a:r>
              <a:rPr lang="es-ES_tradnl" dirty="0" err="1"/>
              <a:t>coming</a:t>
            </a:r>
            <a:r>
              <a:rPr lang="es-ES_tradnl" dirty="0"/>
              <a:t> </a:t>
            </a:r>
            <a:r>
              <a:rPr lang="es-ES_tradnl" dirty="0">
                <a:hlinkClick r:id="rId5"/>
              </a:rPr>
              <a:t>EFTC´21</a:t>
            </a:r>
            <a:r>
              <a:rPr lang="es-ES_tradnl" dirty="0"/>
              <a:t>. Data </a:t>
            </a:r>
            <a:r>
              <a:rPr lang="es-ES_tradnl" dirty="0" err="1"/>
              <a:t>will</a:t>
            </a:r>
            <a:r>
              <a:rPr lang="es-ES_tradnl" dirty="0"/>
              <a:t> be open and </a:t>
            </a:r>
            <a:r>
              <a:rPr lang="es-ES_tradnl" dirty="0" err="1"/>
              <a:t>available</a:t>
            </a:r>
            <a:r>
              <a:rPr lang="es-ES_tradnl" dirty="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9974A3-B3D8-5E4C-9337-B1FB82EDB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36" y="798419"/>
            <a:ext cx="44259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endParaRPr lang="es-ES_tradnl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12</a:t>
            </a:fld>
            <a:endParaRPr lang="en-GB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70963"/>
              </p:ext>
            </p:extLst>
          </p:nvPr>
        </p:nvGraphicFramePr>
        <p:xfrm>
          <a:off x="457200" y="699542"/>
          <a:ext cx="7903687" cy="306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D2.3 / D-TURB-WEIGHT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1, 3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2022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once the FFS of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stella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is developed (see M1.3), questions about the relative weight of turbulent to neoclassical transport or the minimal spatial domain required to accurately describe gyrokinetic turbulence in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stellarators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(see D-TURB-DOMAIN) can be addressed.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SMART deliverable: Assessment of the turbulent transport of the different species, with particular emphasis on impurities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, with FFS electrostatic gyrokinetic simulations including collisions and comparisons with neoclassical calculations performed by the code KNOSOS and the neoclassical version of EUTERPE. This will allow to accurately assess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relative weight of turbulent to neoclassical transport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D2.4 / D-TURB-DOMAIN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charset="0"/>
                        </a:rPr>
                        <a:t>1, 3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2022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6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see motivation of TURB-WEIGHT.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SMART deliverable: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Assessment of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effect of the spatial domain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(global, FFS, FT)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on the background turbulence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and on the turbulent impurity transport in multispecies electrostatic gyrokinetic simulations, including collisions. This work will identify when it is actually necessary to go beyond FFS.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471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endParaRPr lang="es-ES_tradnl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12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44618"/>
              </p:ext>
            </p:extLst>
          </p:nvPr>
        </p:nvGraphicFramePr>
        <p:xfrm>
          <a:off x="457200" y="699542"/>
          <a:ext cx="7903687" cy="306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D2.3 / D-TURB-WEIGHT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1, 3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2022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E3E3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once the FFS of </a:t>
                      </a:r>
                      <a:r>
                        <a:rPr lang="en-US" sz="1200" b="0" dirty="0" err="1">
                          <a:solidFill>
                            <a:srgbClr val="E3E3E3"/>
                          </a:solidFill>
                          <a:effectLst/>
                        </a:rPr>
                        <a:t>stella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 is developed (see M1.3), questions about the relative weight of turbulent to neoclassical transport or the minimal spatial domain required to accurately describe gyrokinetic turbulence in </a:t>
                      </a:r>
                      <a:r>
                        <a:rPr lang="en-US" sz="1200" b="0" dirty="0" err="1">
                          <a:solidFill>
                            <a:srgbClr val="E3E3E3"/>
                          </a:solidFill>
                          <a:effectLst/>
                        </a:rPr>
                        <a:t>stellarators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 (see D-TURB-DOMAIN) can be addressed.</a:t>
                      </a:r>
                      <a:endParaRPr lang="es-ES_tradnl" sz="1200" b="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E3E3"/>
                          </a:solidFill>
                          <a:effectLst/>
                        </a:rPr>
                        <a:t>SMAR deliverable;: Assessment of the turbulent transport of the different species, with particular emphasis on impurities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, with FFS electrostatic gyrokinetic simulations including collisions and comparisons with neoclassical calculations performed by the code KNOSOS and the neoclassical version of EUTERPE. This will allow to accurately assess the </a:t>
                      </a:r>
                      <a:r>
                        <a:rPr lang="en-US" sz="1200" b="1" dirty="0">
                          <a:solidFill>
                            <a:srgbClr val="E3E3E3"/>
                          </a:solidFill>
                          <a:effectLst/>
                        </a:rPr>
                        <a:t>relative weight of turbulent to neoclassical transport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.</a:t>
                      </a:r>
                      <a:endParaRPr lang="es-ES_tradnl" sz="1200" b="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D2.4 / D-TURB-DOMAIN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charset="0"/>
                        </a:rPr>
                        <a:t>1, 3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2022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6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see motivation of TURB-WEIGHT.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SMART deliverable: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Assessment of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effect of the spatial domain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(global, FFS, FT)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on the background turbulence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and on the turbulent impurity transport in multispecies electrostatic gyrokinetic simulations, including collisions. This work will identify when it is actually necessary to go beyond FFS.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C7F5867-D9A6-CF42-841B-CE5C7AA8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36" y="3885896"/>
            <a:ext cx="8252836" cy="918102"/>
          </a:xfrm>
        </p:spPr>
        <p:txBody>
          <a:bodyPr>
            <a:no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D-TURB-DOMAIN: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extended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cross-code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M-BENCHMARK-ES-GLOB has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addressed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57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progress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es-ES_tradnl" sz="2600" dirty="0">
                <a:latin typeface="Calibri" panose="020F0502020204030204" pitchFamily="34" charset="0"/>
                <a:cs typeface="Calibri" panose="020F0502020204030204" pitchFamily="34" charset="0"/>
              </a:rPr>
              <a:t> 2022 </a:t>
            </a:r>
            <a:r>
              <a:rPr lang="es-ES_tradnl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deliverables</a:t>
            </a:r>
            <a:endParaRPr lang="es-ES_tradnl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13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53868"/>
              </p:ext>
            </p:extLst>
          </p:nvPr>
        </p:nvGraphicFramePr>
        <p:xfrm>
          <a:off x="457200" y="699542"/>
          <a:ext cx="7903687" cy="3061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D2.3 / D-TURB-WEIGHT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1, 3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2022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once the FFS of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stella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is developed (see M1.3), questions about the relative weight of turbulent to neoclassical transport or the minimal spatial domain required to accurately describe gyrokinetic turbulence in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stellarators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(see D-TURB-DOMAIN) can be addressed.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SMART deliverable: Assessment of the turbulent transport of the different species, with particular emphasis on impurities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, with FFS electrostatic gyrokinetic simulations including collisions and comparisons with neoclassical calculations performed by the code KNOSOS and the neoclassical version of EUTERPE. This will allow to accurately assess the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relative weight of turbulent to neoclassical transport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D2.4 / D-TURB-DOMAIN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charset="0"/>
                        </a:rPr>
                        <a:t>1, 3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2022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6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see motivation of TURB-WEIGHT.</a:t>
                      </a:r>
                      <a:endParaRPr lang="es-ES_tradnl" sz="1200" b="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E3E3E3"/>
                          </a:solidFill>
                          <a:effectLst/>
                        </a:rPr>
                        <a:t>SMART deliverable: 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Assessment of the </a:t>
                      </a:r>
                      <a:r>
                        <a:rPr lang="en-US" sz="1200" b="1" dirty="0">
                          <a:solidFill>
                            <a:srgbClr val="E3E3E3"/>
                          </a:solidFill>
                          <a:effectLst/>
                        </a:rPr>
                        <a:t>effect of the spatial domain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 (global, FFS, FT) </a:t>
                      </a:r>
                      <a:r>
                        <a:rPr lang="en-US" sz="1200" b="1" dirty="0">
                          <a:solidFill>
                            <a:srgbClr val="E3E3E3"/>
                          </a:solidFill>
                          <a:effectLst/>
                        </a:rPr>
                        <a:t>on the background turbulence </a:t>
                      </a:r>
                      <a:r>
                        <a:rPr lang="en-US" sz="1200" b="0" dirty="0">
                          <a:solidFill>
                            <a:srgbClr val="E3E3E3"/>
                          </a:solidFill>
                          <a:effectLst/>
                        </a:rPr>
                        <a:t>and on the turbulent impurity transport in multispecies electrostatic gyrokinetic simulations, including collisions. This work will identify when it is actually necessary to go beyond FFS.</a:t>
                      </a:r>
                      <a:endParaRPr lang="es-ES_tradnl" sz="1200" b="0" dirty="0">
                        <a:solidFill>
                          <a:srgbClr val="E3E3E3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C7F5867-D9A6-CF42-841B-CE5C7AA8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36" y="3885896"/>
            <a:ext cx="8252836" cy="918102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D-TURB-DOMAIN: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extended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cross-code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includes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M-BENCHMARK-ES-GLOB has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addressed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aspects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</a:t>
            </a:r>
            <a:r>
              <a:rPr lang="es-ES" sz="1800" dirty="0">
                <a:solidFill>
                  <a:srgbClr val="E3E3E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925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D-TURB-WEIGHT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15</a:t>
            </a:fld>
            <a:endParaRPr lang="en-GB" dirty="0"/>
          </a:p>
        </p:txBody>
      </p:sp>
      <p:sp>
        <p:nvSpPr>
          <p:cNvPr id="9" name="Rectángulo 8"/>
          <p:cNvSpPr/>
          <p:nvPr/>
        </p:nvSpPr>
        <p:spPr>
          <a:xfrm>
            <a:off x="251520" y="606616"/>
            <a:ext cx="8456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b="1" dirty="0" err="1"/>
              <a:t>effect</a:t>
            </a:r>
            <a:r>
              <a:rPr lang="es-ES_tradnl" b="1" dirty="0"/>
              <a:t> of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density</a:t>
            </a:r>
            <a:r>
              <a:rPr lang="es-ES_tradnl" b="1" dirty="0"/>
              <a:t> </a:t>
            </a:r>
            <a:r>
              <a:rPr lang="es-ES_tradnl" b="1" dirty="0" err="1"/>
              <a:t>gradient</a:t>
            </a:r>
            <a:r>
              <a:rPr lang="es-ES_tradnl" b="1" dirty="0"/>
              <a:t> </a:t>
            </a:r>
            <a:r>
              <a:rPr lang="es-ES_tradnl" b="1" dirty="0" err="1"/>
              <a:t>on</a:t>
            </a:r>
            <a:r>
              <a:rPr lang="es-ES_tradnl" b="1" dirty="0"/>
              <a:t> </a:t>
            </a:r>
            <a:r>
              <a:rPr lang="es-ES_tradnl" b="1" dirty="0" err="1"/>
              <a:t>the</a:t>
            </a:r>
            <a:r>
              <a:rPr lang="es-ES_tradnl" b="1" dirty="0"/>
              <a:t> </a:t>
            </a:r>
            <a:r>
              <a:rPr lang="es-ES_tradnl" b="1" dirty="0" err="1"/>
              <a:t>turbulent</a:t>
            </a:r>
            <a:r>
              <a:rPr lang="es-ES_tradnl" b="1" dirty="0"/>
              <a:t> </a:t>
            </a:r>
            <a:r>
              <a:rPr lang="es-ES_tradnl" b="1" dirty="0" err="1"/>
              <a:t>heat</a:t>
            </a:r>
            <a:r>
              <a:rPr lang="es-ES_tradnl" b="1" dirty="0"/>
              <a:t> flux </a:t>
            </a:r>
            <a:r>
              <a:rPr lang="es-ES_tradnl" dirty="0"/>
              <a:t>(</a:t>
            </a:r>
            <a:r>
              <a:rPr lang="es-ES_tradnl" dirty="0">
                <a:hlinkClick r:id="rId2"/>
              </a:rPr>
              <a:t>Thiendpondt EFCT´21</a:t>
            </a:r>
            <a:r>
              <a:rPr lang="es-ES_tradnl" dirty="0"/>
              <a:t>, </a:t>
            </a:r>
            <a:r>
              <a:rPr lang="es-ES_tradnl" dirty="0">
                <a:hlinkClick r:id="rId3"/>
              </a:rPr>
              <a:t>Turbulence TG</a:t>
            </a:r>
            <a:r>
              <a:rPr lang="es-ES_tradnl" dirty="0"/>
              <a:t>) and </a:t>
            </a:r>
            <a:r>
              <a:rPr lang="es-ES_tradnl" b="1" dirty="0" err="1"/>
              <a:t>impurity</a:t>
            </a:r>
            <a:r>
              <a:rPr lang="es-ES_tradnl" b="1" dirty="0"/>
              <a:t> </a:t>
            </a:r>
            <a:r>
              <a:rPr lang="es-ES_tradnl" b="1" dirty="0" err="1"/>
              <a:t>particle</a:t>
            </a:r>
            <a:r>
              <a:rPr lang="es-ES_tradnl" b="1" dirty="0"/>
              <a:t> </a:t>
            </a:r>
            <a:r>
              <a:rPr lang="es-ES_tradnl" b="1" dirty="0" err="1"/>
              <a:t>transport</a:t>
            </a:r>
            <a:r>
              <a:rPr lang="es-ES_tradnl" b="1" dirty="0"/>
              <a:t> </a:t>
            </a:r>
            <a:r>
              <a:rPr lang="es-ES_tradnl" dirty="0"/>
              <a:t>(</a:t>
            </a:r>
            <a:r>
              <a:rPr lang="es-ES_tradnl" dirty="0">
                <a:hlinkClick r:id="rId4"/>
              </a:rPr>
              <a:t>García-Regaña NF´21</a:t>
            </a:r>
            <a:r>
              <a:rPr lang="es-ES_tradnl" dirty="0"/>
              <a:t>) has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investigated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stella</a:t>
            </a:r>
            <a:r>
              <a:rPr lang="es-ES_tradnl" dirty="0"/>
              <a:t> FT </a:t>
            </a:r>
            <a:r>
              <a:rPr lang="es-ES_tradnl" dirty="0" err="1"/>
              <a:t>simulations</a:t>
            </a:r>
            <a:r>
              <a:rPr lang="es-ES_tradnl" dirty="0"/>
              <a:t> in W7-X and </a:t>
            </a:r>
            <a:r>
              <a:rPr lang="es-ES_tradnl" dirty="0" err="1"/>
              <a:t>other</a:t>
            </a:r>
            <a:r>
              <a:rPr lang="es-ES_tradnl" dirty="0"/>
              <a:t> </a:t>
            </a:r>
            <a:r>
              <a:rPr lang="es-ES_tradnl" dirty="0" err="1"/>
              <a:t>stellarators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b="1" dirty="0" err="1"/>
              <a:t>Strong</a:t>
            </a:r>
            <a:r>
              <a:rPr lang="es-ES_tradnl" b="1" dirty="0"/>
              <a:t> </a:t>
            </a:r>
            <a:r>
              <a:rPr lang="es-ES_tradnl" b="1" dirty="0" err="1"/>
              <a:t>reduction</a:t>
            </a:r>
            <a:r>
              <a:rPr lang="es-ES_tradnl" dirty="0"/>
              <a:t> </a:t>
            </a:r>
            <a:r>
              <a:rPr lang="es-ES_tradnl" b="1" dirty="0"/>
              <a:t>of </a:t>
            </a:r>
            <a:r>
              <a:rPr lang="es-ES_tradnl" b="1" dirty="0" err="1"/>
              <a:t>turbulent</a:t>
            </a:r>
            <a:r>
              <a:rPr lang="es-ES_tradnl" b="1" dirty="0"/>
              <a:t> </a:t>
            </a:r>
            <a:r>
              <a:rPr lang="es-ES_tradnl" b="1" dirty="0" err="1"/>
              <a:t>fluxes</a:t>
            </a:r>
            <a:r>
              <a:rPr lang="es-ES_tradnl" b="1" dirty="0"/>
              <a:t> </a:t>
            </a:r>
            <a:r>
              <a:rPr lang="es-ES_tradnl" b="1" dirty="0" err="1"/>
              <a:t>found</a:t>
            </a:r>
            <a:r>
              <a:rPr lang="es-ES_tradnl" b="1" dirty="0"/>
              <a:t> </a:t>
            </a:r>
            <a:r>
              <a:rPr lang="es-ES_tradnl" dirty="0"/>
              <a:t>(of </a:t>
            </a:r>
            <a:r>
              <a:rPr lang="es-ES_tradnl" dirty="0" err="1"/>
              <a:t>both</a:t>
            </a:r>
            <a:r>
              <a:rPr lang="es-ES_tradnl" dirty="0"/>
              <a:t> ion </a:t>
            </a:r>
            <a:r>
              <a:rPr lang="es-ES_tradnl" dirty="0" err="1"/>
              <a:t>heat</a:t>
            </a:r>
            <a:r>
              <a:rPr lang="es-ES_tradnl" dirty="0"/>
              <a:t> and </a:t>
            </a:r>
            <a:r>
              <a:rPr lang="es-ES_tradnl" dirty="0" err="1"/>
              <a:t>impurity</a:t>
            </a:r>
            <a:r>
              <a:rPr lang="es-ES_tradnl" dirty="0"/>
              <a:t> </a:t>
            </a:r>
            <a:r>
              <a:rPr lang="es-ES_tradnl" dirty="0" err="1"/>
              <a:t>particle</a:t>
            </a:r>
            <a:r>
              <a:rPr lang="es-ES_tradnl" dirty="0"/>
              <a:t> </a:t>
            </a:r>
            <a:r>
              <a:rPr lang="es-ES_tradnl" dirty="0" err="1"/>
              <a:t>fluxes</a:t>
            </a:r>
            <a:r>
              <a:rPr lang="es-ES_tradnl" dirty="0"/>
              <a:t>) has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found</a:t>
            </a:r>
            <a:r>
              <a:rPr lang="es-ES_tradnl" dirty="0"/>
              <a:t> </a:t>
            </a:r>
            <a:r>
              <a:rPr lang="es-ES_tradnl" dirty="0">
                <a:sym typeface="Wingdings" pitchFamily="2" charset="2"/>
              </a:rPr>
              <a:t> </a:t>
            </a:r>
            <a:r>
              <a:rPr lang="es-ES_tradnl" dirty="0" err="1"/>
              <a:t>Room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neoclassical</a:t>
            </a:r>
            <a:r>
              <a:rPr lang="es-ES_tradnl" dirty="0"/>
              <a:t> </a:t>
            </a:r>
            <a:r>
              <a:rPr lang="es-ES_tradnl" dirty="0" err="1"/>
              <a:t>levels</a:t>
            </a:r>
            <a:r>
              <a:rPr lang="es-ES_tradnl" dirty="0"/>
              <a:t> to compete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turbulence</a:t>
            </a:r>
            <a:r>
              <a:rPr lang="es-ES_tradnl" dirty="0"/>
              <a:t>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2D50AC-15FB-6F49-9E7F-330FAB60C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3232"/>
            <a:ext cx="3168352" cy="24345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1723A5-58B8-5643-AF40-BDA1917AA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14" y="2317075"/>
            <a:ext cx="2896270" cy="23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7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ACH-CIEMAT work on TSVV#13 needs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16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1520" y="804473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BSC (ACH-CIEMAT), CIEMAT and U. Oxford (CCFE) </a:t>
            </a:r>
            <a:r>
              <a:rPr lang="es-ES_tradnl" dirty="0" err="1"/>
              <a:t>KoM</a:t>
            </a:r>
            <a:r>
              <a:rPr lang="es-ES_tradnl" dirty="0"/>
              <a:t> meeting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July</a:t>
            </a:r>
            <a:r>
              <a:rPr lang="es-ES_tradnl" dirty="0"/>
              <a:t> 19.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Three</a:t>
            </a:r>
            <a:r>
              <a:rPr lang="es-ES_tradnl" dirty="0"/>
              <a:t> </a:t>
            </a:r>
            <a:r>
              <a:rPr lang="es-ES_tradnl" dirty="0" err="1"/>
              <a:t>tasks</a:t>
            </a:r>
            <a:r>
              <a:rPr lang="es-ES_tradnl" dirty="0"/>
              <a:t>  </a:t>
            </a:r>
            <a:r>
              <a:rPr lang="es-ES_tradnl" dirty="0" err="1"/>
              <a:t>proposed</a:t>
            </a:r>
            <a:r>
              <a:rPr lang="es-ES_tradnl" dirty="0"/>
              <a:t> to ACH/CIEMAT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800100" lvl="1" indent="-342900">
              <a:buFont typeface="+mj-lt"/>
              <a:buAutoNum type="arabicParenR"/>
            </a:pPr>
            <a:r>
              <a:rPr lang="es-ES_tradnl" dirty="0" err="1"/>
              <a:t>Dedicated</a:t>
            </a:r>
            <a:r>
              <a:rPr lang="es-ES_tradnl" dirty="0"/>
              <a:t> </a:t>
            </a:r>
            <a:r>
              <a:rPr lang="es-ES_tradnl" dirty="0" err="1"/>
              <a:t>study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looks </a:t>
            </a:r>
            <a:r>
              <a:rPr lang="es-ES_tradnl" dirty="0" err="1"/>
              <a:t>into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overall</a:t>
            </a:r>
            <a:r>
              <a:rPr lang="es-ES_tradnl" dirty="0"/>
              <a:t> performance and </a:t>
            </a:r>
            <a:r>
              <a:rPr lang="es-ES_tradnl" dirty="0" err="1"/>
              <a:t>optimization</a:t>
            </a:r>
            <a:r>
              <a:rPr lang="es-ES_tradnl" dirty="0"/>
              <a:t> of </a:t>
            </a:r>
            <a:r>
              <a:rPr lang="es-ES_tradnl" dirty="0" err="1"/>
              <a:t>stella</a:t>
            </a:r>
            <a:endParaRPr lang="es-ES_tradnl" dirty="0"/>
          </a:p>
          <a:p>
            <a:pPr marL="800100" lvl="1" indent="-342900">
              <a:buFont typeface="+mj-lt"/>
              <a:buAutoNum type="arabicParenR"/>
            </a:pPr>
            <a:r>
              <a:rPr lang="es-ES_tradnl" dirty="0" err="1"/>
              <a:t>Focusing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performance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inizialisation</a:t>
            </a:r>
            <a:r>
              <a:rPr lang="es-ES_tradnl" dirty="0"/>
              <a:t> </a:t>
            </a:r>
            <a:r>
              <a:rPr lang="es-ES_tradnl" dirty="0" err="1"/>
              <a:t>part</a:t>
            </a:r>
            <a:r>
              <a:rPr lang="es-ES_tradnl" dirty="0"/>
              <a:t> and </a:t>
            </a:r>
            <a:r>
              <a:rPr lang="es-ES_tradnl" dirty="0" err="1"/>
              <a:t>also</a:t>
            </a:r>
            <a:r>
              <a:rPr lang="es-ES_tradnl" dirty="0"/>
              <a:t> </a:t>
            </a:r>
            <a:r>
              <a:rPr lang="es-ES_tradnl" dirty="0" err="1"/>
              <a:t>optimising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.</a:t>
            </a:r>
          </a:p>
          <a:p>
            <a:pPr marL="800100" lvl="1" indent="-342900">
              <a:buFont typeface="+mj-lt"/>
              <a:buAutoNum type="arabicParenR"/>
            </a:pPr>
            <a:r>
              <a:rPr lang="es-ES_tradnl" dirty="0" err="1"/>
              <a:t>Add</a:t>
            </a:r>
            <a:r>
              <a:rPr lang="es-ES_tradnl" dirty="0"/>
              <a:t> target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makefile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allows</a:t>
            </a:r>
            <a:r>
              <a:rPr lang="es-ES_tradnl" dirty="0"/>
              <a:t> to </a:t>
            </a:r>
            <a:r>
              <a:rPr lang="es-ES_tradnl" dirty="0" err="1"/>
              <a:t>loop</a:t>
            </a:r>
            <a:r>
              <a:rPr lang="es-ES_tradnl" dirty="0"/>
              <a:t> </a:t>
            </a:r>
            <a:r>
              <a:rPr lang="es-ES_tradnl" dirty="0" err="1"/>
              <a:t>through</a:t>
            </a:r>
            <a:r>
              <a:rPr lang="es-ES_tradnl" dirty="0"/>
              <a:t> test cases in </a:t>
            </a:r>
            <a:r>
              <a:rPr lang="es-ES_tradnl" dirty="0" err="1"/>
              <a:t>compilation</a:t>
            </a:r>
            <a:r>
              <a:rPr lang="es-ES_tradnl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CIEMAT and U. Oxford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handed</a:t>
            </a:r>
            <a:r>
              <a:rPr lang="es-ES_tradnl" dirty="0"/>
              <a:t> </a:t>
            </a:r>
            <a:r>
              <a:rPr lang="es-ES_tradnl" dirty="0" err="1"/>
              <a:t>over</a:t>
            </a:r>
            <a:r>
              <a:rPr lang="es-ES_tradnl" dirty="0"/>
              <a:t>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initial</a:t>
            </a:r>
            <a:r>
              <a:rPr lang="es-ES_tradnl" dirty="0"/>
              <a:t> </a:t>
            </a:r>
            <a:r>
              <a:rPr lang="es-ES_tradnl" dirty="0" err="1"/>
              <a:t>assesments</a:t>
            </a:r>
            <a:r>
              <a:rPr lang="es-ES_tradnl" dirty="0"/>
              <a:t> of 1) and 2).</a:t>
            </a:r>
            <a:endParaRPr lang="es-ES_tradnl" dirty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336B74-C713-9343-91EC-95B069C7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9" y="770543"/>
            <a:ext cx="2492821" cy="19794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D07BAC-D55B-D14C-AFFE-9686ABADC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95" y="2749969"/>
            <a:ext cx="2496090" cy="19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19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8610"/>
            <a:ext cx="7543800" cy="3429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>
                <a:latin typeface="+mj-lt"/>
              </a:rPr>
              <a:t>ACH-CIEMAT work on TSVV#13 needs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16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51520" y="804473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/>
              <a:t>BSC (ACH-CIEMAT), CIEMAT and U. Oxford (CCFE) </a:t>
            </a:r>
            <a:r>
              <a:rPr lang="es-ES_tradnl" dirty="0" err="1"/>
              <a:t>KoM</a:t>
            </a:r>
            <a:r>
              <a:rPr lang="es-ES_tradnl" dirty="0"/>
              <a:t> meeting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July</a:t>
            </a:r>
            <a:r>
              <a:rPr lang="es-ES_tradnl" dirty="0"/>
              <a:t> 19.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Three</a:t>
            </a:r>
            <a:r>
              <a:rPr lang="es-ES_tradnl" dirty="0"/>
              <a:t> </a:t>
            </a:r>
            <a:r>
              <a:rPr lang="es-ES_tradnl" dirty="0" err="1"/>
              <a:t>tasks</a:t>
            </a:r>
            <a:r>
              <a:rPr lang="es-ES_tradnl" dirty="0"/>
              <a:t>  </a:t>
            </a:r>
            <a:r>
              <a:rPr lang="es-ES_tradnl" dirty="0" err="1"/>
              <a:t>proposed</a:t>
            </a:r>
            <a:r>
              <a:rPr lang="es-ES_tradnl" dirty="0"/>
              <a:t> to ACH/CIEMAT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800100" lvl="1" indent="-342900">
              <a:buFont typeface="+mj-lt"/>
              <a:buAutoNum type="arabicParenR"/>
            </a:pPr>
            <a:r>
              <a:rPr lang="es-ES_tradnl" dirty="0" err="1"/>
              <a:t>Dedicated</a:t>
            </a:r>
            <a:r>
              <a:rPr lang="es-ES_tradnl" dirty="0"/>
              <a:t> </a:t>
            </a:r>
            <a:r>
              <a:rPr lang="es-ES_tradnl" dirty="0" err="1"/>
              <a:t>study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looks </a:t>
            </a:r>
            <a:r>
              <a:rPr lang="es-ES_tradnl" dirty="0" err="1"/>
              <a:t>into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overall</a:t>
            </a:r>
            <a:r>
              <a:rPr lang="es-ES_tradnl" dirty="0"/>
              <a:t> performance and </a:t>
            </a:r>
            <a:r>
              <a:rPr lang="es-ES_tradnl" dirty="0" err="1"/>
              <a:t>optimization</a:t>
            </a:r>
            <a:r>
              <a:rPr lang="es-ES_tradnl" dirty="0"/>
              <a:t> of </a:t>
            </a:r>
            <a:r>
              <a:rPr lang="es-ES_tradnl" dirty="0" err="1"/>
              <a:t>stella</a:t>
            </a:r>
            <a:endParaRPr lang="es-ES_tradnl" dirty="0"/>
          </a:p>
          <a:p>
            <a:pPr marL="800100" lvl="1" indent="-342900">
              <a:buFont typeface="+mj-lt"/>
              <a:buAutoNum type="arabicParenR"/>
            </a:pPr>
            <a:r>
              <a:rPr lang="es-ES_tradnl" dirty="0" err="1"/>
              <a:t>Focusing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performance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inizialisation</a:t>
            </a:r>
            <a:r>
              <a:rPr lang="es-ES_tradnl" dirty="0"/>
              <a:t> </a:t>
            </a:r>
            <a:r>
              <a:rPr lang="es-ES_tradnl" dirty="0" err="1"/>
              <a:t>part</a:t>
            </a:r>
            <a:r>
              <a:rPr lang="es-ES_tradnl" dirty="0"/>
              <a:t> and </a:t>
            </a:r>
            <a:r>
              <a:rPr lang="es-ES_tradnl" dirty="0" err="1"/>
              <a:t>also</a:t>
            </a:r>
            <a:r>
              <a:rPr lang="es-ES_tradnl" dirty="0"/>
              <a:t> </a:t>
            </a:r>
            <a:r>
              <a:rPr lang="es-ES_tradnl" dirty="0" err="1"/>
              <a:t>optimising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.</a:t>
            </a:r>
          </a:p>
          <a:p>
            <a:pPr marL="800100" lvl="1" indent="-342900">
              <a:buFont typeface="+mj-lt"/>
              <a:buAutoNum type="arabicParenR"/>
            </a:pPr>
            <a:r>
              <a:rPr lang="es-ES_tradnl" dirty="0" err="1"/>
              <a:t>Add</a:t>
            </a:r>
            <a:r>
              <a:rPr lang="es-ES_tradnl" dirty="0"/>
              <a:t> target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makefile</a:t>
            </a:r>
            <a:r>
              <a:rPr lang="es-ES_tradnl" dirty="0"/>
              <a:t> </a:t>
            </a:r>
            <a:r>
              <a:rPr lang="es-ES_tradnl" dirty="0" err="1"/>
              <a:t>that</a:t>
            </a:r>
            <a:r>
              <a:rPr lang="es-ES_tradnl" dirty="0"/>
              <a:t> </a:t>
            </a:r>
            <a:r>
              <a:rPr lang="es-ES_tradnl" dirty="0" err="1"/>
              <a:t>allows</a:t>
            </a:r>
            <a:r>
              <a:rPr lang="es-ES_tradnl" dirty="0"/>
              <a:t> to </a:t>
            </a:r>
            <a:r>
              <a:rPr lang="es-ES_tradnl" dirty="0" err="1"/>
              <a:t>loop</a:t>
            </a:r>
            <a:r>
              <a:rPr lang="es-ES_tradnl" dirty="0"/>
              <a:t> </a:t>
            </a:r>
            <a:r>
              <a:rPr lang="es-ES_tradnl" dirty="0" err="1"/>
              <a:t>through</a:t>
            </a:r>
            <a:r>
              <a:rPr lang="es-ES_tradnl" dirty="0"/>
              <a:t> test cases in </a:t>
            </a:r>
            <a:r>
              <a:rPr lang="es-ES_tradnl" dirty="0" err="1"/>
              <a:t>compilation</a:t>
            </a:r>
            <a:r>
              <a:rPr lang="es-ES_tradnl" dirty="0"/>
              <a:t>.</a:t>
            </a:r>
          </a:p>
          <a:p>
            <a:pPr marL="742950" lvl="1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/>
              <a:t>CIEMAT and U. Oxford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handed</a:t>
            </a:r>
            <a:r>
              <a:rPr lang="es-ES_tradnl" dirty="0"/>
              <a:t> </a:t>
            </a:r>
            <a:r>
              <a:rPr lang="es-ES_tradnl" dirty="0" err="1"/>
              <a:t>over</a:t>
            </a:r>
            <a:r>
              <a:rPr lang="es-ES_tradnl" dirty="0"/>
              <a:t> </a:t>
            </a:r>
            <a:r>
              <a:rPr lang="es-ES_tradnl" dirty="0" err="1"/>
              <a:t>our</a:t>
            </a:r>
            <a:r>
              <a:rPr lang="es-ES_tradnl" dirty="0"/>
              <a:t> </a:t>
            </a:r>
            <a:r>
              <a:rPr lang="es-ES_tradnl" dirty="0" err="1"/>
              <a:t>initial</a:t>
            </a:r>
            <a:r>
              <a:rPr lang="es-ES_tradnl" dirty="0"/>
              <a:t> </a:t>
            </a:r>
            <a:r>
              <a:rPr lang="es-ES_tradnl" dirty="0" err="1"/>
              <a:t>assesments</a:t>
            </a:r>
            <a:r>
              <a:rPr lang="es-ES_tradnl" dirty="0"/>
              <a:t> of 1) and 2).</a:t>
            </a:r>
            <a:endParaRPr lang="es-ES_tradnl" dirty="0">
              <a:sym typeface="Wingdings" pitchFamily="2" charset="2"/>
            </a:endParaRP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336B74-C713-9343-91EC-95B069C7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9" y="770543"/>
            <a:ext cx="2492821" cy="19794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9D07BAC-D55B-D14C-AFFE-9686ABADC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95" y="2749969"/>
            <a:ext cx="2496090" cy="198202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BAF9DB9-5B52-B048-BB3B-9CA3AE276F9F}"/>
              </a:ext>
            </a:extLst>
          </p:cNvPr>
          <p:cNvSpPr txBox="1"/>
          <p:nvPr/>
        </p:nvSpPr>
        <p:spPr>
          <a:xfrm>
            <a:off x="1691680" y="1399065"/>
            <a:ext cx="6048672" cy="2585323"/>
          </a:xfrm>
          <a:prstGeom prst="rect">
            <a:avLst/>
          </a:prstGeom>
          <a:solidFill>
            <a:srgbClr val="FFCD00"/>
          </a:solidFill>
          <a:ln w="31750" cap="rnd"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34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err="1"/>
              <a:t>Summary</a:t>
            </a:r>
            <a:endParaRPr lang="es-ES" b="1" dirty="0"/>
          </a:p>
          <a:p>
            <a:endParaRPr lang="es-ES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All</a:t>
            </a:r>
            <a:r>
              <a:rPr lang="es-ES_tradnl" dirty="0"/>
              <a:t> 2021 </a:t>
            </a:r>
            <a:r>
              <a:rPr lang="es-ES_tradnl" dirty="0" err="1"/>
              <a:t>milestones</a:t>
            </a:r>
            <a:r>
              <a:rPr lang="es-ES_tradnl" dirty="0"/>
              <a:t> and </a:t>
            </a:r>
            <a:r>
              <a:rPr lang="es-ES_tradnl" dirty="0" err="1"/>
              <a:t>deliverables</a:t>
            </a:r>
            <a:r>
              <a:rPr lang="es-ES_tradnl" dirty="0"/>
              <a:t> </a:t>
            </a:r>
            <a:r>
              <a:rPr lang="es-ES_tradnl" dirty="0" err="1"/>
              <a:t>progress</a:t>
            </a:r>
            <a:r>
              <a:rPr lang="es-ES_tradnl" dirty="0"/>
              <a:t> </a:t>
            </a:r>
            <a:r>
              <a:rPr lang="es-ES_tradnl" dirty="0" err="1"/>
              <a:t>adequately</a:t>
            </a:r>
            <a:r>
              <a:rPr lang="es-ES_tradnl" dirty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err="1"/>
              <a:t>Aspects</a:t>
            </a:r>
            <a:r>
              <a:rPr lang="es-ES_tradnl" dirty="0"/>
              <a:t> </a:t>
            </a:r>
            <a:r>
              <a:rPr lang="es-ES_tradnl" dirty="0" err="1"/>
              <a:t>addressed</a:t>
            </a:r>
            <a:r>
              <a:rPr lang="es-ES_tradnl" dirty="0"/>
              <a:t> </a:t>
            </a:r>
            <a:r>
              <a:rPr lang="es-ES_tradnl" dirty="0" err="1"/>
              <a:t>by</a:t>
            </a:r>
            <a:r>
              <a:rPr lang="es-ES_tradnl" dirty="0"/>
              <a:t> 2022 </a:t>
            </a:r>
            <a:r>
              <a:rPr lang="es-ES_tradnl" dirty="0" err="1"/>
              <a:t>deliverables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 </a:t>
            </a:r>
            <a:r>
              <a:rPr lang="es-ES_tradnl" dirty="0" err="1"/>
              <a:t>been</a:t>
            </a:r>
            <a:r>
              <a:rPr lang="es-ES_tradnl" dirty="0"/>
              <a:t> </a:t>
            </a:r>
            <a:r>
              <a:rPr lang="es-ES_tradnl" dirty="0" err="1"/>
              <a:t>partly</a:t>
            </a:r>
            <a:r>
              <a:rPr lang="es-ES_tradnl" dirty="0"/>
              <a:t> </a:t>
            </a:r>
            <a:r>
              <a:rPr lang="es-ES_tradnl" dirty="0" err="1"/>
              <a:t>covered</a:t>
            </a:r>
            <a:r>
              <a:rPr lang="es-ES_tradnl" dirty="0"/>
              <a:t> </a:t>
            </a:r>
            <a:r>
              <a:rPr lang="es-ES_tradnl" dirty="0" err="1"/>
              <a:t>during</a:t>
            </a:r>
            <a:r>
              <a:rPr lang="es-ES_tradnl" dirty="0"/>
              <a:t> 2021.</a:t>
            </a:r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  <a:p>
            <a:pPr marL="285750" indent="-285750">
              <a:buFont typeface="Arial" charset="0"/>
              <a:buChar char="•"/>
            </a:pPr>
            <a:r>
              <a:rPr lang="es-ES_tradnl"/>
              <a:t>ACH-CIEMAT </a:t>
            </a:r>
            <a:r>
              <a:rPr lang="es-ES_tradnl" dirty="0" err="1"/>
              <a:t>support</a:t>
            </a:r>
            <a:r>
              <a:rPr lang="es-ES_tradnl" dirty="0"/>
              <a:t> </a:t>
            </a:r>
            <a:r>
              <a:rPr lang="es-ES_tradnl" dirty="0" err="1"/>
              <a:t>activities</a:t>
            </a:r>
            <a:r>
              <a:rPr lang="es-ES_tradnl" dirty="0"/>
              <a:t> </a:t>
            </a:r>
            <a:r>
              <a:rPr lang="es-ES_tradnl" dirty="0" err="1"/>
              <a:t>just</a:t>
            </a:r>
            <a:r>
              <a:rPr lang="es-ES_tradnl" dirty="0"/>
              <a:t> </a:t>
            </a:r>
            <a:r>
              <a:rPr lang="es-ES_tradnl" dirty="0" err="1"/>
              <a:t>begun</a:t>
            </a:r>
            <a:r>
              <a:rPr lang="es-ES_tradnl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740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TSVV#13 Project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497A685-A5D5-0B49-97BB-F4DC0E231054}"/>
              </a:ext>
            </a:extLst>
          </p:cNvPr>
          <p:cNvSpPr txBox="1">
            <a:spLocks/>
          </p:cNvSpPr>
          <p:nvPr/>
        </p:nvSpPr>
        <p:spPr>
          <a:xfrm>
            <a:off x="395536" y="483519"/>
            <a:ext cx="8568952" cy="4248472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75" b="1" dirty="0">
                <a:solidFill>
                  <a:schemeClr val="tx1"/>
                </a:solidFill>
              </a:rPr>
              <a:t>Background</a:t>
            </a:r>
            <a:endParaRPr lang="en-US" sz="1275" dirty="0">
              <a:solidFill>
                <a:schemeClr val="tx1"/>
              </a:solidFill>
            </a:endParaRP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dirty="0">
                <a:solidFill>
                  <a:schemeClr val="tx1"/>
                </a:solidFill>
              </a:rPr>
              <a:t>The understanding of turbulence in </a:t>
            </a:r>
            <a:r>
              <a:rPr lang="en-US" sz="1275" dirty="0" err="1">
                <a:solidFill>
                  <a:schemeClr val="tx1"/>
                </a:solidFill>
              </a:rPr>
              <a:t>stellarators</a:t>
            </a:r>
            <a:r>
              <a:rPr lang="en-US" sz="1275" dirty="0">
                <a:solidFill>
                  <a:schemeClr val="tx1"/>
                </a:solidFill>
              </a:rPr>
              <a:t> is </a:t>
            </a:r>
            <a:r>
              <a:rPr lang="en-US" sz="1275" b="1" dirty="0">
                <a:solidFill>
                  <a:schemeClr val="tx1"/>
                </a:solidFill>
              </a:rPr>
              <a:t>limited</a:t>
            </a:r>
            <a:r>
              <a:rPr lang="en-US" sz="1275" dirty="0">
                <a:solidFill>
                  <a:schemeClr val="tx1"/>
                </a:solidFill>
              </a:rPr>
              <a:t> in comparison with tokamaks, due to</a:t>
            </a:r>
          </a:p>
          <a:p>
            <a:pPr marL="599400" lvl="1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dirty="0">
                <a:solidFill>
                  <a:schemeClr val="tx1"/>
                </a:solidFill>
              </a:rPr>
              <a:t>the </a:t>
            </a:r>
            <a:r>
              <a:rPr lang="en-US" sz="1275" b="1" dirty="0">
                <a:solidFill>
                  <a:schemeClr val="tx1"/>
                </a:solidFill>
              </a:rPr>
              <a:t>computational cost</a:t>
            </a:r>
            <a:r>
              <a:rPr lang="en-US" sz="1275" dirty="0">
                <a:solidFill>
                  <a:schemeClr val="tx1"/>
                </a:solidFill>
              </a:rPr>
              <a:t> of handling 3D magnetic geometries;</a:t>
            </a:r>
          </a:p>
          <a:p>
            <a:pPr marL="599400" lvl="1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dirty="0">
                <a:solidFill>
                  <a:schemeClr val="tx1"/>
                </a:solidFill>
              </a:rPr>
              <a:t>the </a:t>
            </a:r>
            <a:r>
              <a:rPr lang="en-US" sz="1275" b="1" dirty="0">
                <a:solidFill>
                  <a:schemeClr val="tx1"/>
                </a:solidFill>
              </a:rPr>
              <a:t>limitations</a:t>
            </a:r>
            <a:r>
              <a:rPr lang="en-US" sz="1275" dirty="0">
                <a:solidFill>
                  <a:schemeClr val="tx1"/>
                </a:solidFill>
              </a:rPr>
              <a:t> of the flux tube approach for </a:t>
            </a:r>
            <a:r>
              <a:rPr lang="en-US" sz="1275" dirty="0" err="1">
                <a:solidFill>
                  <a:schemeClr val="tx1"/>
                </a:solidFill>
              </a:rPr>
              <a:t>stellarators</a:t>
            </a:r>
            <a:r>
              <a:rPr lang="en-US" sz="1275" dirty="0">
                <a:solidFill>
                  <a:schemeClr val="tx1"/>
                </a:solidFill>
              </a:rPr>
              <a:t>.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dirty="0">
                <a:solidFill>
                  <a:schemeClr val="tx1"/>
                </a:solidFill>
              </a:rPr>
              <a:t>In particular, some aspects (electromagnetic turbulence, interplay between neoclassical (NC) physics and </a:t>
            </a:r>
            <a:r>
              <a:rPr lang="en-US" sz="1275" dirty="0" err="1">
                <a:solidFill>
                  <a:schemeClr val="tx1"/>
                </a:solidFill>
              </a:rPr>
              <a:t>gyrokinetic</a:t>
            </a:r>
            <a:r>
              <a:rPr lang="en-US" sz="1275" dirty="0">
                <a:solidFill>
                  <a:schemeClr val="tx1"/>
                </a:solidFill>
              </a:rPr>
              <a:t> (GK) turbulence) remain </a:t>
            </a:r>
            <a:r>
              <a:rPr lang="en-US" sz="1275" b="1" dirty="0">
                <a:solidFill>
                  <a:schemeClr val="tx1"/>
                </a:solidFill>
              </a:rPr>
              <a:t>practically unexplored</a:t>
            </a:r>
            <a:r>
              <a:rPr lang="en-US" sz="1275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75" b="1" dirty="0">
                <a:solidFill>
                  <a:schemeClr val="tx1"/>
                </a:solidFill>
              </a:rPr>
              <a:t>Project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dirty="0">
                <a:solidFill>
                  <a:schemeClr val="tx1"/>
                </a:solidFill>
              </a:rPr>
              <a:t>9 milestones and 15 SMART deliverables to cover by 2025 the 5 key deliverables:</a:t>
            </a:r>
          </a:p>
          <a:p>
            <a:pPr marL="256500" indent="-214313" algn="l">
              <a:spcBef>
                <a:spcPts val="0"/>
              </a:spcBef>
              <a:spcAft>
                <a:spcPts val="22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b="1" dirty="0">
                <a:solidFill>
                  <a:schemeClr val="tx1"/>
                </a:solidFill>
              </a:rPr>
              <a:t>1) </a:t>
            </a:r>
            <a:r>
              <a:rPr lang="en-US" sz="1275" b="1" dirty="0" err="1">
                <a:solidFill>
                  <a:schemeClr val="accent1"/>
                </a:solidFill>
              </a:rPr>
              <a:t>Stellarator</a:t>
            </a:r>
            <a:r>
              <a:rPr lang="en-US" sz="1275" dirty="0">
                <a:solidFill>
                  <a:schemeClr val="accent1"/>
                </a:solidFill>
              </a:rPr>
              <a:t> </a:t>
            </a:r>
            <a:r>
              <a:rPr lang="en-US" sz="1275" b="1" dirty="0">
                <a:solidFill>
                  <a:schemeClr val="accent1"/>
                </a:solidFill>
              </a:rPr>
              <a:t>GK codes verified</a:t>
            </a:r>
            <a:r>
              <a:rPr lang="en-US" sz="1275" dirty="0">
                <a:solidFill>
                  <a:schemeClr val="accent1"/>
                </a:solidFill>
              </a:rPr>
              <a:t> </a:t>
            </a:r>
            <a:r>
              <a:rPr lang="en-US" sz="1275" dirty="0">
                <a:solidFill>
                  <a:schemeClr val="tx1"/>
                </a:solidFill>
              </a:rPr>
              <a:t>against each other and </a:t>
            </a:r>
            <a:r>
              <a:rPr lang="en-US" sz="1275" b="1" dirty="0">
                <a:solidFill>
                  <a:schemeClr val="tx1"/>
                </a:solidFill>
              </a:rPr>
              <a:t>2) </a:t>
            </a:r>
            <a:r>
              <a:rPr lang="en-US" sz="1275" b="1" dirty="0">
                <a:solidFill>
                  <a:schemeClr val="accent1"/>
                </a:solidFill>
              </a:rPr>
              <a:t>validated</a:t>
            </a:r>
            <a:r>
              <a:rPr lang="en-US" sz="1275" dirty="0">
                <a:solidFill>
                  <a:schemeClr val="tx1"/>
                </a:solidFill>
              </a:rPr>
              <a:t> against </a:t>
            </a:r>
            <a:r>
              <a:rPr lang="en-US" sz="1275" dirty="0" err="1">
                <a:solidFill>
                  <a:schemeClr val="tx1"/>
                </a:solidFill>
              </a:rPr>
              <a:t>stellarator</a:t>
            </a:r>
            <a:r>
              <a:rPr lang="en-US" sz="1275" dirty="0">
                <a:solidFill>
                  <a:schemeClr val="tx1"/>
                </a:solidFill>
              </a:rPr>
              <a:t> and 3D tokamak experiments, </a:t>
            </a:r>
            <a:r>
              <a:rPr lang="en-US" sz="1275" b="1" dirty="0">
                <a:solidFill>
                  <a:schemeClr val="tx1"/>
                </a:solidFill>
              </a:rPr>
              <a:t>3)</a:t>
            </a:r>
            <a:r>
              <a:rPr lang="en-US" sz="1275" dirty="0">
                <a:solidFill>
                  <a:schemeClr val="tx1"/>
                </a:solidFill>
              </a:rPr>
              <a:t> </a:t>
            </a:r>
            <a:r>
              <a:rPr lang="en-US" sz="1275" b="1" dirty="0">
                <a:solidFill>
                  <a:schemeClr val="accent1"/>
                </a:solidFill>
              </a:rPr>
              <a:t>able to address the interaction between NC and GK </a:t>
            </a:r>
            <a:r>
              <a:rPr lang="en-US" sz="1275" dirty="0">
                <a:solidFill>
                  <a:schemeClr val="tx1"/>
                </a:solidFill>
              </a:rPr>
              <a:t>turbulence and </a:t>
            </a:r>
            <a:r>
              <a:rPr lang="en-US" sz="1275" b="1" dirty="0">
                <a:solidFill>
                  <a:schemeClr val="tx1"/>
                </a:solidFill>
              </a:rPr>
              <a:t>4) </a:t>
            </a:r>
            <a:r>
              <a:rPr lang="en-US" sz="1275" dirty="0">
                <a:solidFill>
                  <a:schemeClr val="tx1"/>
                </a:solidFill>
              </a:rPr>
              <a:t>to </a:t>
            </a:r>
            <a:r>
              <a:rPr lang="en-US" sz="1275" b="1" dirty="0">
                <a:solidFill>
                  <a:schemeClr val="accent1"/>
                </a:solidFill>
              </a:rPr>
              <a:t>assess</a:t>
            </a:r>
            <a:r>
              <a:rPr lang="en-US" sz="1275" b="1" dirty="0">
                <a:solidFill>
                  <a:schemeClr val="tx1"/>
                </a:solidFill>
              </a:rPr>
              <a:t> </a:t>
            </a:r>
            <a:r>
              <a:rPr lang="en-US" sz="1275" b="1" dirty="0">
                <a:solidFill>
                  <a:schemeClr val="accent1"/>
                </a:solidFill>
              </a:rPr>
              <a:t>relative weight of NC and </a:t>
            </a:r>
            <a:r>
              <a:rPr lang="en-US" sz="1275" b="1" dirty="0" err="1">
                <a:solidFill>
                  <a:schemeClr val="accent1"/>
                </a:solidFill>
              </a:rPr>
              <a:t>turb</a:t>
            </a:r>
            <a:r>
              <a:rPr lang="en-US" sz="1275" b="1" dirty="0">
                <a:solidFill>
                  <a:schemeClr val="accent1"/>
                </a:solidFill>
              </a:rPr>
              <a:t>. transport</a:t>
            </a:r>
            <a:r>
              <a:rPr lang="en-US" sz="1275" dirty="0">
                <a:solidFill>
                  <a:schemeClr val="tx1"/>
                </a:solidFill>
              </a:rPr>
              <a:t>. </a:t>
            </a:r>
            <a:r>
              <a:rPr lang="en-US" sz="1275" b="1" dirty="0">
                <a:solidFill>
                  <a:schemeClr val="tx1"/>
                </a:solidFill>
              </a:rPr>
              <a:t>5) </a:t>
            </a:r>
            <a:r>
              <a:rPr lang="en-US" sz="1275" b="1" dirty="0">
                <a:solidFill>
                  <a:schemeClr val="accent1"/>
                </a:solidFill>
              </a:rPr>
              <a:t>Develop reduced models</a:t>
            </a:r>
            <a:r>
              <a:rPr lang="en-US" sz="1275" dirty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75" b="1" dirty="0">
                <a:solidFill>
                  <a:schemeClr val="tx1"/>
                </a:solidFill>
              </a:rPr>
              <a:t>Team (CIEMAT, CCFE, MPG, DIFFER)</a:t>
            </a:r>
          </a:p>
          <a:p>
            <a:pPr marL="256500" indent="-214313"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b="1" dirty="0">
                <a:solidFill>
                  <a:schemeClr val="tx1"/>
                </a:solidFill>
              </a:rPr>
              <a:t>9 leading experts </a:t>
            </a:r>
            <a:r>
              <a:rPr lang="en-US" sz="1275" dirty="0">
                <a:solidFill>
                  <a:schemeClr val="tx1"/>
                </a:solidFill>
              </a:rPr>
              <a:t>in GK theory and simulation, developers and users of the main European </a:t>
            </a:r>
            <a:r>
              <a:rPr lang="en-US" sz="1275" dirty="0" err="1">
                <a:solidFill>
                  <a:schemeClr val="tx1"/>
                </a:solidFill>
              </a:rPr>
              <a:t>stellarator</a:t>
            </a:r>
            <a:r>
              <a:rPr lang="en-US" sz="1275" dirty="0">
                <a:solidFill>
                  <a:schemeClr val="tx1"/>
                </a:solidFill>
              </a:rPr>
              <a:t> GK codes + a NC code: </a:t>
            </a:r>
            <a:r>
              <a:rPr lang="en-US" sz="1275" b="1" dirty="0" err="1">
                <a:solidFill>
                  <a:schemeClr val="tx1"/>
                </a:solidFill>
              </a:rPr>
              <a:t>stella</a:t>
            </a:r>
            <a:r>
              <a:rPr lang="en-US" sz="1275" b="1" dirty="0">
                <a:solidFill>
                  <a:schemeClr val="tx1"/>
                </a:solidFill>
              </a:rPr>
              <a:t>, GENE, EUTERPE, GENE-3D, KNOSOS</a:t>
            </a:r>
            <a:r>
              <a:rPr lang="en-US" sz="1275" dirty="0">
                <a:solidFill>
                  <a:schemeClr val="tx1"/>
                </a:solidFill>
              </a:rPr>
              <a:t>.</a:t>
            </a:r>
          </a:p>
          <a:p>
            <a:pPr marL="256500" indent="-214313"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charset="2"/>
              <a:buChar char="q"/>
            </a:pPr>
            <a:r>
              <a:rPr lang="en-US" sz="1275" b="1" dirty="0">
                <a:solidFill>
                  <a:schemeClr val="tx1"/>
                </a:solidFill>
              </a:rPr>
              <a:t>Changes </a:t>
            </a:r>
            <a:r>
              <a:rPr lang="en-US" sz="1275" b="1" dirty="0" err="1">
                <a:solidFill>
                  <a:schemeClr val="tx1"/>
                </a:solidFill>
              </a:rPr>
              <a:t>w.r.t</a:t>
            </a:r>
            <a:r>
              <a:rPr lang="en-US" sz="1275" b="1" dirty="0">
                <a:solidFill>
                  <a:schemeClr val="tx1"/>
                </a:solidFill>
              </a:rPr>
              <a:t>. initial team</a:t>
            </a:r>
            <a:r>
              <a:rPr lang="en-US" sz="1275" dirty="0">
                <a:solidFill>
                  <a:schemeClr val="tx1"/>
                </a:solidFill>
              </a:rPr>
              <a:t>: D. A. St.-Onge (U. Oxford) and A. </a:t>
            </a:r>
            <a:r>
              <a:rPr lang="en-US" sz="1275" dirty="0" err="1">
                <a:solidFill>
                  <a:schemeClr val="tx1"/>
                </a:solidFill>
              </a:rPr>
              <a:t>Zocco</a:t>
            </a:r>
            <a:r>
              <a:rPr lang="en-US" sz="1275" dirty="0">
                <a:solidFill>
                  <a:schemeClr val="tx1"/>
                </a:solidFill>
              </a:rPr>
              <a:t> (IPP-Greifswald) replacing F. I. Parra (U. Oxford) and J. A. </a:t>
            </a:r>
            <a:r>
              <a:rPr lang="en-US" sz="1275" dirty="0" err="1">
                <a:solidFill>
                  <a:schemeClr val="tx1"/>
                </a:solidFill>
              </a:rPr>
              <a:t>Alcusón</a:t>
            </a:r>
            <a:r>
              <a:rPr lang="en-US" sz="1275" dirty="0">
                <a:solidFill>
                  <a:schemeClr val="tx1"/>
                </a:solidFill>
              </a:rPr>
              <a:t> (UC3M).</a:t>
            </a:r>
          </a:p>
          <a:p>
            <a:pPr algn="l">
              <a:spcBef>
                <a:spcPts val="225"/>
              </a:spcBef>
              <a:spcAft>
                <a:spcPts val="675"/>
              </a:spcAft>
              <a:buClr>
                <a:schemeClr val="accent1">
                  <a:lumMod val="60000"/>
                  <a:lumOff val="40000"/>
                </a:schemeClr>
              </a:buClr>
              <a:buSzPct val="90000"/>
            </a:pPr>
            <a:r>
              <a:rPr lang="en-US" sz="1275" b="1" dirty="0">
                <a:solidFill>
                  <a:schemeClr val="tx1"/>
                </a:solidFill>
              </a:rPr>
              <a:t>Tasks for ACHs</a:t>
            </a:r>
            <a:r>
              <a:rPr lang="en-US" sz="1275" b="1" i="1" dirty="0">
                <a:solidFill>
                  <a:schemeClr val="tx1"/>
                </a:solidFill>
              </a:rPr>
              <a:t>: </a:t>
            </a:r>
            <a:r>
              <a:rPr lang="en-US" sz="1275" dirty="0" err="1">
                <a:solidFill>
                  <a:schemeClr val="tx1"/>
                </a:solidFill>
              </a:rPr>
              <a:t>stella</a:t>
            </a:r>
            <a:r>
              <a:rPr lang="en-US" sz="1275" dirty="0">
                <a:solidFill>
                  <a:schemeClr val="tx1"/>
                </a:solidFill>
              </a:rPr>
              <a:t> optimized performance (CIEMAT)</a:t>
            </a:r>
            <a:r>
              <a:rPr lang="en-US" sz="1275" strike="sngStrike" dirty="0">
                <a:solidFill>
                  <a:schemeClr val="tx1"/>
                </a:solidFill>
              </a:rPr>
              <a:t>, improved solvers for EUTERPE and GENE-3D (MPG), support for visualization (EPFL) and handling of EUTERPE data (VTT).</a:t>
            </a:r>
            <a:endParaRPr lang="en-US" sz="127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"/>
    </mc:Choice>
    <mc:Fallback xmlns="">
      <p:transition spd="slow" advTm="113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3</a:t>
            </a:fld>
            <a:endParaRPr lang="en-GB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35245"/>
              </p:ext>
            </p:extLst>
          </p:nvPr>
        </p:nvGraphicFramePr>
        <p:xfrm>
          <a:off x="457200" y="843558"/>
          <a:ext cx="807524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202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51798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86881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1229538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855821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Milestone ID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Short name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Brief description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Participants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Due date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M-STELLA-COLL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effectLst/>
                        </a:rPr>
                        <a:t>stella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MB*, A. v. </a:t>
                      </a:r>
                      <a:r>
                        <a:rPr lang="es-ES_tradnl" sz="1200" dirty="0" err="1">
                          <a:effectLst/>
                        </a:rPr>
                        <a:t>Boetticher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Jul. 21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66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M1.2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M-BENCHMARK-ES-GLOB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Benchmark between GENE-3D and EUTERPE for electrostatic turbulence with adiabatic electrons.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ES*, ABN, JR, JGR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trike="sngStrike" dirty="0">
                          <a:effectLst/>
                        </a:rPr>
                        <a:t>Jul. 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Dec.21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M1.3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M-STELLA-FFS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Development of a full-flux-surface (FFS) version of stella.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MB*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Dec. 21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88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M1.4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M-GENE-3D-EM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ABN*, F. </a:t>
                      </a:r>
                      <a:r>
                        <a:rPr lang="es-ES_tradnl" sz="1200" dirty="0" err="1">
                          <a:effectLst/>
                        </a:rPr>
                        <a:t>Wilms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Dec</a:t>
                      </a:r>
                      <a:r>
                        <a:rPr lang="es-ES_tradnl" sz="1200" dirty="0">
                          <a:effectLst/>
                        </a:rPr>
                        <a:t>. 21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3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49955"/>
              </p:ext>
            </p:extLst>
          </p:nvPr>
        </p:nvGraphicFramePr>
        <p:xfrm>
          <a:off x="457200" y="843558"/>
          <a:ext cx="807524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202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51798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86881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1229538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855821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Milestone ID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Short name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Brief description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Participants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Due date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E3E3E3"/>
                          </a:solidFill>
                          <a:effectLst/>
                        </a:rPr>
                        <a:t>M1.1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M-STELLA-COLL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solidFill>
                            <a:srgbClr val="E3E3E3"/>
                          </a:solidFill>
                          <a:effectLst/>
                        </a:rPr>
                        <a:t>stella</a:t>
                      </a: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.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MB*, A. v. </a:t>
                      </a:r>
                      <a:r>
                        <a:rPr lang="es-ES_tradnl" sz="1200" dirty="0" err="1">
                          <a:solidFill>
                            <a:srgbClr val="E3E3E3"/>
                          </a:solidFill>
                          <a:effectLst/>
                        </a:rPr>
                        <a:t>Boetticher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Jul. 21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66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M1.2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M-BENCHMARK-ES-GLOB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E3E3E3"/>
                          </a:solidFill>
                          <a:effectLst/>
                        </a:rPr>
                        <a:t>Benchmark between GENE-3D and EUTERPE for electrostatic turbulence with adiabatic electrons. 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ES*, ABN, JR, JGR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trike="sngStrike" dirty="0">
                          <a:solidFill>
                            <a:srgbClr val="E3E3E3"/>
                          </a:solidFill>
                          <a:effectLst/>
                        </a:rPr>
                        <a:t>Jul. 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Dec.21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_tradnl" sz="1200" dirty="0">
                        <a:solidFill>
                          <a:srgbClr val="E3E3E3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M1.3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M-STELLA-FFS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E3E3E3"/>
                          </a:solidFill>
                          <a:effectLst/>
                        </a:rPr>
                        <a:t>Development of a full-flux-surface (FFS) version of stella.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MB*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solidFill>
                            <a:srgbClr val="E3E3E3"/>
                          </a:solidFill>
                          <a:effectLst/>
                        </a:rPr>
                        <a:t>Dec</a:t>
                      </a: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. 21 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88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M1.4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M-GENE-3D-EM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ABN*, F. </a:t>
                      </a:r>
                      <a:r>
                        <a:rPr lang="es-ES_tradnl" sz="1200" dirty="0" err="1">
                          <a:effectLst/>
                        </a:rPr>
                        <a:t>Wilms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Dec</a:t>
                      </a:r>
                      <a:r>
                        <a:rPr lang="es-ES_tradnl" sz="1200" dirty="0">
                          <a:effectLst/>
                        </a:rPr>
                        <a:t>. 21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2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"/>
    </mc:Choice>
    <mc:Fallback xmlns="">
      <p:transition spd="slow" advTm="5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52DA0-EFD5-B44F-9B55-C5043D7C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M-GENE-3D-EM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1589A-275A-3643-9665-7A40BF00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74" y="699542"/>
            <a:ext cx="4275234" cy="2448272"/>
          </a:xfrm>
        </p:spPr>
        <p:txBody>
          <a:bodyPr>
            <a:no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GENE-3D EM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developed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benchmarked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x-global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version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GENE,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linearly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nonlinearly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85E279-2E26-774F-B299-6C4B55EE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5</a:t>
            </a:fld>
            <a:endParaRPr lang="en-GB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B231109-64E1-DD42-8037-0C0AC5FC1B9D}"/>
              </a:ext>
            </a:extLst>
          </p:cNvPr>
          <p:cNvSpPr txBox="1">
            <a:spLocks/>
          </p:cNvSpPr>
          <p:nvPr/>
        </p:nvSpPr>
        <p:spPr>
          <a:xfrm>
            <a:off x="368774" y="4155926"/>
            <a:ext cx="859571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TSVV#13 1</a:t>
            </a:r>
            <a:r>
              <a:rPr lang="es-ES" sz="1800" baseline="30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regular meeting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W7-X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Phys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 Meeting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paper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submitted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to JPP.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A036A61-AB49-F944-A0DB-D6F382B55059}"/>
              </a:ext>
            </a:extLst>
          </p:cNvPr>
          <p:cNvSpPr txBox="1">
            <a:spLocks/>
          </p:cNvSpPr>
          <p:nvPr/>
        </p:nvSpPr>
        <p:spPr>
          <a:xfrm>
            <a:off x="4229100" y="699542"/>
            <a:ext cx="4303340" cy="952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Electromagnetic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ITG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turbulence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in W7-X has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addressed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317A0E-79F8-CE43-84DF-7743CED63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34" y="1930541"/>
            <a:ext cx="3645866" cy="19468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03E044-C04C-2B49-B514-E98691B9E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46" y="1923678"/>
            <a:ext cx="3726530" cy="19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"/>
    </mc:Choice>
    <mc:Fallback xmlns="">
      <p:transition spd="slow" advTm="9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2021 </a:t>
            </a:r>
            <a:r>
              <a:rPr lang="es-ES" dirty="0" err="1">
                <a:latin typeface="+mj-lt"/>
              </a:rPr>
              <a:t>Milestones</a:t>
            </a:r>
            <a:endParaRPr lang="es-ES" dirty="0">
              <a:latin typeface="+mj-lt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6</a:t>
            </a:fld>
            <a:endParaRPr lang="en-GB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217494"/>
              </p:ext>
            </p:extLst>
          </p:nvPr>
        </p:nvGraphicFramePr>
        <p:xfrm>
          <a:off x="457200" y="843558"/>
          <a:ext cx="807524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202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51798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86881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1229538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855821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Milestone ID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Short name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Brief description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Participants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Due date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M1.1</a:t>
                      </a:r>
                      <a:endParaRPr lang="es-ES" sz="12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M-STELLA-COLL</a:t>
                      </a:r>
                      <a:endParaRPr lang="es-ES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stella</a:t>
                      </a:r>
                      <a:r>
                        <a:rPr lang="en-US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.</a:t>
                      </a:r>
                      <a:endParaRPr lang="es-ES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MB*, FP</a:t>
                      </a:r>
                      <a:endParaRPr lang="es-ES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</a:rPr>
                        <a:t>Jul. 21</a:t>
                      </a:r>
                      <a:endParaRPr lang="es-ES" sz="12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66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bg1"/>
                          </a:solidFill>
                          <a:effectLst/>
                        </a:rPr>
                        <a:t>M1.2</a:t>
                      </a:r>
                      <a:endParaRPr lang="es-ES" sz="1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dirty="0">
                          <a:solidFill>
                            <a:schemeClr val="tx1"/>
                          </a:solidFill>
                          <a:effectLst/>
                        </a:rPr>
                        <a:t>M-BENCHMARK-ES-GLOB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Benchmark between GENE-3D and EUTERPE for electrostatic turbulence with adiabatic electrons. </a:t>
                      </a:r>
                      <a:endParaRPr lang="es-E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>
                          <a:solidFill>
                            <a:schemeClr val="tx1"/>
                          </a:solidFill>
                          <a:effectLst/>
                        </a:rPr>
                        <a:t>ES*, ABN, JR, JGR</a:t>
                      </a:r>
                      <a:endParaRPr lang="es-E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trike="sngStrike" dirty="0">
                          <a:solidFill>
                            <a:schemeClr val="tx1"/>
                          </a:solidFill>
                          <a:effectLst/>
                        </a:rPr>
                        <a:t>Jul. 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0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Dec.21</a:t>
                      </a:r>
                      <a:endParaRPr lang="es-ES" sz="1200" b="0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M1.3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M-STELLA-FFS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Development of a full-flux-surface (FFS) version of </a:t>
                      </a:r>
                      <a:r>
                        <a:rPr lang="en-US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stella</a:t>
                      </a: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MB*, FP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Dec</a:t>
                      </a: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 21 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88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M1.4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M-GENE-3D-EM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ABN*</a:t>
                      </a:r>
                      <a:endParaRPr lang="es-ES" sz="12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Dec</a:t>
                      </a:r>
                      <a:r>
                        <a:rPr lang="es-ES_tradnl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. 21</a:t>
                      </a:r>
                      <a:endParaRPr lang="es-ES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"/>
    </mc:Choice>
    <mc:Fallback xmlns="">
      <p:transition spd="slow" advTm="7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52DA0-EFD5-B44F-9B55-C5043D7C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M-BENCHMARK-ES-GLOB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1589A-275A-3643-9665-7A40BF00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74" y="2031690"/>
            <a:ext cx="5193042" cy="2448272"/>
          </a:xfrm>
        </p:spPr>
        <p:txBody>
          <a:bodyPr>
            <a:no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EUTERPE, GENE-3D, GENE and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stella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in LHD and W7-X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adiabatic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Addressed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stability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ITG and linear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relaxation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ZF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Verification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codes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flux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domain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considered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in linear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to D2.4 / D-TURB-DOMAIN)</a:t>
            </a:r>
          </a:p>
          <a:p>
            <a:endParaRPr lang="es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485E279-2E26-774F-B299-6C4B55EE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7</a:t>
            </a:fld>
            <a:endParaRPr lang="en-GB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B231109-64E1-DD42-8037-0C0AC5FC1B9D}"/>
              </a:ext>
            </a:extLst>
          </p:cNvPr>
          <p:cNvSpPr txBox="1">
            <a:spLocks/>
          </p:cNvSpPr>
          <p:nvPr/>
        </p:nvSpPr>
        <p:spPr>
          <a:xfrm>
            <a:off x="368774" y="4155926"/>
            <a:ext cx="859571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IAEA contribution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NF paper submitted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 To be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TSVV#13 2</a:t>
            </a:r>
            <a:r>
              <a:rPr lang="es-ES" sz="1800" baseline="30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regular meeting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Nonlinear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cases to be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EFTC´21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8280BCD-E2D3-1D42-B18C-F5E7BD811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8" y="738428"/>
            <a:ext cx="4768438" cy="11563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325A71B-31A3-9641-8EA8-0C9DC8D57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52551"/>
            <a:ext cx="2592288" cy="31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1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42DB-62CF-364E-A7E6-E89B980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M-STELLA-COLL and M-STELLA-FFS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6A3C89-8305-B342-A3B7-0D7542CC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8</a:t>
            </a:fld>
            <a:endParaRPr lang="en-GB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9222414-41ED-8241-91C1-D21443FF3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2009"/>
              </p:ext>
            </p:extLst>
          </p:nvPr>
        </p:nvGraphicFramePr>
        <p:xfrm>
          <a:off x="457200" y="843558"/>
          <a:ext cx="8075240" cy="288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202">
                  <a:extLst>
                    <a:ext uri="{9D8B030D-6E8A-4147-A177-3AD203B41FA5}">
                      <a16:colId xmlns:a16="http://schemas.microsoft.com/office/drawing/2014/main" val="2111407963"/>
                    </a:ext>
                  </a:extLst>
                </a:gridCol>
                <a:gridCol w="1351798">
                  <a:extLst>
                    <a:ext uri="{9D8B030D-6E8A-4147-A177-3AD203B41FA5}">
                      <a16:colId xmlns:a16="http://schemas.microsoft.com/office/drawing/2014/main" val="1823771585"/>
                    </a:ext>
                  </a:extLst>
                </a:gridCol>
                <a:gridCol w="3686881">
                  <a:extLst>
                    <a:ext uri="{9D8B030D-6E8A-4147-A177-3AD203B41FA5}">
                      <a16:colId xmlns:a16="http://schemas.microsoft.com/office/drawing/2014/main" val="1477119073"/>
                    </a:ext>
                  </a:extLst>
                </a:gridCol>
                <a:gridCol w="1229538">
                  <a:extLst>
                    <a:ext uri="{9D8B030D-6E8A-4147-A177-3AD203B41FA5}">
                      <a16:colId xmlns:a16="http://schemas.microsoft.com/office/drawing/2014/main" val="2670501060"/>
                    </a:ext>
                  </a:extLst>
                </a:gridCol>
                <a:gridCol w="855821">
                  <a:extLst>
                    <a:ext uri="{9D8B030D-6E8A-4147-A177-3AD203B41FA5}">
                      <a16:colId xmlns:a16="http://schemas.microsoft.com/office/drawing/2014/main" val="2124673018"/>
                    </a:ext>
                  </a:extLst>
                </a:gridCol>
              </a:tblGrid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Milestone ID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Short name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Brief description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Participants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Due date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4337997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M1.1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M-STELLA-COLL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Implementation of the full linearized collision operator in </a:t>
                      </a:r>
                      <a:r>
                        <a:rPr lang="en-US" sz="1200" dirty="0" err="1">
                          <a:effectLst/>
                        </a:rPr>
                        <a:t>stella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MB*, A. v. </a:t>
                      </a:r>
                      <a:r>
                        <a:rPr lang="es-ES_tradnl" sz="1200" dirty="0" err="1">
                          <a:effectLst/>
                        </a:rPr>
                        <a:t>Boetticher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Jul. 21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4218823"/>
                  </a:ext>
                </a:extLst>
              </a:tr>
              <a:tr h="66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M1.2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M-BENCHMARK-ES-GLOB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E3E3E3"/>
                          </a:solidFill>
                          <a:effectLst/>
                        </a:rPr>
                        <a:t>Benchmark between GENE-3D and EUTERPE for electrostatic turbulence with adiabatic electrons. 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ES*, ABN, JR, JGR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strike="sngStrike" dirty="0">
                          <a:solidFill>
                            <a:srgbClr val="E3E3E3"/>
                          </a:solidFill>
                          <a:effectLst/>
                        </a:rPr>
                        <a:t>Jul. 21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Dec.21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18230"/>
                  </a:ext>
                </a:extLst>
              </a:tr>
              <a:tr h="443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M1.3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M-STELLA-FFS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Development of a full-flux-surface (FFS) version of </a:t>
                      </a:r>
                      <a:r>
                        <a:rPr lang="en-US" sz="1200" dirty="0" err="1">
                          <a:effectLst/>
                        </a:rPr>
                        <a:t>stella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MB*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Dec. 21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298378"/>
                  </a:ext>
                </a:extLst>
              </a:tr>
              <a:tr h="886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M1.4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rgbClr val="E3E3E3"/>
                          </a:solidFill>
                          <a:effectLst/>
                        </a:rPr>
                        <a:t>M-GENE-3D-EM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E3E3E3"/>
                          </a:solidFill>
                          <a:effectLst/>
                        </a:rPr>
                        <a:t>Development of an electromagnetic version of GENE-3D and implementation of methods that allow to use larger time steps in GENE-3D simulations.</a:t>
                      </a:r>
                      <a:endParaRPr lang="es-ES" sz="120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ABN*, F. </a:t>
                      </a:r>
                      <a:r>
                        <a:rPr lang="es-ES_tradnl" sz="1200" dirty="0" err="1">
                          <a:solidFill>
                            <a:srgbClr val="E3E3E3"/>
                          </a:solidFill>
                          <a:effectLst/>
                        </a:rPr>
                        <a:t>Wilms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solidFill>
                            <a:srgbClr val="E3E3E3"/>
                          </a:solidFill>
                          <a:effectLst/>
                        </a:rPr>
                        <a:t>Dec</a:t>
                      </a:r>
                      <a:r>
                        <a:rPr lang="es-ES_tradnl" sz="1200" dirty="0">
                          <a:solidFill>
                            <a:srgbClr val="E3E3E3"/>
                          </a:solidFill>
                          <a:effectLst/>
                        </a:rPr>
                        <a:t>. 21</a:t>
                      </a:r>
                      <a:endParaRPr lang="es-ES" sz="1200" dirty="0">
                        <a:solidFill>
                          <a:srgbClr val="E3E3E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6618676"/>
                  </a:ext>
                </a:extLst>
              </a:tr>
            </a:tbl>
          </a:graphicData>
        </a:graphic>
      </p:graphicFrame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7D5DC1EA-E078-2744-88A6-BB94A50F0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936" y="3885896"/>
            <a:ext cx="8252836" cy="918102"/>
          </a:xfrm>
        </p:spPr>
        <p:txBody>
          <a:bodyPr>
            <a:noAutofit/>
          </a:bodyPr>
          <a:lstStyle/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M-STELLA-COLL: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accomplished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checks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presented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TSVV#13 2</a:t>
            </a:r>
            <a:r>
              <a:rPr lang="es-ES" sz="1800" baseline="30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nd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regular meeting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M-STELLA-FFS: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63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latin typeface="+mj-lt"/>
              </a:rPr>
              <a:t>Deliverables</a:t>
            </a:r>
            <a:r>
              <a:rPr lang="es-ES_tradnl" dirty="0">
                <a:latin typeface="+mj-lt"/>
              </a:rPr>
              <a:t> in 2021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J. M. García-</a:t>
            </a:r>
            <a:r>
              <a:rPr lang="en-GB" dirty="0" err="1"/>
              <a:t>Regaña</a:t>
            </a:r>
            <a:r>
              <a:rPr lang="en-GB" dirty="0"/>
              <a:t> | Thrust 4 Meeting | 03.09.2021 | Page </a:t>
            </a:r>
            <a:fld id="{6A6D9FA1-99C7-4910-8E32-B85D378B0060}" type="slidenum">
              <a:rPr lang="en-GB"/>
              <a:pPr algn="r"/>
              <a:t>9</a:t>
            </a:fld>
            <a:endParaRPr lang="en-GB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4683"/>
              </p:ext>
            </p:extLst>
          </p:nvPr>
        </p:nvGraphicFramePr>
        <p:xfrm>
          <a:off x="457200" y="699542"/>
          <a:ext cx="7903687" cy="2931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2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Deliverable ID / Short name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Key deliverable(s)</a:t>
                      </a:r>
                      <a:endParaRPr lang="es-ES_tradnl" sz="12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Due date</a:t>
                      </a:r>
                      <a:endParaRPr lang="es-ES_tradnl" sz="12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D1.1 / D-REF-CASES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1, 3, 4</a:t>
                      </a:r>
                      <a:endParaRPr lang="es-ES_tradnl" sz="12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bg1"/>
                          </a:solidFill>
                          <a:effectLst/>
                        </a:rPr>
                        <a:t>March 2021 </a:t>
                      </a:r>
                      <a:endParaRPr lang="es-ES_tradnl" sz="1200" strike="noStrike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829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stellarator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gyrokinetic community lacks a reference case, similar to the Cyclone Base Case (CBC) in tokamaks (…) Tokamak equilibria with broken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axisymmetry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will also be considered.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SMART deliverable: agreed W7-X reference case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set of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representative OP2 operation scenarios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comparisons, benchmark activities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OP2 predictive modelling tasks (</a:t>
                      </a:r>
                      <a:r>
                        <a:rPr lang="mr-IN" sz="1200" b="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r>
                        <a:rPr lang="es-E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 natural step will be that other codes with extended capabilities (e.g.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spatial domain beyond flux-tube, collisions, etc.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 expand the set of simulations for that reference case. Due date: March 2021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6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D1.2 / D-TURB-ZTRANSP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>
                          <a:solidFill>
                            <a:schemeClr val="bg1"/>
                          </a:solidFill>
                          <a:effectLst/>
                        </a:rPr>
                        <a:t>3, 4</a:t>
                      </a:r>
                      <a:endParaRPr lang="es-ES_tradnl" sz="12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Dec. 2021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26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Motivation: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Due to the larger mass and charge of impurities (…) natural question about the effect of collisions on the turbulent transport of impurities. 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89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SMART deliverable: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Study of the effect of collisions on the background turbulence and impurity transport in multispecies electrostatic flux tube simulations. Due date: Dec. 2021. </a:t>
                      </a:r>
                      <a:endParaRPr lang="es-ES_tradnl" sz="1200" b="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0624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Regana_RdF_2020_10_16</Template>
  <TotalTime>25280</TotalTime>
  <Words>2432</Words>
  <Application>Microsoft Macintosh PowerPoint</Application>
  <PresentationFormat>Presentación en pantalla (16:9)</PresentationFormat>
  <Paragraphs>262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Tema de Office</vt:lpstr>
      <vt:lpstr>E-TASC Thrust 4 Meeting  Update on TSVV#13 activities </vt:lpstr>
      <vt:lpstr>TSVV#13 Project</vt:lpstr>
      <vt:lpstr>2021 Milestones</vt:lpstr>
      <vt:lpstr>2021 Milestones</vt:lpstr>
      <vt:lpstr>M-GENE-3D-EM</vt:lpstr>
      <vt:lpstr>2021 Milestones</vt:lpstr>
      <vt:lpstr>M-BENCHMARK-ES-GLOB</vt:lpstr>
      <vt:lpstr>M-STELLA-COLL and M-STELLA-FFS</vt:lpstr>
      <vt:lpstr>Deliverables in 2021</vt:lpstr>
      <vt:lpstr>Deliverables in 2021</vt:lpstr>
      <vt:lpstr>D-REF-CASES</vt:lpstr>
      <vt:lpstr>Some progress along 2022 deliverables</vt:lpstr>
      <vt:lpstr>Some progress along 2022 deliverables</vt:lpstr>
      <vt:lpstr>Some progress along 2022 deliverables</vt:lpstr>
      <vt:lpstr>D-TURB-WEIGHT</vt:lpstr>
      <vt:lpstr>ACH-CIEMAT work on TSVV#13 needs</vt:lpstr>
      <vt:lpstr>ACH-CIEMAT work on TSVV#13 needs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on E-TASC / TSVV #13  Stellarator Turbulence Simulation</dc:title>
  <dc:creator>José Regaña</dc:creator>
  <cp:lastModifiedBy>Microsoft Office User</cp:lastModifiedBy>
  <cp:revision>164</cp:revision>
  <cp:lastPrinted>2021-03-22T12:48:19Z</cp:lastPrinted>
  <dcterms:created xsi:type="dcterms:W3CDTF">2020-10-23T09:44:27Z</dcterms:created>
  <dcterms:modified xsi:type="dcterms:W3CDTF">2021-09-03T06:57:38Z</dcterms:modified>
</cp:coreProperties>
</file>