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1"/>
    <p:sldMasterId id="2147483691" r:id="rId2"/>
    <p:sldMasterId id="2147483722" r:id="rId3"/>
    <p:sldMasterId id="2147483703" r:id="rId4"/>
    <p:sldMasterId id="2147483744" r:id="rId5"/>
    <p:sldMasterId id="2147483791" r:id="rId6"/>
  </p:sldMasterIdLst>
  <p:notesMasterIdLst>
    <p:notesMasterId r:id="rId10"/>
  </p:notesMasterIdLst>
  <p:sldIdLst>
    <p:sldId id="269" r:id="rId7"/>
    <p:sldId id="995" r:id="rId8"/>
    <p:sldId id="941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55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n Riesch" initials="JR" lastIdx="3" clrIdx="0">
    <p:extLst>
      <p:ext uri="{19B8F6BF-5375-455C-9EA6-DF929625EA0E}">
        <p15:presenceInfo xmlns:p15="http://schemas.microsoft.com/office/powerpoint/2012/main" userId="S-1-5-21-1299801458-425594478-296945773-84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5BAA"/>
    <a:srgbClr val="FCFCFC"/>
    <a:srgbClr val="FCFCFD"/>
    <a:srgbClr val="FCFDFD"/>
    <a:srgbClr val="FDFDFD"/>
    <a:srgbClr val="FDFDFE"/>
    <a:srgbClr val="FDFEFE"/>
    <a:srgbClr val="FEFEFE"/>
    <a:srgbClr val="FE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07" autoAdjust="0"/>
    <p:restoredTop sz="85399" autoAdjust="0"/>
  </p:normalViewPr>
  <p:slideViewPr>
    <p:cSldViewPr snapToGrid="0">
      <p:cViewPr varScale="1">
        <p:scale>
          <a:sx n="68" d="100"/>
          <a:sy n="68" d="100"/>
        </p:scale>
        <p:origin x="572" y="64"/>
      </p:cViewPr>
      <p:guideLst>
        <p:guide orient="horz" pos="640"/>
        <p:guide pos="55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716D5-ACEA-43FB-9282-292FC8262548}" type="datetimeFigureOut">
              <a:rPr lang="de-DE" smtClean="0"/>
              <a:t>15.09.2021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46895-DAEF-47E5-8529-7A3EBD843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63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 min + 3 min Diskussion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3753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Lieber Hans,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H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atom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fluence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ist beim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cycling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100 Pulse a 15 s für: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MW/m² = 7 e24 H/m²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MW/m² = 5,5 e24 H/m²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Beachte aber die abgeschnittenen Blöcke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woh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narürlich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fluence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nicht zusammen addieren kannst.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Grüße,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henri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Divertor</a:t>
            </a:r>
            <a:r>
              <a:rPr lang="de-DE" dirty="0"/>
              <a:t> </a:t>
            </a:r>
            <a:r>
              <a:rPr lang="de-DE" dirty="0" err="1"/>
              <a:t>targets</a:t>
            </a:r>
            <a:r>
              <a:rPr lang="de-DE" dirty="0"/>
              <a:t> R&amp;D</a:t>
            </a:r>
          </a:p>
          <a:p>
            <a:r>
              <a:rPr lang="de-DE" dirty="0"/>
              <a:t>Armour </a:t>
            </a:r>
            <a:r>
              <a:rPr lang="de-DE" dirty="0" err="1"/>
              <a:t>thickness</a:t>
            </a:r>
            <a:r>
              <a:rPr lang="de-DE" dirty="0"/>
              <a:t> 5-8mm</a:t>
            </a:r>
          </a:p>
          <a:p>
            <a:r>
              <a:rPr lang="de-DE" dirty="0" err="1"/>
              <a:t>witdth</a:t>
            </a:r>
            <a:r>
              <a:rPr lang="de-DE" dirty="0"/>
              <a:t> 23 x 4/12mm</a:t>
            </a:r>
          </a:p>
          <a:p>
            <a:pPr rtl="0"/>
            <a:r>
              <a:rPr lang="af-ZA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J.H. You, E. Visca, T. Barrett et al.</a:t>
            </a:r>
          </a:p>
          <a:p>
            <a:pPr rtl="0"/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Journal of Nuclear Materials 544 (2021) 152670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0658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097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1.emf"/><Relationship Id="rId7" Type="http://schemas.openxmlformats.org/officeDocument/2006/relationships/image" Target="../media/image14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7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2.w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PP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1533144" y="3690256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1533144" y="1501919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3520170" y="5269562"/>
            <a:ext cx="5185680" cy="716032"/>
            <a:chOff x="3520170" y="4873322"/>
            <a:chExt cx="5185680" cy="716032"/>
          </a:xfrm>
        </p:grpSpPr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170" y="4873322"/>
              <a:ext cx="2382977" cy="716032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712" y="5030260"/>
              <a:ext cx="2142138" cy="507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684276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425" y="1912937"/>
            <a:ext cx="5540020" cy="4314721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8"/>
          </p:nvPr>
        </p:nvSpPr>
        <p:spPr>
          <a:xfrm>
            <a:off x="6175248" y="1912937"/>
            <a:ext cx="5540020" cy="430530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idx="19"/>
          </p:nvPr>
        </p:nvSpPr>
        <p:spPr>
          <a:xfrm>
            <a:off x="479426" y="1089025"/>
            <a:ext cx="5540020" cy="823912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136" y="1089025"/>
            <a:ext cx="5539678" cy="823912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4300001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96930"/>
            <a:ext cx="11232438" cy="510449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>
              <a:defRPr>
                <a:latin typeface="+mj-lt"/>
              </a:defRPr>
            </a:lvl4pPr>
            <a:lvl5pPr>
              <a:defRPr lang="de-DE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483306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Johann Riesch, SPA Mid Term Meeting, September 2021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96930"/>
            <a:ext cx="11232438" cy="510449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>
              <a:defRPr>
                <a:latin typeface="+mj-lt"/>
              </a:defRPr>
            </a:lvl4pPr>
            <a:lvl5pPr>
              <a:defRPr lang="de-DE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262484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30075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89025"/>
            <a:ext cx="5540020" cy="5129212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8"/>
          </p:nvPr>
        </p:nvSpPr>
        <p:spPr>
          <a:xfrm>
            <a:off x="6175248" y="1089025"/>
            <a:ext cx="5540020" cy="5129212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90735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425" y="1912937"/>
            <a:ext cx="5540020" cy="4314721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8"/>
          </p:nvPr>
        </p:nvSpPr>
        <p:spPr>
          <a:xfrm>
            <a:off x="6175248" y="1912937"/>
            <a:ext cx="5540020" cy="430530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idx="19"/>
          </p:nvPr>
        </p:nvSpPr>
        <p:spPr>
          <a:xfrm>
            <a:off x="479426" y="1089025"/>
            <a:ext cx="5540020" cy="823912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136" y="1089025"/>
            <a:ext cx="5539678" cy="823912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8647680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7953" y="186366"/>
            <a:ext cx="60391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>
          <a:xfrm>
            <a:off x="479425" y="293988"/>
            <a:ext cx="10463920" cy="53495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196" b="1">
                <a:solidFill>
                  <a:srgbClr val="326CB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479426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1507" b="11594"/>
          <a:stretch/>
        </p:blipFill>
        <p:spPr>
          <a:xfrm>
            <a:off x="10483020" y="192575"/>
            <a:ext cx="542629" cy="53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538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7953" y="186366"/>
            <a:ext cx="60391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>
          <a:xfrm>
            <a:off x="479425" y="188640"/>
            <a:ext cx="10463920" cy="64030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196" b="1">
                <a:solidFill>
                  <a:srgbClr val="326CB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479426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79425" y="1092174"/>
            <a:ext cx="11233150" cy="5109247"/>
          </a:xfrm>
          <a:prstGeom prst="rect">
            <a:avLst/>
          </a:prstGeom>
        </p:spPr>
        <p:txBody>
          <a:bodyPr/>
          <a:lstStyle>
            <a:lvl1pPr>
              <a:defRPr sz="2397" b="1">
                <a:solidFill>
                  <a:schemeClr val="tx1"/>
                </a:solidFill>
              </a:defRPr>
            </a:lvl1pPr>
            <a:lvl2pPr>
              <a:defRPr sz="1998" b="0">
                <a:solidFill>
                  <a:schemeClr val="tx1"/>
                </a:solidFill>
              </a:defRPr>
            </a:lvl2pPr>
            <a:lvl3pPr>
              <a:defRPr sz="1798">
                <a:solidFill>
                  <a:schemeClr val="tx1"/>
                </a:solidFill>
              </a:defRPr>
            </a:lvl3pPr>
            <a:lvl4pPr>
              <a:defRPr sz="1598">
                <a:solidFill>
                  <a:schemeClr val="tx1"/>
                </a:solidFill>
              </a:defRPr>
            </a:lvl4pPr>
            <a:lvl5pPr>
              <a:defRPr sz="1598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1507" b="11594"/>
          <a:stretch/>
        </p:blipFill>
        <p:spPr>
          <a:xfrm>
            <a:off x="10483020" y="192575"/>
            <a:ext cx="542629" cy="53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095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2811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6170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IPP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1533144" y="3690256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1533144" y="1501919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2399828" y="5269562"/>
            <a:ext cx="7392345" cy="716032"/>
            <a:chOff x="3520170" y="5269562"/>
            <a:chExt cx="7392345" cy="716032"/>
          </a:xfrm>
        </p:grpSpPr>
        <p:pic>
          <p:nvPicPr>
            <p:cNvPr id="11" name="Grafik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170" y="5269562"/>
              <a:ext cx="2382977" cy="716032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568" y="5426500"/>
              <a:ext cx="2142138" cy="507719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4127" y="5426500"/>
              <a:ext cx="1548388" cy="495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561386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649"/>
            <a:ext cx="12192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2348880"/>
            <a:ext cx="11329259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381" y="4293096"/>
            <a:ext cx="5856651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207434" y="-457200"/>
            <a:ext cx="14351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7632172" y="5661248"/>
            <a:ext cx="4224469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4307044" y="40252897"/>
            <a:ext cx="13233195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24510244" y="40405297"/>
            <a:ext cx="13233195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24713444" y="40557697"/>
            <a:ext cx="13233195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24916644" y="40710097"/>
            <a:ext cx="13233195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30" name="Grafik 4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b="7082"/>
          <a:stretch/>
        </p:blipFill>
        <p:spPr>
          <a:xfrm>
            <a:off x="10127915" y="1671577"/>
            <a:ext cx="1728192" cy="594919"/>
          </a:xfrm>
          <a:prstGeom prst="rect">
            <a:avLst/>
          </a:prstGeom>
        </p:spPr>
      </p:pic>
      <p:pic>
        <p:nvPicPr>
          <p:cNvPr id="31" name="Bild 13" descr="EU_und_Text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199" y="5798678"/>
            <a:ext cx="4704000" cy="662648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6078FF40-2845-314C-9777-71F8E3A92DA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120" y="5859300"/>
            <a:ext cx="2468827" cy="540000"/>
          </a:xfrm>
          <a:prstGeom prst="rect">
            <a:avLst/>
          </a:prstGeom>
        </p:spPr>
      </p:pic>
      <p:pic>
        <p:nvPicPr>
          <p:cNvPr id="24" name="Grafik 17">
            <a:extLst>
              <a:ext uri="{FF2B5EF4-FFF2-40B4-BE49-F238E27FC236}">
                <a16:creationId xmlns:a16="http://schemas.microsoft.com/office/drawing/2014/main" id="{DA94F622-0283-0347-B48C-8069959DBA0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63" y="5860850"/>
            <a:ext cx="803164" cy="53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18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349" y="141572"/>
            <a:ext cx="10515600" cy="399579"/>
          </a:xfrm>
        </p:spPr>
        <p:txBody>
          <a:bodyPr anchor="t">
            <a:normAutofit/>
          </a:bodyPr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20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432725" y="0"/>
            <a:ext cx="12624725" cy="72008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0"/>
            <a:ext cx="10369152" cy="6926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4896544"/>
          </a:xfrm>
          <a:prstGeom prst="rect">
            <a:avLst/>
          </a:prstGeo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6" y="116632"/>
            <a:ext cx="610929" cy="465708"/>
          </a:xfrm>
          <a:prstGeom prst="rect">
            <a:avLst/>
          </a:prstGeom>
        </p:spPr>
      </p:pic>
      <p:sp>
        <p:nvSpPr>
          <p:cNvPr id="9" name="Text Box 22"/>
          <p:cNvSpPr txBox="1">
            <a:spLocks noChangeArrowheads="1"/>
          </p:cNvSpPr>
          <p:nvPr userDrawn="1"/>
        </p:nvSpPr>
        <p:spPr bwMode="auto">
          <a:xfrm>
            <a:off x="239185" y="6477000"/>
            <a:ext cx="1180888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cs typeface="Arial" charset="0"/>
              </a:rPr>
              <a:t>MAT-3.2.3-T005-D002_MPG, WPMAT-HHFM Monitoring Meeting 11/2018						</a:t>
            </a:r>
            <a:fld id="{B021AF17-5924-4161-BCC9-2036AD82248A}" type="slidenum">
              <a:rPr lang="en-US" sz="60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‹Nr.›</a:t>
            </a:fld>
            <a:endParaRPr lang="en-US" sz="6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7" name="Logo_FZ_Jülich_NEU_rgb.png"/>
          <p:cNvPicPr>
            <a:picLocks noChangeAspect="1"/>
          </p:cNvPicPr>
          <p:nvPr userDrawn="1"/>
        </p:nvPicPr>
        <p:blipFill rotWithShape="1">
          <a:blip r:embed="rId3"/>
          <a:srcRect t="-1" r="68562" b="9290"/>
          <a:stretch/>
        </p:blipFill>
        <p:spPr>
          <a:xfrm>
            <a:off x="7632171" y="6390000"/>
            <a:ext cx="667776" cy="46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Grafi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9425" y="6408000"/>
            <a:ext cx="6476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33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82332"/>
            <a:ext cx="11521679" cy="1124780"/>
          </a:xfrm>
          <a:prstGeom prst="rect">
            <a:avLst/>
          </a:prstGeom>
        </p:spPr>
        <p:txBody>
          <a:bodyPr/>
          <a:lstStyle>
            <a:lvl1pPr>
              <a:defRPr cap="none" spc="0" baseline="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5960" y="6381330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4662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de-DE"/>
              <a:t>Titelmasterformat durch Klicken bearbeiten</a:t>
            </a:r>
            <a:endParaRPr/>
          </a:p>
        </p:txBody>
      </p:sp>
      <p:cxnSp>
        <p:nvCxnSpPr>
          <p:cNvPr id="12" name="Google Shape;54;p13"/>
          <p:cNvCxnSpPr/>
          <p:nvPr userDrawn="1"/>
        </p:nvCxnSpPr>
        <p:spPr>
          <a:xfrm flipV="1">
            <a:off x="0" y="713738"/>
            <a:ext cx="12192000" cy="15516"/>
          </a:xfrm>
          <a:prstGeom prst="straightConnector1">
            <a:avLst/>
          </a:prstGeom>
          <a:noFill/>
          <a:ln w="31750" cap="flat" cmpd="sng">
            <a:solidFill>
              <a:srgbClr val="00509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79" y="5896320"/>
            <a:ext cx="932357" cy="923881"/>
          </a:xfrm>
          <a:prstGeom prst="rect">
            <a:avLst/>
          </a:prstGeom>
        </p:spPr>
      </p:pic>
      <p:pic>
        <p:nvPicPr>
          <p:cNvPr id="15" name="Google Shape;56;p13"/>
          <p:cNvPicPr preferRelativeResize="0"/>
          <p:nvPr userDrawn="1"/>
        </p:nvPicPr>
        <p:blipFill rotWithShape="1">
          <a:blip r:embed="rId3">
            <a:alphaModFix/>
          </a:blip>
          <a:srcRect l="22502"/>
          <a:stretch/>
        </p:blipFill>
        <p:spPr>
          <a:xfrm>
            <a:off x="9385009" y="9451"/>
            <a:ext cx="2636593" cy="5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5;p3"/>
          <p:cNvSpPr txBox="1">
            <a:spLocks/>
          </p:cNvSpPr>
          <p:nvPr userDrawn="1"/>
        </p:nvSpPr>
        <p:spPr>
          <a:xfrm>
            <a:off x="5981701" y="6578969"/>
            <a:ext cx="405143" cy="31366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727D8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2953700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3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56422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3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pic>
        <p:nvPicPr>
          <p:cNvPr id="6" name="droppedImage.pdf" descr="droppedImage.pdf">
            <a:extLst>
              <a:ext uri="{FF2B5EF4-FFF2-40B4-BE49-F238E27FC236}">
                <a16:creationId xmlns:a16="http://schemas.microsoft.com/office/drawing/2014/main" id="{8681D5BC-1EC8-2A4E-962D-6064FF25A5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20336" y="6015142"/>
            <a:ext cx="651467" cy="57532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DCA416E0-619C-0D41-9F07-13900BBB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1F2FE0E7-2A34-384A-A42A-525401F3799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D0902C9D-45BA-C74D-B443-EA6B2595127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AC048D0-1DD0-4748-98A8-8479AD1DAE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570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3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1075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3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3602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152400" y="142044"/>
            <a:ext cx="11895667" cy="6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0"/>
              </a:spcBef>
              <a:defRPr/>
            </a:pPr>
            <a:endParaRPr lang="de-DE" sz="1800" b="0">
              <a:solidFill>
                <a:srgbClr val="FFFFFF"/>
              </a:solidFill>
            </a:endParaRPr>
          </a:p>
        </p:txBody>
      </p:sp>
      <p:grpSp>
        <p:nvGrpSpPr>
          <p:cNvPr id="5" name="Gruppieren 10"/>
          <p:cNvGrpSpPr>
            <a:grpSpLocks/>
          </p:cNvGrpSpPr>
          <p:nvPr userDrawn="1"/>
        </p:nvGrpSpPr>
        <p:grpSpPr bwMode="auto">
          <a:xfrm>
            <a:off x="8462434" y="163514"/>
            <a:ext cx="3604684" cy="587375"/>
            <a:chOff x="6346825" y="155055"/>
            <a:chExt cx="2704073" cy="587738"/>
          </a:xfrm>
        </p:grpSpPr>
        <p:graphicFrame>
          <p:nvGraphicFramePr>
            <p:cNvPr id="6" name="Objekt 11"/>
            <p:cNvGraphicFramePr>
              <a:graphicFrameLocks noChangeAspect="1"/>
            </p:cNvGraphicFramePr>
            <p:nvPr userDrawn="1"/>
          </p:nvGraphicFramePr>
          <p:xfrm>
            <a:off x="6346825" y="155055"/>
            <a:ext cx="622300" cy="573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2" name="Dokument" r:id="rId3" imgW="609600" imgH="582168" progId="Word.Document.8">
                    <p:embed/>
                  </p:oleObj>
                </mc:Choice>
                <mc:Fallback>
                  <p:oleObj name="Dokument" r:id="rId3" imgW="609600" imgH="582168" progId="Word.Document.8">
                    <p:embed/>
                    <p:pic>
                      <p:nvPicPr>
                        <p:cNvPr id="6" name="Objek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46825" y="155055"/>
                          <a:ext cx="622300" cy="573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kt 12"/>
            <p:cNvGraphicFramePr>
              <a:graphicFrameLocks noChangeAspect="1"/>
            </p:cNvGraphicFramePr>
            <p:nvPr userDrawn="1">
              <p:extLst/>
            </p:nvPr>
          </p:nvGraphicFramePr>
          <p:xfrm>
            <a:off x="7039118" y="167763"/>
            <a:ext cx="2011780" cy="5750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" name="Document" r:id="rId5" imgW="5948836" imgH="707447" progId="Word.Document.8">
                    <p:embed/>
                  </p:oleObj>
                </mc:Choice>
                <mc:Fallback>
                  <p:oleObj name="Document" r:id="rId5" imgW="5948836" imgH="707447" progId="Word.Document.8">
                    <p:embed/>
                    <p:pic>
                      <p:nvPicPr>
                        <p:cNvPr id="7" name="Objek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 r="60275"/>
                        <a:stretch>
                          <a:fillRect/>
                        </a:stretch>
                      </p:blipFill>
                      <p:spPr bwMode="auto">
                        <a:xfrm>
                          <a:off x="7039118" y="167763"/>
                          <a:ext cx="2011780" cy="57503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72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PP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524000" y="3429000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34" name="Titel 7"/>
          <p:cNvSpPr>
            <a:spLocks noGrp="1"/>
          </p:cNvSpPr>
          <p:nvPr userDrawn="1">
            <p:ph type="title"/>
          </p:nvPr>
        </p:nvSpPr>
        <p:spPr>
          <a:xfrm>
            <a:off x="1524000" y="1240663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1930906" y="5892965"/>
            <a:ext cx="8434419" cy="566770"/>
            <a:chOff x="507813" y="5834863"/>
            <a:chExt cx="8135786" cy="566770"/>
          </a:xfrm>
        </p:grpSpPr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13" y="5834863"/>
              <a:ext cx="560411" cy="373742"/>
            </a:xfrm>
            <a:prstGeom prst="rect">
              <a:avLst/>
            </a:prstGeom>
          </p:spPr>
        </p:pic>
        <p:sp>
          <p:nvSpPr>
            <p:cNvPr id="18" name="Subtitle 2"/>
            <p:cNvSpPr txBox="1">
              <a:spLocks/>
            </p:cNvSpPr>
            <p:nvPr userDrawn="1"/>
          </p:nvSpPr>
          <p:spPr>
            <a:xfrm>
              <a:off x="1068224" y="5834863"/>
              <a:ext cx="7575375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1000" dirty="0" err="1">
                  <a:latin typeface="Arial Narrow" panose="020B0606020202030204" pitchFamily="34" charset="0"/>
                </a:rPr>
                <a:t>Euratom</a:t>
              </a:r>
              <a:r>
                <a:rPr lang="en-US" sz="1000" dirty="0">
                  <a:latin typeface="Arial Narrow" panose="020B0606020202030204" pitchFamily="34" charset="0"/>
                </a:rPr>
                <a:t> research and training </a:t>
              </a:r>
              <a:r>
                <a:rPr lang="en-US" sz="1000" dirty="0" err="1">
                  <a:latin typeface="Arial Narrow" panose="020B0606020202030204" pitchFamily="34" charset="0"/>
                </a:rPr>
                <a:t>programme</a:t>
              </a:r>
              <a:r>
                <a:rPr lang="en-US" sz="1000" dirty="0">
                  <a:latin typeface="Arial Narrow" panose="020B0606020202030204" pitchFamily="34" charset="0"/>
                </a:rPr>
                <a:t> 2014-2018 and 2019-2020 under grant agreement No 633053. The views and opinions expressed herein do not necessarily reflect those of the European Commission.</a:t>
              </a:r>
            </a:p>
          </p:txBody>
        </p:sp>
      </p:grp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3520170" y="4873322"/>
            <a:ext cx="5185680" cy="716032"/>
            <a:chOff x="3520170" y="4873322"/>
            <a:chExt cx="5185680" cy="716032"/>
          </a:xfrm>
        </p:grpSpPr>
        <p:pic>
          <p:nvPicPr>
            <p:cNvPr id="24" name="Grafik 2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170" y="4873322"/>
              <a:ext cx="2382977" cy="716032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712" y="5030260"/>
              <a:ext cx="2142138" cy="507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79222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9"/>
          <p:cNvSpPr>
            <a:spLocks noGrp="1"/>
          </p:cNvSpPr>
          <p:nvPr>
            <p:ph type="title"/>
          </p:nvPr>
        </p:nvSpPr>
        <p:spPr>
          <a:xfrm>
            <a:off x="232512" y="211656"/>
            <a:ext cx="10972800" cy="469488"/>
          </a:xfrm>
          <a:prstGeom prst="rect">
            <a:avLst/>
          </a:prstGeom>
        </p:spPr>
        <p:txBody>
          <a:bodyPr/>
          <a:lstStyle>
            <a:lvl1pPr algn="l">
              <a:defRPr sz="2200">
                <a:latin typeface="Arial MT Condensed" panose="020B0706020202020204" pitchFamily="34" charset="0"/>
                <a:ea typeface="Arial MT Condensed" panose="020B0706020202020204" pitchFamily="34" charset="0"/>
                <a:cs typeface="Arial MT Condensed" panose="020B0706020202020204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523832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9"/>
          <p:cNvSpPr>
            <a:spLocks noGrp="1"/>
          </p:cNvSpPr>
          <p:nvPr>
            <p:ph type="title"/>
          </p:nvPr>
        </p:nvSpPr>
        <p:spPr>
          <a:xfrm>
            <a:off x="232512" y="211656"/>
            <a:ext cx="10972800" cy="469488"/>
          </a:xfrm>
          <a:prstGeom prst="rect">
            <a:avLst/>
          </a:prstGeom>
        </p:spPr>
        <p:txBody>
          <a:bodyPr/>
          <a:lstStyle>
            <a:lvl1pPr algn="l">
              <a:defRPr sz="2200">
                <a:latin typeface="Arial MT Condensed" panose="020B0706020202020204" pitchFamily="34" charset="0"/>
                <a:ea typeface="Arial MT Condensed" panose="020B0706020202020204" pitchFamily="34" charset="0"/>
                <a:cs typeface="Arial MT Condensed" panose="020B0706020202020204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233" y="1184275"/>
            <a:ext cx="10972800" cy="4525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0000" indent="-270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6437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432725" y="0"/>
            <a:ext cx="12624725" cy="72008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0"/>
            <a:ext cx="10369152" cy="6926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489654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5" y="116632"/>
            <a:ext cx="610929" cy="465708"/>
          </a:xfrm>
          <a:prstGeom prst="rect">
            <a:avLst/>
          </a:prstGeom>
        </p:spPr>
      </p:pic>
      <p:sp>
        <p:nvSpPr>
          <p:cNvPr id="9" name="Text Box 22"/>
          <p:cNvSpPr txBox="1">
            <a:spLocks noChangeArrowheads="1"/>
          </p:cNvSpPr>
          <p:nvPr userDrawn="1"/>
        </p:nvSpPr>
        <p:spPr bwMode="auto">
          <a:xfrm>
            <a:off x="239184" y="6477000"/>
            <a:ext cx="1180888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baseline="0" noProof="0" dirty="0"/>
              <a:t>Task 3.2.3 - </a:t>
            </a:r>
            <a:r>
              <a:rPr lang="en-US" sz="800" b="0" dirty="0"/>
              <a:t>W-fiber Reinforced Tungsten</a:t>
            </a:r>
            <a:r>
              <a:rPr lang="en-US" sz="800" b="0" baseline="0" noProof="0" dirty="0"/>
              <a:t>, </a:t>
            </a:r>
            <a:r>
              <a:rPr lang="de-DE" sz="800" b="0" baseline="0" noProof="0" dirty="0"/>
              <a:t>Max-Planck-Institut für Plasmaphysik</a:t>
            </a:r>
            <a:r>
              <a:rPr lang="en-US" sz="800" b="0" baseline="0" noProof="0" dirty="0"/>
              <a:t> (IPP), </a:t>
            </a:r>
            <a:r>
              <a:rPr lang="en-US" sz="800" b="0" noProof="0" dirty="0"/>
              <a:t>WPMAT-HHFM</a:t>
            </a:r>
            <a:r>
              <a:rPr lang="en-US" sz="800" b="0" baseline="0" noProof="0" dirty="0"/>
              <a:t> Monitoring Meeting 06/2016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3046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17.05.2021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Johann Riesch, PFMC-18, 17th-21st May 2021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0CD1-7AB8-4FD6-B296-D8D8D0AD81F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02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3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pic>
        <p:nvPicPr>
          <p:cNvPr id="6" name="droppedImage.pdf" descr="droppedImage.pdf">
            <a:extLst>
              <a:ext uri="{FF2B5EF4-FFF2-40B4-BE49-F238E27FC236}">
                <a16:creationId xmlns:a16="http://schemas.microsoft.com/office/drawing/2014/main" id="{8681D5BC-1EC8-2A4E-962D-6064FF25A5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9120336" y="6015142"/>
            <a:ext cx="651467" cy="57532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DCA416E0-619C-0D41-9F07-13900BBB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1F2FE0E7-2A34-384A-A42A-525401F3799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D0902C9D-45BA-C74D-B443-EA6B2595127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AC048D0-1DD0-4748-98A8-8479AD1DAE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814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96930"/>
            <a:ext cx="11232438" cy="510449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>
              <a:defRPr>
                <a:latin typeface="+mj-lt"/>
              </a:defRPr>
            </a:lvl4pPr>
            <a:lvl5pPr>
              <a:defRPr lang="de-DE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194228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08179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96930"/>
            <a:ext cx="11232438" cy="510449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>
              <a:defRPr>
                <a:latin typeface="+mj-lt"/>
              </a:defRPr>
            </a:lvl4pPr>
            <a:lvl5pPr>
              <a:defRPr lang="de-DE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675698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96930"/>
            <a:ext cx="11232438" cy="510449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>
              <a:defRPr>
                <a:latin typeface="+mj-lt"/>
              </a:defRPr>
            </a:lvl4pPr>
            <a:lvl5pPr>
              <a:defRPr lang="de-DE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164771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69885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89025"/>
            <a:ext cx="5540020" cy="5129212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8"/>
          </p:nvPr>
        </p:nvSpPr>
        <p:spPr>
          <a:xfrm>
            <a:off x="6175248" y="1089025"/>
            <a:ext cx="5540020" cy="5129212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366454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6.emf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9.emf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1.wmf"/><Relationship Id="rId4" Type="http://schemas.openxmlformats.org/officeDocument/2006/relationships/slideLayout" Target="../slideLayouts/slideLayout32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183600"/>
            <a:ext cx="2401557" cy="51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4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9" r:id="rId2"/>
    <p:sldLayoutId id="2147483712" r:id="rId3"/>
    <p:sldLayoutId id="2147483800" r:id="rId4"/>
    <p:sldLayoutId id="2147483801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38">
          <p15:clr>
            <a:srgbClr val="F26B43"/>
          </p15:clr>
        </p15:guide>
        <p15:guide id="10" orient="horz" pos="3917">
          <p15:clr>
            <a:srgbClr val="F26B43"/>
          </p15:clr>
        </p15:guide>
        <p15:guide id="11" orient="horz" pos="2484">
          <p15:clr>
            <a:srgbClr val="F26B43"/>
          </p15:clr>
        </p15:guide>
        <p15:guide id="12" orient="horz" pos="3394" userDrawn="1">
          <p15:clr>
            <a:srgbClr val="F26B43"/>
          </p15:clr>
        </p15:guide>
        <p15:guide id="14" orient="horz" pos="3298" userDrawn="1">
          <p15:clr>
            <a:srgbClr val="F26B43"/>
          </p15:clr>
        </p15:guide>
        <p15:guide id="16" orient="horz" pos="371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10850" y="188912"/>
            <a:ext cx="600964" cy="53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86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17" r:id="rId2"/>
    <p:sldLayoutId id="2147483693" r:id="rId3"/>
    <p:sldLayoutId id="2147483694" r:id="rId4"/>
    <p:sldLayoutId id="2147483695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58">
          <p15:clr>
            <a:srgbClr val="F26B43"/>
          </p15:clr>
        </p15:guide>
        <p15:guide id="10" orient="horz" pos="391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10850" y="188912"/>
            <a:ext cx="600964" cy="53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1507" b="11594"/>
          <a:stretch/>
        </p:blipFill>
        <p:spPr>
          <a:xfrm>
            <a:off x="10506765" y="188912"/>
            <a:ext cx="539349" cy="5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8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99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58">
          <p15:clr>
            <a:srgbClr val="F26B43"/>
          </p15:clr>
        </p15:guide>
        <p15:guide id="10" orient="horz" pos="39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482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58">
          <p15:clr>
            <a:srgbClr val="F26B43"/>
          </p15:clr>
        </p15:guide>
        <p15:guide id="10" orient="horz" pos="39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Rectangle 4"/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3" descr="EurofusionDisc.eps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5" y="116632"/>
            <a:ext cx="610929" cy="465708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351584" y="6356351"/>
            <a:ext cx="9230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00" dirty="0"/>
              <a:t>J.W. Coenen | HHFM 2020-06-15</a:t>
            </a:r>
          </a:p>
        </p:txBody>
      </p:sp>
    </p:spTree>
    <p:extLst>
      <p:ext uri="{BB962C8B-B14F-4D97-AF65-F5344CB8AC3E}">
        <p14:creationId xmlns:p14="http://schemas.microsoft.com/office/powerpoint/2010/main" val="127448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7"/>
          <p:cNvSpPr>
            <a:spLocks noChangeShapeType="1"/>
          </p:cNvSpPr>
          <p:nvPr userDrawn="1"/>
        </p:nvSpPr>
        <p:spPr bwMode="auto">
          <a:xfrm>
            <a:off x="311151" y="6586539"/>
            <a:ext cx="1164166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>
              <a:spcBef>
                <a:spcPct val="0"/>
              </a:spcBef>
            </a:pPr>
            <a:endParaRPr lang="de-DE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173567" y="6597651"/>
            <a:ext cx="1197186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1487488">
              <a:defRPr/>
            </a:pPr>
            <a:r>
              <a:rPr lang="en-US" altLang="en-US" sz="1000" b="0" dirty="0">
                <a:solidFill>
                  <a:srgbClr val="000000"/>
                </a:solidFill>
                <a:latin typeface="Arial MT Condensed Light" pitchFamily="34" charset="0"/>
              </a:rPr>
              <a:t>Johann Riesch, </a:t>
            </a:r>
            <a:r>
              <a:rPr lang="en-US" altLang="en-US" sz="1000" b="0" dirty="0" err="1">
                <a:solidFill>
                  <a:srgbClr val="000000"/>
                </a:solidFill>
                <a:latin typeface="Arial MT Condensed Light" pitchFamily="34" charset="0"/>
              </a:rPr>
              <a:t>Ringberg</a:t>
            </a:r>
            <a:r>
              <a:rPr lang="en-US" altLang="en-US" sz="1000" b="0" dirty="0">
                <a:solidFill>
                  <a:srgbClr val="000000"/>
                </a:solidFill>
                <a:latin typeface="Arial MT Condensed Light" pitchFamily="34" charset="0"/>
              </a:rPr>
              <a:t> Seminar</a:t>
            </a:r>
            <a:r>
              <a:rPr lang="en-US" altLang="en-US" sz="1000" b="0" baseline="0" dirty="0">
                <a:solidFill>
                  <a:srgbClr val="000000"/>
                </a:solidFill>
                <a:latin typeface="Arial MT Condensed Light" pitchFamily="34" charset="0"/>
              </a:rPr>
              <a:t> 2019				                                   </a:t>
            </a:r>
            <a:fld id="{A73979AB-2786-4C7B-91FF-68A4EF1BC0A9}" type="slidenum">
              <a:rPr lang="de-DE" altLang="en-US" sz="1000" b="0" smtClean="0">
                <a:solidFill>
                  <a:srgbClr val="000000"/>
                </a:solidFill>
                <a:latin typeface="Arial MT Condensed Light" pitchFamily="34" charset="0"/>
              </a:rPr>
              <a:pPr algn="l" defTabSz="1487488">
                <a:defRPr/>
              </a:pPr>
              <a:t>‹Nr.›</a:t>
            </a:fld>
            <a:endParaRPr lang="de-DE" altLang="en-US" sz="1000" b="0" dirty="0">
              <a:solidFill>
                <a:srgbClr val="000000"/>
              </a:solidFill>
              <a:latin typeface="Arial MT Condensed Light" pitchFamily="34" charset="0"/>
            </a:endParaRPr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226485" y="115888"/>
            <a:ext cx="11815681" cy="666750"/>
            <a:chOff x="169863" y="115888"/>
            <a:chExt cx="8861761" cy="666750"/>
          </a:xfrm>
        </p:grpSpPr>
        <p:sp>
          <p:nvSpPr>
            <p:cNvPr id="1031" name="Line 10"/>
            <p:cNvSpPr>
              <a:spLocks noChangeShapeType="1"/>
            </p:cNvSpPr>
            <p:nvPr/>
          </p:nvSpPr>
          <p:spPr bwMode="auto">
            <a:xfrm>
              <a:off x="169863" y="115888"/>
              <a:ext cx="88617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</a:pPr>
              <a:endParaRPr lang="de-D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2" name="Line 11"/>
            <p:cNvSpPr>
              <a:spLocks noChangeShapeType="1"/>
            </p:cNvSpPr>
            <p:nvPr/>
          </p:nvSpPr>
          <p:spPr bwMode="auto">
            <a:xfrm>
              <a:off x="169863" y="782638"/>
              <a:ext cx="88617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</a:pPr>
              <a:endParaRPr lang="de-DE" sz="1800" b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aphicFrame>
        <p:nvGraphicFramePr>
          <p:cNvPr id="1033" name="Object 12"/>
          <p:cNvGraphicFramePr>
            <a:graphicFrameLocks noChangeAspect="1"/>
          </p:cNvGraphicFramePr>
          <p:nvPr>
            <p:extLst/>
          </p:nvPr>
        </p:nvGraphicFramePr>
        <p:xfrm>
          <a:off x="11270357" y="157958"/>
          <a:ext cx="779827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Dokument" r:id="rId9" imgW="617220" imgH="583692" progId="Word.Document.8">
                  <p:embed/>
                </p:oleObj>
              </mc:Choice>
              <mc:Fallback>
                <p:oleObj name="Dokument" r:id="rId9" imgW="617220" imgH="583692" progId="Word.Document.8">
                  <p:embed/>
                  <p:pic>
                    <p:nvPicPr>
                      <p:cNvPr id="103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0357" y="157958"/>
                        <a:ext cx="779827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550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60493" y="3269472"/>
            <a:ext cx="11871015" cy="1194706"/>
          </a:xfrm>
        </p:spPr>
        <p:txBody>
          <a:bodyPr>
            <a:noAutofit/>
          </a:bodyPr>
          <a:lstStyle/>
          <a:p>
            <a:pPr>
              <a:spcAft>
                <a:spcPts val="599"/>
              </a:spcAft>
            </a:pPr>
            <a:r>
              <a:rPr lang="de-DE" sz="2339" dirty="0">
                <a:latin typeface="Arial Narrow" panose="020B0606020202030204" pitchFamily="34" charset="0"/>
              </a:rPr>
              <a:t>J. Riesch</a:t>
            </a:r>
            <a:r>
              <a:rPr lang="de-DE" sz="2339" baseline="30000" dirty="0">
                <a:latin typeface="Arial Narrow" panose="020B0606020202030204" pitchFamily="34" charset="0"/>
              </a:rPr>
              <a:t>*,a</a:t>
            </a:r>
            <a:r>
              <a:rPr lang="de-DE" sz="2339" dirty="0">
                <a:latin typeface="Arial Narrow" panose="020B0606020202030204" pitchFamily="34" charset="0"/>
              </a:rPr>
              <a:t>, Y. </a:t>
            </a:r>
            <a:r>
              <a:rPr lang="de-DE" sz="2339" dirty="0" err="1">
                <a:latin typeface="Arial Narrow" panose="020B0606020202030204" pitchFamily="34" charset="0"/>
              </a:rPr>
              <a:t>Mao</a:t>
            </a:r>
            <a:r>
              <a:rPr lang="de-DE" sz="2339" baseline="30000" dirty="0" err="1">
                <a:latin typeface="Arial Narrow" panose="020B0606020202030204" pitchFamily="34" charset="0"/>
              </a:rPr>
              <a:t>b,c</a:t>
            </a:r>
            <a:r>
              <a:rPr lang="de-DE" sz="2339" dirty="0">
                <a:latin typeface="Arial Narrow" panose="020B0606020202030204" pitchFamily="34" charset="0"/>
              </a:rPr>
              <a:t>, D. </a:t>
            </a:r>
            <a:r>
              <a:rPr lang="de-DE" sz="2339" dirty="0" err="1">
                <a:latin typeface="Arial Narrow" panose="020B0606020202030204" pitchFamily="34" charset="0"/>
              </a:rPr>
              <a:t>Schwalenberg</a:t>
            </a:r>
            <a:r>
              <a:rPr lang="de-DE" sz="2339" baseline="30000" dirty="0" err="1">
                <a:latin typeface="Arial Narrow" panose="020B0606020202030204" pitchFamily="34" charset="0"/>
              </a:rPr>
              <a:t>b,e</a:t>
            </a:r>
            <a:r>
              <a:rPr lang="de-DE" sz="2339" dirty="0">
                <a:latin typeface="Arial Narrow" panose="020B0606020202030204" pitchFamily="34" charset="0"/>
              </a:rPr>
              <a:t>, B. </a:t>
            </a:r>
            <a:r>
              <a:rPr lang="de-DE" sz="2339" dirty="0" err="1">
                <a:latin typeface="Arial Narrow" panose="020B0606020202030204" pitchFamily="34" charset="0"/>
              </a:rPr>
              <a:t>Böswirth</a:t>
            </a:r>
            <a:r>
              <a:rPr lang="de-DE" sz="2339" baseline="30000" dirty="0" err="1">
                <a:latin typeface="Arial Narrow" panose="020B0606020202030204" pitchFamily="34" charset="0"/>
              </a:rPr>
              <a:t>a</a:t>
            </a:r>
            <a:r>
              <a:rPr lang="de-DE" sz="2339" dirty="0">
                <a:latin typeface="Arial Narrow" panose="020B0606020202030204" pitchFamily="34" charset="0"/>
              </a:rPr>
              <a:t>, S. </a:t>
            </a:r>
            <a:r>
              <a:rPr lang="de-DE" sz="2339" dirty="0" err="1">
                <a:latin typeface="Arial Narrow" panose="020B0606020202030204" pitchFamily="34" charset="0"/>
              </a:rPr>
              <a:t>Elgeti</a:t>
            </a:r>
            <a:r>
              <a:rPr lang="de-DE" sz="2339" baseline="30000" dirty="0" err="1">
                <a:latin typeface="Arial Narrow" panose="020B0606020202030204" pitchFamily="34" charset="0"/>
              </a:rPr>
              <a:t>a</a:t>
            </a:r>
            <a:r>
              <a:rPr lang="de-DE" sz="2339" dirty="0">
                <a:latin typeface="Arial Narrow" panose="020B0606020202030204" pitchFamily="34" charset="0"/>
              </a:rPr>
              <a:t>, H. </a:t>
            </a:r>
            <a:r>
              <a:rPr lang="de-DE" sz="2339" dirty="0" err="1">
                <a:latin typeface="Arial Narrow" panose="020B0606020202030204" pitchFamily="34" charset="0"/>
              </a:rPr>
              <a:t>Greuner</a:t>
            </a:r>
            <a:r>
              <a:rPr lang="de-DE" sz="2339" baseline="30000" dirty="0" err="1">
                <a:latin typeface="Arial Narrow" panose="020B0606020202030204" pitchFamily="34" charset="0"/>
              </a:rPr>
              <a:t>a</a:t>
            </a:r>
            <a:r>
              <a:rPr lang="de-DE" sz="2339" dirty="0">
                <a:latin typeface="Arial Narrow" panose="020B0606020202030204" pitchFamily="34" charset="0"/>
              </a:rPr>
              <a:t>, L. </a:t>
            </a:r>
            <a:r>
              <a:rPr lang="de-DE" sz="2339" dirty="0" err="1">
                <a:latin typeface="Arial Narrow" panose="020B0606020202030204" pitchFamily="34" charset="0"/>
              </a:rPr>
              <a:t>Raumann</a:t>
            </a:r>
            <a:r>
              <a:rPr lang="de-DE" sz="2339" baseline="30000" dirty="0" err="1">
                <a:latin typeface="Arial Narrow" panose="020B0606020202030204" pitchFamily="34" charset="0"/>
              </a:rPr>
              <a:t>b</a:t>
            </a:r>
            <a:r>
              <a:rPr lang="de-DE" sz="2339" dirty="0">
                <a:latin typeface="Arial Narrow" panose="020B0606020202030204" pitchFamily="34" charset="0"/>
              </a:rPr>
              <a:t>, </a:t>
            </a:r>
            <a:br>
              <a:rPr lang="de-DE" sz="2339" dirty="0">
                <a:latin typeface="Arial Narrow" panose="020B0606020202030204" pitchFamily="34" charset="0"/>
              </a:rPr>
            </a:br>
            <a:r>
              <a:rPr lang="de-DE" sz="2339" dirty="0">
                <a:latin typeface="Arial Narrow" panose="020B0606020202030204" pitchFamily="34" charset="0"/>
              </a:rPr>
              <a:t>J.W. </a:t>
            </a:r>
            <a:r>
              <a:rPr lang="de-DE" sz="2339" dirty="0" err="1">
                <a:latin typeface="Arial Narrow" panose="020B0606020202030204" pitchFamily="34" charset="0"/>
              </a:rPr>
              <a:t>Coenen</a:t>
            </a:r>
            <a:r>
              <a:rPr lang="de-DE" sz="2339" baseline="30000" dirty="0" err="1">
                <a:latin typeface="Arial Narrow" panose="020B0606020202030204" pitchFamily="34" charset="0"/>
              </a:rPr>
              <a:t>b,d</a:t>
            </a:r>
            <a:r>
              <a:rPr lang="de-DE" sz="2339" dirty="0">
                <a:latin typeface="Arial Narrow" panose="020B0606020202030204" pitchFamily="34" charset="0"/>
              </a:rPr>
              <a:t>, and R. </a:t>
            </a:r>
            <a:r>
              <a:rPr lang="de-DE" sz="2339" dirty="0" err="1">
                <a:latin typeface="Arial Narrow" panose="020B0606020202030204" pitchFamily="34" charset="0"/>
              </a:rPr>
              <a:t>Neu</a:t>
            </a:r>
            <a:r>
              <a:rPr lang="de-DE" sz="2339" baseline="30000" dirty="0" err="1">
                <a:latin typeface="Arial Narrow" panose="020B0606020202030204" pitchFamily="34" charset="0"/>
              </a:rPr>
              <a:t>a,e</a:t>
            </a:r>
            <a:endParaRPr lang="de-DE" sz="2339" baseline="30000" dirty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700" i="1" baseline="30000" dirty="0" err="1">
                <a:latin typeface="Arial Narrow" panose="020B0606020202030204" pitchFamily="34" charset="0"/>
              </a:rPr>
              <a:t>a</a:t>
            </a:r>
            <a:r>
              <a:rPr lang="en-US" sz="1700" i="1" dirty="0" err="1">
                <a:latin typeface="Arial Narrow" panose="020B0606020202030204" pitchFamily="34" charset="0"/>
              </a:rPr>
              <a:t>Max</a:t>
            </a:r>
            <a:r>
              <a:rPr lang="en-US" sz="1700" i="1" dirty="0">
                <a:latin typeface="Arial Narrow" panose="020B0606020202030204" pitchFamily="34" charset="0"/>
              </a:rPr>
              <a:t>-Planck-</a:t>
            </a:r>
            <a:r>
              <a:rPr lang="en-US" sz="1700" i="1" dirty="0" err="1">
                <a:latin typeface="Arial Narrow" panose="020B0606020202030204" pitchFamily="34" charset="0"/>
              </a:rPr>
              <a:t>Institut</a:t>
            </a:r>
            <a:r>
              <a:rPr lang="en-US" sz="1700" i="1" dirty="0">
                <a:latin typeface="Arial Narrow" panose="020B0606020202030204" pitchFamily="34" charset="0"/>
              </a:rPr>
              <a:t> </a:t>
            </a:r>
            <a:r>
              <a:rPr lang="en-US" sz="1700" i="1" dirty="0" err="1">
                <a:latin typeface="Arial Narrow" panose="020B0606020202030204" pitchFamily="34" charset="0"/>
              </a:rPr>
              <a:t>für</a:t>
            </a:r>
            <a:r>
              <a:rPr lang="en-US" sz="1700" i="1" dirty="0">
                <a:latin typeface="Arial Narrow" panose="020B0606020202030204" pitchFamily="34" charset="0"/>
              </a:rPr>
              <a:t> </a:t>
            </a:r>
            <a:r>
              <a:rPr lang="en-US" sz="1700" i="1" dirty="0" err="1">
                <a:latin typeface="Arial Narrow" panose="020B0606020202030204" pitchFamily="34" charset="0"/>
              </a:rPr>
              <a:t>Plasmaphysik</a:t>
            </a:r>
            <a:r>
              <a:rPr lang="en-US" sz="1700" i="1" dirty="0">
                <a:latin typeface="Arial Narrow" panose="020B0606020202030204" pitchFamily="34" charset="0"/>
              </a:rPr>
              <a:t>, 85748 </a:t>
            </a:r>
            <a:r>
              <a:rPr lang="en-US" sz="1700" i="1" dirty="0" err="1">
                <a:latin typeface="Arial Narrow" panose="020B0606020202030204" pitchFamily="34" charset="0"/>
              </a:rPr>
              <a:t>Garching</a:t>
            </a:r>
            <a:r>
              <a:rPr lang="en-US" sz="1700" i="1" dirty="0">
                <a:latin typeface="Arial Narrow" panose="020B0606020202030204" pitchFamily="34" charset="0"/>
              </a:rPr>
              <a:t>, Germany</a:t>
            </a:r>
          </a:p>
          <a:p>
            <a:pPr>
              <a:spcBef>
                <a:spcPts val="0"/>
              </a:spcBef>
            </a:pPr>
            <a:r>
              <a:rPr lang="en-US" sz="1700" i="1" baseline="30000" dirty="0" err="1">
                <a:latin typeface="Arial Narrow" panose="020B0606020202030204" pitchFamily="34" charset="0"/>
              </a:rPr>
              <a:t>b</a:t>
            </a:r>
            <a:r>
              <a:rPr lang="en-US" sz="1700" i="1" dirty="0" err="1">
                <a:latin typeface="Arial Narrow" panose="020B0606020202030204" pitchFamily="34" charset="0"/>
              </a:rPr>
              <a:t>Forschungszentrum</a:t>
            </a:r>
            <a:r>
              <a:rPr lang="en-US" sz="1700" i="1" dirty="0">
                <a:latin typeface="Arial Narrow" panose="020B0606020202030204" pitchFamily="34" charset="0"/>
              </a:rPr>
              <a:t> </a:t>
            </a:r>
            <a:r>
              <a:rPr lang="en-US" sz="1700" i="1" dirty="0" err="1">
                <a:latin typeface="Arial Narrow" panose="020B0606020202030204" pitchFamily="34" charset="0"/>
              </a:rPr>
              <a:t>Jülich</a:t>
            </a:r>
            <a:r>
              <a:rPr lang="en-US" sz="1700" i="1" dirty="0">
                <a:latin typeface="Arial Narrow" panose="020B0606020202030204" pitchFamily="34" charset="0"/>
              </a:rPr>
              <a:t> GmbH, </a:t>
            </a:r>
            <a:r>
              <a:rPr lang="en-US" sz="1700" i="1" dirty="0" err="1">
                <a:latin typeface="Arial Narrow" panose="020B0606020202030204" pitchFamily="34" charset="0"/>
              </a:rPr>
              <a:t>Institut</a:t>
            </a:r>
            <a:r>
              <a:rPr lang="en-US" sz="1700" i="1" dirty="0">
                <a:latin typeface="Arial Narrow" panose="020B0606020202030204" pitchFamily="34" charset="0"/>
              </a:rPr>
              <a:t> </a:t>
            </a:r>
            <a:r>
              <a:rPr lang="en-US" sz="1700" i="1" dirty="0" err="1">
                <a:latin typeface="Arial Narrow" panose="020B0606020202030204" pitchFamily="34" charset="0"/>
              </a:rPr>
              <a:t>für</a:t>
            </a:r>
            <a:r>
              <a:rPr lang="en-US" sz="1700" i="1" dirty="0">
                <a:latin typeface="Arial Narrow" panose="020B0606020202030204" pitchFamily="34" charset="0"/>
              </a:rPr>
              <a:t> </a:t>
            </a:r>
            <a:r>
              <a:rPr lang="en-US" sz="1700" i="1" dirty="0" err="1">
                <a:latin typeface="Arial Narrow" panose="020B0606020202030204" pitchFamily="34" charset="0"/>
              </a:rPr>
              <a:t>Energie</a:t>
            </a:r>
            <a:r>
              <a:rPr lang="en-US" sz="1700" i="1" dirty="0">
                <a:latin typeface="Arial Narrow" panose="020B0606020202030204" pitchFamily="34" charset="0"/>
              </a:rPr>
              <a:t>- und </a:t>
            </a:r>
            <a:r>
              <a:rPr lang="en-US" sz="1700" i="1" dirty="0" err="1">
                <a:latin typeface="Arial Narrow" panose="020B0606020202030204" pitchFamily="34" charset="0"/>
              </a:rPr>
              <a:t>Klimaforschung</a:t>
            </a:r>
            <a:r>
              <a:rPr lang="en-US" sz="1700" i="1" dirty="0">
                <a:latin typeface="Arial Narrow" panose="020B0606020202030204" pitchFamily="34" charset="0"/>
              </a:rPr>
              <a:t> – </a:t>
            </a:r>
            <a:r>
              <a:rPr lang="en-US" sz="1700" i="1" dirty="0" err="1">
                <a:latin typeface="Arial Narrow" panose="020B0606020202030204" pitchFamily="34" charset="0"/>
              </a:rPr>
              <a:t>Plasmaphysik</a:t>
            </a:r>
            <a:r>
              <a:rPr lang="en-US" sz="1700" i="1" dirty="0">
                <a:latin typeface="Arial Narrow" panose="020B0606020202030204" pitchFamily="34" charset="0"/>
              </a:rPr>
              <a:t>, 52425 </a:t>
            </a:r>
            <a:r>
              <a:rPr lang="en-US" sz="1700" i="1" dirty="0" err="1">
                <a:latin typeface="Arial Narrow" panose="020B0606020202030204" pitchFamily="34" charset="0"/>
              </a:rPr>
              <a:t>Jülich</a:t>
            </a:r>
            <a:r>
              <a:rPr lang="en-US" sz="1700" i="1" dirty="0">
                <a:latin typeface="Arial Narrow" panose="020B0606020202030204" pitchFamily="34" charset="0"/>
              </a:rPr>
              <a:t>, Germany</a:t>
            </a:r>
          </a:p>
          <a:p>
            <a:pPr>
              <a:spcBef>
                <a:spcPts val="0"/>
              </a:spcBef>
            </a:pPr>
            <a:r>
              <a:rPr lang="en-US" sz="1700" i="1" baseline="30000" dirty="0" err="1">
                <a:latin typeface="Arial Narrow" panose="020B0606020202030204" pitchFamily="34" charset="0"/>
              </a:rPr>
              <a:t>c</a:t>
            </a:r>
            <a:r>
              <a:rPr lang="en-US" sz="1700" i="1" dirty="0" err="1">
                <a:latin typeface="Arial Narrow" panose="020B0606020202030204" pitchFamily="34" charset="0"/>
              </a:rPr>
              <a:t>School</a:t>
            </a:r>
            <a:r>
              <a:rPr lang="en-US" sz="1700" i="1" dirty="0">
                <a:latin typeface="Arial Narrow" panose="020B0606020202030204" pitchFamily="34" charset="0"/>
              </a:rPr>
              <a:t> of Mechanical Engineering, Hefei University of Technology, Hefei 230009, China </a:t>
            </a:r>
          </a:p>
          <a:p>
            <a:pPr>
              <a:spcBef>
                <a:spcPts val="0"/>
              </a:spcBef>
            </a:pPr>
            <a:r>
              <a:rPr lang="en-US" sz="1700" i="1" baseline="30000" dirty="0" err="1">
                <a:latin typeface="Arial Narrow" panose="020B0606020202030204" pitchFamily="34" charset="0"/>
              </a:rPr>
              <a:t>d</a:t>
            </a:r>
            <a:r>
              <a:rPr lang="en-US" sz="1700" i="1" dirty="0" err="1">
                <a:latin typeface="Arial Narrow" panose="020B0606020202030204" pitchFamily="34" charset="0"/>
              </a:rPr>
              <a:t>Department</a:t>
            </a:r>
            <a:r>
              <a:rPr lang="en-US" sz="1700" i="1" dirty="0">
                <a:latin typeface="Arial Narrow" panose="020B0606020202030204" pitchFamily="34" charset="0"/>
              </a:rPr>
              <a:t> of Engineering Physics, University of Wisconsin - Madison, Madison, WI53706, USA </a:t>
            </a:r>
          </a:p>
          <a:p>
            <a:pPr>
              <a:spcBef>
                <a:spcPts val="0"/>
              </a:spcBef>
            </a:pPr>
            <a:r>
              <a:rPr lang="en-US" sz="1700" i="1" baseline="30000" dirty="0" err="1">
                <a:latin typeface="Arial Narrow" panose="020B0606020202030204" pitchFamily="34" charset="0"/>
              </a:rPr>
              <a:t>e</a:t>
            </a:r>
            <a:r>
              <a:rPr lang="en-US" sz="1700" i="1" dirty="0" err="1">
                <a:latin typeface="Arial Narrow" panose="020B0606020202030204" pitchFamily="34" charset="0"/>
              </a:rPr>
              <a:t>Technische</a:t>
            </a:r>
            <a:r>
              <a:rPr lang="en-US" sz="1700" i="1" dirty="0">
                <a:latin typeface="Arial Narrow" panose="020B0606020202030204" pitchFamily="34" charset="0"/>
              </a:rPr>
              <a:t> Universität München, 85748  </a:t>
            </a:r>
            <a:r>
              <a:rPr lang="en-US" sz="1700" i="1" dirty="0" err="1">
                <a:latin typeface="Arial Narrow" panose="020B0606020202030204" pitchFamily="34" charset="0"/>
              </a:rPr>
              <a:t>Garching</a:t>
            </a:r>
            <a:r>
              <a:rPr lang="en-US" sz="1700" i="1" dirty="0">
                <a:latin typeface="Arial Narrow" panose="020B0606020202030204" pitchFamily="34" charset="0"/>
              </a:rPr>
              <a:t>, Germany</a:t>
            </a:r>
          </a:p>
          <a:p>
            <a:pPr>
              <a:spcBef>
                <a:spcPts val="0"/>
              </a:spcBef>
            </a:pPr>
            <a:endParaRPr lang="de-DE" sz="1700" i="1" dirty="0">
              <a:latin typeface="Arial Narrow" panose="020B0606020202030204" pitchFamily="34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60492" y="1081135"/>
            <a:ext cx="11871016" cy="20553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3600" b="0" dirty="0">
                <a:latin typeface="Arial Narrow" panose="020B0606020202030204" pitchFamily="34" charset="0"/>
              </a:rPr>
              <a:t>PWIE-SP A.3.T - T001- D002</a:t>
            </a:r>
            <a:br>
              <a:rPr lang="de-DE" sz="3600" b="0" dirty="0">
                <a:latin typeface="Arial Narrow" panose="020B0606020202030204" pitchFamily="34" charset="0"/>
              </a:rPr>
            </a:br>
            <a:r>
              <a:rPr lang="en-US" sz="3600" dirty="0">
                <a:latin typeface="Arial Narrow" panose="020B0606020202030204" pitchFamily="34" charset="0"/>
              </a:rPr>
              <a:t>Performance of advanced materials under high heat loads and their microstructural characterization</a:t>
            </a:r>
          </a:p>
        </p:txBody>
      </p:sp>
    </p:spTree>
    <p:extLst>
      <p:ext uri="{BB962C8B-B14F-4D97-AF65-F5344CB8AC3E}">
        <p14:creationId xmlns:p14="http://schemas.microsoft.com/office/powerpoint/2010/main" val="544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53D5ED6-3BD0-4EFA-9BC5-64D20F6D1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HHF </a:t>
            </a:r>
            <a:r>
              <a:rPr lang="de-DE" dirty="0" err="1"/>
              <a:t>tests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block-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mock-ups</a:t>
            </a:r>
            <a:r>
              <a:rPr lang="de-DE" dirty="0"/>
              <a:t> in GLADIS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17CA4F-951E-4611-A7B2-AB833189992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E684048-D21A-4424-BB44-E940E9BA5C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52F4D17-1AD6-42D9-B93A-EB002C62F43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F6799EA1-3058-4147-97F6-0B4C9A8C1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80" y="1096930"/>
            <a:ext cx="6929832" cy="5104490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Aim</a:t>
            </a:r>
            <a:r>
              <a:rPr lang="de-DE" dirty="0"/>
              <a:t>: Test material </a:t>
            </a:r>
            <a:r>
              <a:rPr lang="de-DE" dirty="0" err="1"/>
              <a:t>until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>
                <a:solidFill>
                  <a:srgbClr val="FF0000"/>
                </a:solidFill>
              </a:rPr>
              <a:t>limit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de-DE" dirty="0"/>
              <a:t>GLADIS: </a:t>
            </a:r>
            <a:r>
              <a:rPr lang="en-US" dirty="0"/>
              <a:t>Homogeneous heating by H neutral beams</a:t>
            </a:r>
          </a:p>
          <a:p>
            <a:pPr lvl="1"/>
            <a:r>
              <a:rPr lang="en-US" dirty="0"/>
              <a:t>Heat flux: </a:t>
            </a:r>
            <a:r>
              <a:rPr lang="en-US" b="1" dirty="0">
                <a:solidFill>
                  <a:schemeClr val="accent1"/>
                </a:solidFill>
              </a:rPr>
              <a:t>10/15/20 MW/m²</a:t>
            </a:r>
            <a:endParaRPr lang="en-US" dirty="0"/>
          </a:p>
          <a:p>
            <a:pPr lvl="1"/>
            <a:r>
              <a:rPr lang="en-US" dirty="0"/>
              <a:t>Pulse length: 30s (equilibrium after 13s)</a:t>
            </a:r>
          </a:p>
          <a:p>
            <a:pPr lvl="1"/>
            <a:r>
              <a:rPr lang="en-US" dirty="0"/>
              <a:t>Actively cooled: water inlet 20 °C, 12 m/s</a:t>
            </a:r>
          </a:p>
          <a:p>
            <a:pPr lvl="1"/>
            <a:r>
              <a:rPr lang="en-US" dirty="0"/>
              <a:t>Procedure</a:t>
            </a:r>
          </a:p>
          <a:p>
            <a:pPr lvl="2"/>
            <a:r>
              <a:rPr lang="en-US" dirty="0"/>
              <a:t>First step: screening up to maximum heat flux</a:t>
            </a:r>
          </a:p>
          <a:p>
            <a:pPr lvl="2"/>
            <a:r>
              <a:rPr lang="en-US" dirty="0"/>
              <a:t>Second step: 100 cycles at maximum heat flux</a:t>
            </a:r>
          </a:p>
          <a:p>
            <a:r>
              <a:rPr lang="en-US" dirty="0"/>
              <a:t>Block based mock-up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lvl="1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CVD- and PM-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W</a:t>
            </a:r>
            <a:r>
              <a:rPr lang="en-GB" baseline="-25000" dirty="0" err="1">
                <a:solidFill>
                  <a:prstClr val="black"/>
                </a:solidFill>
                <a:latin typeface="Calibri" panose="020F0502020204030204"/>
              </a:rPr>
              <a:t>f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/W</a:t>
            </a:r>
          </a:p>
          <a:p>
            <a:pPr lvl="1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Different sample heights to vary the surface temperature</a:t>
            </a:r>
          </a:p>
          <a:p>
            <a:pPr lvl="1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5mm x 10mm x </a:t>
            </a:r>
            <a:r>
              <a:rPr lang="en-GB" b="1" dirty="0">
                <a:solidFill>
                  <a:schemeClr val="accent1"/>
                </a:solidFill>
                <a:latin typeface="Calibri" panose="020F0502020204030204"/>
              </a:rPr>
              <a:t>5/10/15/20mm</a:t>
            </a:r>
            <a:br>
              <a:rPr lang="en-GB" b="1" dirty="0">
                <a:solidFill>
                  <a:schemeClr val="accent1"/>
                </a:solidFill>
                <a:latin typeface="Calibri" panose="020F0502020204030204"/>
              </a:rPr>
            </a:br>
            <a:r>
              <a:rPr lang="en-GB" sz="1800" dirty="0">
                <a:latin typeface="Calibri" panose="020F0502020204030204"/>
              </a:rPr>
              <a:t>(EU DEMO d</a:t>
            </a:r>
            <a:r>
              <a:rPr lang="en-US" sz="1800" dirty="0" err="1">
                <a:latin typeface="Calibri" panose="020F0502020204030204"/>
              </a:rPr>
              <a:t>ivertor</a:t>
            </a:r>
            <a:r>
              <a:rPr lang="en-US" sz="1800" dirty="0">
                <a:latin typeface="Calibri" panose="020F0502020204030204"/>
              </a:rPr>
              <a:t> targets R&amp;D; W </a:t>
            </a:r>
            <a:r>
              <a:rPr lang="en-US" sz="1800" dirty="0" err="1">
                <a:latin typeface="Calibri" panose="020F0502020204030204"/>
              </a:rPr>
              <a:t>armour</a:t>
            </a:r>
            <a:r>
              <a:rPr lang="en-US" sz="1800" dirty="0">
                <a:latin typeface="Calibri" panose="020F0502020204030204"/>
              </a:rPr>
              <a:t> thickness 5-8 mm)</a:t>
            </a:r>
            <a:br>
              <a:rPr lang="en-US" sz="1800" dirty="0">
                <a:latin typeface="Calibri" panose="020F0502020204030204"/>
              </a:rPr>
            </a:br>
            <a:r>
              <a:rPr lang="en-US" sz="1203" i="1" dirty="0">
                <a:solidFill>
                  <a:srgbClr val="000000"/>
                </a:solidFill>
                <a:latin typeface="Times New Roman"/>
              </a:rPr>
              <a:t>[J.H. You et al. Journal of Nuclear Materials 544 (2021) 152670]</a:t>
            </a:r>
          </a:p>
          <a:p>
            <a:pPr lvl="1"/>
            <a:endParaRPr lang="en-US" dirty="0">
              <a:latin typeface="Calibri" panose="020F0502020204030204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de-DE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5F8894C-C6D1-4644-BE05-9C70A6D99E76}"/>
              </a:ext>
            </a:extLst>
          </p:cNvPr>
          <p:cNvGrpSpPr/>
          <p:nvPr/>
        </p:nvGrpSpPr>
        <p:grpSpPr>
          <a:xfrm>
            <a:off x="7562387" y="1106268"/>
            <a:ext cx="4150188" cy="2538424"/>
            <a:chOff x="479425" y="1100920"/>
            <a:chExt cx="4150188" cy="2538424"/>
          </a:xfrm>
        </p:grpSpPr>
        <p:pic>
          <p:nvPicPr>
            <p:cNvPr id="9" name="Grafik 1">
              <a:extLst>
                <a:ext uri="{FF2B5EF4-FFF2-40B4-BE49-F238E27FC236}">
                  <a16:creationId xmlns:a16="http://schemas.microsoft.com/office/drawing/2014/main" id="{2CC22539-CF55-40C6-B986-132499786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425" y="1100920"/>
              <a:ext cx="4150188" cy="2538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A7889702-BF79-4421-9E3C-76C3B9708FDA}"/>
                </a:ext>
              </a:extLst>
            </p:cNvPr>
            <p:cNvSpPr txBox="1"/>
            <p:nvPr/>
          </p:nvSpPr>
          <p:spPr>
            <a:xfrm>
              <a:off x="555990" y="3073490"/>
              <a:ext cx="3997058" cy="52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600" b="1" dirty="0" err="1">
                  <a:solidFill>
                    <a:srgbClr val="007CC3"/>
                  </a:solidFill>
                </a:rPr>
                <a:t>G</a:t>
              </a:r>
              <a:r>
                <a:rPr lang="en-US" sz="1600" dirty="0" err="1"/>
                <a:t>arching</a:t>
              </a:r>
              <a:r>
                <a:rPr lang="en-US" sz="1600" dirty="0"/>
                <a:t> </a:t>
              </a:r>
              <a:r>
                <a:rPr lang="en-US" sz="1600" b="1" dirty="0" err="1">
                  <a:solidFill>
                    <a:srgbClr val="007CC3"/>
                  </a:solidFill>
                </a:rPr>
                <a:t>LA</a:t>
              </a:r>
              <a:r>
                <a:rPr lang="en-US" sz="1600" dirty="0" err="1"/>
                <a:t>rge</a:t>
              </a:r>
              <a:r>
                <a:rPr lang="en-US" sz="1600" dirty="0"/>
                <a:t> </a:t>
              </a:r>
              <a:r>
                <a:rPr lang="en-US" sz="1600" b="1" dirty="0" err="1">
                  <a:solidFill>
                    <a:srgbClr val="007CC3"/>
                  </a:solidFill>
                </a:rPr>
                <a:t>DI</a:t>
              </a:r>
              <a:r>
                <a:rPr lang="en-US" sz="1600" dirty="0" err="1"/>
                <a:t>vertor</a:t>
              </a:r>
              <a:r>
                <a:rPr lang="en-US" sz="1600" dirty="0"/>
                <a:t> </a:t>
              </a:r>
              <a:r>
                <a:rPr lang="en-US" sz="1600" b="1" dirty="0">
                  <a:solidFill>
                    <a:srgbClr val="007CC3"/>
                  </a:solidFill>
                </a:rPr>
                <a:t>S</a:t>
              </a:r>
              <a:r>
                <a:rPr lang="en-US" sz="1600" dirty="0"/>
                <a:t>ample test facility</a:t>
              </a:r>
              <a:br>
                <a:rPr lang="en-US" sz="1600" dirty="0"/>
              </a:br>
              <a:r>
                <a:rPr lang="en-US" sz="1203" i="1" dirty="0">
                  <a:solidFill>
                    <a:srgbClr val="000000"/>
                  </a:solidFill>
                  <a:latin typeface="Times New Roman"/>
                </a:rPr>
                <a:t>[</a:t>
              </a:r>
              <a:r>
                <a:rPr lang="en-US" sz="1203" i="1" dirty="0" err="1">
                  <a:solidFill>
                    <a:srgbClr val="000000"/>
                  </a:solidFill>
                  <a:latin typeface="Times New Roman"/>
                </a:rPr>
                <a:t>Greuner</a:t>
              </a:r>
              <a:r>
                <a:rPr lang="en-US" sz="1203" i="1" dirty="0">
                  <a:solidFill>
                    <a:srgbClr val="000000"/>
                  </a:solidFill>
                  <a:latin typeface="Times New Roman"/>
                </a:rPr>
                <a:t> et al. J NUCL MATER 367-370,(2007) 1444-1448] </a:t>
              </a:r>
              <a:endParaRPr lang="de-DE" sz="1600" dirty="0"/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9B0B67CC-FE85-4185-A9E3-7FEC9A5A6871}"/>
              </a:ext>
            </a:extLst>
          </p:cNvPr>
          <p:cNvGrpSpPr/>
          <p:nvPr/>
        </p:nvGrpSpPr>
        <p:grpSpPr>
          <a:xfrm>
            <a:off x="7562387" y="3752878"/>
            <a:ext cx="4150188" cy="2520000"/>
            <a:chOff x="7562387" y="3752878"/>
            <a:chExt cx="4150188" cy="2520000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AFFB2271-72CE-4591-891B-ABF9E73846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64" t="13312" r="3975" b="16527"/>
            <a:stretch/>
          </p:blipFill>
          <p:spPr>
            <a:xfrm>
              <a:off x="7562387" y="3752878"/>
              <a:ext cx="4150188" cy="2520000"/>
            </a:xfrm>
            <a:prstGeom prst="rect">
              <a:avLst/>
            </a:prstGeom>
          </p:spPr>
        </p:pic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E700645B-B6C8-4F08-8D50-E4C4EC220949}"/>
                </a:ext>
              </a:extLst>
            </p:cNvPr>
            <p:cNvSpPr txBox="1"/>
            <p:nvPr/>
          </p:nvSpPr>
          <p:spPr>
            <a:xfrm>
              <a:off x="9197163" y="3924005"/>
              <a:ext cx="227316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soldered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</a:t>
              </a:r>
              <a:r>
                <a:rPr kumimoji="0" lang="de-DE" sz="1800" b="0" i="0" u="none" strike="noStrike" kern="1200" cap="none" spc="0" normalizeH="0" baseline="-2500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</a:t>
              </a:r>
              <a:r>
                <a:rPr kumimoji="0" lang="de-DE" sz="1800" b="0" i="0" u="none" strike="noStrike" kern="1200" cap="none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/W </a:t>
              </a:r>
              <a:r>
                <a:rPr kumimoji="0" lang="de-DE" sz="1800" b="0" i="0" u="none" strike="noStrike" kern="1200" cap="none" spc="0" normalizeH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blocks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A0B530D8-8CA5-4E65-9E6F-58F12F6D8F79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flipH="1">
              <a:off x="9824484" y="4293337"/>
              <a:ext cx="509261" cy="330901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17688218-2097-4C76-919B-F5EF465F444A}"/>
                </a:ext>
              </a:extLst>
            </p:cNvPr>
            <p:cNvSpPr txBox="1"/>
            <p:nvPr/>
          </p:nvSpPr>
          <p:spPr>
            <a:xfrm>
              <a:off x="7715162" y="5638356"/>
              <a:ext cx="18754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coated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Cu</a:t>
              </a:r>
              <a:r>
                <a:rPr lang="de-DE" dirty="0" err="1">
                  <a:latin typeface="Calibri" panose="020F0502020204030204"/>
                </a:rPr>
                <a:t>CrZr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endParaRPr>
            </a:p>
          </p:txBody>
        </p:sp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66EE5117-A910-4B79-A71F-9150234C3683}"/>
                </a:ext>
              </a:extLst>
            </p:cNvPr>
            <p:cNvCxnSpPr>
              <a:cxnSpLocks/>
              <a:stCxn id="17" idx="0"/>
            </p:cNvCxnSpPr>
            <p:nvPr/>
          </p:nvCxnSpPr>
          <p:spPr>
            <a:xfrm flipV="1">
              <a:off x="8652865" y="5188688"/>
              <a:ext cx="544298" cy="44966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632B4F22-2EA9-42F7-9BF0-5A07CA4207F0}"/>
                </a:ext>
              </a:extLst>
            </p:cNvPr>
            <p:cNvSpPr/>
            <p:nvPr/>
          </p:nvSpPr>
          <p:spPr>
            <a:xfrm rot="1502885">
              <a:off x="8737696" y="4542075"/>
              <a:ext cx="1662953" cy="626874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3140B26-C0A5-44C6-8371-034FE93C2E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Johann Riesch, PFMC-18, 17th-21st May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625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Status &amp; Results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1C7D7F2-A6AE-4C86-93C5-FE55990AEAB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17.05.2021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FDF4FE4-73A4-46D9-9058-4C09B0FC05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Johann Riesch, PFMC-18, 17th-21st May 2021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E887EEB-1716-4BE2-BD15-A77B419F78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634400" y="6318642"/>
            <a:ext cx="1080000" cy="365125"/>
          </a:xfrm>
        </p:spPr>
        <p:txBody>
          <a:bodyPr/>
          <a:lstStyle/>
          <a:p>
            <a:fld id="{6F92DE2D-2CA0-4D32-B507-54A2A3A8E12D}" type="slidenum">
              <a:rPr lang="de-DE" smtClean="0"/>
              <a:t>3</a:t>
            </a:fld>
            <a:endParaRPr lang="de-DE"/>
          </a:p>
        </p:txBody>
      </p:sp>
      <p:sp>
        <p:nvSpPr>
          <p:cNvPr id="17" name="Text Box 42">
            <a:extLst>
              <a:ext uri="{FF2B5EF4-FFF2-40B4-BE49-F238E27FC236}">
                <a16:creationId xmlns:a16="http://schemas.microsoft.com/office/drawing/2014/main" id="{F9C3E197-ED54-4633-BC86-946DE488E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029" y="1190474"/>
            <a:ext cx="6320886" cy="509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71463" indent="-2714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2438" indent="3603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25613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622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98788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55988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913188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70388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27588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defTabSz="446078">
              <a:lnSpc>
                <a:spcPct val="90000"/>
              </a:lnSpc>
              <a:spcBef>
                <a:spcPts val="1000"/>
              </a:spcBef>
            </a:pPr>
            <a:r>
              <a:rPr lang="en-GB" dirty="0">
                <a:latin typeface="+mj-lt"/>
              </a:rPr>
              <a:t>Status</a:t>
            </a:r>
          </a:p>
          <a:p>
            <a:pPr marL="342900" indent="-342900" defTabSz="44607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CVD- and conventional PM-</a:t>
            </a:r>
            <a:r>
              <a:rPr lang="en-GB" dirty="0" err="1">
                <a:latin typeface="+mj-lt"/>
              </a:rPr>
              <a:t>W</a:t>
            </a:r>
            <a:r>
              <a:rPr lang="en-GB" baseline="-25000" dirty="0" err="1">
                <a:latin typeface="+mj-lt"/>
              </a:rPr>
              <a:t>f</a:t>
            </a:r>
            <a:r>
              <a:rPr lang="en-GB" dirty="0">
                <a:latin typeface="+mj-lt"/>
              </a:rPr>
              <a:t>/W: </a:t>
            </a:r>
            <a:r>
              <a:rPr lang="en-GB" sz="2000" dirty="0">
                <a:latin typeface="+mj-lt"/>
              </a:rPr>
              <a:t>HHF tests completed; microstructural analysis almost done</a:t>
            </a:r>
          </a:p>
          <a:p>
            <a:pPr marL="342900" indent="-342900" defTabSz="44607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Porous PM-</a:t>
            </a:r>
            <a:r>
              <a:rPr lang="en-GB" dirty="0" err="1">
                <a:latin typeface="+mj-lt"/>
              </a:rPr>
              <a:t>W</a:t>
            </a:r>
            <a:r>
              <a:rPr lang="en-GB" baseline="-25000" dirty="0" err="1">
                <a:latin typeface="+mj-lt"/>
              </a:rPr>
              <a:t>f</a:t>
            </a:r>
            <a:r>
              <a:rPr lang="en-GB" dirty="0">
                <a:latin typeface="+mj-lt"/>
              </a:rPr>
              <a:t>/W in </a:t>
            </a:r>
            <a:r>
              <a:rPr lang="en-GB" dirty="0" err="1">
                <a:latin typeface="+mj-lt"/>
              </a:rPr>
              <a:t>Gladis</a:t>
            </a:r>
            <a:r>
              <a:rPr lang="en-GB" dirty="0">
                <a:latin typeface="+mj-lt"/>
              </a:rPr>
              <a:t>: </a:t>
            </a:r>
            <a:r>
              <a:rPr lang="en-GB" sz="2000" dirty="0">
                <a:latin typeface="+mj-lt"/>
              </a:rPr>
              <a:t>10</a:t>
            </a:r>
            <a:r>
              <a:rPr lang="en-GB" sz="2000" dirty="0">
                <a:latin typeface="+mj-lt"/>
                <a:sym typeface="Wingdings" panose="05000000000000000000" pitchFamily="2" charset="2"/>
              </a:rPr>
              <a:t> MW/m</a:t>
            </a:r>
            <a:r>
              <a:rPr lang="en-GB" sz="2000" baseline="30000" dirty="0">
                <a:latin typeface="+mj-lt"/>
                <a:sym typeface="Wingdings" panose="05000000000000000000" pitchFamily="2" charset="2"/>
              </a:rPr>
              <a:t>2</a:t>
            </a:r>
            <a:r>
              <a:rPr lang="en-GB" sz="2000" dirty="0">
                <a:latin typeface="+mj-lt"/>
                <a:sym typeface="Wingdings" panose="05000000000000000000" pitchFamily="2" charset="2"/>
              </a:rPr>
              <a:t> done, microstructural analysis started</a:t>
            </a:r>
            <a:endParaRPr lang="en-GB" sz="2000" dirty="0">
              <a:latin typeface="+mj-lt"/>
            </a:endParaRPr>
          </a:p>
          <a:p>
            <a:pPr marL="342900" indent="-342900" defTabSz="44607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GLADIS days in 2021: 3 spent + 2-3 planned</a:t>
            </a:r>
          </a:p>
          <a:p>
            <a:pPr marL="0" indent="0" defTabSz="446078">
              <a:lnSpc>
                <a:spcPct val="90000"/>
              </a:lnSpc>
              <a:spcBef>
                <a:spcPts val="1000"/>
              </a:spcBef>
            </a:pPr>
            <a:r>
              <a:rPr lang="en-GB" dirty="0">
                <a:latin typeface="+mj-lt"/>
              </a:rPr>
              <a:t>Results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 Narrow" panose="020B0606020202030204" pitchFamily="34" charset="0"/>
              </a:rPr>
              <a:t>CVD-</a:t>
            </a:r>
            <a:r>
              <a:rPr lang="en-GB" dirty="0" err="1">
                <a:solidFill>
                  <a:prstClr val="black"/>
                </a:solidFill>
                <a:latin typeface="Arial Narrow" panose="020B0606020202030204" pitchFamily="34" charset="0"/>
              </a:rPr>
              <a:t>W</a:t>
            </a:r>
            <a:r>
              <a:rPr lang="en-GB" baseline="-25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f</a:t>
            </a:r>
            <a:r>
              <a:rPr lang="en-GB" dirty="0">
                <a:solidFill>
                  <a:prstClr val="black"/>
                </a:solidFill>
                <a:latin typeface="Arial Narrow" panose="020B0606020202030204" pitchFamily="34" charset="0"/>
              </a:rPr>
              <a:t>/W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latin typeface="Arial Narrow" panose="020B0606020202030204" pitchFamily="34" charset="0"/>
              </a:rPr>
              <a:t>Depending on architecture survival up to 20 MW/m</a:t>
            </a:r>
            <a:r>
              <a:rPr lang="en-GB" sz="2000" baseline="30000" dirty="0">
                <a:solidFill>
                  <a:schemeClr val="accent1"/>
                </a:solidFill>
                <a:latin typeface="Arial Narrow" panose="020B0606020202030204" pitchFamily="34" charset="0"/>
              </a:rPr>
              <a:t>2</a:t>
            </a:r>
            <a:r>
              <a:rPr lang="en-GB" sz="2000" dirty="0">
                <a:solidFill>
                  <a:prstClr val="black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&amp; </a:t>
            </a:r>
            <a:r>
              <a:rPr lang="en-GB" sz="2000" dirty="0">
                <a:solidFill>
                  <a:prstClr val="black"/>
                </a:solidFill>
                <a:latin typeface="Arial Narrow" panose="020B0606020202030204" pitchFamily="34" charset="0"/>
              </a:rPr>
              <a:t>crucial role of fibre orientation and manufacturing</a:t>
            </a:r>
          </a:p>
          <a:p>
            <a:pPr marL="358775" indent="-3587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 Narrow" panose="020B0606020202030204" pitchFamily="34" charset="0"/>
              </a:rPr>
              <a:t>PM-</a:t>
            </a:r>
            <a:r>
              <a:rPr lang="en-GB" dirty="0" err="1">
                <a:solidFill>
                  <a:prstClr val="black"/>
                </a:solidFill>
                <a:latin typeface="Arial Narrow" panose="020B0606020202030204" pitchFamily="34" charset="0"/>
              </a:rPr>
              <a:t>W</a:t>
            </a:r>
            <a:r>
              <a:rPr lang="en-GB" baseline="-25000" dirty="0" err="1">
                <a:solidFill>
                  <a:prstClr val="black"/>
                </a:solidFill>
                <a:latin typeface="Arial Narrow" panose="020B0606020202030204" pitchFamily="34" charset="0"/>
              </a:rPr>
              <a:t>f</a:t>
            </a:r>
            <a:r>
              <a:rPr lang="en-GB" dirty="0">
                <a:solidFill>
                  <a:prstClr val="black"/>
                </a:solidFill>
                <a:latin typeface="Arial Narrow" panose="020B0606020202030204" pitchFamily="34" charset="0"/>
              </a:rPr>
              <a:t>/W</a:t>
            </a:r>
            <a:endParaRPr lang="en-GB" dirty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Arial Narrow" panose="020B0606020202030204" pitchFamily="34" charset="0"/>
              </a:rPr>
              <a:t>very good performance up to 15 MW/m</a:t>
            </a:r>
            <a:r>
              <a:rPr lang="en-US" sz="2000" baseline="30000" dirty="0">
                <a:solidFill>
                  <a:schemeClr val="accent1"/>
                </a:solidFill>
                <a:latin typeface="Arial Narrow" panose="020B0606020202030204" pitchFamily="34" charset="0"/>
              </a:rPr>
              <a:t>2</a:t>
            </a:r>
            <a:r>
              <a:rPr lang="en-US" sz="2000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&amp;</a:t>
            </a:r>
            <a:r>
              <a:rPr lang="en-US" sz="2000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some </a:t>
            </a:r>
            <a:r>
              <a:rPr lang="en-GB" sz="2000" dirty="0">
                <a:latin typeface="Arial Narrow" panose="020B0606020202030204" pitchFamily="34" charset="0"/>
              </a:rPr>
              <a:t>degradation at 20 MW/m2 (under evaluation)</a:t>
            </a:r>
            <a:endParaRPr lang="en-GB" sz="2000" dirty="0">
              <a:latin typeface="Arial Narrow" panose="020B0606020202030204" pitchFamily="34" charset="0"/>
              <a:sym typeface="Wingdings" panose="05000000000000000000" pitchFamily="2" charset="2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86402D6-35A9-4274-9EA1-D25B44B3A3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127" y="3914179"/>
            <a:ext cx="2879053" cy="2052000"/>
          </a:xfrm>
          <a:prstGeom prst="rect">
            <a:avLst/>
          </a:prstGeom>
        </p:spPr>
      </p:pic>
      <p:sp>
        <p:nvSpPr>
          <p:cNvPr id="15" name="object 7">
            <a:extLst>
              <a:ext uri="{FF2B5EF4-FFF2-40B4-BE49-F238E27FC236}">
                <a16:creationId xmlns:a16="http://schemas.microsoft.com/office/drawing/2014/main" id="{54AA6A49-D533-440B-9385-D91BC1A285FF}"/>
              </a:ext>
            </a:extLst>
          </p:cNvPr>
          <p:cNvSpPr txBox="1"/>
          <p:nvPr/>
        </p:nvSpPr>
        <p:spPr>
          <a:xfrm>
            <a:off x="8591318" y="5660440"/>
            <a:ext cx="2036671" cy="288047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algn="ctr">
              <a:spcBef>
                <a:spcPts val="86"/>
              </a:spcBef>
            </a:pPr>
            <a:r>
              <a:rPr spc="-9" dirty="0">
                <a:solidFill>
                  <a:srgbClr val="FFFF00"/>
                </a:solidFill>
                <a:latin typeface="Calibri"/>
                <a:cs typeface="Calibri"/>
              </a:rPr>
              <a:t>100</a:t>
            </a:r>
            <a:r>
              <a:rPr lang="de-DE" spc="-14" baseline="26143" dirty="0" err="1">
                <a:solidFill>
                  <a:srgbClr val="FFFF00"/>
                </a:solidFill>
                <a:latin typeface="Calibri"/>
                <a:cs typeface="Calibri"/>
              </a:rPr>
              <a:t>th</a:t>
            </a:r>
            <a:r>
              <a:rPr lang="de-DE" spc="-14" baseline="26143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de-DE" spc="-14" dirty="0">
                <a:solidFill>
                  <a:srgbClr val="FFFF00"/>
                </a:solidFill>
                <a:latin typeface="Calibri"/>
                <a:cs typeface="Calibri"/>
              </a:rPr>
              <a:t>pulse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7CCD424-5AE7-4AB2-B38C-F6BA46617383}"/>
              </a:ext>
            </a:extLst>
          </p:cNvPr>
          <p:cNvSpPr txBox="1"/>
          <p:nvPr/>
        </p:nvSpPr>
        <p:spPr>
          <a:xfrm>
            <a:off x="10987435" y="5677973"/>
            <a:ext cx="429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400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FE42267-8796-4E8C-8B88-5B5569ACADD7}"/>
              </a:ext>
            </a:extLst>
          </p:cNvPr>
          <p:cNvSpPr txBox="1"/>
          <p:nvPr/>
        </p:nvSpPr>
        <p:spPr>
          <a:xfrm>
            <a:off x="10987435" y="4826728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1600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E37196-B3ED-4A42-BE30-388E85AE8099}"/>
              </a:ext>
            </a:extLst>
          </p:cNvPr>
          <p:cNvSpPr txBox="1"/>
          <p:nvPr/>
        </p:nvSpPr>
        <p:spPr>
          <a:xfrm>
            <a:off x="10987435" y="3975716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2800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84DD163-4062-4B7D-A598-AED43D3221AB}"/>
              </a:ext>
            </a:extLst>
          </p:cNvPr>
          <p:cNvSpPr txBox="1"/>
          <p:nvPr/>
        </p:nvSpPr>
        <p:spPr>
          <a:xfrm>
            <a:off x="7066555" y="1032463"/>
            <a:ext cx="1103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T</a:t>
            </a:r>
            <a:r>
              <a:rPr lang="de-DE" baseline="-25000" dirty="0" err="1">
                <a:solidFill>
                  <a:srgbClr val="FF0000"/>
                </a:solidFill>
              </a:rPr>
              <a:t>surf</a:t>
            </a:r>
            <a:r>
              <a:rPr lang="de-DE" dirty="0">
                <a:solidFill>
                  <a:srgbClr val="FF0000"/>
                </a:solidFill>
              </a:rPr>
              <a:t>=3293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5714F4CF-B589-4787-A783-490BC6E209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2"/>
          <a:stretch/>
        </p:blipFill>
        <p:spPr>
          <a:xfrm>
            <a:off x="8170127" y="1056456"/>
            <a:ext cx="3400652" cy="2376000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47DA6C5D-1EC3-4EB6-8F60-E9174C9BC196}"/>
              </a:ext>
            </a:extLst>
          </p:cNvPr>
          <p:cNvGrpSpPr/>
          <p:nvPr/>
        </p:nvGrpSpPr>
        <p:grpSpPr>
          <a:xfrm>
            <a:off x="10803307" y="3108457"/>
            <a:ext cx="735738" cy="294295"/>
            <a:chOff x="3777717" y="3132000"/>
            <a:chExt cx="726943" cy="290777"/>
          </a:xfrm>
        </p:grpSpPr>
        <p:sp>
          <p:nvSpPr>
            <p:cNvPr id="23" name="Rectangle 12">
              <a:extLst>
                <a:ext uri="{FF2B5EF4-FFF2-40B4-BE49-F238E27FC236}">
                  <a16:creationId xmlns:a16="http://schemas.microsoft.com/office/drawing/2014/main" id="{6F0FF3A7-81B0-4EDC-B466-6122702045BD}"/>
                </a:ext>
              </a:extLst>
            </p:cNvPr>
            <p:cNvSpPr/>
            <p:nvPr/>
          </p:nvSpPr>
          <p:spPr>
            <a:xfrm>
              <a:off x="3777717" y="3132000"/>
              <a:ext cx="726943" cy="29077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000" rtlCol="0" anchor="t" anchorCtr="1"/>
            <a:lstStyle/>
            <a:p>
              <a:pPr algn="ctr"/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 </a:t>
              </a:r>
              <a:r>
                <a:rPr lang="en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µ</a:t>
              </a:r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cxnSp>
          <p:nvCxnSpPr>
            <p:cNvPr id="24" name="Straight Connector 13">
              <a:extLst>
                <a:ext uri="{FF2B5EF4-FFF2-40B4-BE49-F238E27FC236}">
                  <a16:creationId xmlns:a16="http://schemas.microsoft.com/office/drawing/2014/main" id="{22831FF2-9293-41A7-994C-061893489D80}"/>
                </a:ext>
              </a:extLst>
            </p:cNvPr>
            <p:cNvCxnSpPr>
              <a:cxnSpLocks/>
            </p:cNvCxnSpPr>
            <p:nvPr/>
          </p:nvCxnSpPr>
          <p:spPr>
            <a:xfrm>
              <a:off x="3867588" y="3363393"/>
              <a:ext cx="547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feld 25">
            <a:extLst>
              <a:ext uri="{FF2B5EF4-FFF2-40B4-BE49-F238E27FC236}">
                <a16:creationId xmlns:a16="http://schemas.microsoft.com/office/drawing/2014/main" id="{BCA93934-9DDC-4FC6-81F0-523FCC30AE9A}"/>
              </a:ext>
            </a:extLst>
          </p:cNvPr>
          <p:cNvSpPr txBox="1"/>
          <p:nvPr/>
        </p:nvSpPr>
        <p:spPr>
          <a:xfrm>
            <a:off x="8170126" y="3414256"/>
            <a:ext cx="3783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Arial Narrow" panose="020B0606020202030204" pitchFamily="34" charset="0"/>
              </a:rPr>
              <a:t>Conventional</a:t>
            </a:r>
            <a:r>
              <a:rPr lang="de-DE" sz="1400" dirty="0">
                <a:latin typeface="Arial Narrow" panose="020B0606020202030204" pitchFamily="34" charset="0"/>
              </a:rPr>
              <a:t> PM </a:t>
            </a:r>
            <a:r>
              <a:rPr lang="de-DE" sz="1400" dirty="0" err="1">
                <a:latin typeface="Arial Narrow" panose="020B0606020202030204" pitchFamily="34" charset="0"/>
              </a:rPr>
              <a:t>W</a:t>
            </a:r>
            <a:r>
              <a:rPr lang="de-DE" sz="1400" baseline="-25000" dirty="0" err="1">
                <a:latin typeface="Arial Narrow" panose="020B0606020202030204" pitchFamily="34" charset="0"/>
              </a:rPr>
              <a:t>f</a:t>
            </a:r>
            <a:r>
              <a:rPr lang="de-DE" sz="1400" dirty="0">
                <a:latin typeface="Arial Narrow" panose="020B0606020202030204" pitchFamily="34" charset="0"/>
              </a:rPr>
              <a:t>/W after 100 </a:t>
            </a:r>
            <a:r>
              <a:rPr lang="de-DE" sz="1400" dirty="0" err="1">
                <a:latin typeface="Arial Narrow" panose="020B0606020202030204" pitchFamily="34" charset="0"/>
              </a:rPr>
              <a:t>pulses</a:t>
            </a:r>
            <a:r>
              <a:rPr lang="de-DE" sz="1400" dirty="0">
                <a:latin typeface="Arial Narrow" panose="020B0606020202030204" pitchFamily="34" charset="0"/>
              </a:rPr>
              <a:t> at 15 MW/m</a:t>
            </a:r>
            <a:r>
              <a:rPr lang="de-DE" sz="1400" baseline="30000" dirty="0">
                <a:latin typeface="Arial Narrow" panose="020B0606020202030204" pitchFamily="34" charset="0"/>
              </a:rPr>
              <a:t>2</a:t>
            </a:r>
            <a:endParaRPr lang="de-DE" sz="1400" dirty="0">
              <a:latin typeface="Arial Narrow" panose="020B0606020202030204" pitchFamily="34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AA5DA32-A363-48CE-8AE9-372D8E311A25}"/>
              </a:ext>
            </a:extLst>
          </p:cNvPr>
          <p:cNvSpPr txBox="1"/>
          <p:nvPr/>
        </p:nvSpPr>
        <p:spPr>
          <a:xfrm>
            <a:off x="8130196" y="6027716"/>
            <a:ext cx="3368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Arial Narrow" panose="020B0606020202030204" pitchFamily="34" charset="0"/>
              </a:rPr>
              <a:t>Porous</a:t>
            </a:r>
            <a:r>
              <a:rPr lang="de-DE" sz="1400" dirty="0">
                <a:latin typeface="Arial Narrow" panose="020B0606020202030204" pitchFamily="34" charset="0"/>
              </a:rPr>
              <a:t> PM </a:t>
            </a:r>
            <a:r>
              <a:rPr lang="de-DE" sz="1400" dirty="0" err="1">
                <a:latin typeface="Arial Narrow" panose="020B0606020202030204" pitchFamily="34" charset="0"/>
              </a:rPr>
              <a:t>W</a:t>
            </a:r>
            <a:r>
              <a:rPr lang="de-DE" sz="1400" baseline="-25000" dirty="0" err="1">
                <a:latin typeface="Arial Narrow" panose="020B0606020202030204" pitchFamily="34" charset="0"/>
              </a:rPr>
              <a:t>f</a:t>
            </a:r>
            <a:r>
              <a:rPr lang="de-DE" sz="1400" dirty="0">
                <a:latin typeface="Arial Narrow" panose="020B0606020202030204" pitchFamily="34" charset="0"/>
              </a:rPr>
              <a:t>/W after 100 </a:t>
            </a:r>
            <a:r>
              <a:rPr lang="de-DE" sz="1400" dirty="0" err="1">
                <a:latin typeface="Arial Narrow" panose="020B0606020202030204" pitchFamily="34" charset="0"/>
              </a:rPr>
              <a:t>pulses</a:t>
            </a:r>
            <a:r>
              <a:rPr lang="de-DE" sz="1400" dirty="0">
                <a:latin typeface="Arial Narrow" panose="020B0606020202030204" pitchFamily="34" charset="0"/>
              </a:rPr>
              <a:t> at 10 MW/m</a:t>
            </a:r>
            <a:r>
              <a:rPr lang="de-DE" sz="1400" baseline="30000" dirty="0">
                <a:latin typeface="Arial Narrow" panose="020B0606020202030204" pitchFamily="34" charset="0"/>
              </a:rPr>
              <a:t>2</a:t>
            </a:r>
            <a:endParaRPr lang="de-DE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14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theme/theme1.xml><?xml version="1.0" encoding="utf-8"?>
<a:theme xmlns:a="http://schemas.openxmlformats.org/drawingml/2006/main" name="Title">
  <a:themeElements>
    <a:clrScheme name="IP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70AD47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IPP Slide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slide_template_IPP_2021_1_16_9" id="{E379D6F2-142F-462E-9E29-AB3DEF743E8C}" vid="{F5640F0F-94DB-46A2-AA55-791ABBDEFA90}"/>
    </a:ext>
  </a:extLst>
</a:theme>
</file>

<file path=ppt/theme/theme2.xml><?xml version="1.0" encoding="utf-8"?>
<a:theme xmlns:a="http://schemas.openxmlformats.org/drawingml/2006/main" name="IPP_only">
  <a:themeElements>
    <a:clrScheme name="IP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70AD47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IPP Slide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slide_template_IPP_2021_1_16_9" id="{E379D6F2-142F-462E-9E29-AB3DEF743E8C}" vid="{88B1A2AE-7A17-41F8-B809-98D05E4CD7D9}"/>
    </a:ext>
  </a:extLst>
</a:theme>
</file>

<file path=ppt/theme/theme3.xml><?xml version="1.0" encoding="utf-8"?>
<a:theme xmlns:a="http://schemas.openxmlformats.org/drawingml/2006/main" name="2_IPP-FZJ">
  <a:themeElements>
    <a:clrScheme name="Benutzerdefinier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A5A5A5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IPP Slide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slide_template_IPP_2021_1_16_9" id="{E379D6F2-142F-462E-9E29-AB3DEF743E8C}" vid="{88B1A2AE-7A17-41F8-B809-98D05E4CD7D9}"/>
    </a:ext>
  </a:extLst>
</a:theme>
</file>

<file path=ppt/theme/theme4.xml><?xml version="1.0" encoding="utf-8"?>
<a:theme xmlns:a="http://schemas.openxmlformats.org/drawingml/2006/main" name="IPP-FZJ">
  <a:themeElements>
    <a:clrScheme name="IP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70AD47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Standard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slide_template_IPP_2021_1_16_9" id="{E379D6F2-142F-462E-9E29-AB3DEF743E8C}" vid="{744D2D54-CCEB-4E92-968A-6FA1568E68B4}"/>
    </a:ext>
  </a:extLst>
</a:theme>
</file>

<file path=ppt/theme/theme5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IPP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slide_template_IPP_2021_1_16_9</Template>
  <TotalTime>0</TotalTime>
  <Words>540</Words>
  <Application>Microsoft Office PowerPoint</Application>
  <PresentationFormat>Breitbild</PresentationFormat>
  <Paragraphs>68</Paragraphs>
  <Slides>3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6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</vt:i4>
      </vt:variant>
    </vt:vector>
  </HeadingPairs>
  <TitlesOfParts>
    <vt:vector size="19" baseType="lpstr">
      <vt:lpstr>Arial</vt:lpstr>
      <vt:lpstr>Arial MT Condensed</vt:lpstr>
      <vt:lpstr>Arial MT Condensed Light</vt:lpstr>
      <vt:lpstr>Arial Narrow</vt:lpstr>
      <vt:lpstr>Calibri</vt:lpstr>
      <vt:lpstr>Calibri Light</vt:lpstr>
      <vt:lpstr>Times New Roman</vt:lpstr>
      <vt:lpstr>Wingdings</vt:lpstr>
      <vt:lpstr>Title</vt:lpstr>
      <vt:lpstr>IPP_only</vt:lpstr>
      <vt:lpstr>2_IPP-FZJ</vt:lpstr>
      <vt:lpstr>IPP-FZJ</vt:lpstr>
      <vt:lpstr>Benutzerdefiniertes Design</vt:lpstr>
      <vt:lpstr>1_IPP</vt:lpstr>
      <vt:lpstr>Dokument</vt:lpstr>
      <vt:lpstr>Document</vt:lpstr>
      <vt:lpstr>PWIE-SP A.3.T - T001- D002 Performance of advanced materials under high heat loads and their microstructural characterization</vt:lpstr>
      <vt:lpstr>HHF tests of block-based mock-ups in GLADIS</vt:lpstr>
      <vt:lpstr>Status &amp; Results</vt:lpstr>
    </vt:vector>
  </TitlesOfParts>
  <Company>MPG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</dc:title>
  <dc:creator>Johann Riesch</dc:creator>
  <cp:lastModifiedBy>Johann Riesch</cp:lastModifiedBy>
  <cp:revision>266</cp:revision>
  <dcterms:created xsi:type="dcterms:W3CDTF">2021-02-25T09:39:44Z</dcterms:created>
  <dcterms:modified xsi:type="dcterms:W3CDTF">2021-09-15T07:48:45Z</dcterms:modified>
</cp:coreProperties>
</file>