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9" r:id="rId2"/>
    <p:sldId id="311" r:id="rId3"/>
    <p:sldId id="343" r:id="rId4"/>
    <p:sldId id="322" r:id="rId5"/>
    <p:sldId id="323" r:id="rId6"/>
    <p:sldId id="342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71675" y="8741157"/>
            <a:ext cx="798584" cy="402843"/>
            <a:chOff x="222512" y="4397202"/>
            <a:chExt cx="798584" cy="402843"/>
          </a:xfrm>
        </p:grpSpPr>
        <p:cxnSp>
          <p:nvCxnSpPr>
            <p:cNvPr id="32" name="Rechte verbindingslijn 15">
              <a:extLst>
                <a:ext uri="{FF2B5EF4-FFF2-40B4-BE49-F238E27FC236}">
                  <a16:creationId xmlns:a16="http://schemas.microsoft.com/office/drawing/2014/main" id="{37B50A3E-DDAF-4A5F-ADED-8187508C78E1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96" y="4397202"/>
              <a:ext cx="0" cy="4028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Afbeelding 13">
              <a:extLst>
                <a:ext uri="{FF2B5EF4-FFF2-40B4-BE49-F238E27FC236}">
                  <a16:creationId xmlns:a16="http://schemas.microsoft.com/office/drawing/2014/main" id="{522606A1-5983-4956-9002-1FC101450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2" y="4481976"/>
              <a:ext cx="720000" cy="164148"/>
            </a:xfrm>
            <a:prstGeom prst="rect">
              <a:avLst/>
            </a:prstGeom>
          </p:spPr>
        </p:pic>
      </p:grpSp>
      <p:sp>
        <p:nvSpPr>
          <p:cNvPr id="37" name="Footer Placeholder 36"/>
          <p:cNvSpPr>
            <a:spLocks noGrp="1"/>
          </p:cNvSpPr>
          <p:nvPr>
            <p:ph type="ftr" sz="quarter" idx="2"/>
          </p:nvPr>
        </p:nvSpPr>
        <p:spPr>
          <a:xfrm>
            <a:off x="1178414" y="8026453"/>
            <a:ext cx="542886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charset="0"/>
              </a:rPr>
              <a:t>Copyright © SCK CEN -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SCK CEN.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282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 title="AlexandriaReference"/>
          <p:cNvSpPr txBox="1"/>
          <p:nvPr/>
        </p:nvSpPr>
        <p:spPr>
          <a:xfrm>
            <a:off x="1002044" y="8723215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&lt;generated automatically&gt;</a:t>
            </a:r>
            <a:endParaRPr kumimoji="0" lang="nl-BE" sz="800" b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 title="AlexandriaDistributionLimitations"/>
          <p:cNvSpPr txBox="1"/>
          <p:nvPr/>
        </p:nvSpPr>
        <p:spPr>
          <a:xfrm>
            <a:off x="4924931" y="8892424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 title="AlexandriaAlternativeReference"/>
          <p:cNvSpPr txBox="1"/>
          <p:nvPr/>
        </p:nvSpPr>
        <p:spPr>
          <a:xfrm>
            <a:off x="1002044" y="8866923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altenative reference</a:t>
            </a:r>
            <a:endParaRPr kumimoji="0" lang="nl-BE" sz="800" b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 txBox="1">
            <a:spLocks/>
          </p:cNvSpPr>
          <p:nvPr/>
        </p:nvSpPr>
        <p:spPr>
          <a:xfrm>
            <a:off x="3749673" y="8784848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4E660-BF25-4843-B2A0-93C6E2B6253B}" type="slidenum">
              <a:rPr lang="en-BE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B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/>
        </p:nvCxnSpPr>
        <p:spPr>
          <a:xfrm>
            <a:off x="6585638" y="8784848"/>
            <a:ext cx="0" cy="402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/>
        </p:nvCxnSpPr>
        <p:spPr>
          <a:xfrm>
            <a:off x="1021096" y="8759345"/>
            <a:ext cx="0" cy="402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2" y="8765797"/>
            <a:ext cx="720000" cy="164148"/>
          </a:xfrm>
          <a:prstGeom prst="rect">
            <a:avLst/>
          </a:prstGeom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03643" y="310337"/>
            <a:ext cx="5450714" cy="3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Copyright </a:t>
            </a:r>
            <a:r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© SCK CEN </a:t>
            </a:r>
            <a:r>
              <a:rPr lang="en-GB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-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of </a:t>
            </a:r>
            <a:r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SCK CEN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.</a:t>
            </a:r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Times New Roman" pitchFamily="18" charset="0"/>
              <a:cs typeface="Arial" charset="0"/>
            </a:endParaRPr>
          </a:p>
        </p:txBody>
      </p:sp>
      <p:sp>
        <p:nvSpPr>
          <p:cNvPr id="41" name="Notes Placeholder 40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2" name="Slide Image Placeholder 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87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9482479"/>
            <a:ext cx="2971800" cy="458787"/>
          </a:xfrm>
          <a:prstGeom prst="rect">
            <a:avLst/>
          </a:prstGeom>
        </p:spPr>
        <p:txBody>
          <a:bodyPr/>
          <a:lstStyle/>
          <a:p>
            <a:fld id="{08D528F1-0B43-4D94-A9A2-5B899A16B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0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9482479"/>
            <a:ext cx="2971800" cy="458787"/>
          </a:xfrm>
          <a:prstGeom prst="rect">
            <a:avLst/>
          </a:prstGeom>
        </p:spPr>
        <p:txBody>
          <a:bodyPr/>
          <a:lstStyle/>
          <a:p>
            <a:fld id="{08D528F1-0B43-4D94-A9A2-5B899A16B9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9482479"/>
            <a:ext cx="2971800" cy="458787"/>
          </a:xfrm>
          <a:prstGeom prst="rect">
            <a:avLst/>
          </a:prstGeom>
        </p:spPr>
        <p:txBody>
          <a:bodyPr/>
          <a:lstStyle/>
          <a:p>
            <a:fld id="{08D528F1-0B43-4D94-A9A2-5B899A16B9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0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9482479"/>
            <a:ext cx="2971800" cy="458787"/>
          </a:xfrm>
          <a:prstGeom prst="rect">
            <a:avLst/>
          </a:prstGeom>
        </p:spPr>
        <p:txBody>
          <a:bodyPr/>
          <a:lstStyle/>
          <a:p>
            <a:fld id="{08D528F1-0B43-4D94-A9A2-5B899A16B9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5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9482479"/>
            <a:ext cx="2971800" cy="458787"/>
          </a:xfrm>
          <a:prstGeom prst="rect">
            <a:avLst/>
          </a:prstGeom>
        </p:spPr>
        <p:txBody>
          <a:bodyPr/>
          <a:lstStyle/>
          <a:p>
            <a:fld id="{08D528F1-0B43-4D94-A9A2-5B899A16B9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8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6" name="Afbeelding 8">
            <a:extLst>
              <a:ext uri="{FF2B5EF4-FFF2-40B4-BE49-F238E27FC236}">
                <a16:creationId xmlns:a16="http://schemas.microsoft.com/office/drawing/2014/main" id="{647C93FD-69BD-4ECC-920A-2E0DC2577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46262" r="6836" b="16827"/>
          <a:stretch/>
        </p:blipFill>
        <p:spPr>
          <a:xfrm>
            <a:off x="742950" y="762000"/>
            <a:ext cx="10725150" cy="4476750"/>
          </a:xfrm>
          <a:prstGeom prst="rect">
            <a:avLst/>
          </a:prstGeom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300662"/>
            <a:ext cx="2193393" cy="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8">
            <a:extLst>
              <a:ext uri="{FF2B5EF4-FFF2-40B4-BE49-F238E27FC236}">
                <a16:creationId xmlns:a16="http://schemas.microsoft.com/office/drawing/2014/main" id="{647C93FD-69BD-4ECC-920A-2E0DC2577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8982" r="2160" b="26878"/>
          <a:stretch/>
        </p:blipFill>
        <p:spPr>
          <a:xfrm>
            <a:off x="742950" y="733425"/>
            <a:ext cx="9210675" cy="535305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34125" y="2241030"/>
            <a:ext cx="5074170" cy="236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2247899"/>
            <a:ext cx="5067300" cy="2362201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55454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554549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3540" r="6984" b="16462"/>
          <a:stretch/>
        </p:blipFill>
        <p:spPr>
          <a:xfrm>
            <a:off x="752929" y="769258"/>
            <a:ext cx="10697028" cy="53267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46825" y="2241030"/>
            <a:ext cx="5074170" cy="236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2247899"/>
            <a:ext cx="5067300" cy="2362201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ng slid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1827482"/>
            <a:ext cx="1470223" cy="1471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1pPr>
          </a:lstStyle>
          <a:p>
            <a:r>
              <a:rPr lang="en-US" smtClean="0"/>
              <a:t>add icon</a:t>
            </a:r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09AA0D7A-FE33-4F8C-9C9B-2DF71EA202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63784" y="1810727"/>
            <a:ext cx="1517650" cy="1471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1pPr>
          </a:lstStyle>
          <a:p>
            <a:r>
              <a:rPr lang="en-US" smtClean="0"/>
              <a:t>add icon</a:t>
            </a:r>
            <a:endParaRPr lang="en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5175" y="1822478"/>
            <a:ext cx="3333623" cy="14716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21D06019-3674-4CC0-8571-2CD83FD684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5264" y="1810727"/>
            <a:ext cx="3269974" cy="14716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2" y="806211"/>
            <a:ext cx="10658476" cy="8844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6763" y="3429000"/>
            <a:ext cx="4872037" cy="26289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569814" y="3429000"/>
            <a:ext cx="4872037" cy="26289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52">
          <p15:clr>
            <a:srgbClr val="FBAE40"/>
          </p15:clr>
        </p15:guide>
        <p15:guide id="3" pos="41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496"/>
            <a:ext cx="8939204" cy="5250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13F778B-D9C1-4802-970E-A23E39CC2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3" y="1486463"/>
            <a:ext cx="8939204" cy="7251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9408312" y="800496"/>
            <a:ext cx="2013743" cy="5287567"/>
            <a:chOff x="9408312" y="800496"/>
            <a:chExt cx="2013743" cy="5287567"/>
          </a:xfrm>
          <a:solidFill>
            <a:schemeClr val="bg1">
              <a:lumMod val="95000"/>
            </a:schemeClr>
          </a:solidFill>
        </p:grpSpPr>
        <p:sp>
          <p:nvSpPr>
            <p:cNvPr id="673" name="Oval 672"/>
            <p:cNvSpPr/>
            <p:nvPr/>
          </p:nvSpPr>
          <p:spPr>
            <a:xfrm>
              <a:off x="10003624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10598936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10896592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11194248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10301280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10598936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10896592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11194248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10003624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 userDrawn="1"/>
          </p:nvSpPr>
          <p:spPr>
            <a:xfrm>
              <a:off x="10301280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10896592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11194248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10301280" y="4966720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11194248" y="4966720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10003624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10301280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0598936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0896592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11194248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9705968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10301280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10598936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10896592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11194248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10003624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0301280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10598936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11194248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10598936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10896592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11194248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9408312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9705968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0003624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10301280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0598936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10896592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11194248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9705968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0003624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0896592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11194248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0003624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10301280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0598936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0896592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11194248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0598936" y="258167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0896592" y="258167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9705968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10301280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0896592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11194248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0003624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0598936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10896592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11194248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9408312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0598936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0896592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1194248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10003624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0598936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194248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0301280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896592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1194248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705968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0301280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0598936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1194248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3" y="2293938"/>
            <a:ext cx="8939212" cy="379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8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57" y="541339"/>
            <a:ext cx="11439761" cy="714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20" y="1455718"/>
            <a:ext cx="11431181" cy="4784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BE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10346197" y="35625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15/09/2021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3480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19781" r="9238" b="29912"/>
          <a:stretch/>
        </p:blipFill>
        <p:spPr>
          <a:xfrm>
            <a:off x="771525" y="771525"/>
            <a:ext cx="10658475" cy="4435475"/>
          </a:xfrm>
          <a:prstGeom prst="rect">
            <a:avLst/>
          </a:prstGeom>
        </p:spPr>
      </p:pic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310187"/>
            <a:ext cx="2193393" cy="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39931" r="6884" b="9611"/>
          <a:stretch/>
        </p:blipFill>
        <p:spPr>
          <a:xfrm>
            <a:off x="754743" y="769256"/>
            <a:ext cx="10711543" cy="4475843"/>
          </a:xfrm>
          <a:prstGeom prst="rect">
            <a:avLst/>
          </a:prstGeom>
        </p:spPr>
      </p:pic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5310187"/>
            <a:ext cx="2193393" cy="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3540" r="6984" b="26475"/>
          <a:stretch/>
        </p:blipFill>
        <p:spPr>
          <a:xfrm>
            <a:off x="740229" y="788308"/>
            <a:ext cx="10697028" cy="4437742"/>
          </a:xfrm>
          <a:prstGeom prst="rect">
            <a:avLst/>
          </a:prstGeom>
        </p:spPr>
      </p:pic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310187"/>
            <a:ext cx="2193393" cy="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0" t="19781" r="-17013" b="19721"/>
          <a:stretch/>
        </p:blipFill>
        <p:spPr>
          <a:xfrm>
            <a:off x="742950" y="771525"/>
            <a:ext cx="10658475" cy="5334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6391276" y="2057401"/>
            <a:ext cx="5060496" cy="421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322569" y="2845254"/>
            <a:ext cx="3278005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30" y="3129533"/>
            <a:ext cx="2331259" cy="844082"/>
          </a:xfrm>
          <a:prstGeom prst="rect">
            <a:avLst/>
          </a:prstGeom>
        </p:spPr>
      </p:pic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5086" y="4514850"/>
            <a:ext cx="4896685" cy="154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555086" y="2143125"/>
            <a:ext cx="4896685" cy="22547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9944" r="50129" b="9678"/>
          <a:stretch/>
        </p:blipFill>
        <p:spPr>
          <a:xfrm>
            <a:off x="754744" y="756557"/>
            <a:ext cx="5331731" cy="535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41619" y="2819399"/>
            <a:ext cx="3278005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30" y="3129533"/>
            <a:ext cx="2331259" cy="844082"/>
          </a:xfrm>
          <a:prstGeom prst="rect">
            <a:avLst/>
          </a:prstGeom>
        </p:spPr>
      </p:pic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5086" y="4514850"/>
            <a:ext cx="4896685" cy="154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555086" y="2143125"/>
            <a:ext cx="4896685" cy="22547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0" t="12938" r="-48113" b="26562"/>
          <a:stretch/>
        </p:blipFill>
        <p:spPr>
          <a:xfrm>
            <a:off x="771525" y="758825"/>
            <a:ext cx="10658475" cy="53340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625ABE2-4787-4DCE-8BBA-59C73CFF5E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0200" y="1794669"/>
            <a:ext cx="2097363" cy="3243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─"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 3</a:t>
            </a:r>
          </a:p>
          <a:p>
            <a:pPr lvl="0"/>
            <a:r>
              <a:rPr lang="nl-NL" dirty="0"/>
              <a:t> 4</a:t>
            </a:r>
          </a:p>
          <a:p>
            <a:pPr lvl="0"/>
            <a:r>
              <a:rPr lang="nl-NL" dirty="0"/>
              <a:t> 5</a:t>
            </a:r>
          </a:p>
          <a:p>
            <a:pPr lvl="0"/>
            <a:r>
              <a:rPr lang="nl-NL" dirty="0"/>
              <a:t> 6</a:t>
            </a:r>
          </a:p>
          <a:p>
            <a:pPr lvl="0"/>
            <a:r>
              <a:rPr lang="nl-NL"/>
              <a:t> </a:t>
            </a:r>
            <a:r>
              <a:rPr lang="nl-NL" smtClean="0"/>
              <a:t>7</a:t>
            </a:r>
            <a:endParaRPr lang="en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EE0936-214A-4172-9057-144F7932C4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4703" y="1794669"/>
            <a:ext cx="4433060" cy="3276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6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9657" r="6963" b="29950"/>
          <a:stretch/>
        </p:blipFill>
        <p:spPr>
          <a:xfrm>
            <a:off x="787400" y="761999"/>
            <a:ext cx="10668000" cy="533400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224613" y="2263515"/>
            <a:ext cx="5209082" cy="234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538" y="2254251"/>
            <a:ext cx="5173662" cy="2352674"/>
          </a:xfrm>
          <a:prstGeom prst="rect">
            <a:avLst/>
          </a:prstGeom>
          <a:solidFill>
            <a:schemeClr val="bg1"/>
          </a:solidFill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9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9944" r="6884" b="9678"/>
          <a:stretch/>
        </p:blipFill>
        <p:spPr>
          <a:xfrm>
            <a:off x="754743" y="756557"/>
            <a:ext cx="10711543" cy="535577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41620" y="2235825"/>
            <a:ext cx="5029200" cy="2368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829" y="2237014"/>
            <a:ext cx="5021942" cy="2351315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11"/>
            <a:ext cx="10515600" cy="884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69091"/>
            <a:ext cx="733149" cy="167146"/>
          </a:xfrm>
          <a:prstGeom prst="rect">
            <a:avLst/>
          </a:prstGeom>
        </p:spPr>
      </p:pic>
      <p:sp>
        <p:nvSpPr>
          <p:cNvPr id="13" name="TextBox 12" title="AlexandriaDistributionLimitations"/>
          <p:cNvSpPr txBox="1"/>
          <p:nvPr userDrawn="1"/>
        </p:nvSpPr>
        <p:spPr>
          <a:xfrm>
            <a:off x="10155691" y="6587241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</a:t>
            </a:r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04" y="6515653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17063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 title="AlexandriaDistributionLimitations"/>
          <p:cNvSpPr txBox="1"/>
          <p:nvPr userDrawn="1"/>
        </p:nvSpPr>
        <p:spPr>
          <a:xfrm>
            <a:off x="1117064" y="6573364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SP1.3 SCK-CEN </a:t>
            </a:r>
          </a:p>
        </p:txBody>
      </p:sp>
    </p:spTree>
    <p:extLst>
      <p:ext uri="{BB962C8B-B14F-4D97-AF65-F5344CB8AC3E}">
        <p14:creationId xmlns:p14="http://schemas.microsoft.com/office/powerpoint/2010/main" val="68226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81" r:id="rId3"/>
    <p:sldLayoutId id="2147483683" r:id="rId4"/>
    <p:sldLayoutId id="2147483699" r:id="rId5"/>
    <p:sldLayoutId id="2147483700" r:id="rId6"/>
    <p:sldLayoutId id="2147483661" r:id="rId7"/>
    <p:sldLayoutId id="2147483662" r:id="rId8"/>
    <p:sldLayoutId id="2147483663" r:id="rId9"/>
    <p:sldLayoutId id="2147483664" r:id="rId10"/>
    <p:sldLayoutId id="2147483682" r:id="rId11"/>
    <p:sldLayoutId id="2147483668" r:id="rId12"/>
    <p:sldLayoutId id="2147483669" r:id="rId13"/>
    <p:sldLayoutId id="2147483684" r:id="rId14"/>
    <p:sldLayoutId id="2147483697" r:id="rId15"/>
    <p:sldLayoutId id="2147483702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556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50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7" Type="http://schemas.openxmlformats.org/officeDocument/2006/relationships/image" Target="../media/image22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Dmitry Terentyev  - </a:t>
            </a:r>
            <a:r>
              <a:rPr lang="en-US" dirty="0" smtClean="0"/>
              <a:t>15</a:t>
            </a:r>
            <a:r>
              <a:rPr lang="en-US" dirty="0" smtClean="0"/>
              <a:t>/09/2021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</a:t>
            </a:r>
            <a:r>
              <a:rPr lang="en-US" dirty="0" smtClean="0"/>
              <a:t>Contribution of SCK•CEN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CCC41-9E72-4FBC-8898-58050F58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strength is linked to toughness (K</a:t>
            </a:r>
            <a:r>
              <a:rPr lang="en-US" baseline="-25000" dirty="0" smtClean="0"/>
              <a:t>Q</a:t>
            </a:r>
            <a:r>
              <a:rPr lang="en-US" dirty="0" smtClean="0"/>
              <a:t>)</a:t>
            </a:r>
            <a:endParaRPr lang="en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3E58F7-27F6-4CDF-B2BE-AA5D69EC0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755" y="1406970"/>
            <a:ext cx="8939212" cy="3794125"/>
          </a:xfrm>
        </p:spPr>
        <p:txBody>
          <a:bodyPr>
            <a:normAutofit/>
          </a:bodyPr>
          <a:lstStyle/>
          <a:p>
            <a:r>
              <a:rPr lang="en-US" sz="2000" dirty="0"/>
              <a:t>Conditional fracture toughness goes down with </a:t>
            </a:r>
            <a:r>
              <a:rPr lang="en-US" sz="2000" dirty="0" err="1"/>
              <a:t>T</a:t>
            </a:r>
            <a:r>
              <a:rPr lang="en-US" sz="2000" baseline="-25000" dirty="0" err="1"/>
              <a:t>test</a:t>
            </a:r>
            <a:endParaRPr lang="en-US" sz="2000" baseline="-25000" dirty="0"/>
          </a:p>
          <a:p>
            <a:r>
              <a:rPr lang="en-US" sz="2000" dirty="0"/>
              <a:t>Consistently with the reduction of the wire strength</a:t>
            </a:r>
          </a:p>
          <a:p>
            <a:r>
              <a:rPr lang="en-US" sz="2000" dirty="0"/>
              <a:t>K</a:t>
            </a:r>
            <a:r>
              <a:rPr lang="en-US" sz="2000" baseline="-25000" dirty="0"/>
              <a:t>Q</a:t>
            </a:r>
            <a:r>
              <a:rPr lang="en-US" sz="2000" dirty="0"/>
              <a:t>_RT/K</a:t>
            </a:r>
            <a:r>
              <a:rPr lang="en-US" sz="2000" baseline="-25000" dirty="0"/>
              <a:t>Q</a:t>
            </a:r>
            <a:r>
              <a:rPr lang="en-US" sz="2000" dirty="0"/>
              <a:t>_500C = 1.33; UTS_RT/UTS_500C = </a:t>
            </a:r>
            <a:r>
              <a:rPr lang="en-US" sz="2000" dirty="0" smtClean="0"/>
              <a:t>1.35</a:t>
            </a:r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067296-6A14-4148-8781-5E7A68D3A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2</a:t>
            </a:fld>
            <a:endParaRPr lang="en-B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84677"/>
              </p:ext>
            </p:extLst>
          </p:nvPr>
        </p:nvGraphicFramePr>
        <p:xfrm>
          <a:off x="-173732" y="2587753"/>
          <a:ext cx="5321804" cy="40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73732" y="2587753"/>
                        <a:ext cx="5321804" cy="40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33703"/>
              </p:ext>
            </p:extLst>
          </p:nvPr>
        </p:nvGraphicFramePr>
        <p:xfrm>
          <a:off x="4401311" y="2890565"/>
          <a:ext cx="4687825" cy="358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311" y="2890565"/>
                        <a:ext cx="4687825" cy="3587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H="1">
            <a:off x="1831847" y="2688336"/>
            <a:ext cx="70105" cy="2834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5038344" y="2688336"/>
            <a:ext cx="594360" cy="2834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5259977" y="493776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 diameter 145 µm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 of W fibers: effect of K-doping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done at </a:t>
            </a:r>
            <a:r>
              <a:rPr lang="en-US" dirty="0" smtClean="0"/>
              <a:t>300°C </a:t>
            </a:r>
            <a:r>
              <a:rPr lang="en-US" dirty="0" smtClean="0"/>
              <a:t>and </a:t>
            </a:r>
            <a:r>
              <a:rPr lang="en-US" dirty="0"/>
              <a:t>500°C </a:t>
            </a:r>
            <a:r>
              <a:rPr lang="en-US" dirty="0" smtClean="0"/>
              <a:t>demonstrate that:</a:t>
            </a:r>
          </a:p>
          <a:p>
            <a:pPr lvl="1"/>
            <a:r>
              <a:rPr lang="en-US" dirty="0" smtClean="0"/>
              <a:t>Annealing of un-doped W wire above </a:t>
            </a:r>
            <a:r>
              <a:rPr lang="en-US" dirty="0"/>
              <a:t>1600°C </a:t>
            </a:r>
            <a:r>
              <a:rPr lang="en-US" dirty="0" smtClean="0"/>
              <a:t>makes complete brittle</a:t>
            </a:r>
          </a:p>
          <a:p>
            <a:pPr lvl="1"/>
            <a:r>
              <a:rPr lang="en-US" dirty="0" smtClean="0"/>
              <a:t>K-doped wires exhibit limited strength (&gt; 500MPa) upon annealing up to </a:t>
            </a:r>
            <a:r>
              <a:rPr lang="en-US" dirty="0"/>
              <a:t>1900°C</a:t>
            </a:r>
            <a:endParaRPr lang="nl-BE" dirty="0"/>
          </a:p>
        </p:txBody>
      </p:sp>
      <p:graphicFrame>
        <p:nvGraphicFramePr>
          <p:cNvPr id="4" name="Объект 9"/>
          <p:cNvGraphicFramePr>
            <a:graphicFrameLocks noChangeAspect="1"/>
          </p:cNvGraphicFramePr>
          <p:nvPr>
            <p:extLst/>
          </p:nvPr>
        </p:nvGraphicFramePr>
        <p:xfrm>
          <a:off x="1789816" y="3109704"/>
          <a:ext cx="4766533" cy="333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Graph" r:id="rId3" imgW="4153680" imgH="2901600" progId="Origin50.Graph">
                  <p:embed/>
                </p:oleObj>
              </mc:Choice>
              <mc:Fallback>
                <p:oleObj name="Graph" r:id="rId3" imgW="4153680" imgH="2901600" progId="Origin50.Graph">
                  <p:embed/>
                  <p:pic>
                    <p:nvPicPr>
                      <p:cNvPr id="4" name="Объект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9816" y="3109704"/>
                        <a:ext cx="4766533" cy="3330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10"/>
          <p:cNvGraphicFramePr>
            <a:graphicFrameLocks noChangeAspect="1"/>
          </p:cNvGraphicFramePr>
          <p:nvPr>
            <p:extLst/>
          </p:nvPr>
        </p:nvGraphicFramePr>
        <p:xfrm>
          <a:off x="5866516" y="3109704"/>
          <a:ext cx="4766533" cy="333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Graph" r:id="rId5" imgW="4153680" imgH="2901600" progId="Origin50.Graph">
                  <p:embed/>
                </p:oleObj>
              </mc:Choice>
              <mc:Fallback>
                <p:oleObj name="Graph" r:id="rId5" imgW="4153680" imgH="2901600" progId="Origin50.Graph">
                  <p:embed/>
                  <p:pic>
                    <p:nvPicPr>
                      <p:cNvPr id="5" name="Объект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6516" y="3109704"/>
                        <a:ext cx="4766533" cy="3330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5077098" y="4123819"/>
            <a:ext cx="43543" cy="16110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603952" y="4123819"/>
            <a:ext cx="43543" cy="16110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604628" y="4097692"/>
            <a:ext cx="494240" cy="99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595241" y="3830662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250C</a:t>
            </a:r>
            <a:endParaRPr lang="nl-BE" sz="12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267183" y="4915800"/>
            <a:ext cx="1010157" cy="135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stealth" w="lg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336848" y="4671044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700C</a:t>
            </a:r>
            <a:endParaRPr lang="nl-BE" sz="12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145030" y="4142499"/>
            <a:ext cx="43543" cy="16110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8081609" y="4142499"/>
            <a:ext cx="43543" cy="16110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103379" y="4119465"/>
            <a:ext cx="1041650" cy="43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8319623" y="3865501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550C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55625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CCC41-9E72-4FBC-8898-58050F58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496"/>
            <a:ext cx="10956870" cy="525078"/>
          </a:xfrm>
        </p:spPr>
        <p:txBody>
          <a:bodyPr/>
          <a:lstStyle/>
          <a:p>
            <a:r>
              <a:rPr lang="en-US" dirty="0" smtClean="0"/>
              <a:t>Fracture </a:t>
            </a:r>
            <a:r>
              <a:rPr lang="en-US" dirty="0" smtClean="0"/>
              <a:t>toughness </a:t>
            </a:r>
            <a:r>
              <a:rPr lang="en-US" dirty="0" smtClean="0"/>
              <a:t>tests of </a:t>
            </a:r>
            <a:r>
              <a:rPr lang="en-US" dirty="0" smtClean="0"/>
              <a:t>non-irradiated samples</a:t>
            </a:r>
            <a:endParaRPr lang="en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3E58F7-27F6-4CDF-B2BE-AA5D69EC0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763" y="1827594"/>
            <a:ext cx="8939212" cy="3794125"/>
          </a:xfrm>
        </p:spPr>
        <p:txBody>
          <a:bodyPr>
            <a:normAutofit/>
          </a:bodyPr>
          <a:lstStyle/>
          <a:p>
            <a:r>
              <a:rPr lang="en-US" dirty="0" smtClean="0"/>
              <a:t>All samples with new wires exhibit similar behavior</a:t>
            </a:r>
          </a:p>
          <a:p>
            <a:r>
              <a:rPr lang="en-US" dirty="0" smtClean="0"/>
              <a:t>Wire’s strength decreases with raising test temperature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067296-6A14-4148-8781-5E7A68D3A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4</a:t>
            </a:fld>
            <a:endParaRPr lang="en-BE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109702"/>
              </p:ext>
            </p:extLst>
          </p:nvPr>
        </p:nvGraphicFramePr>
        <p:xfrm>
          <a:off x="1002752" y="2691427"/>
          <a:ext cx="5445204" cy="4166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2752" y="2691427"/>
                        <a:ext cx="5445204" cy="4166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552167"/>
              </p:ext>
            </p:extLst>
          </p:nvPr>
        </p:nvGraphicFramePr>
        <p:xfrm>
          <a:off x="5611327" y="2691427"/>
          <a:ext cx="5445205" cy="4166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11327" y="2691427"/>
                        <a:ext cx="5445205" cy="4166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4248" y="3172968"/>
            <a:ext cx="138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Below DBTT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569" y="3172968"/>
            <a:ext cx="142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 DBTT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53308" y="4187952"/>
            <a:ext cx="444756" cy="46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4975" y="3868777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 rupture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160004" y="4774713"/>
            <a:ext cx="444756" cy="46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02522" y="4437999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 rupture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CCC41-9E72-4FBC-8898-58050F58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496"/>
            <a:ext cx="10956870" cy="525078"/>
          </a:xfrm>
        </p:spPr>
        <p:txBody>
          <a:bodyPr/>
          <a:lstStyle/>
          <a:p>
            <a:r>
              <a:rPr lang="en-US" dirty="0" smtClean="0"/>
              <a:t>Fracture </a:t>
            </a:r>
            <a:r>
              <a:rPr lang="en-US" dirty="0" smtClean="0"/>
              <a:t>toughness </a:t>
            </a:r>
            <a:r>
              <a:rPr lang="en-US" dirty="0" smtClean="0"/>
              <a:t>tests on n-irradiated </a:t>
            </a:r>
            <a:r>
              <a:rPr lang="en-US" dirty="0" smtClean="0"/>
              <a:t>samples</a:t>
            </a:r>
            <a:endParaRPr lang="en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3E58F7-27F6-4CDF-B2BE-AA5D69EC0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763" y="1342402"/>
            <a:ext cx="10818694" cy="37941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Irradiation conditions: 1 </a:t>
            </a:r>
            <a:r>
              <a:rPr lang="en-US" sz="2000" dirty="0" err="1" smtClean="0"/>
              <a:t>dpa</a:t>
            </a:r>
            <a:r>
              <a:rPr lang="en-US" sz="2000" dirty="0" smtClean="0"/>
              <a:t>, </a:t>
            </a:r>
            <a:r>
              <a:rPr lang="en-US" sz="2000" dirty="0" err="1" smtClean="0"/>
              <a:t>Tirr</a:t>
            </a:r>
            <a:r>
              <a:rPr lang="en-US" sz="2000" dirty="0" smtClean="0"/>
              <a:t>=600 and 1000°C</a:t>
            </a:r>
            <a:endParaRPr lang="en-US" sz="2000" dirty="0" smtClean="0"/>
          </a:p>
          <a:p>
            <a:r>
              <a:rPr lang="en-US" sz="2000" dirty="0" smtClean="0"/>
              <a:t>long-fiber </a:t>
            </a:r>
            <a:r>
              <a:rPr lang="en-US" sz="2000" dirty="0" smtClean="0"/>
              <a:t>samples: matrix ductility is reduced by irradiation, wire strength remains the same </a:t>
            </a:r>
            <a:endParaRPr lang="en-US" sz="2000" dirty="0"/>
          </a:p>
          <a:p>
            <a:r>
              <a:rPr lang="en-US" sz="2000" dirty="0" smtClean="0"/>
              <a:t>short-fiber samples: wire strength remains the same (matrix is brittle as fore irradiation)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067296-6A14-4148-8781-5E7A68D3A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5</a:t>
            </a:fld>
            <a:endParaRPr lang="en-BE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827028"/>
              </p:ext>
            </p:extLst>
          </p:nvPr>
        </p:nvGraphicFramePr>
        <p:xfrm>
          <a:off x="3714913" y="3008375"/>
          <a:ext cx="4754509" cy="363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4913" y="3008375"/>
                        <a:ext cx="4754509" cy="3638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55736"/>
              </p:ext>
            </p:extLst>
          </p:nvPr>
        </p:nvGraphicFramePr>
        <p:xfrm>
          <a:off x="7666580" y="3008375"/>
          <a:ext cx="4754507" cy="363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66580" y="3008375"/>
                        <a:ext cx="4754507" cy="3638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95322"/>
              </p:ext>
            </p:extLst>
          </p:nvPr>
        </p:nvGraphicFramePr>
        <p:xfrm>
          <a:off x="-236751" y="2991547"/>
          <a:ext cx="4756054" cy="363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Graph" r:id="rId8" imgW="3920760" imgH="3000960" progId="Origin95.Graph">
                  <p:embed/>
                </p:oleObj>
              </mc:Choice>
              <mc:Fallback>
                <p:oleObj name="Graph" r:id="rId8" imgW="3920760" imgH="3000960" progId="Origin95.Graph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236751" y="2991547"/>
                        <a:ext cx="4756054" cy="3639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0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plan for 2021-2025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Investigate effect of high- and low- temperature neutron irradiation in W fibers and W yarns/braids. K-doped fibers should be considered.</a:t>
            </a:r>
          </a:p>
          <a:p>
            <a:pPr lvl="1"/>
            <a:r>
              <a:rPr lang="en-US" dirty="0" smtClean="0"/>
              <a:t>Tensile strength</a:t>
            </a:r>
          </a:p>
          <a:p>
            <a:pPr lvl="1"/>
            <a:r>
              <a:rPr lang="en-US" dirty="0" smtClean="0"/>
              <a:t>Microstructure </a:t>
            </a:r>
          </a:p>
          <a:p>
            <a:r>
              <a:rPr lang="en-US" dirty="0" smtClean="0"/>
              <a:t>Strategy:</a:t>
            </a:r>
          </a:p>
          <a:p>
            <a:pPr lvl="1"/>
            <a:r>
              <a:rPr lang="en-US" dirty="0" smtClean="0"/>
              <a:t>Develop tensile testing procedure in hot cells</a:t>
            </a:r>
          </a:p>
          <a:p>
            <a:pPr lvl="2"/>
            <a:r>
              <a:rPr lang="en-US" dirty="0" smtClean="0"/>
              <a:t>For 145 µm wire</a:t>
            </a:r>
          </a:p>
          <a:p>
            <a:pPr lvl="2"/>
            <a:r>
              <a:rPr lang="en-US" dirty="0" smtClean="0"/>
              <a:t>For relevant braids/yarns</a:t>
            </a:r>
          </a:p>
          <a:p>
            <a:pPr lvl="1"/>
            <a:r>
              <a:rPr lang="en-US" dirty="0" smtClean="0"/>
              <a:t>Irradiation</a:t>
            </a:r>
          </a:p>
          <a:p>
            <a:pPr lvl="2"/>
            <a:r>
              <a:rPr lang="en-US" dirty="0" smtClean="0"/>
              <a:t>Temperature= low (50-70), 300-400, 600, 800, 1200°C </a:t>
            </a:r>
          </a:p>
          <a:p>
            <a:pPr lvl="2"/>
            <a:r>
              <a:rPr lang="en-US" dirty="0" smtClean="0"/>
              <a:t>Damage level = 0.15-0.2; 0.5, 1 </a:t>
            </a:r>
            <a:r>
              <a:rPr lang="en-US" dirty="0" err="1" smtClean="0"/>
              <a:t>dpa</a:t>
            </a:r>
            <a:endParaRPr lang="en-US" dirty="0" smtClean="0"/>
          </a:p>
          <a:p>
            <a:pPr lvl="1"/>
            <a:r>
              <a:rPr lang="en-US" dirty="0" smtClean="0"/>
              <a:t>Post Irradiation examination</a:t>
            </a:r>
          </a:p>
          <a:p>
            <a:pPr lvl="2"/>
            <a:r>
              <a:rPr lang="en-US" dirty="0" smtClean="0"/>
              <a:t>Tests in the temperature range RT-600°C</a:t>
            </a:r>
          </a:p>
          <a:p>
            <a:pPr lvl="2"/>
            <a:r>
              <a:rPr lang="en-US" dirty="0" smtClean="0"/>
              <a:t>SEM</a:t>
            </a:r>
          </a:p>
          <a:p>
            <a:pPr lvl="2"/>
            <a:r>
              <a:rPr lang="en-US" dirty="0" smtClean="0"/>
              <a:t>FIB + TEM/APT (up to interest of other collaborators)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480175"/>
            <a:ext cx="2743200" cy="230188"/>
          </a:xfrm>
        </p:spPr>
        <p:txBody>
          <a:bodyPr/>
          <a:lstStyle/>
          <a:p>
            <a:fld id="{A814E660-BF25-4843-B2A0-93C6E2B6253B}" type="slidenum">
              <a:rPr lang="en-BE" smtClean="0"/>
              <a:pPr/>
              <a:t>6</a:t>
            </a:fld>
            <a:endParaRPr lang="en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28" y="3265605"/>
            <a:ext cx="2490173" cy="1488267"/>
          </a:xfrm>
          <a:prstGeom prst="rect">
            <a:avLst/>
          </a:prstGeom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73" y="3265605"/>
            <a:ext cx="2031048" cy="1521553"/>
          </a:xfrm>
          <a:prstGeom prst="rect">
            <a:avLst/>
          </a:prstGeom>
        </p:spPr>
      </p:pic>
      <p:pic>
        <p:nvPicPr>
          <p:cNvPr id="10" name="Рисунок 22" descr="specimen in clamp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65" y="2072053"/>
            <a:ext cx="2934725" cy="1057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2" descr="C:\Users\Илья Волков\Desktop\Холдер в тяге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9736" y="1167719"/>
            <a:ext cx="1057118" cy="286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614" y="4890307"/>
            <a:ext cx="2419602" cy="172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73" y="4890307"/>
            <a:ext cx="2304327" cy="17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743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E3396F7-E7CA-46F8-9F2B-7BCB0D71C8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80433" y="6479665"/>
            <a:ext cx="2743200" cy="143176"/>
          </a:xfrm>
          <a:prstGeom prst="rect">
            <a:avLst/>
          </a:prstGeom>
        </p:spPr>
        <p:txBody>
          <a:bodyPr/>
          <a:lstStyle/>
          <a:p>
            <a:fld id="{A814E660-BF25-4843-B2A0-93C6E2B6253B}" type="slidenum">
              <a:rPr lang="en-BE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endParaRPr lang="en-B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2" name="Rectangle 691"/>
          <p:cNvSpPr/>
          <p:nvPr/>
        </p:nvSpPr>
        <p:spPr>
          <a:xfrm>
            <a:off x="952500" y="985600"/>
            <a:ext cx="10287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b="1">
                <a:solidFill>
                  <a:schemeClr val="accent2"/>
                </a:solidFill>
              </a:rPr>
              <a:t>Copyright © </a:t>
            </a:r>
            <a:r>
              <a:rPr lang="en-GB" sz="2000" b="1" smtClean="0">
                <a:solidFill>
                  <a:schemeClr val="accent2"/>
                </a:solidFill>
              </a:rPr>
              <a:t>SCK</a:t>
            </a:r>
            <a:r>
              <a:rPr lang="en-GB" sz="2000" b="1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GB" sz="2000" b="1" smtClean="0">
                <a:solidFill>
                  <a:schemeClr val="accent2"/>
                </a:solidFill>
              </a:rPr>
              <a:t>CEN</a:t>
            </a:r>
            <a:endParaRPr lang="en-GB" sz="2000" b="1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</a:pPr>
            <a:endParaRPr lang="en-GB" sz="1400" b="1"/>
          </a:p>
          <a:p>
            <a:pPr algn="ctr">
              <a:spcBef>
                <a:spcPct val="0"/>
              </a:spcBef>
            </a:pPr>
            <a:r>
              <a:rPr lang="en-GB" sz="1400"/>
              <a:t>PLEASE NOTE!</a:t>
            </a:r>
          </a:p>
          <a:p>
            <a:pPr algn="ctr">
              <a:spcBef>
                <a:spcPct val="0"/>
              </a:spcBef>
            </a:pPr>
            <a:r>
              <a:rPr lang="en-US" sz="1400"/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1400" smtClean="0"/>
              <a:t>SCK CEN</a:t>
            </a:r>
            <a:r>
              <a:rPr lang="en-US" sz="1400"/>
              <a:t>.</a:t>
            </a:r>
            <a:br>
              <a:rPr lang="en-US" sz="1400"/>
            </a:br>
            <a:r>
              <a:rPr lang="en-US" sz="1400"/>
              <a:t>If this explicit written permission has been obtained, please reference the author, followed by ‘by courtesy of </a:t>
            </a:r>
            <a:r>
              <a:rPr lang="en-US" sz="1400" smtClean="0"/>
              <a:t>SCK CEN</a:t>
            </a:r>
            <a:r>
              <a:rPr lang="en-US" sz="1400"/>
              <a:t>’.</a:t>
            </a:r>
          </a:p>
          <a:p>
            <a:pPr algn="ctr">
              <a:spcBef>
                <a:spcPct val="0"/>
              </a:spcBef>
            </a:pPr>
            <a:endParaRPr lang="en-US" sz="1400"/>
          </a:p>
          <a:p>
            <a:pPr algn="ctr">
              <a:spcBef>
                <a:spcPct val="0"/>
              </a:spcBef>
            </a:pPr>
            <a:r>
              <a:rPr lang="en-US" sz="1400"/>
              <a:t>Any infringement to this rule is illegal and entitles to claim damages from the infringer, without prejudice to any other right in case of granting a patent or registration in the field of intellectual property.</a:t>
            </a:r>
          </a:p>
          <a:p>
            <a:pPr algn="ctr">
              <a:spcBef>
                <a:spcPct val="0"/>
              </a:spcBef>
            </a:pPr>
            <a:endParaRPr lang="en-GB" sz="1400"/>
          </a:p>
          <a:p>
            <a:pPr algn="ctr">
              <a:spcBef>
                <a:spcPct val="0"/>
              </a:spcBef>
            </a:pPr>
            <a:endParaRPr lang="en-GB" sz="1400"/>
          </a:p>
          <a:p>
            <a:pPr algn="ctr">
              <a:spcBef>
                <a:spcPct val="0"/>
              </a:spcBef>
            </a:pPr>
            <a:r>
              <a:rPr lang="en-GB" sz="1400" b="1" smtClean="0"/>
              <a:t>SCK CEN</a:t>
            </a:r>
            <a:endParaRPr lang="en-GB" sz="1400" b="1"/>
          </a:p>
          <a:p>
            <a:pPr algn="ctr">
              <a:spcBef>
                <a:spcPct val="0"/>
              </a:spcBef>
            </a:pPr>
            <a:r>
              <a:rPr lang="en-GB" sz="1400"/>
              <a:t>Studiecentrum voor Kernenergie</a:t>
            </a:r>
          </a:p>
          <a:p>
            <a:pPr algn="ctr">
              <a:spcBef>
                <a:spcPct val="0"/>
              </a:spcBef>
            </a:pPr>
            <a:r>
              <a:rPr lang="en-GB" sz="1400"/>
              <a:t>Centre d'Etude de l'Energie Nucléaire</a:t>
            </a:r>
          </a:p>
          <a:p>
            <a:pPr algn="ctr">
              <a:spcBef>
                <a:spcPct val="0"/>
              </a:spcBef>
            </a:pPr>
            <a:r>
              <a:rPr lang="en-GB" sz="1400"/>
              <a:t>Belgian Nuclear </a:t>
            </a:r>
            <a:r>
              <a:rPr lang="en-US" sz="1400"/>
              <a:t>Research</a:t>
            </a:r>
            <a:r>
              <a:rPr lang="en-GB" sz="1400"/>
              <a:t> Centre</a:t>
            </a:r>
          </a:p>
          <a:p>
            <a:pPr algn="ctr">
              <a:spcBef>
                <a:spcPct val="0"/>
              </a:spcBef>
            </a:pPr>
            <a:endParaRPr lang="en-GB" sz="1400"/>
          </a:p>
          <a:p>
            <a:pPr algn="ctr">
              <a:spcBef>
                <a:spcPct val="0"/>
              </a:spcBef>
            </a:pPr>
            <a:r>
              <a:rPr lang="en-GB" sz="1400"/>
              <a:t>Stichting van Openbaar Nut </a:t>
            </a:r>
          </a:p>
          <a:p>
            <a:pPr algn="ctr">
              <a:spcBef>
                <a:spcPct val="0"/>
              </a:spcBef>
            </a:pPr>
            <a:r>
              <a:rPr lang="en-GB" sz="1400"/>
              <a:t>Fondation d'Utilité Publique </a:t>
            </a:r>
          </a:p>
          <a:p>
            <a:pPr algn="ctr">
              <a:spcBef>
                <a:spcPct val="0"/>
              </a:spcBef>
            </a:pPr>
            <a:r>
              <a:rPr lang="en-GB" sz="1400"/>
              <a:t>Foundation of Public Utility</a:t>
            </a:r>
          </a:p>
          <a:p>
            <a:pPr algn="ctr">
              <a:spcBef>
                <a:spcPct val="0"/>
              </a:spcBef>
            </a:pPr>
            <a:endParaRPr lang="en-GB" sz="1400"/>
          </a:p>
          <a:p>
            <a:pPr algn="ctr">
              <a:spcBef>
                <a:spcPct val="0"/>
              </a:spcBef>
            </a:pPr>
            <a:r>
              <a:rPr lang="en-GB" sz="1400"/>
              <a:t>Registered Office: Avenue Herrmann-Debrouxlaan 40 – BE-1160 BRUSSELS</a:t>
            </a:r>
          </a:p>
          <a:p>
            <a:pPr algn="ctr">
              <a:spcBef>
                <a:spcPct val="0"/>
              </a:spcBef>
            </a:pPr>
            <a:r>
              <a:rPr lang="en-GB" sz="1400"/>
              <a:t>Operational Office: Boeretang 200 – BE-2400 MOL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1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- non Alx.pptx" id="{234A7805-6BAA-4206-969E-51965EB19825}" vid="{3C093591-5CD8-4757-A439-9AFAF4D652C7}"/>
    </a:ext>
  </a:extLst>
</a:theme>
</file>

<file path=ppt/theme/theme2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- non Alx</Template>
  <TotalTime>423</TotalTime>
  <Words>404</Words>
  <Application>Microsoft Office PowerPoint</Application>
  <PresentationFormat>Widescreen</PresentationFormat>
  <Paragraphs>69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Georgia</vt:lpstr>
      <vt:lpstr>Segoe UI</vt:lpstr>
      <vt:lpstr>Segoe UI Black</vt:lpstr>
      <vt:lpstr>Segoe UI Semibold</vt:lpstr>
      <vt:lpstr>Times New Roman</vt:lpstr>
      <vt:lpstr>Wingdings</vt:lpstr>
      <vt:lpstr>Office Theme</vt:lpstr>
      <vt:lpstr>Graph</vt:lpstr>
      <vt:lpstr>SPA Contribution of SCK•CEN </vt:lpstr>
      <vt:lpstr>Wire strength is linked to toughness (KQ)</vt:lpstr>
      <vt:lpstr>Annealing of W fibers: effect of K-doping</vt:lpstr>
      <vt:lpstr>Fracture toughness tests of non-irradiated samples</vt:lpstr>
      <vt:lpstr>Fracture toughness tests on n-irradiated samples</vt:lpstr>
      <vt:lpstr>Work plan for 2021-2025</vt:lpstr>
      <vt:lpstr>PowerPoint Presentation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Terentyev Dmitry</dc:creator>
  <cp:lastModifiedBy>Dmitry Terentyev</cp:lastModifiedBy>
  <cp:revision>54</cp:revision>
  <cp:lastPrinted>2020-01-20T09:16:47Z</cp:lastPrinted>
  <dcterms:created xsi:type="dcterms:W3CDTF">2020-03-02T09:25:51Z</dcterms:created>
  <dcterms:modified xsi:type="dcterms:W3CDTF">2021-09-15T08:03:58Z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  <property fmtid="{D5CDD505-2E9C-101B-9397-08002B2CF9AE}" pid="3" name="ID">
    <vt:lpwstr>36132328</vt:lpwstr>
  </property>
  <property fmtid="{D5CDD505-2E9C-101B-9397-08002B2CF9AE}" pid="4" name="Name">
    <vt:lpwstr>Powerpoint presentation.pptx</vt:lpwstr>
  </property>
  <property fmtid="{D5CDD505-2E9C-101B-9397-08002B2CF9AE}" pid="5" name="SuppMarkings">
    <vt:lpwstr> </vt:lpwstr>
  </property>
  <property fmtid="{D5CDD505-2E9C-101B-9397-08002B2CF9AE}" pid="6" name="Security Clearance">
    <vt:lpwstr> </vt:lpwstr>
  </property>
  <property fmtid="{D5CDD505-2E9C-101B-9397-08002B2CF9AE}" pid="7" name="HyperLink">
    <vt:lpwstr>https://ecm.sckcen.be/OTCS/llisapi.dll/open/36132328</vt:lpwstr>
  </property>
  <property fmtid="{D5CDD505-2E9C-101B-9397-08002B2CF9AE}" pid="8" name="Common Attributes_Reference Number">
    <vt:lpwstr>&lt;generated automatically&gt;</vt:lpwstr>
  </property>
  <property fmtid="{D5CDD505-2E9C-101B-9397-08002B2CF9AE}" pid="9" name="Common Attributes_Short Reference">
    <vt:lpwstr>&lt;generated automatically&gt;</vt:lpwstr>
  </property>
  <property fmtid="{D5CDD505-2E9C-101B-9397-08002B2CF9AE}" pid="10" name="Common Attributes_Alternative Reference">
    <vt:lpwstr>altenative reference</vt:lpwstr>
  </property>
  <property fmtid="{D5CDD505-2E9C-101B-9397-08002B2CF9AE}" pid="11" name="Common Attributes_Document Type">
    <vt:lpwstr> </vt:lpwstr>
  </property>
  <property fmtid="{D5CDD505-2E9C-101B-9397-08002B2CF9AE}" pid="12" name="Common Attributes_Author_Author Name">
    <vt:lpwstr>&lt;default creator&gt;</vt:lpwstr>
  </property>
  <property fmtid="{D5CDD505-2E9C-101B-9397-08002B2CF9AE}" pid="13" name="Common Attributes_Author_Author Affiliation">
    <vt:lpwstr>SCK•CEN</vt:lpwstr>
  </property>
  <property fmtid="{D5CDD505-2E9C-101B-9397-08002B2CF9AE}" pid="14" name="Common Attributes_Information Security Classification">
    <vt:lpwstr>Restricted</vt:lpwstr>
  </property>
  <property fmtid="{D5CDD505-2E9C-101B-9397-08002B2CF9AE}" pid="15" name="Common Attributes_ISC Motivation">
    <vt:lpwstr>ISC was automatically assigned.</vt:lpwstr>
  </property>
</Properties>
</file>