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  <p:sldMasterId id="2147483691" r:id="rId2"/>
    <p:sldMasterId id="2147483722" r:id="rId3"/>
    <p:sldMasterId id="2147483703" r:id="rId4"/>
    <p:sldMasterId id="2147483744" r:id="rId5"/>
    <p:sldMasterId id="2147483791" r:id="rId6"/>
  </p:sldMasterIdLst>
  <p:notesMasterIdLst>
    <p:notesMasterId r:id="rId10"/>
  </p:notesMasterIdLst>
  <p:sldIdLst>
    <p:sldId id="269" r:id="rId7"/>
    <p:sldId id="993" r:id="rId8"/>
    <p:sldId id="99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55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n Riesch" initials="JR" lastIdx="3" clrIdx="0">
    <p:extLst>
      <p:ext uri="{19B8F6BF-5375-455C-9EA6-DF929625EA0E}">
        <p15:presenceInfo xmlns:p15="http://schemas.microsoft.com/office/powerpoint/2012/main" userId="S-1-5-21-1299801458-425594478-296945773-84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5BAA"/>
    <a:srgbClr val="FCFCFC"/>
    <a:srgbClr val="FCFCFD"/>
    <a:srgbClr val="FCFDFD"/>
    <a:srgbClr val="FDFDFD"/>
    <a:srgbClr val="FDFDFE"/>
    <a:srgbClr val="FDFEFE"/>
    <a:srgbClr val="FEFEFE"/>
    <a:srgbClr val="FE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7" autoAdjust="0"/>
    <p:restoredTop sz="85399" autoAdjust="0"/>
  </p:normalViewPr>
  <p:slideViewPr>
    <p:cSldViewPr snapToGrid="0">
      <p:cViewPr varScale="1">
        <p:scale>
          <a:sx n="68" d="100"/>
          <a:sy n="68" d="100"/>
        </p:scale>
        <p:origin x="572" y="64"/>
      </p:cViewPr>
      <p:guideLst>
        <p:guide orient="horz" pos="640"/>
        <p:guide pos="55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716D5-ACEA-43FB-9282-292FC8262548}" type="datetimeFigureOut">
              <a:rPr lang="de-DE" smtClean="0"/>
              <a:t>15.09.2021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46895-DAEF-47E5-8529-7A3EBD843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63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20 min + 3 min Diskussion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46895-DAEF-47E5-8529-7A3EBD8431C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75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546895-DAEF-47E5-8529-7A3EBD8431C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658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0.emf"/><Relationship Id="rId7" Type="http://schemas.openxmlformats.org/officeDocument/2006/relationships/image" Target="../media/image13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12.jpeg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6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1.wm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PP w/o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Untertitel 2"/>
          <p:cNvSpPr>
            <a:spLocks noGrp="1"/>
          </p:cNvSpPr>
          <p:nvPr>
            <p:ph type="subTitle" idx="1"/>
          </p:nvPr>
        </p:nvSpPr>
        <p:spPr>
          <a:xfrm>
            <a:off x="1533144" y="3690256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20" name="Titel 7"/>
          <p:cNvSpPr>
            <a:spLocks noGrp="1"/>
          </p:cNvSpPr>
          <p:nvPr>
            <p:ph type="title"/>
          </p:nvPr>
        </p:nvSpPr>
        <p:spPr>
          <a:xfrm>
            <a:off x="1533144" y="1501919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3520170" y="5269562"/>
            <a:ext cx="5185680" cy="716032"/>
            <a:chOff x="3520170" y="4873322"/>
            <a:chExt cx="5185680" cy="716032"/>
          </a:xfrm>
        </p:grpSpPr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170" y="4873322"/>
              <a:ext cx="2382977" cy="716032"/>
            </a:xfrm>
            <a:prstGeom prst="rect">
              <a:avLst/>
            </a:prstGeom>
          </p:spPr>
        </p:pic>
        <p:pic>
          <p:nvPicPr>
            <p:cNvPr id="16" name="Grafik 1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3712" y="5030260"/>
              <a:ext cx="2142138" cy="5077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684276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 hasCustomPrompt="1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Johann Riesch, SPA Mid Term Meeting, September 2021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262484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 hasCustomPrompt="1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0075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 hasCustomPrompt="1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0735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 hasCustomPrompt="1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8647680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07953" y="186366"/>
            <a:ext cx="60391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el 12"/>
          <p:cNvSpPr>
            <a:spLocks noGrp="1"/>
          </p:cNvSpPr>
          <p:nvPr>
            <p:ph type="title" hasCustomPrompt="1"/>
          </p:nvPr>
        </p:nvSpPr>
        <p:spPr>
          <a:xfrm>
            <a:off x="479425" y="293988"/>
            <a:ext cx="10463920" cy="534955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196" b="1">
                <a:solidFill>
                  <a:srgbClr val="326CB3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1" name="Gerader Verbinder 10"/>
          <p:cNvCxnSpPr/>
          <p:nvPr userDrawn="1"/>
        </p:nvCxnSpPr>
        <p:spPr bwMode="auto">
          <a:xfrm>
            <a:off x="479426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" name="Grafik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1507" b="11594"/>
          <a:stretch/>
        </p:blipFill>
        <p:spPr>
          <a:xfrm>
            <a:off x="10483020" y="192575"/>
            <a:ext cx="542629" cy="53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7538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07953" y="186366"/>
            <a:ext cx="60391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el 12"/>
          <p:cNvSpPr>
            <a:spLocks noGrp="1"/>
          </p:cNvSpPr>
          <p:nvPr>
            <p:ph type="title" hasCustomPrompt="1"/>
          </p:nvPr>
        </p:nvSpPr>
        <p:spPr>
          <a:xfrm>
            <a:off x="479425" y="188640"/>
            <a:ext cx="10463920" cy="640303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196" b="1">
                <a:solidFill>
                  <a:srgbClr val="326CB3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1" name="Gerader Verbinder 10"/>
          <p:cNvCxnSpPr/>
          <p:nvPr userDrawn="1"/>
        </p:nvCxnSpPr>
        <p:spPr bwMode="auto">
          <a:xfrm>
            <a:off x="479426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479425" y="1092174"/>
            <a:ext cx="11233150" cy="5109247"/>
          </a:xfrm>
          <a:prstGeom prst="rect">
            <a:avLst/>
          </a:prstGeom>
        </p:spPr>
        <p:txBody>
          <a:bodyPr/>
          <a:lstStyle>
            <a:lvl1pPr>
              <a:defRPr sz="2397" b="1">
                <a:solidFill>
                  <a:schemeClr val="tx1"/>
                </a:solidFill>
              </a:defRPr>
            </a:lvl1pPr>
            <a:lvl2pPr>
              <a:defRPr sz="1998" b="0">
                <a:solidFill>
                  <a:schemeClr val="tx1"/>
                </a:solidFill>
              </a:defRPr>
            </a:lvl2pPr>
            <a:lvl3pPr>
              <a:defRPr sz="1798">
                <a:solidFill>
                  <a:schemeClr val="tx1"/>
                </a:solidFill>
              </a:defRPr>
            </a:lvl3pPr>
            <a:lvl4pPr>
              <a:defRPr sz="1598">
                <a:solidFill>
                  <a:schemeClr val="tx1"/>
                </a:solidFill>
              </a:defRPr>
            </a:lvl4pPr>
            <a:lvl5pPr>
              <a:defRPr sz="1598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1507" b="11594"/>
          <a:stretch/>
        </p:blipFill>
        <p:spPr>
          <a:xfrm>
            <a:off x="10483020" y="192575"/>
            <a:ext cx="542629" cy="53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095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283517E-5B20-4272-8660-1A906CDE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FEBD5A-CDB1-411E-9184-7981E1A304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F63E2467-CDE8-4456-BDC8-2E6458C092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2811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6170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9"/>
            <a:ext cx="12192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30" name="Grafik 4"/>
          <p:cNvPicPr>
            <a:picLocks noChangeAspect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rcRect b="7082"/>
          <a:stretch/>
        </p:blipFill>
        <p:spPr>
          <a:xfrm>
            <a:off x="10127915" y="1671577"/>
            <a:ext cx="1728192" cy="594919"/>
          </a:xfrm>
          <a:prstGeom prst="rect">
            <a:avLst/>
          </a:prstGeom>
        </p:spPr>
      </p:pic>
      <p:pic>
        <p:nvPicPr>
          <p:cNvPr id="31" name="Bild 13" descr="EU_und_Text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199" y="5798678"/>
            <a:ext cx="4704000" cy="662648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078FF40-2845-314C-9777-71F8E3A92DA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120" y="5859300"/>
            <a:ext cx="2468827" cy="540000"/>
          </a:xfrm>
          <a:prstGeom prst="rect">
            <a:avLst/>
          </a:prstGeom>
        </p:spPr>
      </p:pic>
      <p:pic>
        <p:nvPicPr>
          <p:cNvPr id="24" name="Grafik 17">
            <a:extLst>
              <a:ext uri="{FF2B5EF4-FFF2-40B4-BE49-F238E27FC236}">
                <a16:creationId xmlns:a16="http://schemas.microsoft.com/office/drawing/2014/main" id="{DA94F622-0283-0347-B48C-8069959DBA0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963" y="5860850"/>
            <a:ext cx="803164" cy="53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018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349" y="141572"/>
            <a:ext cx="10515600" cy="399579"/>
          </a:xfrm>
        </p:spPr>
        <p:txBody>
          <a:bodyPr anchor="t"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2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IPP w/o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Untertitel 2"/>
          <p:cNvSpPr>
            <a:spLocks noGrp="1"/>
          </p:cNvSpPr>
          <p:nvPr>
            <p:ph type="subTitle" idx="1"/>
          </p:nvPr>
        </p:nvSpPr>
        <p:spPr>
          <a:xfrm>
            <a:off x="1533144" y="3690256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20" name="Titel 7"/>
          <p:cNvSpPr>
            <a:spLocks noGrp="1"/>
          </p:cNvSpPr>
          <p:nvPr>
            <p:ph type="title"/>
          </p:nvPr>
        </p:nvSpPr>
        <p:spPr>
          <a:xfrm>
            <a:off x="1533144" y="1501919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3503732" y="5264063"/>
            <a:ext cx="5184536" cy="716032"/>
            <a:chOff x="3520170" y="5269562"/>
            <a:chExt cx="5184536" cy="716032"/>
          </a:xfrm>
        </p:grpSpPr>
        <p:pic>
          <p:nvPicPr>
            <p:cNvPr id="11" name="Grafik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170" y="5269562"/>
              <a:ext cx="2382977" cy="716032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568" y="5426500"/>
              <a:ext cx="2142138" cy="5077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561386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432725" y="0"/>
            <a:ext cx="12624725" cy="72008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1" y="0"/>
            <a:ext cx="10369152" cy="69269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buFont typeface="Arial" panose="020B0604020202020204" pitchFamily="34" charset="0"/>
              <a:buChar char="•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Font typeface="Arial" panose="020B0604020202020204" pitchFamily="34" charset="0"/>
              <a:buChar char="•"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6" y="116632"/>
            <a:ext cx="610929" cy="465708"/>
          </a:xfrm>
          <a:prstGeom prst="rect">
            <a:avLst/>
          </a:prstGeom>
        </p:spPr>
      </p:pic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239185" y="6477000"/>
            <a:ext cx="1180888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MAT-3.2.3-T005-D002_MPG, WPMAT-HHFM Monitoring Meeting 11/2018						</a:t>
            </a:r>
            <a:fld id="{B021AF17-5924-4161-BCC9-2036AD82248A}" type="slidenum">
              <a:rPr lang="en-US" sz="600">
                <a:solidFill>
                  <a:srgbClr val="000000"/>
                </a:solidFill>
                <a:cs typeface="Arial" charset="0"/>
              </a:rPr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‹Nr.›</a:t>
            </a:fld>
            <a:endParaRPr lang="en-US" sz="6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7" name="Logo_FZ_Jülich_NEU_rgb.png"/>
          <p:cNvPicPr>
            <a:picLocks noChangeAspect="1"/>
          </p:cNvPicPr>
          <p:nvPr userDrawn="1"/>
        </p:nvPicPr>
        <p:blipFill rotWithShape="1">
          <a:blip r:embed="rId3"/>
          <a:srcRect t="-1" r="68562" b="9290"/>
          <a:stretch/>
        </p:blipFill>
        <p:spPr>
          <a:xfrm>
            <a:off x="7632171" y="6390000"/>
            <a:ext cx="667776" cy="46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Grafik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9425" y="6408000"/>
            <a:ext cx="647611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33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82332"/>
            <a:ext cx="11521679" cy="1124780"/>
          </a:xfrm>
          <a:prstGeom prst="rect">
            <a:avLst/>
          </a:prstGeom>
        </p:spPr>
        <p:txBody>
          <a:bodyPr/>
          <a:lstStyle>
            <a:lvl1pPr>
              <a:defRPr cap="none" spc="0" baseline="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5960" y="6381330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4662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userDrawn="1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de-DE"/>
              <a:t>Titelmasterformat durch Klicken bearbeiten</a:t>
            </a:r>
            <a:endParaRPr/>
          </a:p>
        </p:txBody>
      </p:sp>
      <p:cxnSp>
        <p:nvCxnSpPr>
          <p:cNvPr id="12" name="Google Shape;54;p13"/>
          <p:cNvCxnSpPr/>
          <p:nvPr userDrawn="1"/>
        </p:nvCxnSpPr>
        <p:spPr>
          <a:xfrm flipV="1">
            <a:off x="0" y="713738"/>
            <a:ext cx="12192000" cy="15516"/>
          </a:xfrm>
          <a:prstGeom prst="straightConnector1">
            <a:avLst/>
          </a:prstGeom>
          <a:noFill/>
          <a:ln w="31750" cap="flat" cmpd="sng">
            <a:solidFill>
              <a:srgbClr val="00509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79" y="5896320"/>
            <a:ext cx="932357" cy="923881"/>
          </a:xfrm>
          <a:prstGeom prst="rect">
            <a:avLst/>
          </a:prstGeom>
        </p:spPr>
      </p:pic>
      <p:pic>
        <p:nvPicPr>
          <p:cNvPr id="15" name="Google Shape;56;p13"/>
          <p:cNvPicPr preferRelativeResize="0"/>
          <p:nvPr userDrawn="1"/>
        </p:nvPicPr>
        <p:blipFill rotWithShape="1">
          <a:blip r:embed="rId3">
            <a:alphaModFix/>
          </a:blip>
          <a:srcRect l="22502"/>
          <a:stretch/>
        </p:blipFill>
        <p:spPr>
          <a:xfrm>
            <a:off x="9385009" y="9451"/>
            <a:ext cx="2636593" cy="59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5;p3"/>
          <p:cNvSpPr txBox="1">
            <a:spLocks/>
          </p:cNvSpPr>
          <p:nvPr userDrawn="1"/>
        </p:nvSpPr>
        <p:spPr>
          <a:xfrm>
            <a:off x="5981701" y="6578969"/>
            <a:ext cx="405143" cy="313660"/>
          </a:xfrm>
          <a:prstGeom prst="rect">
            <a:avLst/>
          </a:prstGeom>
        </p:spPr>
        <p:txBody>
          <a:bodyPr spcFirstLastPara="1" wrap="square" lIns="68569" tIns="68569" rIns="68569" bIns="68569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727D8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2953700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283517E-5B20-4272-8660-1A906CDE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FEBD5A-CDB1-411E-9184-7981E1A304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F63E2467-CDE8-4456-BDC8-2E6458C092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6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3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56422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F0FEB314-58C6-43FB-BF57-07B357AFA1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6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3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  <p:pic>
        <p:nvPicPr>
          <p:cNvPr id="6" name="droppedImage.pdf" descr="droppedImage.pdf">
            <a:extLst>
              <a:ext uri="{FF2B5EF4-FFF2-40B4-BE49-F238E27FC236}">
                <a16:creationId xmlns:a16="http://schemas.microsoft.com/office/drawing/2014/main" id="{8681D5BC-1EC8-2A4E-962D-6064FF25A5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0336" y="6015142"/>
            <a:ext cx="651467" cy="575321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el 7">
            <a:extLst>
              <a:ext uri="{FF2B5EF4-FFF2-40B4-BE49-F238E27FC236}">
                <a16:creationId xmlns:a16="http://schemas.microsoft.com/office/drawing/2014/main" id="{DCA416E0-619C-0D41-9F07-13900BBB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1F2FE0E7-2A34-384A-A42A-525401F3799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D0902C9D-45BA-C74D-B443-EA6B2595127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AC048D0-1DD0-4748-98A8-8479AD1DAE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5708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283517E-5B20-4272-8660-1A906CDE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FEBD5A-CDB1-411E-9184-7981E1A304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F63E2467-CDE8-4456-BDC8-2E6458C092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6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3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1075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283517E-5B20-4272-8660-1A906CDE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FEBD5A-CDB1-411E-9184-7981E1A304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F63E2467-CDE8-4456-BDC8-2E6458C092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6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3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36028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152400" y="142044"/>
            <a:ext cx="11895667" cy="6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0"/>
              </a:spcBef>
              <a:defRPr/>
            </a:pPr>
            <a:endParaRPr lang="de-DE" sz="1800" b="0">
              <a:solidFill>
                <a:srgbClr val="FFFFFF"/>
              </a:solidFill>
            </a:endParaRPr>
          </a:p>
        </p:txBody>
      </p:sp>
      <p:grpSp>
        <p:nvGrpSpPr>
          <p:cNvPr id="5" name="Gruppieren 10"/>
          <p:cNvGrpSpPr>
            <a:grpSpLocks/>
          </p:cNvGrpSpPr>
          <p:nvPr userDrawn="1"/>
        </p:nvGrpSpPr>
        <p:grpSpPr bwMode="auto">
          <a:xfrm>
            <a:off x="8462434" y="163514"/>
            <a:ext cx="3604684" cy="587375"/>
            <a:chOff x="6346825" y="155055"/>
            <a:chExt cx="2704073" cy="587738"/>
          </a:xfrm>
        </p:grpSpPr>
        <p:graphicFrame>
          <p:nvGraphicFramePr>
            <p:cNvPr id="6" name="Objekt 11"/>
            <p:cNvGraphicFramePr>
              <a:graphicFrameLocks noChangeAspect="1"/>
            </p:cNvGraphicFramePr>
            <p:nvPr userDrawn="1"/>
          </p:nvGraphicFramePr>
          <p:xfrm>
            <a:off x="6346825" y="155055"/>
            <a:ext cx="622300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6" name="Dokument" r:id="rId3" imgW="609600" imgH="582168" progId="Word.Document.8">
                    <p:embed/>
                  </p:oleObj>
                </mc:Choice>
                <mc:Fallback>
                  <p:oleObj name="Dokument" r:id="rId3" imgW="609600" imgH="582168" progId="Word.Document.8">
                    <p:embed/>
                    <p:pic>
                      <p:nvPicPr>
                        <p:cNvPr id="6" name="Objek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6825" y="155055"/>
                          <a:ext cx="622300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kt 12"/>
            <p:cNvGraphicFramePr>
              <a:graphicFrameLocks noChangeAspect="1"/>
            </p:cNvGraphicFramePr>
            <p:nvPr userDrawn="1">
              <p:extLst/>
            </p:nvPr>
          </p:nvGraphicFramePr>
          <p:xfrm>
            <a:off x="7039118" y="167763"/>
            <a:ext cx="2011780" cy="5750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7" name="Document" r:id="rId5" imgW="5948836" imgH="707447" progId="Word.Document.8">
                    <p:embed/>
                  </p:oleObj>
                </mc:Choice>
                <mc:Fallback>
                  <p:oleObj name="Document" r:id="rId5" imgW="5948836" imgH="707447" progId="Word.Document.8">
                    <p:embed/>
                    <p:pic>
                      <p:nvPicPr>
                        <p:cNvPr id="7" name="Objek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 r="60275"/>
                        <a:stretch>
                          <a:fillRect/>
                        </a:stretch>
                      </p:blipFill>
                      <p:spPr bwMode="auto">
                        <a:xfrm>
                          <a:off x="7039118" y="167763"/>
                          <a:ext cx="2011780" cy="57503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7298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9"/>
          <p:cNvSpPr>
            <a:spLocks noGrp="1"/>
          </p:cNvSpPr>
          <p:nvPr>
            <p:ph type="title"/>
          </p:nvPr>
        </p:nvSpPr>
        <p:spPr>
          <a:xfrm>
            <a:off x="232512" y="211656"/>
            <a:ext cx="10972800" cy="469488"/>
          </a:xfrm>
          <a:prstGeom prst="rect">
            <a:avLst/>
          </a:prstGeom>
        </p:spPr>
        <p:txBody>
          <a:bodyPr/>
          <a:lstStyle>
            <a:lvl1pPr algn="l">
              <a:defRPr sz="2200">
                <a:latin typeface="Arial MT Condensed" panose="020B0706020202020204" pitchFamily="34" charset="0"/>
                <a:ea typeface="Arial MT Condensed" panose="020B0706020202020204" pitchFamily="34" charset="0"/>
                <a:cs typeface="Arial MT Condensed" panose="020B0706020202020204" pitchFamily="34" charset="0"/>
              </a:defRPr>
            </a:lvl1pPr>
          </a:lstStyle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523832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+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9"/>
          <p:cNvSpPr>
            <a:spLocks noGrp="1"/>
          </p:cNvSpPr>
          <p:nvPr>
            <p:ph type="title"/>
          </p:nvPr>
        </p:nvSpPr>
        <p:spPr>
          <a:xfrm>
            <a:off x="232512" y="211656"/>
            <a:ext cx="10972800" cy="469488"/>
          </a:xfrm>
          <a:prstGeom prst="rect">
            <a:avLst/>
          </a:prstGeom>
        </p:spPr>
        <p:txBody>
          <a:bodyPr/>
          <a:lstStyle>
            <a:lvl1pPr algn="l">
              <a:defRPr sz="2200">
                <a:latin typeface="Arial MT Condensed" panose="020B0706020202020204" pitchFamily="34" charset="0"/>
                <a:ea typeface="Arial MT Condensed" panose="020B0706020202020204" pitchFamily="34" charset="0"/>
                <a:cs typeface="Arial MT Condensed" panose="020B0706020202020204" pitchFamily="34" charset="0"/>
              </a:defRPr>
            </a:lvl1pPr>
          </a:lstStyle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5233" y="1184275"/>
            <a:ext cx="10972800" cy="45259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70000" indent="-270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643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PP w/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Untertitel 2"/>
          <p:cNvSpPr>
            <a:spLocks noGrp="1"/>
          </p:cNvSpPr>
          <p:nvPr userDrawn="1">
            <p:ph type="subTitle" idx="1"/>
          </p:nvPr>
        </p:nvSpPr>
        <p:spPr>
          <a:xfrm>
            <a:off x="1524000" y="3429000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34" name="Titel 7"/>
          <p:cNvSpPr>
            <a:spLocks noGrp="1"/>
          </p:cNvSpPr>
          <p:nvPr userDrawn="1">
            <p:ph type="title"/>
          </p:nvPr>
        </p:nvSpPr>
        <p:spPr>
          <a:xfrm>
            <a:off x="1524000" y="1240663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1930906" y="5892965"/>
            <a:ext cx="8434419" cy="566770"/>
            <a:chOff x="507813" y="5834863"/>
            <a:chExt cx="8135786" cy="566770"/>
          </a:xfrm>
        </p:grpSpPr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813" y="5834863"/>
              <a:ext cx="560411" cy="373742"/>
            </a:xfrm>
            <a:prstGeom prst="rect">
              <a:avLst/>
            </a:prstGeom>
          </p:spPr>
        </p:pic>
        <p:sp>
          <p:nvSpPr>
            <p:cNvPr id="18" name="Subtitle 2"/>
            <p:cNvSpPr txBox="1">
              <a:spLocks/>
            </p:cNvSpPr>
            <p:nvPr userDrawn="1"/>
          </p:nvSpPr>
          <p:spPr>
            <a:xfrm>
              <a:off x="1068224" y="5834863"/>
              <a:ext cx="7575375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>
                  <a:latin typeface="Arial Narrow" panose="020B0606020202030204" pitchFamily="34" charset="0"/>
                </a:rPr>
                <a:t>Euratom</a:t>
              </a:r>
              <a:r>
                <a:rPr lang="en-US" sz="1000" dirty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>
                  <a:latin typeface="Arial Narrow" panose="020B0606020202030204" pitchFamily="34" charset="0"/>
                </a:rPr>
                <a:t>programme</a:t>
              </a:r>
              <a:r>
                <a:rPr lang="en-US" sz="1000" dirty="0">
                  <a:latin typeface="Arial Narrow" panose="020B0606020202030204" pitchFamily="34" charset="0"/>
                </a:rPr>
                <a:t> 2014-2018 and 2019-2020 under grant agreement No 633053. The views and opinions expressed herein do not necessarily reflect those of the European Commission.</a:t>
              </a:r>
            </a:p>
          </p:txBody>
        </p:sp>
      </p:grp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3520170" y="4873322"/>
            <a:ext cx="5185680" cy="716032"/>
            <a:chOff x="3520170" y="4873322"/>
            <a:chExt cx="5185680" cy="716032"/>
          </a:xfrm>
        </p:grpSpPr>
        <p:pic>
          <p:nvPicPr>
            <p:cNvPr id="24" name="Grafik 2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170" y="4873322"/>
              <a:ext cx="2382977" cy="716032"/>
            </a:xfrm>
            <a:prstGeom prst="rect">
              <a:avLst/>
            </a:prstGeom>
          </p:spPr>
        </p:pic>
        <p:pic>
          <p:nvPicPr>
            <p:cNvPr id="17" name="Grafik 16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3712" y="5030260"/>
              <a:ext cx="2142138" cy="5077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792222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432725" y="0"/>
            <a:ext cx="12624725" cy="72008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1" y="0"/>
            <a:ext cx="10369152" cy="69269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5" y="116632"/>
            <a:ext cx="610929" cy="465708"/>
          </a:xfrm>
          <a:prstGeom prst="rect">
            <a:avLst/>
          </a:prstGeom>
        </p:spPr>
      </p:pic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239184" y="6477000"/>
            <a:ext cx="1180888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baseline="0" noProof="0" dirty="0"/>
              <a:t>Task 3.2.3 - </a:t>
            </a:r>
            <a:r>
              <a:rPr lang="en-US" sz="800" b="0" dirty="0"/>
              <a:t>W-fiber Reinforced Tungsten</a:t>
            </a:r>
            <a:r>
              <a:rPr lang="en-US" sz="800" b="0" baseline="0" noProof="0" dirty="0"/>
              <a:t>, </a:t>
            </a:r>
            <a:r>
              <a:rPr lang="de-DE" sz="800" b="0" baseline="0" noProof="0" dirty="0"/>
              <a:t>Max-Planck-Institut für Plasmaphysik</a:t>
            </a:r>
            <a:r>
              <a:rPr lang="en-US" sz="800" b="0" baseline="0" noProof="0" dirty="0"/>
              <a:t> (IPP), </a:t>
            </a:r>
            <a:r>
              <a:rPr lang="en-US" sz="800" b="0" noProof="0" dirty="0"/>
              <a:t>WPMAT-HHFM</a:t>
            </a:r>
            <a:r>
              <a:rPr lang="en-US" sz="800" b="0" baseline="0" noProof="0" dirty="0"/>
              <a:t> Monitoring Meeting 06/2016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3046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17.05.2021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Johann Riesch, PFMC-18, 17th-21st May 2021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0CD1-7AB8-4FD6-B296-D8D8D0AD81F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020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F0FEB314-58C6-43FB-BF57-07B357AFA1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6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35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  <p:pic>
        <p:nvPicPr>
          <p:cNvPr id="6" name="droppedImage.pdf" descr="droppedImage.pdf">
            <a:extLst>
              <a:ext uri="{FF2B5EF4-FFF2-40B4-BE49-F238E27FC236}">
                <a16:creationId xmlns:a16="http://schemas.microsoft.com/office/drawing/2014/main" id="{8681D5BC-1EC8-2A4E-962D-6064FF25A5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120336" y="6015142"/>
            <a:ext cx="651467" cy="575321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el 7">
            <a:extLst>
              <a:ext uri="{FF2B5EF4-FFF2-40B4-BE49-F238E27FC236}">
                <a16:creationId xmlns:a16="http://schemas.microsoft.com/office/drawing/2014/main" id="{DCA416E0-619C-0D41-9F07-13900BBB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1F2FE0E7-2A34-384A-A42A-525401F3799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D0902C9D-45BA-C74D-B443-EA6B2595127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AC048D0-1DD0-4748-98A8-8479AD1DAE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14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675698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64771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69885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366454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4300001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 hasCustomPrompt="1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483306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5.emf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image" Target="../media/image8.emf"/><Relationship Id="rId5" Type="http://schemas.openxmlformats.org/officeDocument/2006/relationships/slideLayout" Target="../slideLayouts/slideLayout22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3" Type="http://schemas.openxmlformats.org/officeDocument/2006/relationships/slideLayout" Target="../slideLayouts/slideLayout29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10" Type="http://schemas.openxmlformats.org/officeDocument/2006/relationships/image" Target="../media/image20.wmf"/><Relationship Id="rId4" Type="http://schemas.openxmlformats.org/officeDocument/2006/relationships/slideLayout" Target="../slideLayouts/slideLayout30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183600"/>
            <a:ext cx="2401557" cy="51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4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9" r:id="rId2"/>
    <p:sldLayoutId id="2147483712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38">
          <p15:clr>
            <a:srgbClr val="F26B43"/>
          </p15:clr>
        </p15:guide>
        <p15:guide id="10" orient="horz" pos="3917">
          <p15:clr>
            <a:srgbClr val="F26B43"/>
          </p15:clr>
        </p15:guide>
        <p15:guide id="11" orient="horz" pos="2484">
          <p15:clr>
            <a:srgbClr val="F26B43"/>
          </p15:clr>
        </p15:guide>
        <p15:guide id="12" orient="horz" pos="3394" userDrawn="1">
          <p15:clr>
            <a:srgbClr val="F26B43"/>
          </p15:clr>
        </p15:guide>
        <p15:guide id="14" orient="horz" pos="3298" userDrawn="1">
          <p15:clr>
            <a:srgbClr val="F26B43"/>
          </p15:clr>
        </p15:guide>
        <p15:guide id="16" orient="horz" pos="371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88912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86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17" r:id="rId2"/>
    <p:sldLayoutId id="2147483693" r:id="rId3"/>
    <p:sldLayoutId id="2147483694" r:id="rId4"/>
    <p:sldLayoutId id="2147483695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88912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1507" b="11594"/>
          <a:stretch/>
        </p:blipFill>
        <p:spPr>
          <a:xfrm>
            <a:off x="10506765" y="188912"/>
            <a:ext cx="539349" cy="5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28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99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Johann Riesch, PFMC-18, 17th-21st May 2021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82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8" name="Picture 3" descr="EurofusionDisc.eps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5" y="116632"/>
            <a:ext cx="610929" cy="465708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2351584" y="6356351"/>
            <a:ext cx="9230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200" dirty="0"/>
              <a:t>J.W. Coenen | HHFM 2020-06-15</a:t>
            </a:r>
          </a:p>
        </p:txBody>
      </p:sp>
    </p:spTree>
    <p:extLst>
      <p:ext uri="{BB962C8B-B14F-4D97-AF65-F5344CB8AC3E}">
        <p14:creationId xmlns:p14="http://schemas.microsoft.com/office/powerpoint/2010/main" val="127448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7"/>
          <p:cNvSpPr>
            <a:spLocks noChangeShapeType="1"/>
          </p:cNvSpPr>
          <p:nvPr userDrawn="1"/>
        </p:nvSpPr>
        <p:spPr bwMode="auto">
          <a:xfrm>
            <a:off x="311151" y="6586539"/>
            <a:ext cx="1164166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>
              <a:spcBef>
                <a:spcPct val="0"/>
              </a:spcBef>
            </a:pPr>
            <a:endParaRPr lang="de-DE" sz="18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7" name="Text Box 8"/>
          <p:cNvSpPr txBox="1">
            <a:spLocks noChangeArrowheads="1"/>
          </p:cNvSpPr>
          <p:nvPr userDrawn="1"/>
        </p:nvSpPr>
        <p:spPr bwMode="auto">
          <a:xfrm>
            <a:off x="173567" y="6597651"/>
            <a:ext cx="1197186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defTabSz="1487488">
              <a:defRPr/>
            </a:pPr>
            <a:r>
              <a:rPr lang="en-US" altLang="en-US" sz="1000" b="0" dirty="0">
                <a:solidFill>
                  <a:srgbClr val="000000"/>
                </a:solidFill>
                <a:latin typeface="Arial MT Condensed Light" pitchFamily="34" charset="0"/>
              </a:rPr>
              <a:t>Johann Riesch, </a:t>
            </a:r>
            <a:r>
              <a:rPr lang="en-US" altLang="en-US" sz="1000" b="0" dirty="0" err="1">
                <a:solidFill>
                  <a:srgbClr val="000000"/>
                </a:solidFill>
                <a:latin typeface="Arial MT Condensed Light" pitchFamily="34" charset="0"/>
              </a:rPr>
              <a:t>Ringberg</a:t>
            </a:r>
            <a:r>
              <a:rPr lang="en-US" altLang="en-US" sz="1000" b="0" dirty="0">
                <a:solidFill>
                  <a:srgbClr val="000000"/>
                </a:solidFill>
                <a:latin typeface="Arial MT Condensed Light" pitchFamily="34" charset="0"/>
              </a:rPr>
              <a:t> Seminar</a:t>
            </a:r>
            <a:r>
              <a:rPr lang="en-US" altLang="en-US" sz="1000" b="0" baseline="0" dirty="0">
                <a:solidFill>
                  <a:srgbClr val="000000"/>
                </a:solidFill>
                <a:latin typeface="Arial MT Condensed Light" pitchFamily="34" charset="0"/>
              </a:rPr>
              <a:t> 2019				                                   </a:t>
            </a:r>
            <a:fld id="{A73979AB-2786-4C7B-91FF-68A4EF1BC0A9}" type="slidenum">
              <a:rPr lang="de-DE" altLang="en-US" sz="1000" b="0" smtClean="0">
                <a:solidFill>
                  <a:srgbClr val="000000"/>
                </a:solidFill>
                <a:latin typeface="Arial MT Condensed Light" pitchFamily="34" charset="0"/>
              </a:rPr>
              <a:pPr algn="l" defTabSz="1487488">
                <a:defRPr/>
              </a:pPr>
              <a:t>‹Nr.›</a:t>
            </a:fld>
            <a:endParaRPr lang="de-DE" altLang="en-US" sz="1000" b="0" dirty="0">
              <a:solidFill>
                <a:srgbClr val="000000"/>
              </a:solidFill>
              <a:latin typeface="Arial MT Condensed Light" pitchFamily="34" charset="0"/>
            </a:endParaRPr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226485" y="115888"/>
            <a:ext cx="11815681" cy="666750"/>
            <a:chOff x="169863" y="115888"/>
            <a:chExt cx="8861761" cy="666750"/>
          </a:xfrm>
        </p:grpSpPr>
        <p:sp>
          <p:nvSpPr>
            <p:cNvPr id="1031" name="Line 10"/>
            <p:cNvSpPr>
              <a:spLocks noChangeShapeType="1"/>
            </p:cNvSpPr>
            <p:nvPr/>
          </p:nvSpPr>
          <p:spPr bwMode="auto">
            <a:xfrm>
              <a:off x="169863" y="115888"/>
              <a:ext cx="88617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eaLnBrk="1" hangingPunct="1">
                <a:spcBef>
                  <a:spcPct val="0"/>
                </a:spcBef>
              </a:pPr>
              <a:endParaRPr lang="de-DE" sz="1800" b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32" name="Line 11"/>
            <p:cNvSpPr>
              <a:spLocks noChangeShapeType="1"/>
            </p:cNvSpPr>
            <p:nvPr/>
          </p:nvSpPr>
          <p:spPr bwMode="auto">
            <a:xfrm>
              <a:off x="169863" y="782638"/>
              <a:ext cx="88617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eaLnBrk="1" hangingPunct="1">
                <a:spcBef>
                  <a:spcPct val="0"/>
                </a:spcBef>
              </a:pPr>
              <a:endParaRPr lang="de-DE" sz="1800" b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aphicFrame>
        <p:nvGraphicFramePr>
          <p:cNvPr id="1033" name="Object 12"/>
          <p:cNvGraphicFramePr>
            <a:graphicFrameLocks noChangeAspect="1"/>
          </p:cNvGraphicFramePr>
          <p:nvPr>
            <p:extLst/>
          </p:nvPr>
        </p:nvGraphicFramePr>
        <p:xfrm>
          <a:off x="11270357" y="157958"/>
          <a:ext cx="779827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Dokument" r:id="rId9" imgW="617220" imgH="583692" progId="Word.Document.8">
                  <p:embed/>
                </p:oleObj>
              </mc:Choice>
              <mc:Fallback>
                <p:oleObj name="Dokument" r:id="rId9" imgW="617220" imgH="583692" progId="Word.Document.8">
                  <p:embed/>
                  <p:pic>
                    <p:nvPicPr>
                      <p:cNvPr id="103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0357" y="157958"/>
                        <a:ext cx="779827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550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60493" y="3269472"/>
            <a:ext cx="11871015" cy="1194706"/>
          </a:xfrm>
        </p:spPr>
        <p:txBody>
          <a:bodyPr>
            <a:noAutofit/>
          </a:bodyPr>
          <a:lstStyle/>
          <a:p>
            <a:pPr>
              <a:spcAft>
                <a:spcPts val="599"/>
              </a:spcAft>
            </a:pPr>
            <a:r>
              <a:rPr lang="de-DE" sz="2339" dirty="0">
                <a:latin typeface="Arial Narrow" panose="020B0606020202030204" pitchFamily="34" charset="0"/>
              </a:rPr>
              <a:t>J. Riesch</a:t>
            </a:r>
            <a:r>
              <a:rPr lang="de-DE" sz="2339" baseline="30000" dirty="0">
                <a:latin typeface="Arial Narrow" panose="020B0606020202030204" pitchFamily="34" charset="0"/>
              </a:rPr>
              <a:t>*,a</a:t>
            </a:r>
            <a:r>
              <a:rPr lang="de-DE" sz="2339" dirty="0">
                <a:latin typeface="Arial Narrow" panose="020B0606020202030204" pitchFamily="34" charset="0"/>
              </a:rPr>
              <a:t>, R. </a:t>
            </a:r>
            <a:r>
              <a:rPr lang="de-DE" sz="2339" dirty="0" err="1">
                <a:latin typeface="Arial Narrow" panose="020B0606020202030204" pitchFamily="34" charset="0"/>
              </a:rPr>
              <a:t>Lürbke</a:t>
            </a:r>
            <a:r>
              <a:rPr lang="de-DE" sz="2339" baseline="30000" dirty="0" err="1">
                <a:latin typeface="Arial Narrow" panose="020B0606020202030204" pitchFamily="34" charset="0"/>
              </a:rPr>
              <a:t>a,b</a:t>
            </a:r>
            <a:r>
              <a:rPr lang="de-DE" sz="2339" dirty="0">
                <a:latin typeface="Arial Narrow" panose="020B0606020202030204" pitchFamily="34" charset="0"/>
              </a:rPr>
              <a:t>, B. Curzadd, A. </a:t>
            </a:r>
            <a:r>
              <a:rPr lang="de-DE" sz="2339" dirty="0" err="1">
                <a:latin typeface="Arial Narrow" panose="020B0606020202030204" pitchFamily="34" charset="0"/>
              </a:rPr>
              <a:t>Feichmayer</a:t>
            </a:r>
            <a:r>
              <a:rPr lang="de-DE" sz="2339" baseline="30000" dirty="0" err="1">
                <a:latin typeface="Arial Narrow" panose="020B0606020202030204" pitchFamily="34" charset="0"/>
              </a:rPr>
              <a:t>a,c</a:t>
            </a:r>
            <a:r>
              <a:rPr lang="de-DE" sz="2339" dirty="0">
                <a:latin typeface="Arial Narrow" panose="020B0606020202030204" pitchFamily="34" charset="0"/>
              </a:rPr>
              <a:t>, T. </a:t>
            </a:r>
            <a:r>
              <a:rPr lang="de-DE" sz="2339" dirty="0" err="1">
                <a:latin typeface="Arial Narrow" panose="020B0606020202030204" pitchFamily="34" charset="0"/>
              </a:rPr>
              <a:t>Höschen</a:t>
            </a:r>
            <a:r>
              <a:rPr lang="de-DE" sz="2339" baseline="30000" dirty="0" err="1">
                <a:latin typeface="Arial Narrow" panose="020B0606020202030204" pitchFamily="34" charset="0"/>
              </a:rPr>
              <a:t>a</a:t>
            </a:r>
            <a:r>
              <a:rPr lang="de-DE" sz="2339" dirty="0">
                <a:latin typeface="Arial Narrow" panose="020B0606020202030204" pitchFamily="34" charset="0"/>
              </a:rPr>
              <a:t>, and R. </a:t>
            </a:r>
            <a:r>
              <a:rPr lang="de-DE" sz="2339" dirty="0" err="1">
                <a:latin typeface="Arial Narrow" panose="020B0606020202030204" pitchFamily="34" charset="0"/>
              </a:rPr>
              <a:t>Neu</a:t>
            </a:r>
            <a:r>
              <a:rPr lang="de-DE" sz="2339" baseline="30000" dirty="0" err="1">
                <a:latin typeface="Arial Narrow" panose="020B0606020202030204" pitchFamily="34" charset="0"/>
              </a:rPr>
              <a:t>a,c</a:t>
            </a:r>
            <a:endParaRPr lang="de-DE" sz="2339" baseline="300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700" i="1" baseline="30000" dirty="0" err="1">
                <a:latin typeface="Arial Narrow" panose="020B0606020202030204" pitchFamily="34" charset="0"/>
              </a:rPr>
              <a:t>a</a:t>
            </a:r>
            <a:r>
              <a:rPr lang="en-US" sz="1700" i="1" dirty="0" err="1">
                <a:latin typeface="Arial Narrow" panose="020B0606020202030204" pitchFamily="34" charset="0"/>
              </a:rPr>
              <a:t>Max</a:t>
            </a:r>
            <a:r>
              <a:rPr lang="en-US" sz="1700" i="1" dirty="0">
                <a:latin typeface="Arial Narrow" panose="020B0606020202030204" pitchFamily="34" charset="0"/>
              </a:rPr>
              <a:t>-Planck-</a:t>
            </a:r>
            <a:r>
              <a:rPr lang="en-US" sz="1700" i="1" dirty="0" err="1">
                <a:latin typeface="Arial Narrow" panose="020B0606020202030204" pitchFamily="34" charset="0"/>
              </a:rPr>
              <a:t>Institut</a:t>
            </a:r>
            <a:r>
              <a:rPr lang="en-US" sz="1700" i="1" dirty="0">
                <a:latin typeface="Arial Narrow" panose="020B0606020202030204" pitchFamily="34" charset="0"/>
              </a:rPr>
              <a:t> </a:t>
            </a:r>
            <a:r>
              <a:rPr lang="en-US" sz="1700" i="1" dirty="0" err="1">
                <a:latin typeface="Arial Narrow" panose="020B0606020202030204" pitchFamily="34" charset="0"/>
              </a:rPr>
              <a:t>für</a:t>
            </a:r>
            <a:r>
              <a:rPr lang="en-US" sz="1700" i="1" dirty="0">
                <a:latin typeface="Arial Narrow" panose="020B0606020202030204" pitchFamily="34" charset="0"/>
              </a:rPr>
              <a:t> </a:t>
            </a:r>
            <a:r>
              <a:rPr lang="en-US" sz="1700" i="1" dirty="0" err="1">
                <a:latin typeface="Arial Narrow" panose="020B0606020202030204" pitchFamily="34" charset="0"/>
              </a:rPr>
              <a:t>Plasmaphysik</a:t>
            </a:r>
            <a:r>
              <a:rPr lang="en-US" sz="1700" i="1" dirty="0">
                <a:latin typeface="Arial Narrow" panose="020B0606020202030204" pitchFamily="34" charset="0"/>
              </a:rPr>
              <a:t>, 85748 </a:t>
            </a:r>
            <a:r>
              <a:rPr lang="en-US" sz="1700" i="1" dirty="0" err="1">
                <a:latin typeface="Arial Narrow" panose="020B0606020202030204" pitchFamily="34" charset="0"/>
              </a:rPr>
              <a:t>Garching</a:t>
            </a:r>
            <a:r>
              <a:rPr lang="en-US" sz="1700" i="1" dirty="0">
                <a:latin typeface="Arial Narrow" panose="020B0606020202030204" pitchFamily="34" charset="0"/>
              </a:rPr>
              <a:t>, Germany</a:t>
            </a:r>
          </a:p>
          <a:p>
            <a:pPr>
              <a:spcBef>
                <a:spcPts val="0"/>
              </a:spcBef>
            </a:pPr>
            <a:r>
              <a:rPr lang="en-US" sz="1700" i="1" baseline="30000" dirty="0" err="1">
                <a:latin typeface="Arial Narrow" panose="020B0606020202030204" pitchFamily="34" charset="0"/>
              </a:rPr>
              <a:t>b</a:t>
            </a:r>
            <a:r>
              <a:rPr lang="en-US" sz="1700" i="1" dirty="0" err="1">
                <a:latin typeface="Arial Narrow" panose="020B0606020202030204" pitchFamily="34" charset="0"/>
              </a:rPr>
              <a:t>Institut</a:t>
            </a:r>
            <a:r>
              <a:rPr lang="en-US" sz="1700" i="1" dirty="0">
                <a:latin typeface="Arial Narrow" panose="020B0606020202030204" pitchFamily="34" charset="0"/>
              </a:rPr>
              <a:t> </a:t>
            </a:r>
            <a:r>
              <a:rPr lang="en-US" sz="1700" i="1" dirty="0" err="1">
                <a:latin typeface="Arial Narrow" panose="020B0606020202030204" pitchFamily="34" charset="0"/>
              </a:rPr>
              <a:t>für</a:t>
            </a:r>
            <a:r>
              <a:rPr lang="en-US" sz="1700" i="1" dirty="0">
                <a:latin typeface="Arial Narrow" panose="020B0606020202030204" pitchFamily="34" charset="0"/>
              </a:rPr>
              <a:t> </a:t>
            </a:r>
            <a:r>
              <a:rPr lang="en-US" sz="1700" i="1" dirty="0" err="1">
                <a:latin typeface="Arial Narrow" panose="020B0606020202030204" pitchFamily="34" charset="0"/>
              </a:rPr>
              <a:t>Textiltechnik</a:t>
            </a:r>
            <a:r>
              <a:rPr lang="en-US" sz="1700" i="1" dirty="0">
                <a:latin typeface="Arial Narrow" panose="020B0606020202030204" pitchFamily="34" charset="0"/>
              </a:rPr>
              <a:t>, RWTH Aachen, 52074 Aachen Germany</a:t>
            </a:r>
          </a:p>
          <a:p>
            <a:pPr>
              <a:spcBef>
                <a:spcPts val="0"/>
              </a:spcBef>
            </a:pPr>
            <a:r>
              <a:rPr lang="en-US" sz="1700" i="1" baseline="30000">
                <a:latin typeface="Arial Narrow" panose="020B0606020202030204" pitchFamily="34" charset="0"/>
              </a:rPr>
              <a:t>c</a:t>
            </a:r>
            <a:r>
              <a:rPr lang="en-US" sz="1700" i="1">
                <a:latin typeface="Arial Narrow" panose="020B0606020202030204" pitchFamily="34" charset="0"/>
              </a:rPr>
              <a:t>Technische</a:t>
            </a:r>
            <a:r>
              <a:rPr lang="en-US" sz="1700" i="1" dirty="0">
                <a:latin typeface="Arial Narrow" panose="020B0606020202030204" pitchFamily="34" charset="0"/>
              </a:rPr>
              <a:t> Universität München, 85748  </a:t>
            </a:r>
            <a:r>
              <a:rPr lang="en-US" sz="1700" i="1" dirty="0" err="1">
                <a:latin typeface="Arial Narrow" panose="020B0606020202030204" pitchFamily="34" charset="0"/>
              </a:rPr>
              <a:t>Garching</a:t>
            </a:r>
            <a:r>
              <a:rPr lang="en-US" sz="1700" i="1" dirty="0">
                <a:latin typeface="Arial Narrow" panose="020B0606020202030204" pitchFamily="34" charset="0"/>
              </a:rPr>
              <a:t>, Germany</a:t>
            </a:r>
          </a:p>
          <a:p>
            <a:pPr>
              <a:spcBef>
                <a:spcPts val="0"/>
              </a:spcBef>
            </a:pPr>
            <a:endParaRPr lang="de-DE" sz="1700" i="1" dirty="0">
              <a:latin typeface="Arial Narrow" panose="020B060602020203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60492" y="1081135"/>
            <a:ext cx="11871016" cy="205537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DE" sz="3600" b="0" dirty="0">
                <a:latin typeface="Arial Narrow" panose="020B0606020202030204" pitchFamily="34" charset="0"/>
              </a:rPr>
              <a:t>PWIE-SP A.3.T - T001- D006</a:t>
            </a:r>
            <a:br>
              <a:rPr lang="de-DE" sz="3600" b="0" dirty="0">
                <a:latin typeface="Arial Narrow" panose="020B0606020202030204" pitchFamily="34" charset="0"/>
              </a:rPr>
            </a:br>
            <a:r>
              <a:rPr lang="en-US" sz="3600" dirty="0">
                <a:latin typeface="Arial Narrow" panose="020B0606020202030204" pitchFamily="34" charset="0"/>
              </a:rPr>
              <a:t>Effect of energetic ion irradiation on the strength of W wire</a:t>
            </a:r>
          </a:p>
        </p:txBody>
      </p:sp>
    </p:spTree>
    <p:extLst>
      <p:ext uri="{BB962C8B-B14F-4D97-AF65-F5344CB8AC3E}">
        <p14:creationId xmlns:p14="http://schemas.microsoft.com/office/powerpoint/2010/main" val="5444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4">
            <a:extLst>
              <a:ext uri="{FF2B5EF4-FFF2-40B4-BE49-F238E27FC236}">
                <a16:creationId xmlns:a16="http://schemas.microsoft.com/office/drawing/2014/main" id="{61EF9F08-48D1-475A-9CDE-D8382D74D77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23120" y="3317660"/>
            <a:ext cx="4781200" cy="3090575"/>
            <a:chOff x="1979" y="456"/>
            <a:chExt cx="5280" cy="3413"/>
          </a:xfrm>
        </p:grpSpPr>
        <p:sp>
          <p:nvSpPr>
            <p:cNvPr id="20" name="AutoShape 3">
              <a:extLst>
                <a:ext uri="{FF2B5EF4-FFF2-40B4-BE49-F238E27FC236}">
                  <a16:creationId xmlns:a16="http://schemas.microsoft.com/office/drawing/2014/main" id="{A1F3E37C-A54D-4873-B474-5A082095EA1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79" y="456"/>
              <a:ext cx="5275" cy="3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3077" name="Picture 5">
              <a:extLst>
                <a:ext uri="{FF2B5EF4-FFF2-40B4-BE49-F238E27FC236}">
                  <a16:creationId xmlns:a16="http://schemas.microsoft.com/office/drawing/2014/main" id="{4FA76AB1-FF6A-47BF-BFB3-5AEF1A69F47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79"/>
            <a:stretch/>
          </p:blipFill>
          <p:spPr bwMode="auto">
            <a:xfrm>
              <a:off x="2085" y="456"/>
              <a:ext cx="5174" cy="3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55F8DCE9-B646-46E5-900E-5C70FA498EF6}"/>
              </a:ext>
            </a:extLst>
          </p:cNvPr>
          <p:cNvSpPr/>
          <p:nvPr/>
        </p:nvSpPr>
        <p:spPr>
          <a:xfrm>
            <a:off x="6971198" y="3191177"/>
            <a:ext cx="5220802" cy="50407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B53D5ED6-3BD0-4EFA-9BC5-64D20F6D1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Tensile</a:t>
            </a:r>
            <a:r>
              <a:rPr lang="de-DE" dirty="0"/>
              <a:t> </a:t>
            </a:r>
            <a:r>
              <a:rPr lang="de-DE" dirty="0" err="1"/>
              <a:t>tests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ion</a:t>
            </a:r>
            <a:r>
              <a:rPr lang="de-DE" dirty="0"/>
              <a:t> </a:t>
            </a:r>
            <a:r>
              <a:rPr lang="de-DE" dirty="0" err="1"/>
              <a:t>irradiated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thin</a:t>
            </a:r>
            <a:r>
              <a:rPr lang="de-DE" dirty="0"/>
              <a:t> W </a:t>
            </a:r>
            <a:r>
              <a:rPr lang="de-DE" dirty="0" err="1"/>
              <a:t>wire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17CA4F-951E-4611-A7B2-AB833189992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E684048-D21A-4424-BB44-E940E9BA5CD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52F4D17-1AD6-42D9-B93A-EB002C62F43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F6799EA1-3058-4147-97F6-0B4C9A8C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79" y="1096930"/>
            <a:ext cx="8749061" cy="5104490"/>
          </a:xfrm>
        </p:spPr>
        <p:txBody>
          <a:bodyPr/>
          <a:lstStyle/>
          <a:p>
            <a:pPr marL="0" indent="0">
              <a:buNone/>
            </a:pPr>
            <a:r>
              <a:rPr lang="de-DE" dirty="0" err="1"/>
              <a:t>Aim</a:t>
            </a:r>
            <a:r>
              <a:rPr lang="de-DE" dirty="0"/>
              <a:t>: </a:t>
            </a:r>
            <a:r>
              <a:rPr lang="de-DE" dirty="0" err="1"/>
              <a:t>Evaluate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irradiation</a:t>
            </a:r>
            <a:r>
              <a:rPr lang="de-DE" dirty="0"/>
              <a:t> on </a:t>
            </a:r>
            <a:r>
              <a:rPr lang="de-DE" dirty="0" err="1"/>
              <a:t>strength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Method: Use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thin</a:t>
            </a:r>
            <a:r>
              <a:rPr lang="de-DE" dirty="0"/>
              <a:t> W </a:t>
            </a:r>
            <a:r>
              <a:rPr lang="de-DE" dirty="0" err="1"/>
              <a:t>wire</a:t>
            </a:r>
            <a:r>
              <a:rPr lang="de-DE" dirty="0"/>
              <a:t> (5µm) in </a:t>
            </a:r>
            <a:r>
              <a:rPr lang="de-DE" dirty="0" err="1"/>
              <a:t>combination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ion</a:t>
            </a:r>
            <a:r>
              <a:rPr lang="de-DE" dirty="0"/>
              <a:t> </a:t>
            </a:r>
            <a:r>
              <a:rPr lang="de-DE" dirty="0" err="1"/>
              <a:t>irradiation</a:t>
            </a:r>
            <a:endParaRPr lang="de-DE" baseline="30000" dirty="0"/>
          </a:p>
          <a:p>
            <a:pPr marL="0" indent="0">
              <a:buNone/>
            </a:pPr>
            <a:r>
              <a:rPr lang="de-DE" b="0" dirty="0" err="1"/>
              <a:t>Procedure</a:t>
            </a:r>
            <a:endParaRPr lang="en-US" b="0" dirty="0"/>
          </a:p>
          <a:p>
            <a:pPr lvl="1"/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16µm drawn W wire thinned to 5µm</a:t>
            </a:r>
          </a:p>
          <a:p>
            <a:pPr marL="914400" lvl="2" indent="0">
              <a:buNone/>
            </a:pPr>
            <a:r>
              <a:rPr lang="en-US" sz="22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</a:t>
            </a: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very fine microstructure</a:t>
            </a:r>
          </a:p>
          <a:p>
            <a:pPr lvl="1"/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Ion irradiation from two opposing sides by</a:t>
            </a:r>
            <a:br>
              <a:rPr lang="en-US" sz="24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20.5 MeV W6+</a:t>
            </a:r>
          </a:p>
          <a:p>
            <a:pPr lvl="1"/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Tensile testing in universal testing machine</a:t>
            </a:r>
          </a:p>
          <a:p>
            <a:pPr lvl="1"/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Microstructural evaluation by light and</a:t>
            </a:r>
            <a:br>
              <a:rPr lang="en-US" sz="24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electron microscopy</a:t>
            </a:r>
          </a:p>
          <a:p>
            <a:pPr marL="0" indent="0">
              <a:buNone/>
            </a:pPr>
            <a:r>
              <a:rPr lang="de-DE" b="0" dirty="0"/>
              <a:t>Status</a:t>
            </a:r>
            <a:endParaRPr lang="en-GB" b="0" dirty="0">
              <a:solidFill>
                <a:prstClr val="black"/>
              </a:solidFill>
              <a:latin typeface="Calibri" panose="020F0502020204030204"/>
            </a:endParaRPr>
          </a:p>
          <a:p>
            <a:pPr lvl="1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Tests and evaluation completed</a:t>
            </a:r>
          </a:p>
          <a:p>
            <a:pPr lvl="1"/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Tandem Accelerator in 2021: 10 days spent</a:t>
            </a:r>
            <a:endParaRPr lang="en-US" sz="24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3140B26-C0A5-44C6-8371-034FE93C2E6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Johann Riesch, PFMC-18, 17th-21st May 2021</a:t>
            </a:r>
            <a:endParaRPr lang="de-DE" dirty="0"/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BD7E893A-738F-4F3E-AEC1-B25117B3641A}"/>
              </a:ext>
            </a:extLst>
          </p:cNvPr>
          <p:cNvGrpSpPr>
            <a:grpSpLocks noChangeAspect="1"/>
          </p:cNvGrpSpPr>
          <p:nvPr/>
        </p:nvGrpSpPr>
        <p:grpSpPr>
          <a:xfrm>
            <a:off x="9613720" y="1096930"/>
            <a:ext cx="2373759" cy="2053001"/>
            <a:chOff x="9228840" y="764058"/>
            <a:chExt cx="2758639" cy="238587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E3E60CDF-1143-4486-BB38-ECBA4E18F1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084"/>
            <a:stretch/>
          </p:blipFill>
          <p:spPr>
            <a:xfrm>
              <a:off x="9228840" y="764058"/>
              <a:ext cx="2758639" cy="2385873"/>
            </a:xfrm>
            <a:prstGeom prst="rect">
              <a:avLst/>
            </a:prstGeom>
          </p:spPr>
        </p:pic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11930E35-AF5F-4CB8-8FBD-7D5AB067229E}"/>
                </a:ext>
              </a:extLst>
            </p:cNvPr>
            <p:cNvGrpSpPr/>
            <p:nvPr/>
          </p:nvGrpSpPr>
          <p:grpSpPr>
            <a:xfrm>
              <a:off x="11052527" y="2730985"/>
              <a:ext cx="878918" cy="334128"/>
              <a:chOff x="4724400" y="1681997"/>
              <a:chExt cx="878918" cy="334128"/>
            </a:xfrm>
          </p:grpSpPr>
          <p:sp>
            <p:nvSpPr>
              <p:cNvPr id="27" name="Rechteck 26">
                <a:extLst>
                  <a:ext uri="{FF2B5EF4-FFF2-40B4-BE49-F238E27FC236}">
                    <a16:creationId xmlns:a16="http://schemas.microsoft.com/office/drawing/2014/main" id="{40425DAB-66EC-432A-B35B-38B35A0F8650}"/>
                  </a:ext>
                </a:extLst>
              </p:cNvPr>
              <p:cNvSpPr/>
              <p:nvPr/>
            </p:nvSpPr>
            <p:spPr>
              <a:xfrm>
                <a:off x="4724400" y="1714501"/>
                <a:ext cx="878918" cy="3016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Rechteck 27">
                <a:extLst>
                  <a:ext uri="{FF2B5EF4-FFF2-40B4-BE49-F238E27FC236}">
                    <a16:creationId xmlns:a16="http://schemas.microsoft.com/office/drawing/2014/main" id="{8D2661B6-12DF-4EEC-810D-F250367501B3}"/>
                  </a:ext>
                </a:extLst>
              </p:cNvPr>
              <p:cNvSpPr/>
              <p:nvPr/>
            </p:nvSpPr>
            <p:spPr>
              <a:xfrm>
                <a:off x="4890525" y="1681997"/>
                <a:ext cx="55816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400" dirty="0"/>
                  <a:t>1 µm</a:t>
                </a:r>
              </a:p>
            </p:txBody>
          </p:sp>
          <p:cxnSp>
            <p:nvCxnSpPr>
              <p:cNvPr id="29" name="Gerader Verbinder 28">
                <a:extLst>
                  <a:ext uri="{FF2B5EF4-FFF2-40B4-BE49-F238E27FC236}">
                    <a16:creationId xmlns:a16="http://schemas.microsoft.com/office/drawing/2014/main" id="{CA21D121-7964-41D3-9B68-300178AB40B6}"/>
                  </a:ext>
                </a:extLst>
              </p:cNvPr>
              <p:cNvCxnSpPr/>
              <p:nvPr/>
            </p:nvCxnSpPr>
            <p:spPr>
              <a:xfrm>
                <a:off x="4786208" y="1954849"/>
                <a:ext cx="7668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Textfeld 21">
            <a:extLst>
              <a:ext uri="{FF2B5EF4-FFF2-40B4-BE49-F238E27FC236}">
                <a16:creationId xmlns:a16="http://schemas.microsoft.com/office/drawing/2014/main" id="{4DAFFB73-3C34-41CA-AFCD-0FBD006052C6}"/>
              </a:ext>
            </a:extLst>
          </p:cNvPr>
          <p:cNvSpPr txBox="1"/>
          <p:nvPr/>
        </p:nvSpPr>
        <p:spPr>
          <a:xfrm>
            <a:off x="7479586" y="3333680"/>
            <a:ext cx="14013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Diameter [µm]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C696A4C8-142C-451E-937C-B4E33FA16506}"/>
              </a:ext>
            </a:extLst>
          </p:cNvPr>
          <p:cNvSpPr txBox="1"/>
          <p:nvPr/>
        </p:nvSpPr>
        <p:spPr>
          <a:xfrm>
            <a:off x="9081422" y="3333680"/>
            <a:ext cx="13773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Damage [dpa]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50195390-3E14-401A-939E-A4227ACD6E8E}"/>
              </a:ext>
            </a:extLst>
          </p:cNvPr>
          <p:cNvSpPr txBox="1"/>
          <p:nvPr/>
        </p:nvSpPr>
        <p:spPr>
          <a:xfrm>
            <a:off x="10780288" y="3325924"/>
            <a:ext cx="8579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err="1"/>
              <a:t>Number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161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6EF213-27C7-4DAF-9A1E-9C22857F1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D0B8463-F8EB-4D6A-8B2A-33ADC8C894E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17.05.2021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D9F75C1-2770-4912-850B-AA472D7D253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Johann Riesch, SPA Mid Term Meeting, September 2021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6DEDA87-C437-47DA-9A8E-E290377E770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3</a:t>
            </a:fld>
            <a:endParaRPr lang="de-DE" dirty="0"/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136BFB42-1975-4278-A614-A16B526C942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04050" y="1098537"/>
            <a:ext cx="6610350" cy="5133975"/>
            <a:chOff x="256" y="686"/>
            <a:chExt cx="4164" cy="3234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FBB06182-A7B7-41EB-BE02-B757EEE6F1C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6" y="686"/>
              <a:ext cx="4164" cy="3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4101" name="Picture 5">
              <a:extLst>
                <a:ext uri="{FF2B5EF4-FFF2-40B4-BE49-F238E27FC236}">
                  <a16:creationId xmlns:a16="http://schemas.microsoft.com/office/drawing/2014/main" id="{FBCF93C6-4ABD-4DA8-A9AD-EB0CCE8737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" y="686"/>
              <a:ext cx="4169" cy="3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8">
            <a:extLst>
              <a:ext uri="{FF2B5EF4-FFF2-40B4-BE49-F238E27FC236}">
                <a16:creationId xmlns:a16="http://schemas.microsoft.com/office/drawing/2014/main" id="{B650C604-8277-4974-8341-F3F851D1A02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77825" y="1123950"/>
            <a:ext cx="4564063" cy="5116513"/>
            <a:chOff x="238" y="708"/>
            <a:chExt cx="2875" cy="3223"/>
          </a:xfrm>
        </p:grpSpPr>
        <p:sp>
          <p:nvSpPr>
            <p:cNvPr id="12" name="AutoShape 7">
              <a:extLst>
                <a:ext uri="{FF2B5EF4-FFF2-40B4-BE49-F238E27FC236}">
                  <a16:creationId xmlns:a16="http://schemas.microsoft.com/office/drawing/2014/main" id="{24F21397-2111-4390-B7D4-AC4CDA394BB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8" y="708"/>
              <a:ext cx="2875" cy="3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4105" name="Picture 9">
              <a:extLst>
                <a:ext uri="{FF2B5EF4-FFF2-40B4-BE49-F238E27FC236}">
                  <a16:creationId xmlns:a16="http://schemas.microsoft.com/office/drawing/2014/main" id="{F84D2427-1879-453C-945E-35E4CBD675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" y="708"/>
              <a:ext cx="2880" cy="3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8042728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IPP_2021_1_16_9" id="{E379D6F2-142F-462E-9E29-AB3DEF743E8C}" vid="{F5640F0F-94DB-46A2-AA55-791ABBDEFA90}"/>
    </a:ext>
  </a:extLst>
</a:theme>
</file>

<file path=ppt/theme/theme2.xml><?xml version="1.0" encoding="utf-8"?>
<a:theme xmlns:a="http://schemas.openxmlformats.org/drawingml/2006/main" name="IPP_only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IPP_2021_1_16_9" id="{E379D6F2-142F-462E-9E29-AB3DEF743E8C}" vid="{88B1A2AE-7A17-41F8-B809-98D05E4CD7D9}"/>
    </a:ext>
  </a:extLst>
</a:theme>
</file>

<file path=ppt/theme/theme3.xml><?xml version="1.0" encoding="utf-8"?>
<a:theme xmlns:a="http://schemas.openxmlformats.org/drawingml/2006/main" name="2_IPP-FZJ">
  <a:themeElements>
    <a:clrScheme name="Benutzerdefinier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A5A5A5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IPP_2021_1_16_9" id="{E379D6F2-142F-462E-9E29-AB3DEF743E8C}" vid="{88B1A2AE-7A17-41F8-B809-98D05E4CD7D9}"/>
    </a:ext>
  </a:extLst>
</a:theme>
</file>

<file path=ppt/theme/theme4.xml><?xml version="1.0" encoding="utf-8"?>
<a:theme xmlns:a="http://schemas.openxmlformats.org/drawingml/2006/main" name="IPP-FZJ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Standard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IPP_2021_1_16_9" id="{E379D6F2-142F-462E-9E29-AB3DEF743E8C}" vid="{744D2D54-CCEB-4E92-968A-6FA1568E68B4}"/>
    </a:ext>
  </a:extLst>
</a:theme>
</file>

<file path=ppt/theme/theme5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IPP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slide_template_IPP_2021_1_16_9</Template>
  <TotalTime>0</TotalTime>
  <Words>205</Words>
  <Application>Microsoft Office PowerPoint</Application>
  <PresentationFormat>Breitbild</PresentationFormat>
  <Paragraphs>31</Paragraphs>
  <Slides>3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6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8" baseType="lpstr">
      <vt:lpstr>Arial</vt:lpstr>
      <vt:lpstr>Arial MT Condensed</vt:lpstr>
      <vt:lpstr>Arial MT Condensed Light</vt:lpstr>
      <vt:lpstr>Arial Narrow</vt:lpstr>
      <vt:lpstr>Calibri</vt:lpstr>
      <vt:lpstr>Calibri Light</vt:lpstr>
      <vt:lpstr>Wingdings</vt:lpstr>
      <vt:lpstr>Title</vt:lpstr>
      <vt:lpstr>IPP_only</vt:lpstr>
      <vt:lpstr>2_IPP-FZJ</vt:lpstr>
      <vt:lpstr>IPP-FZJ</vt:lpstr>
      <vt:lpstr>Benutzerdefiniertes Design</vt:lpstr>
      <vt:lpstr>1_IPP</vt:lpstr>
      <vt:lpstr>Dokument</vt:lpstr>
      <vt:lpstr>Document</vt:lpstr>
      <vt:lpstr>PWIE-SP A.3.T - T001- D006 Effect of energetic ion irradiation on the strength of W wire</vt:lpstr>
      <vt:lpstr>Tensile tests of ion irradiated very thin W wire</vt:lpstr>
      <vt:lpstr>Results</vt:lpstr>
    </vt:vector>
  </TitlesOfParts>
  <Company>MPG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</dc:title>
  <dc:creator>Johann Riesch</dc:creator>
  <cp:lastModifiedBy>Johann Riesch</cp:lastModifiedBy>
  <cp:revision>265</cp:revision>
  <dcterms:created xsi:type="dcterms:W3CDTF">2021-02-25T09:39:44Z</dcterms:created>
  <dcterms:modified xsi:type="dcterms:W3CDTF">2021-09-15T07:51:39Z</dcterms:modified>
</cp:coreProperties>
</file>