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58" r:id="rId6"/>
    <p:sldId id="477" r:id="rId7"/>
    <p:sldId id="512" r:id="rId8"/>
    <p:sldId id="605" r:id="rId9"/>
    <p:sldId id="513" r:id="rId10"/>
    <p:sldId id="608" r:id="rId11"/>
    <p:sldId id="606" r:id="rId12"/>
    <p:sldId id="607" r:id="rId13"/>
    <p:sldId id="610" r:id="rId14"/>
    <p:sldId id="612" r:id="rId15"/>
    <p:sldId id="613" r:id="rId16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00FF"/>
    <a:srgbClr val="FF33CC"/>
    <a:srgbClr val="292929"/>
    <a:srgbClr val="4D4D4D"/>
    <a:srgbClr val="5F5F5F"/>
    <a:srgbClr val="0066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71939" autoAdjust="0"/>
  </p:normalViewPr>
  <p:slideViewPr>
    <p:cSldViewPr snapToGrid="0" snapToObjects="1">
      <p:cViewPr varScale="1">
        <p:scale>
          <a:sx n="120" d="100"/>
          <a:sy n="120" d="100"/>
        </p:scale>
        <p:origin x="1728" y="102"/>
      </p:cViewPr>
      <p:guideLst>
        <p:guide orient="horz" pos="713"/>
        <p:guide pos="2857"/>
      </p:guideLst>
    </p:cSldViewPr>
  </p:slideViewPr>
  <p:outlineViewPr>
    <p:cViewPr>
      <p:scale>
        <a:sx n="33" d="100"/>
        <a:sy n="33" d="100"/>
      </p:scale>
      <p:origin x="0" y="-9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work\Documents\MODIFS\WORK\WEST\RECEPTION\5_Assemblage\Copie%20de%20q1Aq1B_data_ISP_OS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'Figures flux'!$W$7:$W$44</c:f>
              <c:numCache>
                <c:formatCode>0.000</c:formatCode>
                <c:ptCount val="38"/>
                <c:pt idx="0">
                  <c:v>0.76025593231194688</c:v>
                </c:pt>
                <c:pt idx="1">
                  <c:v>0.82506923562447265</c:v>
                </c:pt>
                <c:pt idx="2">
                  <c:v>0.88787075067894417</c:v>
                </c:pt>
                <c:pt idx="3">
                  <c:v>0.92862339488036827</c:v>
                </c:pt>
                <c:pt idx="4">
                  <c:v>0.96799477537220813</c:v>
                </c:pt>
                <c:pt idx="5">
                  <c:v>0.99218988215573922</c:v>
                </c:pt>
                <c:pt idx="6">
                  <c:v>1</c:v>
                </c:pt>
                <c:pt idx="7">
                  <c:v>0.98934436504951706</c:v>
                </c:pt>
                <c:pt idx="8">
                  <c:v>0.96546512270813523</c:v>
                </c:pt>
                <c:pt idx="9">
                  <c:v>0.92613425169414454</c:v>
                </c:pt>
                <c:pt idx="10">
                  <c:v>0.87428485717398208</c:v>
                </c:pt>
                <c:pt idx="11">
                  <c:v>0.81498960165497636</c:v>
                </c:pt>
                <c:pt idx="12">
                  <c:v>0.7469490067787683</c:v>
                </c:pt>
                <c:pt idx="13">
                  <c:v>0.68118690580396812</c:v>
                </c:pt>
                <c:pt idx="14">
                  <c:v>0.6166479720900645</c:v>
                </c:pt>
                <c:pt idx="15">
                  <c:v>0.56132852109932496</c:v>
                </c:pt>
                <c:pt idx="16">
                  <c:v>0.51516085456020844</c:v>
                </c:pt>
                <c:pt idx="17">
                  <c:v>0.4813321560038239</c:v>
                </c:pt>
                <c:pt idx="18">
                  <c:v>0.46526978308634409</c:v>
                </c:pt>
                <c:pt idx="19">
                  <c:v>0.4637497652913698</c:v>
                </c:pt>
                <c:pt idx="20">
                  <c:v>0.48058236571336177</c:v>
                </c:pt>
                <c:pt idx="21">
                  <c:v>0.51236095623534839</c:v>
                </c:pt>
                <c:pt idx="22">
                  <c:v>0.5587393815443561</c:v>
                </c:pt>
                <c:pt idx="23">
                  <c:v>0.61625097920714178</c:v>
                </c:pt>
                <c:pt idx="24">
                  <c:v>0.67894085597986487</c:v>
                </c:pt>
                <c:pt idx="25">
                  <c:v>0.7374303743349464</c:v>
                </c:pt>
                <c:pt idx="26">
                  <c:v>0.80571544938422834</c:v>
                </c:pt>
                <c:pt idx="27">
                  <c:v>0.86902585106854691</c:v>
                </c:pt>
                <c:pt idx="28">
                  <c:v>0.91277761993679407</c:v>
                </c:pt>
                <c:pt idx="29">
                  <c:v>0.95449581301700903</c:v>
                </c:pt>
                <c:pt idx="30">
                  <c:v>0.98540126006373108</c:v>
                </c:pt>
                <c:pt idx="31">
                  <c:v>0.99939564238451906</c:v>
                </c:pt>
                <c:pt idx="32">
                  <c:v>0.99595178934195605</c:v>
                </c:pt>
                <c:pt idx="33">
                  <c:v>0.97603700157603746</c:v>
                </c:pt>
                <c:pt idx="34">
                  <c:v>0.94090050379557377</c:v>
                </c:pt>
                <c:pt idx="35">
                  <c:v>0.89122110346722816</c:v>
                </c:pt>
                <c:pt idx="36">
                  <c:v>0.83611299516678117</c:v>
                </c:pt>
                <c:pt idx="37">
                  <c:v>0.77106594121855776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2-4107-A539-F4EF2DEE63C5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'Figures flux'!$X$7:$X$44</c:f>
              <c:numCache>
                <c:formatCode>0.000</c:formatCode>
                <c:ptCount val="38"/>
                <c:pt idx="0">
                  <c:v>0.16692724722830926</c:v>
                </c:pt>
                <c:pt idx="1">
                  <c:v>0.15684738617865679</c:v>
                </c:pt>
                <c:pt idx="2">
                  <c:v>0.14771768527221563</c:v>
                </c:pt>
                <c:pt idx="3">
                  <c:v>0.14016482896981577</c:v>
                </c:pt>
                <c:pt idx="4">
                  <c:v>0.13455027210994827</c:v>
                </c:pt>
                <c:pt idx="5">
                  <c:v>0.1313551975434144</c:v>
                </c:pt>
                <c:pt idx="6">
                  <c:v>0.13058948325700495</c:v>
                </c:pt>
                <c:pt idx="7">
                  <c:v>0.13245818263168907</c:v>
                </c:pt>
                <c:pt idx="8">
                  <c:v>0.13672604062573473</c:v>
                </c:pt>
                <c:pt idx="9">
                  <c:v>0.1431538282946781</c:v>
                </c:pt>
                <c:pt idx="10">
                  <c:v>0.1514036503662245</c:v>
                </c:pt>
                <c:pt idx="11">
                  <c:v>0.16087601522823852</c:v>
                </c:pt>
                <c:pt idx="12">
                  <c:v>0.17106402320223929</c:v>
                </c:pt>
                <c:pt idx="13">
                  <c:v>0.18068472817623343</c:v>
                </c:pt>
                <c:pt idx="14">
                  <c:v>0.19033211506857076</c:v>
                </c:pt>
                <c:pt idx="15">
                  <c:v>0.19879754974834546</c:v>
                </c:pt>
                <c:pt idx="16">
                  <c:v>0.20557146434524237</c:v>
                </c:pt>
                <c:pt idx="17">
                  <c:v>0.21022058992140003</c:v>
                </c:pt>
                <c:pt idx="18">
                  <c:v>0.21245097121473139</c:v>
                </c:pt>
                <c:pt idx="19">
                  <c:v>0.2121335131564869</c:v>
                </c:pt>
                <c:pt idx="20">
                  <c:v>0.20929989342844418</c:v>
                </c:pt>
                <c:pt idx="21">
                  <c:v>0.20406762601139117</c:v>
                </c:pt>
                <c:pt idx="22">
                  <c:v>0.19678789036675493</c:v>
                </c:pt>
                <c:pt idx="23">
                  <c:v>0.19065536367079608</c:v>
                </c:pt>
                <c:pt idx="24">
                  <c:v>0.18077567377875628</c:v>
                </c:pt>
                <c:pt idx="25">
                  <c:v>0.17039044668917228</c:v>
                </c:pt>
                <c:pt idx="26">
                  <c:v>0.16013073815587919</c:v>
                </c:pt>
                <c:pt idx="27">
                  <c:v>0.15062811486306324</c:v>
                </c:pt>
                <c:pt idx="28">
                  <c:v>0.14245640836521931</c:v>
                </c:pt>
                <c:pt idx="29">
                  <c:v>0.13620449427718467</c:v>
                </c:pt>
                <c:pt idx="30">
                  <c:v>0.13211722177728702</c:v>
                </c:pt>
                <c:pt idx="31">
                  <c:v>0.13058545258423399</c:v>
                </c:pt>
                <c:pt idx="32">
                  <c:v>0.13152953833326933</c:v>
                </c:pt>
                <c:pt idx="33">
                  <c:v>0.13504366051914046</c:v>
                </c:pt>
                <c:pt idx="34">
                  <c:v>0.1408137105159056</c:v>
                </c:pt>
                <c:pt idx="35">
                  <c:v>0.1484702289095706</c:v>
                </c:pt>
                <c:pt idx="36">
                  <c:v>0.15761843684873483</c:v>
                </c:pt>
                <c:pt idx="37">
                  <c:v>0.16762574578850956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F2-4107-A539-F4EF2DEE6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6971208"/>
        <c:axId val="526962680"/>
      </c:barChart>
      <c:catAx>
        <c:axId val="526971208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962680"/>
        <c:crosses val="autoZero"/>
        <c:auto val="1"/>
        <c:lblAlgn val="ctr"/>
        <c:lblOffset val="100"/>
        <c:tickMarkSkip val="2"/>
        <c:noMultiLvlLbl val="0"/>
      </c:catAx>
      <c:valAx>
        <c:axId val="526962680"/>
        <c:scaling>
          <c:orientation val="minMax"/>
          <c:max val="1"/>
          <c:min val="0"/>
        </c:scaling>
        <c:delete val="1"/>
        <c:axPos val="l"/>
        <c:majorGridlines>
          <c:spPr>
            <a:ln w="254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1905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crossAx val="526971208"/>
        <c:crosses val="autoZero"/>
        <c:crossBetween val="between"/>
        <c:majorUnit val="5.000000000000001E-2"/>
        <c:min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DAEC-6E66-4FBE-84CD-8FF7A10FF991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08B2-E670-4A25-A166-EC13A07E54E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836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34433-4C7F-42D7-B32D-6CCFC5515F05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6B02-445A-4D04-A76C-0F1F632477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378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composants n’ont pas dépassé 700°C à tout casser sur la top surface (à confirmer par Yann),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 endroit où ça a pu chauffer plus localement : bord d’attaque de composants désalignés (je ne sais pas si c’est le cas des 2 que tu as choisi). Ou sinon, pendant les chocs thermiques liés aux disruptions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mais sur des temps très courts, dc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recrystalisation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peu vraisemblable 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yann: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C4 on trouve 110 pulses avec une température FBG &gt; 400°C, et environ 30 chocs avec un TFBG &gt; 600°C, quelques pulses autour de 800°, mesure située à 4mm de la surface donc suffisamment proche pour donner une bonne estimation (en tout cas une borne inférieure) – bien entendu la température vraie de surface est légèrement supérieure, par exemple pour 800°C mesuré on estime avec les calculs de Jonathan une température de surface de 1000°C environ. Donc je dirai que nous avons une petite dizaine de chocs ou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Tsurface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approche les 1000°C à la fin du choc.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0A6B02-445A-4D04-A76C-0F1F63247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4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pic>
        <p:nvPicPr>
          <p:cNvPr id="16" name="Picture 9" descr="cea_logo_small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9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7" y="3345815"/>
            <a:ext cx="4929639" cy="42473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A VENIR</a:t>
            </a:r>
            <a:endParaRPr lang="fr-FR" dirty="0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632457" y="3841574"/>
            <a:ext cx="2206507" cy="226367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LUNDI 18 MARS 2019</a:t>
            </a:r>
            <a:endParaRPr lang="fr-FR" dirty="0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6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1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597033"/>
            <a:ext cx="1203326" cy="307777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49586" y="548323"/>
            <a:ext cx="3428078" cy="242593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2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fond16-9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9587" y="611210"/>
            <a:ext cx="3868823" cy="284547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634257" y="3601097"/>
            <a:ext cx="1203326" cy="307777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Partie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79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519491" y="1419656"/>
            <a:ext cx="5915025" cy="1655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1" y="800735"/>
            <a:ext cx="5943282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3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30580" y="129867"/>
            <a:ext cx="6172200" cy="318924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CLICK TO EDIT MASTER TITLE STYLE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519491" y="800735"/>
            <a:ext cx="5943282" cy="4001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Espace réservé du contenu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665555301"/>
              </p:ext>
            </p:extLst>
          </p:nvPr>
        </p:nvGraphicFramePr>
        <p:xfrm>
          <a:off x="1519491" y="1445547"/>
          <a:ext cx="5915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9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478409"/>
            <a:ext cx="9144000" cy="672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632457" y="2817850"/>
            <a:ext cx="5895504" cy="2627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626082" y="4618606"/>
            <a:ext cx="5836747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l’énergie atomique </a:t>
            </a:r>
            <a:r>
              <a:rPr lang="fr-FR" sz="11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et aux </a:t>
            </a:r>
            <a:r>
              <a:rPr lang="fr-FR" sz="11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énergies alternatives - </a:t>
            </a:r>
            <a:r>
              <a:rPr lang="fr-FR" sz="1100" kern="0" dirty="0" err="1" smtClean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  <a:endParaRPr lang="fr-FR" sz="1100" kern="0" dirty="0" smtClean="0">
              <a:solidFill>
                <a:srgbClr val="A50119"/>
              </a:solidFill>
              <a:latin typeface="Calibri"/>
              <a:cs typeface="Calibri"/>
            </a:endParaRP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2"/>
          </p:nvPr>
        </p:nvSpPr>
        <p:spPr>
          <a:xfrm>
            <a:off x="5562096" y="611595"/>
            <a:ext cx="2803525" cy="1990725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2" name="Picture 1" descr="fond16-9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91"/>
            <a:ext cx="9144000" cy="45085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452480" y="1711519"/>
            <a:ext cx="357448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13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743826" y="3302669"/>
            <a:ext cx="5136111" cy="189283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700" b="1" dirty="0" smtClean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700" dirty="0" smtClean="0">
                <a:solidFill>
                  <a:schemeClr val="tx1"/>
                </a:solidFill>
                <a:latin typeface="Calibri"/>
                <a:cs typeface="Calibri"/>
              </a:rPr>
              <a:t>: XXXXXXXXXXX</a:t>
            </a:r>
            <a:endParaRPr lang="fr-FR" sz="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52480" y="2355215"/>
            <a:ext cx="3535680" cy="286232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14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1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XXXXXX 2019</a:t>
            </a:r>
            <a:endParaRPr lang="fr-FR" dirty="0"/>
          </a:p>
        </p:txBody>
      </p:sp>
      <p:pic>
        <p:nvPicPr>
          <p:cNvPr id="19" name="Picture 9" descr="cea_logo_small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32" y="1395784"/>
            <a:ext cx="1456704" cy="118904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67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75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5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222809"/>
            <a:ext cx="7886700" cy="95996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 marL="1257278" indent="-17961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900"/>
            </a:lvl4pPr>
            <a:lvl5pPr marL="1616499" indent="-17961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9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6" y="800735"/>
            <a:ext cx="7924376" cy="31594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5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5988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867272"/>
            <a:ext cx="6858000" cy="7652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3693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D28E-33DC-4E67-B3A0-B5854A5714D1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44253" y="5004965"/>
            <a:ext cx="470958" cy="553998"/>
          </a:xfrm>
        </p:spPr>
        <p:txBody>
          <a:bodyPr/>
          <a:lstStyle/>
          <a:p>
            <a:fld id="{A9559F0C-F440-4BC1-91BE-A65E5373B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7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71488" y="970076"/>
            <a:ext cx="5915025" cy="16558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971046"/>
            <a:ext cx="8416144" cy="192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9280"/>
            <a:ext cx="9144000" cy="593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6144" y="4970488"/>
            <a:ext cx="727856" cy="176676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9281"/>
            <a:ext cx="727856" cy="587829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lvl1pPr>
              <a:defRPr/>
            </a:lvl1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168724"/>
            <a:ext cx="459254" cy="259863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830580" y="129867"/>
            <a:ext cx="6172200" cy="318924"/>
          </a:xfrm>
          <a:prstGeom prst="rect">
            <a:avLst/>
          </a:prstGeom>
        </p:spPr>
        <p:txBody>
          <a:bodyPr vert="horz" lIns="91440" tIns="36000" rIns="91440" bIns="36000" rtlCol="0" anchor="ctr">
            <a:sp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2"/>
          <p:cNvSpPr txBox="1">
            <a:spLocks/>
          </p:cNvSpPr>
          <p:nvPr/>
        </p:nvSpPr>
        <p:spPr>
          <a:xfrm>
            <a:off x="4905103" y="4958164"/>
            <a:ext cx="3511041" cy="2031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s-IS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M. Richou et al,  SPA meeting </a:t>
            </a:r>
            <a:r>
              <a:rPr lang="is-IS" sz="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midterm,</a:t>
            </a:r>
            <a:r>
              <a:rPr lang="is-IS" sz="8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is-IS" sz="800" baseline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15th of September 2021</a:t>
            </a:r>
            <a:endParaRPr lang="fr-FR" sz="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89" y="4924740"/>
            <a:ext cx="2569112" cy="2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7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pic>
        <p:nvPicPr>
          <p:cNvPr id="17" name="Picture 5" descr="WESTblanc0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57" y="18257"/>
            <a:ext cx="11160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5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6" r:id="rId3"/>
    <p:sldLayoutId id="2147483662" r:id="rId4"/>
    <p:sldLayoutId id="2147483667" r:id="rId5"/>
    <p:sldLayoutId id="2147483664" r:id="rId6"/>
    <p:sldLayoutId id="2147483688" r:id="rId7"/>
    <p:sldLayoutId id="214748368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6080" y="1335410"/>
            <a:ext cx="6064573" cy="1015663"/>
          </a:xfrm>
        </p:spPr>
        <p:txBody>
          <a:bodyPr/>
          <a:lstStyle/>
          <a:p>
            <a:r>
              <a:rPr lang="en-US" b="0" dirty="0"/>
              <a:t>Assessment of hydrogen impact on material properties linked to ITER relevant PFUs	</a:t>
            </a:r>
          </a:p>
          <a:p>
            <a:pPr>
              <a:spcBef>
                <a:spcPts val="0"/>
              </a:spcBef>
            </a:pPr>
            <a:r>
              <a:rPr lang="fr-FR" sz="1200" b="0" dirty="0" smtClean="0"/>
              <a:t>M. Richou, G. Kermouche</a:t>
            </a:r>
            <a:r>
              <a:rPr lang="fr-FR" sz="1200" b="0" baseline="30000" dirty="0" smtClean="0"/>
              <a:t>1</a:t>
            </a:r>
            <a:r>
              <a:rPr lang="fr-FR" sz="1200" b="0" dirty="0" smtClean="0"/>
              <a:t>, M. Lemetais, L. Gallais</a:t>
            </a:r>
            <a:r>
              <a:rPr lang="fr-FR" sz="1200" b="0" baseline="30000" dirty="0" smtClean="0"/>
              <a:t>2</a:t>
            </a:r>
            <a:r>
              <a:rPr lang="fr-FR" sz="1200" b="0" dirty="0" smtClean="0"/>
              <a:t>  and the WEST team</a:t>
            </a:r>
            <a:endParaRPr lang="fr-FR" sz="1200" b="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2" y="244384"/>
            <a:ext cx="770890" cy="48131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32457" y="3841574"/>
            <a:ext cx="2206507" cy="230832"/>
          </a:xfrm>
        </p:spPr>
        <p:txBody>
          <a:bodyPr/>
          <a:lstStyle/>
          <a:p>
            <a:r>
              <a:rPr lang="fr-FR" dirty="0" smtClean="0"/>
              <a:t>SPA - </a:t>
            </a:r>
            <a:r>
              <a:rPr lang="fr-FR" dirty="0" err="1" smtClean="0"/>
              <a:t>Midterm</a:t>
            </a:r>
            <a:r>
              <a:rPr lang="fr-FR" dirty="0" smtClean="0"/>
              <a:t> -15th </a:t>
            </a:r>
            <a:r>
              <a:rPr lang="fr-FR" dirty="0" smtClean="0"/>
              <a:t>of </a:t>
            </a:r>
            <a:r>
              <a:rPr lang="fr-FR" dirty="0" err="1" smtClean="0"/>
              <a:t>September</a:t>
            </a:r>
            <a:r>
              <a:rPr lang="fr-FR" dirty="0" smtClean="0"/>
              <a:t> 2021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54057"/>
          <a:stretch/>
        </p:blipFill>
        <p:spPr>
          <a:xfrm>
            <a:off x="3092450" y="2573025"/>
            <a:ext cx="635000" cy="7353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C888387-3329-EC42-8DDD-E129DB10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5850"/>
            <a:ext cx="1089161" cy="4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eurofusion.png">
            <a:extLst>
              <a:ext uri="{FF2B5EF4-FFF2-40B4-BE49-F238E27FC236}">
                <a16:creationId xmlns:a16="http://schemas.microsoft.com/office/drawing/2014/main" id="{C4ADD945-C039-8746-AC53-069E41D551F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0528" y="3308350"/>
            <a:ext cx="4070126" cy="10533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88121" y="26859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689678" y="36258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307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18541" y="172606"/>
            <a:ext cx="11362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 smtClean="0"/>
              <a:t>Metrology</a:t>
            </a:r>
            <a:r>
              <a:rPr lang="fr-FR" sz="1350" dirty="0" smtClean="0"/>
              <a:t> C4</a:t>
            </a:r>
            <a:endParaRPr lang="fr-FR" sz="1350" dirty="0"/>
          </a:p>
        </p:txBody>
      </p:sp>
      <p:grpSp>
        <p:nvGrpSpPr>
          <p:cNvPr id="8" name="Groupe 7"/>
          <p:cNvGrpSpPr/>
          <p:nvPr/>
        </p:nvGrpSpPr>
        <p:grpSpPr>
          <a:xfrm>
            <a:off x="470153" y="753985"/>
            <a:ext cx="5024560" cy="3043505"/>
            <a:chOff x="1243584" y="1605814"/>
            <a:chExt cx="14357644" cy="7844176"/>
          </a:xfrm>
        </p:grpSpPr>
        <p:pic>
          <p:nvPicPr>
            <p:cNvPr id="9" name="Espace réservé du contenu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584" y="1605814"/>
              <a:ext cx="14357644" cy="7844176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6948637" y="2531304"/>
              <a:ext cx="807099" cy="832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dirty="0"/>
                <a:t>5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753173" y="3939983"/>
              <a:ext cx="1086510" cy="832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dirty="0"/>
                <a:t>12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753173" y="5685983"/>
              <a:ext cx="1086510" cy="832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dirty="0"/>
                <a:t>20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661542" y="7799499"/>
              <a:ext cx="1086510" cy="832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dirty="0"/>
                <a:t>30</a:t>
              </a: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2234787" y="4452091"/>
              <a:ext cx="10796073" cy="47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1799487" y="5312601"/>
              <a:ext cx="10796073" cy="47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2013978" y="6810312"/>
              <a:ext cx="10796073" cy="47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1485679" y="7666125"/>
              <a:ext cx="10796073" cy="47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268039" y="329560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17 18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82215" y="587367"/>
            <a:ext cx="8831155" cy="3114699"/>
          </a:xfrm>
        </p:spPr>
        <p:txBody>
          <a:bodyPr/>
          <a:lstStyle/>
          <a:p>
            <a:r>
              <a:rPr lang="en-US" dirty="0" smtClean="0"/>
              <a:t>1. Studied tungsten</a:t>
            </a:r>
          </a:p>
          <a:p>
            <a:r>
              <a:rPr lang="en-US" dirty="0" smtClean="0"/>
              <a:t>2. Use of WEST to assess hydrogen impact on recrystallization and softening</a:t>
            </a:r>
          </a:p>
          <a:p>
            <a:endParaRPr lang="en-US" dirty="0" smtClean="0"/>
          </a:p>
          <a:p>
            <a:r>
              <a:rPr lang="en-US" dirty="0" smtClean="0"/>
              <a:t>3. What are the properties we plan to investigate ?</a:t>
            </a:r>
          </a:p>
          <a:p>
            <a:pPr lvl="1"/>
            <a:r>
              <a:rPr lang="en-US" dirty="0" smtClean="0"/>
              <a:t>Loss of mechanical properties -&gt; Hardness measurements</a:t>
            </a:r>
          </a:p>
          <a:p>
            <a:pPr lvl="1"/>
            <a:r>
              <a:rPr lang="en-US" dirty="0" smtClean="0"/>
              <a:t>Modification of the microstructure -&gt; EBSD measurements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4. For what </a:t>
            </a:r>
            <a:r>
              <a:rPr lang="en-US" dirty="0" err="1" smtClean="0"/>
              <a:t>modelization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Impact on recrystallization and softening kinetics.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672513" y="5005388"/>
            <a:ext cx="471487" cy="107950"/>
          </a:xfrm>
        </p:spPr>
        <p:txBody>
          <a:bodyPr/>
          <a:lstStyle/>
          <a:p>
            <a:pPr algn="ctr"/>
            <a:fld id="{854A34C9-9A4B-6445-85E1-F779B5E87362}" type="slidenum">
              <a:rPr lang="en-US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182216" y="-7612"/>
            <a:ext cx="3249121" cy="430887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OUTLINE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69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7" y="29164"/>
            <a:ext cx="6236523" cy="380480"/>
          </a:xfrm>
        </p:spPr>
        <p:txBody>
          <a:bodyPr/>
          <a:lstStyle/>
          <a:p>
            <a:r>
              <a:rPr lang="en-US" sz="2000" dirty="0" smtClean="0">
                <a:solidFill>
                  <a:srgbClr val="5F5F5F"/>
                </a:solidFill>
              </a:rPr>
              <a:t>1. Studied tungsten – implementation in WEST</a:t>
            </a:r>
            <a:endParaRPr lang="en-US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en-US" sz="75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en-US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Image 1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r="42608" b="42739"/>
          <a:stretch/>
        </p:blipFill>
        <p:spPr bwMode="auto">
          <a:xfrm>
            <a:off x="481892" y="581807"/>
            <a:ext cx="1591733" cy="17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047580" y="649361"/>
            <a:ext cx="13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3"/>
                </a:solidFill>
              </a:rPr>
              <a:t>Incident flux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960097" y="134631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chemeClr val="accent6"/>
                </a:solidFill>
              </a:rPr>
              <a:t>CuOFHC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78607" y="1565429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chemeClr val="accent6"/>
                </a:solidFill>
              </a:rPr>
              <a:t>CuCrZr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6734" y="1110449"/>
            <a:ext cx="645220" cy="5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Espace réservé du contenu 3"/>
          <p:cNvSpPr txBox="1">
            <a:spLocks/>
          </p:cNvSpPr>
          <p:nvPr/>
        </p:nvSpPr>
        <p:spPr>
          <a:xfrm>
            <a:off x="3890265" y="581807"/>
            <a:ext cx="5590571" cy="1637076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Tungsten and component manufactured by </a:t>
            </a:r>
            <a:r>
              <a:rPr lang="en-US" sz="1600" b="0" dirty="0">
                <a:solidFill>
                  <a:schemeClr val="tx1"/>
                </a:solidFill>
              </a:rPr>
              <a:t>AT&amp;M/ASIPP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ITER-like Geometry: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6mm W thickness</a:t>
            </a:r>
            <a:endParaRPr lang="en-US" b="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  <a:defRPr/>
            </a:pPr>
            <a:r>
              <a:rPr lang="fr-FR" dirty="0" smtClean="0">
                <a:solidFill>
                  <a:schemeClr val="tx1"/>
                </a:solidFill>
              </a:rPr>
              <a:t>Block </a:t>
            </a:r>
            <a:r>
              <a:rPr lang="fr-FR" dirty="0" err="1" smtClean="0">
                <a:solidFill>
                  <a:schemeClr val="tx1"/>
                </a:solidFill>
              </a:rPr>
              <a:t>width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26.3 mm to 31.8 mm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b="0" dirty="0" smtClean="0">
                <a:solidFill>
                  <a:schemeClr val="tx1"/>
                </a:solidFill>
              </a:rPr>
              <a:t>AT&amp;M  rolled W (ITER </a:t>
            </a:r>
            <a:r>
              <a:rPr lang="en-US" b="0" dirty="0">
                <a:solidFill>
                  <a:schemeClr val="tx1"/>
                </a:solidFill>
              </a:rPr>
              <a:t>W grade </a:t>
            </a:r>
            <a:r>
              <a:rPr lang="en-US" b="0" dirty="0" smtClean="0">
                <a:solidFill>
                  <a:schemeClr val="tx1"/>
                </a:solidFill>
              </a:rPr>
              <a:t>material) </a:t>
            </a:r>
          </a:p>
          <a:p>
            <a:pPr marL="0" lvl="0" indent="0">
              <a:buNone/>
              <a:defRPr/>
            </a:pPr>
            <a:endParaRPr lang="en-US" b="0" dirty="0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79633" y="1005911"/>
            <a:ext cx="571829" cy="4547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1771415" y="1086246"/>
            <a:ext cx="439751" cy="308852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55915" y="107672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A-A</a:t>
            </a:r>
            <a:endParaRPr lang="en-US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9" y="2642517"/>
            <a:ext cx="3331231" cy="1667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cxnSp>
        <p:nvCxnSpPr>
          <p:cNvPr id="43" name="Connecteur droit avec flèche 42"/>
          <p:cNvCxnSpPr/>
          <p:nvPr/>
        </p:nvCxnSpPr>
        <p:spPr>
          <a:xfrm>
            <a:off x="2876737" y="2895199"/>
            <a:ext cx="255705" cy="108283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1888703" y="315945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500 mm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09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356" y="88497"/>
            <a:ext cx="7265742" cy="318924"/>
          </a:xfrm>
        </p:spPr>
        <p:txBody>
          <a:bodyPr/>
          <a:lstStyle/>
          <a:p>
            <a:r>
              <a:rPr lang="en-US" dirty="0" smtClean="0"/>
              <a:t>2. Use of WEST to assess hydrogen impact on recrystallization and softening (1/2)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544253" y="5004965"/>
            <a:ext cx="470958" cy="115416"/>
          </a:xfrm>
        </p:spPr>
        <p:txBody>
          <a:bodyPr/>
          <a:lstStyle/>
          <a:p>
            <a:pPr algn="ctr"/>
            <a:fld id="{854A34C9-9A4B-6445-85E1-F779B5E87362}" type="slidenum">
              <a:rPr lang="en-US" sz="75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en-US" sz="7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6" t="12513" r="13123" b="20667"/>
          <a:stretch/>
        </p:blipFill>
        <p:spPr>
          <a:xfrm rot="5400000">
            <a:off x="1920985" y="-1409726"/>
            <a:ext cx="2061557" cy="57946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99523" y="1368362"/>
            <a:ext cx="22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WEN004 (Position 18)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-70323" y="1079544"/>
            <a:ext cx="22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WEN003 (Position 17)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916" y="219746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C4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9" b="38014"/>
          <a:stretch/>
        </p:blipFill>
        <p:spPr>
          <a:xfrm>
            <a:off x="4821977" y="456817"/>
            <a:ext cx="4322023" cy="219891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831622" y="53077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050"/>
                </a:solidFill>
              </a:rPr>
              <a:t>C5</a:t>
            </a:r>
            <a:endParaRPr lang="en-US" b="1" dirty="0">
              <a:solidFill>
                <a:srgbClr val="FF5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9412972">
            <a:off x="6430830" y="1559830"/>
            <a:ext cx="20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WEN004 (Position8)</a:t>
            </a:r>
            <a:endParaRPr lang="en-US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84922"/>
              </p:ext>
            </p:extLst>
          </p:nvPr>
        </p:nvGraphicFramePr>
        <p:xfrm>
          <a:off x="54442" y="3418072"/>
          <a:ext cx="6495319" cy="1524838"/>
        </p:xfrm>
        <a:graphic>
          <a:graphicData uri="http://schemas.openxmlformats.org/drawingml/2006/table">
            <a:tbl>
              <a:tblPr/>
              <a:tblGrid>
                <a:gridCol w="925920">
                  <a:extLst>
                    <a:ext uri="{9D8B030D-6E8A-4147-A177-3AD203B41FA5}">
                      <a16:colId xmlns:a16="http://schemas.microsoft.com/office/drawing/2014/main" val="1165353770"/>
                    </a:ext>
                  </a:extLst>
                </a:gridCol>
                <a:gridCol w="1164680">
                  <a:extLst>
                    <a:ext uri="{9D8B030D-6E8A-4147-A177-3AD203B41FA5}">
                      <a16:colId xmlns:a16="http://schemas.microsoft.com/office/drawing/2014/main" val="2987638930"/>
                    </a:ext>
                  </a:extLst>
                </a:gridCol>
                <a:gridCol w="688493">
                  <a:extLst>
                    <a:ext uri="{9D8B030D-6E8A-4147-A177-3AD203B41FA5}">
                      <a16:colId xmlns:a16="http://schemas.microsoft.com/office/drawing/2014/main" val="3846992376"/>
                    </a:ext>
                  </a:extLst>
                </a:gridCol>
                <a:gridCol w="972719">
                  <a:extLst>
                    <a:ext uri="{9D8B030D-6E8A-4147-A177-3AD203B41FA5}">
                      <a16:colId xmlns:a16="http://schemas.microsoft.com/office/drawing/2014/main" val="1336974237"/>
                    </a:ext>
                  </a:extLst>
                </a:gridCol>
                <a:gridCol w="1094449">
                  <a:extLst>
                    <a:ext uri="{9D8B030D-6E8A-4147-A177-3AD203B41FA5}">
                      <a16:colId xmlns:a16="http://schemas.microsoft.com/office/drawing/2014/main" val="810949034"/>
                    </a:ext>
                  </a:extLst>
                </a:gridCol>
                <a:gridCol w="1649058">
                  <a:extLst>
                    <a:ext uri="{9D8B030D-6E8A-4147-A177-3AD203B41FA5}">
                      <a16:colId xmlns:a16="http://schemas.microsoft.com/office/drawing/2014/main" val="3401040192"/>
                    </a:ext>
                  </a:extLst>
                </a:gridCol>
              </a:tblGrid>
              <a:tr h="202061">
                <a:tc>
                  <a:txBody>
                    <a:bodyPr/>
                    <a:lstStyle/>
                    <a:p>
                      <a:pPr algn="ctr" rtl="0" fontAlgn="b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Duration max</a:t>
                      </a:r>
                      <a:r>
                        <a:rPr lang="fr-FR" sz="13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(s</a:t>
                      </a:r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Cumul (s)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max (MW)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 LH total (MJ)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fr-FR" sz="13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heat</a:t>
                      </a:r>
                      <a:r>
                        <a:rPr lang="fr-FR" sz="13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flux (MW/m²)</a:t>
                      </a:r>
                      <a:endParaRPr lang="fr-FR" sz="13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16773"/>
                  </a:ext>
                </a:extLst>
              </a:tr>
              <a:tr h="2163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C4 – D2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(USN)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9678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7823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  <a:p>
                      <a:pPr algn="ctr" rtl="0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fr-FR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J.Gaspar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fr-FR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Nuclear</a:t>
                      </a:r>
                      <a:r>
                        <a:rPr lang="fr-FR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Fusion, 2021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916913"/>
                  </a:ext>
                </a:extLst>
              </a:tr>
              <a:tr h="22026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July-Nov19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96782"/>
                  </a:ext>
                </a:extLst>
              </a:tr>
              <a:tr h="2163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C4 - He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2991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4300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93560"/>
                  </a:ext>
                </a:extLst>
              </a:tr>
              <a:tr h="220260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Oct-Nov19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63318"/>
                  </a:ext>
                </a:extLst>
              </a:tr>
              <a:tr h="216341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C5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4630</a:t>
                      </a:r>
                      <a:endParaRPr lang="fr-FR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2625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investigation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15744"/>
                  </a:ext>
                </a:extLst>
              </a:tr>
              <a:tr h="230272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300" b="0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Nov20-Jan21</a:t>
                      </a:r>
                    </a:p>
                  </a:txBody>
                  <a:tcPr marL="6903" marR="6903" marT="690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55063"/>
                  </a:ext>
                </a:extLst>
              </a:tr>
            </a:tbl>
          </a:graphicData>
        </a:graphic>
      </p:graphicFrame>
      <p:sp>
        <p:nvSpPr>
          <p:cNvPr id="15" name="Espace réservé du contenu 3"/>
          <p:cNvSpPr txBox="1">
            <a:spLocks/>
          </p:cNvSpPr>
          <p:nvPr/>
        </p:nvSpPr>
        <p:spPr>
          <a:xfrm>
            <a:off x="-86474" y="2588968"/>
            <a:ext cx="8701785" cy="867635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2 components chosen and available for this study (2021)</a:t>
            </a:r>
          </a:p>
          <a:p>
            <a:pPr>
              <a:defRPr/>
            </a:pPr>
            <a:r>
              <a:rPr lang="en-US" sz="1600" b="0" u="sng" dirty="0" smtClean="0">
                <a:solidFill>
                  <a:schemeClr val="tx1"/>
                </a:solidFill>
              </a:rPr>
              <a:t>Future activities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Estimates of campaign integrated </a:t>
            </a:r>
            <a:r>
              <a:rPr lang="en-US" sz="1600" b="0" dirty="0" err="1" smtClean="0">
                <a:solidFill>
                  <a:schemeClr val="tx1"/>
                </a:solidFill>
              </a:rPr>
              <a:t>fluence</a:t>
            </a:r>
            <a:r>
              <a:rPr lang="en-US" sz="1600" b="0" dirty="0" smtClean="0">
                <a:solidFill>
                  <a:schemeClr val="tx1"/>
                </a:solidFill>
              </a:rPr>
              <a:t> to be performed, uncertainties to be assessed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Graphique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978142"/>
              </p:ext>
            </p:extLst>
          </p:nvPr>
        </p:nvGraphicFramePr>
        <p:xfrm>
          <a:off x="516603" y="1206742"/>
          <a:ext cx="5751598" cy="245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38133" y="526463"/>
            <a:ext cx="583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FF"/>
                </a:solidFill>
              </a:rPr>
              <a:t>Maximum of heat flux on PFU surface*</a:t>
            </a:r>
          </a:p>
          <a:p>
            <a:pPr algn="ctr"/>
            <a:r>
              <a:rPr lang="en-US" sz="1600" i="1" dirty="0" smtClean="0">
                <a:solidFill>
                  <a:srgbClr val="0000FF"/>
                </a:solidFill>
              </a:rPr>
              <a:t>(Normalized to max OSP)</a:t>
            </a:r>
          </a:p>
          <a:p>
            <a:pPr algn="ctr"/>
            <a:r>
              <a:rPr lang="en-US" sz="1200" i="1" dirty="0" smtClean="0"/>
              <a:t>* :  depends on plasma scenario (magnetic configuration, in/out asymmetry  …)</a:t>
            </a:r>
            <a:endParaRPr lang="en-US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07804" y="190791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accent1"/>
                </a:solidFill>
              </a:rPr>
              <a:t>OSP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8796" y="280943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3"/>
                </a:solidFill>
              </a:rPr>
              <a:t>I</a:t>
            </a:r>
            <a:r>
              <a:rPr lang="en-US" sz="1800" b="1" dirty="0" smtClean="0">
                <a:solidFill>
                  <a:schemeClr val="accent3"/>
                </a:solidFill>
              </a:rPr>
              <a:t>SP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70651" y="356192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i="1" dirty="0" smtClean="0"/>
              <a:t>N° PFU</a:t>
            </a:r>
            <a:endParaRPr lang="en-US" sz="1800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5971" y="118513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smtClean="0"/>
              <a:t>100 %</a:t>
            </a:r>
            <a:endParaRPr lang="en-US" sz="1600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61345" y="2132826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smtClean="0"/>
              <a:t>50 %</a:t>
            </a:r>
            <a:endParaRPr lang="en-US" sz="1600" i="1" dirty="0"/>
          </a:p>
        </p:txBody>
      </p:sp>
      <p:sp>
        <p:nvSpPr>
          <p:cNvPr id="17" name="Espace réservé du numéro de diapositive 4"/>
          <p:cNvSpPr txBox="1">
            <a:spLocks/>
          </p:cNvSpPr>
          <p:nvPr/>
        </p:nvSpPr>
        <p:spPr>
          <a:xfrm>
            <a:off x="8544253" y="5004965"/>
            <a:ext cx="470958" cy="107722"/>
          </a:xfrm>
          <a:prstGeom prst="rect">
            <a:avLst/>
          </a:prstGeom>
        </p:spPr>
        <p:txBody>
          <a:bodyPr t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en-US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7454" y="2092576"/>
            <a:ext cx="237153" cy="15109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2876670" y="37751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8376" y="1226315"/>
            <a:ext cx="237153" cy="21359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1374021" y="377514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Espace réservé du contenu 3"/>
          <p:cNvSpPr txBox="1">
            <a:spLocks/>
          </p:cNvSpPr>
          <p:nvPr/>
        </p:nvSpPr>
        <p:spPr>
          <a:xfrm>
            <a:off x="161345" y="4115985"/>
            <a:ext cx="8701785" cy="621414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0" u="sng" dirty="0" smtClean="0">
                <a:solidFill>
                  <a:schemeClr val="tx1"/>
                </a:solidFill>
              </a:rPr>
              <a:t>Future activity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temperature </a:t>
            </a:r>
            <a:r>
              <a:rPr lang="en-US" sz="1600" b="0" dirty="0">
                <a:solidFill>
                  <a:schemeClr val="tx1"/>
                </a:solidFill>
              </a:rPr>
              <a:t>range reached during plasma operation under assessment  </a:t>
            </a:r>
            <a:r>
              <a:rPr lang="en-US" sz="1600" b="0" dirty="0" smtClean="0">
                <a:solidFill>
                  <a:schemeClr val="tx1"/>
                </a:solidFill>
              </a:rPr>
              <a:t>(geometry, </a:t>
            </a:r>
            <a:r>
              <a:rPr lang="en-US" sz="1600" b="0" dirty="0" err="1">
                <a:solidFill>
                  <a:schemeClr val="tx1"/>
                </a:solidFill>
              </a:rPr>
              <a:t>misalignement</a:t>
            </a:r>
            <a:r>
              <a:rPr lang="en-US" sz="1600" b="0" dirty="0">
                <a:solidFill>
                  <a:schemeClr val="tx1"/>
                </a:solidFill>
              </a:rPr>
              <a:t>..)</a:t>
            </a: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830580" y="129867"/>
            <a:ext cx="7240270" cy="318924"/>
          </a:xfrm>
        </p:spPr>
        <p:txBody>
          <a:bodyPr/>
          <a:lstStyle/>
          <a:p>
            <a:r>
              <a:rPr lang="fr-FR" dirty="0" smtClean="0"/>
              <a:t>2. </a:t>
            </a:r>
            <a:r>
              <a:rPr lang="fr-FR" dirty="0"/>
              <a:t>Use of WEST to </a:t>
            </a:r>
            <a:r>
              <a:rPr lang="fr-FR" dirty="0" err="1"/>
              <a:t>assess</a:t>
            </a:r>
            <a:r>
              <a:rPr lang="fr-FR" dirty="0"/>
              <a:t> </a:t>
            </a:r>
            <a:r>
              <a:rPr lang="fr-FR" dirty="0" err="1"/>
              <a:t>hydrogen</a:t>
            </a:r>
            <a:r>
              <a:rPr lang="fr-FR" dirty="0"/>
              <a:t> impact on recristallisation and </a:t>
            </a:r>
            <a:r>
              <a:rPr lang="fr-FR" dirty="0" err="1"/>
              <a:t>softening</a:t>
            </a:r>
            <a:r>
              <a:rPr lang="fr-FR" dirty="0" smtClean="0"/>
              <a:t> (2/2)</a:t>
            </a:r>
            <a:endParaRPr lang="en-US" dirty="0"/>
          </a:p>
        </p:txBody>
      </p:sp>
      <p:pic>
        <p:nvPicPr>
          <p:cNvPr id="1026" name="Image 1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55" y="1573619"/>
            <a:ext cx="2803240" cy="15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7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P spid="4" grpId="0"/>
      <p:bldP spid="6" grpId="0"/>
      <p:bldP spid="9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are the properties we plan to investigate ? (1/3)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en-US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594993-CA2B-44BA-B936-8514F9241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786"/>
            <a:ext cx="4651022" cy="22176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03404" y="3044396"/>
            <a:ext cx="2368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Durif, 2019, </a:t>
            </a:r>
            <a:r>
              <a:rPr lang="en-US" sz="1200" dirty="0" err="1" smtClean="0"/>
              <a:t>Fus</a:t>
            </a:r>
            <a:r>
              <a:rPr lang="en-US" sz="1200" dirty="0" smtClean="0"/>
              <a:t>. </a:t>
            </a:r>
            <a:r>
              <a:rPr lang="en-US" sz="1200" dirty="0" err="1" smtClean="0"/>
              <a:t>Eng</a:t>
            </a:r>
            <a:r>
              <a:rPr lang="en-US" sz="1200" dirty="0" smtClean="0"/>
              <a:t> and design </a:t>
            </a:r>
            <a:endParaRPr lang="en-US" sz="1200" dirty="0"/>
          </a:p>
        </p:txBody>
      </p:sp>
      <p:sp>
        <p:nvSpPr>
          <p:cNvPr id="19" name="Espace réservé du contenu 3"/>
          <p:cNvSpPr txBox="1">
            <a:spLocks/>
          </p:cNvSpPr>
          <p:nvPr/>
        </p:nvSpPr>
        <p:spPr>
          <a:xfrm>
            <a:off x="0" y="3321395"/>
            <a:ext cx="8701785" cy="1360078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Thermal gradient within the component is present during plasma loading </a:t>
            </a:r>
          </a:p>
          <a:p>
            <a:pPr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What is the effect of combined loading on tungsten microstructure and softening ?</a:t>
            </a:r>
          </a:p>
          <a:p>
            <a:pPr marL="0" indent="0">
              <a:buNone/>
              <a:defRPr/>
            </a:pPr>
            <a:r>
              <a:rPr lang="en-US" sz="1600" b="0" u="sng" dirty="0" smtClean="0">
                <a:solidFill>
                  <a:schemeClr val="tx1"/>
                </a:solidFill>
              </a:rPr>
              <a:t>Objective</a:t>
            </a:r>
            <a:r>
              <a:rPr lang="en-US" sz="1600" b="0" dirty="0" smtClean="0">
                <a:solidFill>
                  <a:schemeClr val="tx1"/>
                </a:solidFill>
              </a:rPr>
              <a:t> : Characterize the modification of the microstructure (time and temperature dependent), the softening to propose predictive recrystallization and softening kinetics models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are the properties we plan to investigate ? (2/3)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en-US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8" y="2101807"/>
            <a:ext cx="4408452" cy="194945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3"/>
          <a:srcRect l="2424"/>
          <a:stretch/>
        </p:blipFill>
        <p:spPr>
          <a:xfrm>
            <a:off x="5822744" y="1215473"/>
            <a:ext cx="2619704" cy="31051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5362" y="2202635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up Sketch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151309" y="906917"/>
            <a:ext cx="3798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 trials on non-loaded </a:t>
            </a:r>
            <a:r>
              <a:rPr lang="en-US" sz="1400" dirty="0" smtClean="0"/>
              <a:t>components (2021) </a:t>
            </a:r>
            <a:r>
              <a:rPr lang="en-US" sz="14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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-53085" y="3862846"/>
            <a:ext cx="9125523" cy="1113856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0" u="sng" dirty="0" smtClean="0">
                <a:solidFill>
                  <a:schemeClr val="tx1"/>
                </a:solidFill>
              </a:rPr>
              <a:t>Future objective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Perform the measurements on the WEST components </a:t>
            </a:r>
            <a:r>
              <a:rPr lang="en-US" sz="1600" b="0" dirty="0">
                <a:solidFill>
                  <a:schemeClr val="tx1"/>
                </a:solidFill>
              </a:rPr>
              <a:t>(formal procedure for PFU return to public domain ongoing)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5594993-CA2B-44BA-B936-8514F9241C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>
            <a:off x="104395" y="794352"/>
            <a:ext cx="1078820" cy="1374260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V="1">
            <a:off x="8550398" y="1583773"/>
            <a:ext cx="0" cy="2641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592964" y="143055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880899" y="2833667"/>
            <a:ext cx="186997" cy="1208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97274" y="247480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5968795" y="4161873"/>
            <a:ext cx="321003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767658" y="37925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580" y="129867"/>
            <a:ext cx="6172200" cy="318924"/>
          </a:xfrm>
        </p:spPr>
        <p:txBody>
          <a:bodyPr/>
          <a:lstStyle/>
          <a:p>
            <a:r>
              <a:rPr lang="en-US" dirty="0" smtClean="0"/>
              <a:t>3. What are the properties we plan to investigate ? (3/3)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en-US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037386"/>
            <a:ext cx="4536621" cy="25140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79" y="925165"/>
            <a:ext cx="3323772" cy="2143358"/>
          </a:xfrm>
          <a:prstGeom prst="rect">
            <a:avLst/>
          </a:prstGeom>
        </p:spPr>
      </p:pic>
      <p:sp>
        <p:nvSpPr>
          <p:cNvPr id="8" name="Espace réservé du contenu 3"/>
          <p:cNvSpPr txBox="1">
            <a:spLocks/>
          </p:cNvSpPr>
          <p:nvPr/>
        </p:nvSpPr>
        <p:spPr>
          <a:xfrm>
            <a:off x="77947" y="3541751"/>
            <a:ext cx="8701785" cy="1360078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0" dirty="0" err="1" smtClean="0">
                <a:solidFill>
                  <a:schemeClr val="tx1"/>
                </a:solidFill>
              </a:rPr>
              <a:t>Nanoindentation</a:t>
            </a:r>
            <a:r>
              <a:rPr lang="en-US" sz="1600" b="0" dirty="0" smtClean="0">
                <a:solidFill>
                  <a:schemeClr val="tx1"/>
                </a:solidFill>
              </a:rPr>
              <a:t> : Statistical </a:t>
            </a:r>
            <a:r>
              <a:rPr lang="en-US" sz="1600" b="0" dirty="0" err="1" smtClean="0">
                <a:solidFill>
                  <a:schemeClr val="tx1"/>
                </a:solidFill>
              </a:rPr>
              <a:t>nanoindentation</a:t>
            </a:r>
            <a:r>
              <a:rPr lang="en-US" sz="1600" b="0" dirty="0" smtClean="0">
                <a:solidFill>
                  <a:schemeClr val="tx1"/>
                </a:solidFill>
              </a:rPr>
              <a:t> analysis can help to separate contributions of recovery / recrystallization mechanisms to macroscopic softening </a:t>
            </a:r>
          </a:p>
          <a:p>
            <a:pPr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EBSD : Estimation of grain size distribution, quantification of recrystallized-non recrystallized grains</a:t>
            </a:r>
          </a:p>
          <a:p>
            <a:pPr>
              <a:defRPr/>
            </a:pPr>
            <a:r>
              <a:rPr lang="en-US" sz="1600" b="0" u="sng" dirty="0" smtClean="0">
                <a:solidFill>
                  <a:schemeClr val="tx1"/>
                </a:solidFill>
              </a:rPr>
              <a:t>Future objective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Need to cut the components (authorization pending and cutting scheme under construction)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9806" y="668054"/>
            <a:ext cx="177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Nanoindentation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83368" y="2930023"/>
            <a:ext cx="1731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/>
              <a:t>L. </a:t>
            </a:r>
            <a:r>
              <a:rPr lang="en-US" sz="1200" dirty="0" err="1" smtClean="0"/>
              <a:t>Karanja</a:t>
            </a:r>
            <a:r>
              <a:rPr lang="en-US" sz="1200" dirty="0" smtClean="0"/>
              <a:t>, 2021, Crystals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5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For what </a:t>
            </a:r>
            <a:r>
              <a:rPr lang="en-US" smtClean="0"/>
              <a:t>modelization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en-US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53260"/>
            <a:ext cx="3978276" cy="2119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711" y="712804"/>
            <a:ext cx="4508500" cy="17045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27738" y="2366803"/>
            <a:ext cx="175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A. Durif, 2021, Submitted</a:t>
            </a:r>
            <a:endParaRPr lang="en-US" sz="1200" dirty="0"/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311150" y="3024979"/>
            <a:ext cx="8534400" cy="1360078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b="0" dirty="0">
                <a:solidFill>
                  <a:schemeClr val="tx1"/>
                </a:solidFill>
              </a:rPr>
              <a:t>Mean field model can help to evidence/discriminate </a:t>
            </a:r>
            <a:r>
              <a:rPr lang="en-US" sz="1600" b="0" dirty="0" err="1">
                <a:solidFill>
                  <a:schemeClr val="tx1"/>
                </a:solidFill>
              </a:rPr>
              <a:t>recrystallisation</a:t>
            </a:r>
            <a:r>
              <a:rPr lang="en-US" sz="1600" b="0" dirty="0">
                <a:solidFill>
                  <a:schemeClr val="tx1"/>
                </a:solidFill>
              </a:rPr>
              <a:t>-induced softening from recovery-induced </a:t>
            </a:r>
            <a:r>
              <a:rPr lang="en-US" sz="1600" b="0" dirty="0" smtClean="0">
                <a:solidFill>
                  <a:schemeClr val="tx1"/>
                </a:solidFill>
              </a:rPr>
              <a:t>softening</a:t>
            </a:r>
          </a:p>
          <a:p>
            <a:pPr>
              <a:defRPr/>
            </a:pPr>
            <a:r>
              <a:rPr lang="en-US" sz="1600" b="0" u="sng" dirty="0" smtClean="0">
                <a:solidFill>
                  <a:schemeClr val="tx1"/>
                </a:solidFill>
              </a:rPr>
              <a:t>Future objective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According </a:t>
            </a:r>
            <a:r>
              <a:rPr lang="en-US" sz="1600" b="0" dirty="0" smtClean="0">
                <a:solidFill>
                  <a:schemeClr val="tx1"/>
                </a:solidFill>
              </a:rPr>
              <a:t>to measurements, propose parameters to be implemented in models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EA_16-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3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2019-04-04T09:26:32+00:00</Displayed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77b7e27e4469696f6b63b9bd60051b8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ad4fd72acedf3599f74be16d9de689d9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tt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367CB5BA-A9DC-4E94-BE30-86DF07ADB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117F33-143B-40E8-9EE4-493BD914E5E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151dffeb-2989-4a61-aef8-844a993007f8"/>
    <ds:schemaRef ds:uri="582fa2ad-bcfb-4c30-8490-7bbd511b18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444289-9B76-4336-85FF-B7679C21E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167843D-C43C-40DE-BFAB-557270D0410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46615</TotalTime>
  <Words>768</Words>
  <Application>Microsoft Office PowerPoint</Application>
  <PresentationFormat>Affichage à l'écran (16:9)</PresentationFormat>
  <Paragraphs>122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3</vt:lpstr>
      <vt:lpstr>CEA_16-9_template</vt:lpstr>
      <vt:lpstr>Présentation PowerPoint</vt:lpstr>
      <vt:lpstr>Présentation PowerPoint</vt:lpstr>
      <vt:lpstr>1. Studied tungsten – implementation in WEST</vt:lpstr>
      <vt:lpstr>2. Use of WEST to assess hydrogen impact on recrystallization and softening (1/2)</vt:lpstr>
      <vt:lpstr>2. Use of WEST to assess hydrogen impact on recristallisation and softening (2/2)</vt:lpstr>
      <vt:lpstr>3. What are the properties we plan to investigate ? (1/3)</vt:lpstr>
      <vt:lpstr>3. What are the properties we plan to investigate ? (2/3)</vt:lpstr>
      <vt:lpstr>3. What are the properties we plan to investigate ? (3/3)</vt:lpstr>
      <vt:lpstr>4. For what modelization ?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BUCALOSSI Jerome 155054</dc:creator>
  <cp:lastModifiedBy>RICHOU Marianne 169814</cp:lastModifiedBy>
  <cp:revision>975</cp:revision>
  <cp:lastPrinted>2021-03-18T16:26:06Z</cp:lastPrinted>
  <dcterms:created xsi:type="dcterms:W3CDTF">2019-03-22T09:49:44Z</dcterms:created>
  <dcterms:modified xsi:type="dcterms:W3CDTF">2021-09-15T07:34:51Z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