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96" r:id="rId2"/>
    <p:sldId id="297" r:id="rId3"/>
    <p:sldId id="298" r:id="rId4"/>
    <p:sldId id="300" r:id="rId5"/>
    <p:sldId id="303" r:id="rId6"/>
    <p:sldId id="321" r:id="rId7"/>
    <p:sldId id="326" r:id="rId8"/>
    <p:sldId id="347" r:id="rId9"/>
    <p:sldId id="348" r:id="rId10"/>
    <p:sldId id="31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5609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23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C22"/>
    <a:srgbClr val="DC8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9" autoAdjust="0"/>
    <p:restoredTop sz="83140" autoAdjust="0"/>
  </p:normalViewPr>
  <p:slideViewPr>
    <p:cSldViewPr showGuides="1">
      <p:cViewPr varScale="1">
        <p:scale>
          <a:sx n="54" d="100"/>
          <a:sy n="54" d="100"/>
        </p:scale>
        <p:origin x="1216" y="44"/>
      </p:cViewPr>
      <p:guideLst>
        <p:guide orient="horz" pos="1616"/>
        <p:guide pos="257"/>
        <p:guide pos="5609"/>
        <p:guide pos="3840"/>
        <p:guide pos="23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pPr/>
              <a:t>14.09.2021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pPr/>
              <a:t>14.09.2021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0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06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34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63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altLang="zh-CN" dirty="0" smtClean="0"/>
                  <a:t>There are no hydrogen induced phenomena such as blister, bubble, nanostructures on surface of samples with deuterium plasma exposure at temperatures </a:t>
                </a:r>
                <a:r>
                  <a:rPr lang="en-US" altLang="zh-CN" dirty="0"/>
                  <a:t>1316</a:t>
                </a:r>
                <a:r>
                  <a:rPr lang="en-US" altLang="zh-CN" i="0">
                    <a:latin typeface="Cambria Math" panose="02040503050406030204" pitchFamily="18" charset="0"/>
                  </a:rPr>
                  <a:t>℃</a:t>
                </a:r>
                <a:r>
                  <a:rPr lang="en-GB" altLang="zh-CN" dirty="0"/>
                  <a:t> to </a:t>
                </a:r>
                <a:r>
                  <a:rPr lang="en-US" altLang="zh-CN" dirty="0"/>
                  <a:t>1387 </a:t>
                </a:r>
                <a:r>
                  <a:rPr lang="en-US" altLang="zh-CN" i="0">
                    <a:latin typeface="Cambria Math" panose="02040503050406030204" pitchFamily="18" charset="0"/>
                  </a:rPr>
                  <a:t>℃</a:t>
                </a:r>
                <a:r>
                  <a:rPr lang="en-GB" altLang="zh-CN" dirty="0"/>
                  <a:t> for 1 hour, 2hours and 5 hours, as the increased diffusivity above recrystallization temperature causes the lower hydrogen concentration in the near-surface region.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altLang="zh-CN" dirty="0"/>
                  <a:t>Surface temperature, plasma flux, and exposure time have a synergistic effect on the resulting recrystallization.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altLang="zh-CN" dirty="0"/>
                  <a:t>As the exposure time and surface temperature increases, the degree of recrystallization will be stronger, and the consequent average grain size and maximum grain size is bigger.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The sampler exposed for 5 hours at 1345° has reached a fully recrystallization state, with a recrystallized fraction of 90% and an average grain size of 3.1 </a:t>
                </a:r>
                <a:r>
                  <a:rPr lang="zh-CN" altLang="en-US" i="0">
                    <a:latin typeface="Cambria Math" panose="02040503050406030204" pitchFamily="18" charset="0"/>
                  </a:rPr>
                  <a:t>𝜇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𝑚</a:t>
                </a:r>
                <a:r>
                  <a:rPr lang="en-GB" altLang="zh-CN" dirty="0"/>
                  <a:t>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altLang="zh-CN" dirty="0"/>
                  <a:t>More severe hardness degradation can be found in the samples with longer exposure time and higher surface temperature.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altLang="zh-CN" dirty="0"/>
                  <a:t>The influence of</a:t>
                </a:r>
                <a:r>
                  <a:rPr lang="zh-CN" altLang="en-US" dirty="0"/>
                  <a:t> </a:t>
                </a:r>
                <a:r>
                  <a:rPr lang="en-GB" altLang="zh-CN" dirty="0"/>
                  <a:t>high</a:t>
                </a:r>
                <a:r>
                  <a:rPr lang="zh-CN" altLang="en-US" dirty="0"/>
                  <a:t> </a:t>
                </a:r>
                <a:r>
                  <a:rPr lang="en-GB" altLang="zh-CN" dirty="0"/>
                  <a:t>temperature</a:t>
                </a:r>
                <a:r>
                  <a:rPr lang="zh-CN" altLang="en-US" dirty="0"/>
                  <a:t> </a:t>
                </a:r>
                <a:r>
                  <a:rPr lang="en-GB" altLang="zh-CN" dirty="0"/>
                  <a:t>plasma exposed on the inside of the sample is much weaker, decreasing from the surface vertically downward</a:t>
                </a:r>
                <a:r>
                  <a:rPr lang="en-GB" altLang="zh-CN" dirty="0" smtClean="0"/>
                  <a:t>.</a:t>
                </a:r>
                <a:endParaRPr lang="en-GB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53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 smtClean="0"/>
              <a:t>16. January 2020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33294"/>
            <a:ext cx="720080" cy="6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578310"/>
            <a:ext cx="11235267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33294"/>
            <a:ext cx="720080" cy="6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75" r:id="rId11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.emf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3478794"/>
            <a:ext cx="10728324" cy="623404"/>
          </a:xfrm>
        </p:spPr>
        <p:txBody>
          <a:bodyPr/>
          <a:lstStyle/>
          <a:p>
            <a:r>
              <a:rPr lang="en-US" cap="none" dirty="0" smtClean="0"/>
              <a:t>Analysis </a:t>
            </a:r>
            <a:r>
              <a:rPr lang="pl-PL" cap="none" dirty="0" smtClean="0"/>
              <a:t>for</a:t>
            </a:r>
            <a:r>
              <a:rPr lang="en-US" cap="none" dirty="0" smtClean="0"/>
              <a:t> PSI-2 exposed materials, </a:t>
            </a:r>
            <a:r>
              <a:rPr lang="pl-PL" cap="none" dirty="0" smtClean="0"/>
              <a:t/>
            </a:r>
            <a:br>
              <a:rPr lang="pl-PL" cap="none" dirty="0" smtClean="0"/>
            </a:br>
            <a:r>
              <a:rPr lang="en-US" cap="none" dirty="0" smtClean="0"/>
              <a:t>focusing on recrystallization</a:t>
            </a:r>
            <a:endParaRPr lang="de-DE" cap="non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5F65145-80CE-4F50-8C39-4EEE42342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2FBB3C9-E17B-488D-B1B0-FD19993461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/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31836" y="4566142"/>
            <a:ext cx="10728325" cy="360000"/>
          </a:xfrm>
        </p:spPr>
        <p:txBody>
          <a:bodyPr/>
          <a:lstStyle/>
          <a:p>
            <a:r>
              <a:rPr lang="de-DE" cap="none" dirty="0" smtClean="0"/>
              <a:t>M. </a:t>
            </a:r>
            <a:r>
              <a:rPr lang="de-DE" cap="none" dirty="0" smtClean="0"/>
              <a:t>Rasinski</a:t>
            </a:r>
            <a:endParaRPr lang="de-DE" cap="none" dirty="0" smtClean="0"/>
          </a:p>
          <a:p>
            <a:r>
              <a:rPr lang="de-DE" i="1" cap="none" dirty="0" smtClean="0"/>
              <a:t>Forschungszentrum Jülich GmbH, Institut Für Energie- und Klimaforschung – Plasmaphysik</a:t>
            </a:r>
            <a:endParaRPr lang="de-DE" cap="none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49280"/>
            <a:ext cx="720080" cy="6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Conclusions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479376" y="3628121"/>
            <a:ext cx="110892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23D6B"/>
              </a:buClr>
              <a:buSzPct val="120000"/>
            </a:pPr>
            <a:r>
              <a:rPr lang="en-US" b="1" dirty="0" smtClean="0"/>
              <a:t>Samples with transversal grain oriented exposed to D plasma at elevated temperature </a:t>
            </a:r>
            <a:br>
              <a:rPr lang="en-US" b="1" dirty="0" smtClean="0"/>
            </a:br>
            <a:r>
              <a:rPr lang="en-US" b="1" dirty="0" smtClean="0"/>
              <a:t>1310 </a:t>
            </a:r>
            <a:r>
              <a:rPr lang="en-DE" b="1" dirty="0" smtClean="0"/>
              <a:t>–</a:t>
            </a:r>
            <a:r>
              <a:rPr lang="en-US" b="1" dirty="0" smtClean="0"/>
              <a:t> 1390 ºC for 1, 2 and 5h. </a:t>
            </a:r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Major factor responsible for recovery and recrystallization is temperature. </a:t>
            </a:r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Influence of D loading at elevated temperature on W recrystallization is negligible</a:t>
            </a:r>
          </a:p>
          <a:p>
            <a:pPr marL="571500" indent="-571500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Calculated activation energy is with good agreement with literature studies and confirms  grain boundary diffusion mechanism.</a:t>
            </a:r>
            <a:endParaRPr lang="en-US" b="1" dirty="0">
              <a:solidFill>
                <a:srgbClr val="005B8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52" y="5630399"/>
            <a:ext cx="10464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23D6B"/>
              </a:buClr>
              <a:buSzPct val="120000"/>
            </a:pPr>
            <a:r>
              <a:rPr lang="en-US" b="1" dirty="0"/>
              <a:t>Further experiments will be focused on different plasma compositions </a:t>
            </a:r>
            <a:r>
              <a:rPr lang="en-DE" b="1" dirty="0"/>
              <a:t>–</a:t>
            </a:r>
            <a:r>
              <a:rPr lang="en-US" b="1" dirty="0"/>
              <a:t> influence of He and other seeded impurities will be studied.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479376" y="780363"/>
            <a:ext cx="110166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23D6B"/>
              </a:buClr>
              <a:buSzPct val="120000"/>
            </a:pPr>
            <a:r>
              <a:rPr lang="en-US" b="1" dirty="0"/>
              <a:t>Samples with transversal grain oriented exposed to various plasma composition and annealed in vacuum at temperature 1100 to 1600 ºC.</a:t>
            </a:r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dirty="0"/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dirty="0"/>
              <a:t>Small difference in recrystallized grains fraction after annealing between exposed and non-exposed samples was </a:t>
            </a:r>
            <a:r>
              <a:rPr lang="en-US" altLang="en-US" dirty="0" smtClean="0"/>
              <a:t>reported.</a:t>
            </a:r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Small difference </a:t>
            </a:r>
            <a:r>
              <a:rPr lang="en-US" altLang="en-US" dirty="0"/>
              <a:t>in hardness was observed. Higher hardness values were recorded for plasma exposed samples</a:t>
            </a:r>
            <a:r>
              <a:rPr lang="en-US" altLang="en-US" dirty="0" smtClean="0"/>
              <a:t>.</a:t>
            </a:r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Effect of plasma exposure on tungsten recrystallization, at every plasma composition, noticeable.  </a:t>
            </a:r>
          </a:p>
          <a:p>
            <a:pPr marL="571500" indent="-571500" algn="just"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No visible effect of D or N addition visible </a:t>
            </a:r>
            <a:r>
              <a:rPr lang="en-DE" altLang="en-US" dirty="0" smtClean="0"/>
              <a:t>–</a:t>
            </a:r>
            <a:r>
              <a:rPr lang="en-US" altLang="en-US" dirty="0" smtClean="0"/>
              <a:t> major influence is coming form He presence.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85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30165" y="1068046"/>
            <a:ext cx="89513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23D6B"/>
              </a:buClr>
              <a:buSzPct val="150000"/>
              <a:buFont typeface="Wingdings" panose="05000000000000000000" pitchFamily="2" charset="2"/>
              <a:buChar char="q"/>
            </a:pPr>
            <a:r>
              <a:rPr lang="en-GB" altLang="de-DE" dirty="0">
                <a:solidFill>
                  <a:srgbClr val="000000"/>
                </a:solidFill>
              </a:rPr>
              <a:t>Pure </a:t>
            </a:r>
            <a:r>
              <a:rPr lang="en-GB" altLang="de-DE" b="1" dirty="0">
                <a:solidFill>
                  <a:srgbClr val="000000"/>
                </a:solidFill>
              </a:rPr>
              <a:t>tungsten </a:t>
            </a:r>
            <a:r>
              <a:rPr lang="en-GB" altLang="de-DE" dirty="0">
                <a:solidFill>
                  <a:srgbClr val="000000"/>
                </a:solidFill>
              </a:rPr>
              <a:t>from </a:t>
            </a:r>
            <a:r>
              <a:rPr lang="en-GB" altLang="de-DE" dirty="0" err="1" smtClean="0">
                <a:solidFill>
                  <a:srgbClr val="000000"/>
                </a:solidFill>
              </a:rPr>
              <a:t>Plansee</a:t>
            </a:r>
            <a:r>
              <a:rPr lang="en-GB" altLang="de-DE" dirty="0" smtClean="0">
                <a:solidFill>
                  <a:srgbClr val="000000"/>
                </a:solidFill>
              </a:rPr>
              <a:t>. </a:t>
            </a:r>
            <a:br>
              <a:rPr lang="en-GB" altLang="de-DE" dirty="0" smtClean="0">
                <a:solidFill>
                  <a:srgbClr val="000000"/>
                </a:solidFill>
              </a:rPr>
            </a:br>
            <a:r>
              <a:rPr lang="en-US" dirty="0" smtClean="0"/>
              <a:t>Grain </a:t>
            </a:r>
            <a:r>
              <a:rPr lang="en-US" dirty="0"/>
              <a:t>elongation transversal to the surface.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Samples</a:t>
            </a:r>
            <a:r>
              <a:rPr lang="en-US" dirty="0"/>
              <a:t> were</a:t>
            </a:r>
            <a:r>
              <a:rPr lang="pl-PL" dirty="0"/>
              <a:t> </a:t>
            </a:r>
            <a:r>
              <a:rPr lang="pl-PL" b="1" dirty="0">
                <a:solidFill>
                  <a:srgbClr val="FF0000"/>
                </a:solidFill>
              </a:rPr>
              <a:t>exposed in PSI-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endParaRPr lang="pl-PL" dirty="0">
              <a:solidFill>
                <a:srgbClr val="FF0000"/>
              </a:solidFill>
            </a:endParaRPr>
          </a:p>
          <a:p>
            <a:pPr marL="285750" indent="-285750" algn="just">
              <a:buClr>
                <a:srgbClr val="023D6B"/>
              </a:buClr>
              <a:buSzPct val="150000"/>
              <a:buFont typeface="Wingdings" panose="05000000000000000000" pitchFamily="2" charset="2"/>
              <a:buChar char="q"/>
            </a:pPr>
            <a:endParaRPr lang="pl-PL" dirty="0"/>
          </a:p>
          <a:p>
            <a:pPr marL="285750" indent="-285750" algn="just">
              <a:buClr>
                <a:srgbClr val="023D6B"/>
              </a:buClr>
              <a:buSzPct val="150000"/>
              <a:buFont typeface="Wingdings" panose="05000000000000000000" pitchFamily="2" charset="2"/>
              <a:buChar char="q"/>
            </a:pPr>
            <a:endParaRPr lang="pl-PL" dirty="0"/>
          </a:p>
          <a:p>
            <a:pPr marL="285750" indent="-285750" algn="just">
              <a:buClr>
                <a:srgbClr val="023D6B"/>
              </a:buClr>
              <a:buSzPct val="150000"/>
              <a:buFont typeface="Wingdings" panose="05000000000000000000" pitchFamily="2" charset="2"/>
              <a:buChar char="q"/>
            </a:pPr>
            <a:endParaRPr lang="pl-PL" dirty="0"/>
          </a:p>
          <a:p>
            <a:pPr marL="285750" indent="-285750" algn="just">
              <a:buClr>
                <a:srgbClr val="023D6B"/>
              </a:buClr>
              <a:buSzPct val="150000"/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29078"/>
          </a:xfrm>
        </p:spPr>
        <p:txBody>
          <a:bodyPr/>
          <a:lstStyle/>
          <a:p>
            <a:r>
              <a:rPr lang="en-US" cap="none" dirty="0"/>
              <a:t>Experimental - I 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087405" y="5767391"/>
            <a:ext cx="220754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pl-PL" sz="1400" i="1" dirty="0"/>
              <a:t>Scheme of sample used for PSI-2 exposure</a:t>
            </a:r>
            <a:endParaRPr lang="en-US" sz="140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36506" y="4370162"/>
            <a:ext cx="1699051" cy="1397229"/>
            <a:chOff x="12748256" y="16190685"/>
            <a:chExt cx="2746861" cy="21032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34653" t="36695" r="32633" b="26633"/>
            <a:stretch/>
          </p:blipFill>
          <p:spPr>
            <a:xfrm rot="10800000">
              <a:off x="13194993" y="16234690"/>
              <a:ext cx="1440938" cy="14475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 bwMode="auto">
            <a:xfrm>
              <a:off x="12748256" y="16208724"/>
              <a:ext cx="529202" cy="8339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12748256" y="16997945"/>
              <a:ext cx="529202" cy="8339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4614672" y="16993179"/>
              <a:ext cx="529202" cy="8339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14614672" y="16190685"/>
              <a:ext cx="529202" cy="8339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 flipV="1">
              <a:off x="13355662" y="17642356"/>
              <a:ext cx="0" cy="5743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 flipV="1">
              <a:off x="14495090" y="17650890"/>
              <a:ext cx="0" cy="5743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3349312" y="18159604"/>
              <a:ext cx="1152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 bwMode="auto">
            <a:xfrm>
              <a:off x="13413587" y="17737945"/>
              <a:ext cx="1057883" cy="5559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10 mm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flipH="1">
              <a:off x="14614448" y="17639700"/>
              <a:ext cx="84869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14608098" y="16278033"/>
              <a:ext cx="85504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15399068" y="16278034"/>
              <a:ext cx="0" cy="13616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Box 25"/>
            <p:cNvSpPr txBox="1"/>
            <p:nvPr/>
          </p:nvSpPr>
          <p:spPr bwMode="auto">
            <a:xfrm rot="16200000">
              <a:off x="14704084" y="16696300"/>
              <a:ext cx="984966" cy="5971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12 mm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18304"/>
            <a:ext cx="720080" cy="679048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02711"/>
              </p:ext>
            </p:extLst>
          </p:nvPr>
        </p:nvGraphicFramePr>
        <p:xfrm>
          <a:off x="641954" y="2404232"/>
          <a:ext cx="5670069" cy="1857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22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Composition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</a:t>
                      </a:r>
                      <a:r>
                        <a:rPr lang="en-US" sz="1600" baseline="-25000" dirty="0" err="1" smtClean="0"/>
                        <a:t>i</a:t>
                      </a:r>
                      <a:r>
                        <a:rPr lang="en-US" sz="1600" dirty="0" smtClean="0"/>
                        <a:t> [eV]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Flux</a:t>
                      </a:r>
                    </a:p>
                    <a:p>
                      <a:pPr marL="0" marR="0" lvl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[10</a:t>
                      </a:r>
                      <a:r>
                        <a:rPr lang="en-US" sz="1600" baseline="30000" dirty="0" smtClean="0"/>
                        <a:t>21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i</a:t>
                      </a:r>
                      <a:r>
                        <a:rPr lang="en-US" sz="1600" baseline="0" dirty="0" smtClean="0"/>
                        <a:t>/m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baseline="0" dirty="0" smtClean="0"/>
                        <a:t>s]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Fluence</a:t>
                      </a:r>
                    </a:p>
                    <a:p>
                      <a:r>
                        <a:rPr lang="en-US" sz="1600" dirty="0" smtClean="0"/>
                        <a:t>[10</a:t>
                      </a:r>
                      <a:r>
                        <a:rPr lang="en-US" sz="1600" baseline="30000" dirty="0" smtClean="0"/>
                        <a:t>26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i</a:t>
                      </a:r>
                      <a:r>
                        <a:rPr lang="en-US" sz="1600" baseline="0" dirty="0" smtClean="0"/>
                        <a:t>/m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 [°C]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9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100He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75-90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372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80D+20He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70-90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75D+20He+5N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70-85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5845" y="4659395"/>
            <a:ext cx="5236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5B82"/>
              </a:buClr>
              <a:buSzPct val="120000"/>
            </a:pPr>
            <a:r>
              <a:rPr lang="en-US" dirty="0" smtClean="0">
                <a:solidFill>
                  <a:srgbClr val="000000"/>
                </a:solidFill>
              </a:rPr>
              <a:t>After </a:t>
            </a:r>
            <a:r>
              <a:rPr lang="en-US" dirty="0">
                <a:solidFill>
                  <a:srgbClr val="000000"/>
                </a:solidFill>
              </a:rPr>
              <a:t>the plasma exposure, samples were </a:t>
            </a:r>
            <a:r>
              <a:rPr lang="en-US" dirty="0" smtClean="0">
                <a:solidFill>
                  <a:srgbClr val="000000"/>
                </a:solidFill>
              </a:rPr>
              <a:t>annealed </a:t>
            </a:r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 smtClean="0">
                <a:solidFill>
                  <a:srgbClr val="000000"/>
                </a:solidFill>
              </a:rPr>
              <a:t>vacuum (~ </a:t>
            </a:r>
            <a:r>
              <a:rPr lang="en-US" dirty="0">
                <a:solidFill>
                  <a:srgbClr val="000000"/>
                </a:solidFill>
              </a:rPr>
              <a:t>3 × 10</a:t>
            </a:r>
            <a:r>
              <a:rPr lang="en-US" baseline="30000" dirty="0">
                <a:solidFill>
                  <a:srgbClr val="000000"/>
                </a:solidFill>
              </a:rPr>
              <a:t>-5</a:t>
            </a:r>
            <a:r>
              <a:rPr lang="en-US" dirty="0">
                <a:solidFill>
                  <a:srgbClr val="000000"/>
                </a:solidFill>
              </a:rPr>
              <a:t> mbar)  at </a:t>
            </a:r>
            <a:r>
              <a:rPr lang="en-US" b="1" dirty="0">
                <a:solidFill>
                  <a:srgbClr val="000000"/>
                </a:solidFill>
              </a:rPr>
              <a:t>1100°C, 1200°C, 1300°C, 1400°C, 1500°C and 1600°C for 1h.</a:t>
            </a:r>
          </a:p>
          <a:p>
            <a:pPr algn="just">
              <a:buClr>
                <a:srgbClr val="005B82"/>
              </a:buClr>
              <a:buSzPct val="120000"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954" y="4314582"/>
            <a:ext cx="1991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kern="1000" dirty="0">
                <a:latin typeface="Times New Roman" panose="02020603050405020304" pitchFamily="18" charset="0"/>
                <a:ea typeface="MS Mincho"/>
              </a:rPr>
              <a:t>as an ion flux fraction</a:t>
            </a:r>
            <a:endParaRPr lang="en-US" sz="16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7490867" y="3151445"/>
            <a:ext cx="179728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i="1" dirty="0" smtClean="0"/>
              <a:t>PSI-2 plasma profile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8490104" y="3738549"/>
            <a:ext cx="2720171" cy="19874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55230" y="366950"/>
            <a:ext cx="4745307" cy="2797509"/>
            <a:chOff x="6963434" y="359541"/>
            <a:chExt cx="4745307" cy="2797509"/>
          </a:xfrm>
        </p:grpSpPr>
        <p:pic>
          <p:nvPicPr>
            <p:cNvPr id="32" name="图片 28">
              <a:extLst>
                <a:ext uri="{FF2B5EF4-FFF2-40B4-BE49-F238E27FC236}">
                  <a16:creationId xmlns:a16="http://schemas.microsoft.com/office/drawing/2014/main" id="{C57F5C6E-1E01-4543-9036-9F0D0555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3434" y="359541"/>
              <a:ext cx="4745307" cy="27975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488488" y="500988"/>
              <a:ext cx="936104" cy="480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H="1">
            <a:off x="8913813" y="1142331"/>
            <a:ext cx="311834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368450" y="1136204"/>
            <a:ext cx="311834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0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Hardness HV0.1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324181"/>
              </p:ext>
            </p:extLst>
          </p:nvPr>
        </p:nvGraphicFramePr>
        <p:xfrm>
          <a:off x="5923974" y="98775"/>
          <a:ext cx="4380949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" name="Graph" r:id="rId3" imgW="4174560" imgH="2916000" progId="Origin95.Graph">
                  <p:embed/>
                </p:oleObj>
              </mc:Choice>
              <mc:Fallback>
                <p:oleObj name="Graph" r:id="rId3" imgW="4174560" imgH="2916000" progId="Origin95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3974" y="98775"/>
                        <a:ext cx="4380949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693383" y="3033296"/>
          <a:ext cx="4379281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" name="Graph" r:id="rId5" imgW="4173120" imgH="2916000" progId="Origin95.Graph">
                  <p:embed/>
                </p:oleObj>
              </mc:Choice>
              <mc:Fallback>
                <p:oleObj name="Graph" r:id="rId5" imgW="4173120" imgH="2916000" progId="Origin95.Graph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93383" y="3033296"/>
                        <a:ext cx="4379281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78655" y="2028006"/>
            <a:ext cx="57900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rgbClr val="FF0000"/>
                </a:solidFill>
              </a:rPr>
              <a:t>He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18750" y="3033296"/>
            <a:ext cx="4379281" cy="3060000"/>
            <a:chOff x="4018750" y="3033296"/>
            <a:chExt cx="4379281" cy="3060000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0859184"/>
                </p:ext>
              </p:extLst>
            </p:nvPr>
          </p:nvGraphicFramePr>
          <p:xfrm>
            <a:off x="4018750" y="3033296"/>
            <a:ext cx="4379281" cy="30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" name="Graph" r:id="rId7" imgW="4173120" imgH="2916000" progId="Origin95.Graph">
                    <p:embed/>
                  </p:oleObj>
                </mc:Choice>
                <mc:Fallback>
                  <p:oleObj name="Graph" r:id="rId7" imgW="4173120" imgH="2916000" progId="Origin95.Graph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018750" y="3033296"/>
                          <a:ext cx="4379281" cy="30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4870464" y="4978935"/>
              <a:ext cx="801823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2400" b="1" dirty="0" err="1">
                  <a:solidFill>
                    <a:srgbClr val="FF0000"/>
                  </a:solidFill>
                </a:rPr>
                <a:t>DHe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522976" y="4929873"/>
            <a:ext cx="102463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DHeN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670" y="1988840"/>
            <a:ext cx="409614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deterioration of hardness after annealing at 1400 ºC</a:t>
            </a:r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large error bar due to complex microstructure</a:t>
            </a:r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small change in hardness when compared plasma exposed and non-exposed samples (especially at temperature above 1400 ºC)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4061966" cy="11247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cap="none" dirty="0" smtClean="0"/>
              <a:t>Scanning electron microscopy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1" b="9473"/>
          <a:stretch/>
        </p:blipFill>
        <p:spPr>
          <a:xfrm>
            <a:off x="8108578" y="503943"/>
            <a:ext cx="3210249" cy="25417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9" b="8068"/>
          <a:stretch/>
        </p:blipFill>
        <p:spPr>
          <a:xfrm>
            <a:off x="4367808" y="3565249"/>
            <a:ext cx="3201337" cy="25811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9" b="8354"/>
          <a:stretch/>
        </p:blipFill>
        <p:spPr>
          <a:xfrm>
            <a:off x="8108577" y="3573016"/>
            <a:ext cx="3218562" cy="257312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175743" y="576536"/>
            <a:ext cx="57900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90377" y="3565248"/>
            <a:ext cx="80182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DHe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29204" y="3601373"/>
            <a:ext cx="102463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DHeN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90377" y="503943"/>
            <a:ext cx="3187030" cy="2538452"/>
            <a:chOff x="600997" y="3340660"/>
            <a:chExt cx="3187030" cy="2538452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600997" y="3340660"/>
              <a:ext cx="3187030" cy="2538452"/>
              <a:chOff x="-276924" y="2491694"/>
              <a:chExt cx="4114631" cy="3277281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20000" contras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78" b="8965"/>
              <a:stretch/>
            </p:blipFill>
            <p:spPr>
              <a:xfrm>
                <a:off x="-276924" y="2491694"/>
                <a:ext cx="4114631" cy="3277281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-204931" y="5081095"/>
                <a:ext cx="1478588" cy="596035"/>
                <a:chOff x="37595542" y="10543157"/>
                <a:chExt cx="1182669" cy="596035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37595542" y="10543157"/>
                  <a:ext cx="1182669" cy="596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n>
                        <a:solidFill>
                          <a:schemeClr val="bg1"/>
                        </a:solidFill>
                      </a:ln>
                    </a:rPr>
                    <a:t>200 </a:t>
                  </a:r>
                  <a:r>
                    <a:rPr lang="en-US" sz="2000" b="1" dirty="0" smtClean="0">
                      <a:ln>
                        <a:solidFill>
                          <a:schemeClr val="bg1"/>
                        </a:solidFill>
                      </a:ln>
                      <a:latin typeface="Symbol" panose="05050102010706020507" pitchFamily="18" charset="2"/>
                    </a:rPr>
                    <a:t>m</a:t>
                  </a:r>
                  <a:r>
                    <a:rPr lang="en-US" sz="2000" b="1" dirty="0" smtClean="0">
                      <a:ln>
                        <a:solidFill>
                          <a:schemeClr val="bg1"/>
                        </a:solidFill>
                      </a:ln>
                    </a:rPr>
                    <a:t>m</a:t>
                  </a:r>
                </a:p>
                <a:p>
                  <a:endParaRPr lang="en-US" sz="400" b="1" dirty="0"/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7652469" y="11072082"/>
                  <a:ext cx="849600" cy="0"/>
                </a:xfrm>
                <a:prstGeom prst="line">
                  <a:avLst/>
                </a:prstGeom>
                <a:ln w="666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" name="TextBox 48"/>
            <p:cNvSpPr txBox="1"/>
            <p:nvPr/>
          </p:nvSpPr>
          <p:spPr>
            <a:xfrm>
              <a:off x="656760" y="3363296"/>
              <a:ext cx="1192955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</a:rPr>
                <a:t>un-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exp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1140" y="1773169"/>
            <a:ext cx="4023407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 smtClean="0"/>
              <a:t>SEM images taken form the surface of samples </a:t>
            </a:r>
            <a:r>
              <a:rPr lang="en-US" dirty="0" smtClean="0">
                <a:solidFill>
                  <a:srgbClr val="FF0000"/>
                </a:solidFill>
              </a:rPr>
              <a:t>after PSI-2 </a:t>
            </a:r>
            <a:r>
              <a:rPr lang="en-US" dirty="0" smtClean="0"/>
              <a:t>plasma exposure and subsequent annealing at </a:t>
            </a:r>
            <a:r>
              <a:rPr lang="en-US" dirty="0" smtClean="0">
                <a:solidFill>
                  <a:srgbClr val="FF0000"/>
                </a:solidFill>
              </a:rPr>
              <a:t>1500°C</a:t>
            </a:r>
            <a:r>
              <a:rPr lang="en-US" dirty="0" smtClean="0"/>
              <a:t>. </a:t>
            </a:r>
          </a:p>
          <a:p>
            <a:pPr algn="just">
              <a:lnSpc>
                <a:spcPct val="95000"/>
              </a:lnSpc>
            </a:pPr>
            <a:endParaRPr lang="en-US" dirty="0"/>
          </a:p>
          <a:p>
            <a:pPr algn="just">
              <a:lnSpc>
                <a:spcPct val="95000"/>
              </a:lnSpc>
            </a:pPr>
            <a:endParaRPr lang="en-US" dirty="0" smtClean="0"/>
          </a:p>
          <a:p>
            <a:pPr algn="just">
              <a:lnSpc>
                <a:spcPct val="95000"/>
              </a:lnSpc>
            </a:pPr>
            <a:endParaRPr lang="en-US" dirty="0"/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Samples subjected to plasma before annealing show the presence of small grains</a:t>
            </a:r>
            <a:endParaRPr lang="en-US" dirty="0"/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 smtClean="0"/>
              <a:t>Non-exposed sample </a:t>
            </a:r>
            <a:r>
              <a:rPr lang="en-DE" dirty="0" smtClean="0"/>
              <a:t>–</a:t>
            </a:r>
            <a:r>
              <a:rPr lang="en-US" dirty="0" smtClean="0"/>
              <a:t> pure large grain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8">
            <a:extLst>
              <a:ext uri="{FF2B5EF4-FFF2-40B4-BE49-F238E27FC236}">
                <a16:creationId xmlns:a16="http://schemas.microsoft.com/office/drawing/2014/main" id="{C57F5C6E-1E01-4543-9036-9F0D0555A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15508"/>
            <a:ext cx="5250541" cy="309536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0165" y="1068046"/>
            <a:ext cx="8951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23D6B"/>
              </a:buClr>
              <a:buSzPct val="150000"/>
              <a:buFont typeface="Wingdings" panose="05000000000000000000" pitchFamily="2" charset="2"/>
              <a:buChar char="q"/>
            </a:pPr>
            <a:r>
              <a:rPr lang="en-GB" altLang="de-DE" dirty="0">
                <a:solidFill>
                  <a:srgbClr val="000000"/>
                </a:solidFill>
              </a:rPr>
              <a:t>Pure </a:t>
            </a:r>
            <a:r>
              <a:rPr lang="en-GB" altLang="de-DE" b="1" dirty="0">
                <a:solidFill>
                  <a:srgbClr val="000000"/>
                </a:solidFill>
              </a:rPr>
              <a:t>tungsten </a:t>
            </a:r>
            <a:r>
              <a:rPr lang="en-GB" altLang="de-DE" dirty="0">
                <a:solidFill>
                  <a:srgbClr val="000000"/>
                </a:solidFill>
              </a:rPr>
              <a:t>from </a:t>
            </a:r>
            <a:r>
              <a:rPr lang="en-GB" altLang="de-DE" dirty="0" err="1" smtClean="0">
                <a:solidFill>
                  <a:srgbClr val="000000"/>
                </a:solidFill>
              </a:rPr>
              <a:t>Plansee</a:t>
            </a:r>
            <a:r>
              <a:rPr lang="en-GB" altLang="de-DE" dirty="0" smtClean="0">
                <a:solidFill>
                  <a:srgbClr val="000000"/>
                </a:solidFill>
              </a:rPr>
              <a:t>. </a:t>
            </a:r>
          </a:p>
          <a:p>
            <a:pPr>
              <a:buClr>
                <a:srgbClr val="023D6B"/>
              </a:buClr>
              <a:buSzPct val="150000"/>
            </a:pP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    </a:t>
            </a:r>
            <a:r>
              <a:rPr lang="en-US" dirty="0" smtClean="0"/>
              <a:t>Grain elongation transversal to the surface</a:t>
            </a:r>
            <a:r>
              <a:rPr lang="en-US" dirty="0"/>
              <a:t>.</a:t>
            </a:r>
            <a:r>
              <a:rPr lang="pl-PL" dirty="0"/>
              <a:t> </a:t>
            </a:r>
            <a:br>
              <a:rPr lang="pl-PL" dirty="0"/>
            </a:br>
            <a:r>
              <a:rPr lang="en-US" dirty="0" smtClean="0"/>
              <a:t>     </a:t>
            </a:r>
            <a:r>
              <a:rPr lang="pl-PL" dirty="0" smtClean="0"/>
              <a:t>Samples</a:t>
            </a:r>
            <a:r>
              <a:rPr lang="en-US" dirty="0" smtClean="0"/>
              <a:t> </a:t>
            </a:r>
            <a:r>
              <a:rPr lang="en-US" dirty="0"/>
              <a:t>were</a:t>
            </a:r>
            <a:r>
              <a:rPr lang="pl-PL" dirty="0"/>
              <a:t> </a:t>
            </a:r>
            <a:r>
              <a:rPr lang="pl-PL" b="1" dirty="0" smtClean="0">
                <a:solidFill>
                  <a:srgbClr val="FF0000"/>
                </a:solidFill>
              </a:rPr>
              <a:t>exposed </a:t>
            </a:r>
            <a:r>
              <a:rPr lang="pl-PL" b="1" dirty="0">
                <a:solidFill>
                  <a:srgbClr val="FF0000"/>
                </a:solidFill>
              </a:rPr>
              <a:t>in PSI-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Experimental - II  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33294"/>
            <a:ext cx="720080" cy="679048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821461"/>
              </p:ext>
            </p:extLst>
          </p:nvPr>
        </p:nvGraphicFramePr>
        <p:xfrm>
          <a:off x="672657" y="1974086"/>
          <a:ext cx="5145633" cy="214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943946407"/>
                    </a:ext>
                  </a:extLst>
                </a:gridCol>
                <a:gridCol w="14504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046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Composition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Bias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Flux max</a:t>
                      </a:r>
                    </a:p>
                    <a:p>
                      <a:pPr marL="0" marR="0" lvl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[10</a:t>
                      </a:r>
                      <a:r>
                        <a:rPr lang="en-US" sz="1600" baseline="30000" dirty="0" smtClean="0"/>
                        <a:t>21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i</a:t>
                      </a:r>
                      <a:r>
                        <a:rPr lang="en-US" sz="1600" baseline="0" dirty="0" smtClean="0"/>
                        <a:t>/m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baseline="0" dirty="0" smtClean="0"/>
                        <a:t>s]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Time</a:t>
                      </a:r>
                    </a:p>
                    <a:p>
                      <a:r>
                        <a:rPr lang="en-US" sz="1600" baseline="0" dirty="0" smtClean="0"/>
                        <a:t>[h]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 [°C]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7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100D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1340 </a:t>
                      </a:r>
                      <a:r>
                        <a:rPr lang="en-DE" sz="1600" dirty="0" smtClean="0"/>
                        <a:t>–</a:t>
                      </a:r>
                      <a:r>
                        <a:rPr lang="en-US" sz="1600" dirty="0" smtClean="0"/>
                        <a:t> 1390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100D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1310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DE" sz="1600" baseline="0" dirty="0" smtClean="0"/>
                        <a:t>–</a:t>
                      </a:r>
                      <a:r>
                        <a:rPr lang="en-US" sz="1600" baseline="0" dirty="0" smtClean="0"/>
                        <a:t> 1370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79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100D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1310 </a:t>
                      </a:r>
                      <a:r>
                        <a:rPr lang="en-DE" sz="1600" dirty="0" smtClean="0"/>
                        <a:t>–</a:t>
                      </a:r>
                      <a:r>
                        <a:rPr lang="en-US" sz="1600" dirty="0" smtClean="0"/>
                        <a:t> 1370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34583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30953" y="4512260"/>
            <a:ext cx="5609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Samples were </a:t>
            </a:r>
            <a:r>
              <a:rPr lang="en-US" b="1" dirty="0"/>
              <a:t>heated by the plasma </a:t>
            </a:r>
            <a:r>
              <a:rPr lang="en-US" dirty="0"/>
              <a:t>only. </a:t>
            </a:r>
            <a:r>
              <a:rPr lang="en-US" b="1" dirty="0"/>
              <a:t>No active cooling </a:t>
            </a:r>
            <a:r>
              <a:rPr lang="en-US" dirty="0"/>
              <a:t>on the back side of the samples.</a:t>
            </a:r>
          </a:p>
          <a:p>
            <a:endParaRPr lang="en-US" dirty="0"/>
          </a:p>
          <a:p>
            <a:r>
              <a:rPr lang="en-US" dirty="0"/>
              <a:t>Temperature was measured individually for each sample by </a:t>
            </a:r>
            <a:r>
              <a:rPr lang="en-US" dirty="0" smtClean="0"/>
              <a:t>a </a:t>
            </a:r>
            <a:r>
              <a:rPr lang="en-US" b="1" dirty="0" smtClean="0"/>
              <a:t>double color pyrometer</a:t>
            </a:r>
            <a:r>
              <a:rPr lang="en-US" dirty="0" smtClean="0"/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0953" y="4055070"/>
            <a:ext cx="1991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kern="1000" dirty="0">
                <a:latin typeface="Times New Roman" panose="02020603050405020304" pitchFamily="18" charset="0"/>
                <a:ea typeface="MS Mincho"/>
              </a:rPr>
              <a:t>as an ion flux fraction</a:t>
            </a:r>
            <a:endParaRPr lang="en-US" sz="16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220" y="3314154"/>
            <a:ext cx="4070305" cy="2645698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CBF34661-27E0-4BA8-BC9C-C61E4CA6C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7" t="21269" r="77488" b="6415"/>
          <a:stretch/>
        </p:blipFill>
        <p:spPr>
          <a:xfrm>
            <a:off x="5808663" y="4085427"/>
            <a:ext cx="1750854" cy="13190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6013334" y="5768975"/>
            <a:ext cx="215861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pl-PL" sz="1400" i="1" dirty="0"/>
              <a:t>Scheme of sample used for PSI-2 exposure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07001" y="2957934"/>
            <a:ext cx="179728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i="1" dirty="0" smtClean="0"/>
              <a:t>PSI-2 plasma profile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824192" y="2492896"/>
            <a:ext cx="1870246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5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9" y="1396134"/>
            <a:ext cx="4892464" cy="32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242" y="1312734"/>
            <a:ext cx="5304356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708" y="27601"/>
            <a:ext cx="2617663" cy="15134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smtClean="0"/>
              <a:t>PSI-2 plasma exposure</a:t>
            </a:r>
            <a:endParaRPr lang="de-DE" cap="non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7D3D9A2-EFF7-4868-971E-CA5DBE1D1F96}"/>
              </a:ext>
            </a:extLst>
          </p:cNvPr>
          <p:cNvSpPr txBox="1"/>
          <p:nvPr/>
        </p:nvSpPr>
        <p:spPr>
          <a:xfrm>
            <a:off x="764779" y="4485218"/>
            <a:ext cx="8942414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GB" altLang="zh-CN" sz="1200" i="1" dirty="0" smtClean="0"/>
              <a:t>Surface </a:t>
            </a:r>
            <a:r>
              <a:rPr lang="en-GB" altLang="zh-CN" sz="1200" i="1" dirty="0"/>
              <a:t>temperature on each tungsten sample </a:t>
            </a:r>
            <a:r>
              <a:rPr lang="en-GB" altLang="zh-CN" sz="1200" i="1" dirty="0" smtClean="0"/>
              <a:t>							Plasma </a:t>
            </a:r>
            <a:r>
              <a:rPr lang="en-GB" altLang="zh-CN" sz="1200" i="1" dirty="0"/>
              <a:t>flux in the middle of each </a:t>
            </a:r>
            <a:r>
              <a:rPr lang="en-GB" altLang="zh-CN" sz="1200" i="1" dirty="0" smtClean="0"/>
              <a:t>sample </a:t>
            </a:r>
            <a:endParaRPr lang="en-GB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50E03EC3-99D2-489F-AE28-68186FBFD8CF}"/>
                  </a:ext>
                </a:extLst>
              </p:cNvPr>
              <p:cNvSpPr txBox="1"/>
              <p:nvPr/>
            </p:nvSpPr>
            <p:spPr>
              <a:xfrm>
                <a:off x="343865" y="4892461"/>
                <a:ext cx="11758665" cy="1115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1400" dirty="0"/>
                  <a:t>All samples were exposed above </a:t>
                </a:r>
                <a:r>
                  <a:rPr lang="en-GB" altLang="zh-CN" sz="1400" dirty="0" smtClean="0"/>
                  <a:t>1310 </a:t>
                </a:r>
                <a:r>
                  <a:rPr lang="en-GB" altLang="zh-CN" sz="1400" dirty="0"/>
                  <a:t>°</a:t>
                </a:r>
                <a:r>
                  <a:rPr lang="en-GB" altLang="zh-CN" sz="1400" dirty="0" smtClean="0"/>
                  <a:t>C. </a:t>
                </a:r>
                <a:r>
                  <a:rPr lang="en-GB" altLang="zh-CN" sz="1400" b="1" dirty="0" smtClean="0"/>
                  <a:t>Highest </a:t>
                </a:r>
                <a:r>
                  <a:rPr lang="en-GB" altLang="zh-CN" sz="1400" b="1" dirty="0"/>
                  <a:t>surface temperature was 1390 °C at sample position 5 </a:t>
                </a:r>
                <a:r>
                  <a:rPr lang="en-GB" altLang="zh-CN" sz="1400" dirty="0"/>
                  <a:t>in one-hour plasma exposure. In the 2 hours and 5 hours-plasma exposure, the surface temperature from sample position 3 to 8 is relatively constant, which is around 1370 °</a:t>
                </a:r>
                <a:r>
                  <a:rPr lang="en-GB" altLang="zh-CN" sz="1400" dirty="0" smtClean="0"/>
                  <a:t>C</a:t>
                </a:r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endParaRPr lang="en-GB" altLang="zh-CN" sz="1400" dirty="0" smtClean="0"/>
              </a:p>
              <a:p>
                <a:pPr marL="342900" indent="-342900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GB" altLang="zh-CN" sz="1400" dirty="0" smtClean="0"/>
                  <a:t>The </a:t>
                </a:r>
                <a:r>
                  <a:rPr lang="en-GB" altLang="zh-CN" sz="1400" b="1" dirty="0"/>
                  <a:t>flux at sample position 5 is the highest</a:t>
                </a:r>
                <a:r>
                  <a:rPr lang="en-GB" altLang="zh-CN" sz="1400" dirty="0"/>
                  <a:t>, around 8 </a:t>
                </a:r>
                <a14:m>
                  <m:oMath xmlns:m="http://schemas.openxmlformats.org/officeDocument/2006/math">
                    <m:r>
                      <a:rPr lang="en-GB" altLang="zh-C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GB" altLang="zh-CN" sz="1400" dirty="0"/>
                  <a:t>, 7 </a:t>
                </a:r>
                <a14:m>
                  <m:oMath xmlns:m="http://schemas.openxmlformats.org/officeDocument/2006/math">
                    <m:r>
                      <a:rPr lang="en-GB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GB" altLang="zh-CN" sz="1400" dirty="0"/>
                  <a:t> and 6.9 </a:t>
                </a:r>
                <a14:m>
                  <m:oMath xmlns:m="http://schemas.openxmlformats.org/officeDocument/2006/math">
                    <m:r>
                      <a:rPr lang="en-GB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p>
                    </m:sSup>
                    <m:sSup>
                      <m:sSupPr>
                        <m:ctrlPr>
                          <a:rPr lang="en-GB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altLang="zh-CN" sz="1400" dirty="0"/>
                  <a:t> </a:t>
                </a:r>
                <a:r>
                  <a:rPr lang="en-US" altLang="zh-CN" sz="1400" dirty="0"/>
                  <a:t>in </a:t>
                </a:r>
                <a:r>
                  <a:rPr lang="en-GB" altLang="zh-CN" sz="1400" dirty="0"/>
                  <a:t>1 hour, 2 hours and 5 hours-plasma exposure, respectively. The sample at position 1 was loaded with the lowest flux at 1.5</a:t>
                </a:r>
                <a:r>
                  <a:rPr lang="en-GB" altLang="zh-CN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altLang="zh-CN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p>
                    </m:sSup>
                    <m:sSup>
                      <m:sSupPr>
                        <m:ctrlP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altLang="zh-CN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zh-CN" sz="1400" dirty="0"/>
                  <a:t>in three exposures</a:t>
                </a:r>
                <a:r>
                  <a:rPr lang="en-GB" altLang="zh-CN" sz="1400" dirty="0" smtClean="0"/>
                  <a:t>.</a:t>
                </a:r>
                <a:endParaRPr lang="en-GB" altLang="zh-CN" sz="1400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50E03EC3-99D2-489F-AE28-68186FBFD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65" y="4892461"/>
                <a:ext cx="11758665" cy="1115690"/>
              </a:xfrm>
              <a:prstGeom prst="rect">
                <a:avLst/>
              </a:prstGeom>
              <a:blipFill>
                <a:blip r:embed="rId7"/>
                <a:stretch>
                  <a:fillRect l="-52" t="-1639" r="-31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49280"/>
            <a:ext cx="720080" cy="6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708" y="27601"/>
            <a:ext cx="2617663" cy="15134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84720"/>
          </a:xfrm>
        </p:spPr>
        <p:txBody>
          <a:bodyPr/>
          <a:lstStyle/>
          <a:p>
            <a:r>
              <a:rPr lang="de-DE" cap="none" dirty="0" smtClean="0"/>
              <a:t>Surface morphology</a:t>
            </a:r>
            <a:endParaRPr lang="de-DE" cap="non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178290" y="1980820"/>
            <a:ext cx="5472608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No hydrogen-induced bubbles or </a:t>
            </a:r>
            <a:r>
              <a:rPr lang="en-GB" sz="1600" dirty="0" smtClean="0"/>
              <a:t>blisters were found</a:t>
            </a:r>
            <a:endParaRPr lang="en-GB" sz="1600" dirty="0"/>
          </a:p>
          <a:p>
            <a:pPr algn="just">
              <a:lnSpc>
                <a:spcPct val="95000"/>
              </a:lnSpc>
            </a:pPr>
            <a:endParaRPr lang="en-GB" altLang="zh-CN" sz="1600" dirty="0"/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altLang="zh-CN" sz="1600" dirty="0" smtClean="0"/>
              <a:t>Large grains start to appear at a surface temperature peak position.</a:t>
            </a: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altLang="zh-CN" sz="1600" dirty="0" smtClean="0"/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altLang="zh-CN" sz="1600" dirty="0" smtClean="0"/>
              <a:t>The </a:t>
            </a:r>
            <a:r>
              <a:rPr lang="en-GB" altLang="zh-CN" sz="1600" dirty="0"/>
              <a:t>longer the sample is exposed to deuterium, the more abundant large particles on the surface can be observed</a:t>
            </a:r>
            <a:r>
              <a:rPr lang="en-GB" altLang="zh-CN" sz="1600" dirty="0" smtClean="0"/>
              <a:t>.</a:t>
            </a: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altLang="zh-CN" sz="1600" dirty="0"/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GB" altLang="zh-CN" sz="1600" dirty="0" smtClean="0"/>
              <a:t>After 5h exposure large grains observer on the surface of all samples</a:t>
            </a:r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altLang="zh-CN" sz="1600" dirty="0"/>
          </a:p>
          <a:p>
            <a:pPr marL="342900" indent="-34290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GB" altLang="zh-CN" sz="1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D2F47A-30C6-4FAF-963A-0F6F8719A2AA}"/>
              </a:ext>
            </a:extLst>
          </p:cNvPr>
          <p:cNvSpPr txBox="1"/>
          <p:nvPr/>
        </p:nvSpPr>
        <p:spPr>
          <a:xfrm>
            <a:off x="6002980" y="5573681"/>
            <a:ext cx="3333379" cy="61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CN" sz="1200" i="1" dirty="0" smtClean="0"/>
              <a:t>SEM BSE </a:t>
            </a:r>
            <a:r>
              <a:rPr lang="en-US" altLang="zh-CN" sz="1200" i="1" dirty="0"/>
              <a:t>images of tungsten surface after deuterium plasma exposure</a:t>
            </a:r>
            <a:r>
              <a:rPr lang="en-US" altLang="zh-CN" sz="11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1100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95000"/>
              </a:lnSpc>
            </a:pPr>
            <a:endParaRPr lang="en-GB" sz="1100" i="1" dirty="0" err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49280"/>
            <a:ext cx="720080" cy="6790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9746" y="702291"/>
            <a:ext cx="5632996" cy="5690225"/>
            <a:chOff x="399746" y="702291"/>
            <a:chExt cx="5632996" cy="5690225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12B4AAE2-0D4F-42CC-AD89-5E98338C2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46" y="702291"/>
              <a:ext cx="5632996" cy="5690225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12B4AAE2-0D4F-42CC-AD89-5E98338C2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7" t="1265" r="33766" b="65832"/>
            <a:stretch/>
          </p:blipFill>
          <p:spPr>
            <a:xfrm>
              <a:off x="2270615" y="774778"/>
              <a:ext cx="1872208" cy="1872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0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88C5F013-085F-48DD-A863-9FA627872FE9}"/>
              </a:ext>
            </a:extLst>
          </p:cNvPr>
          <p:cNvSpPr txBox="1"/>
          <p:nvPr/>
        </p:nvSpPr>
        <p:spPr>
          <a:xfrm>
            <a:off x="518838" y="5291782"/>
            <a:ext cx="559725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sz="1200" i="1" dirty="0" smtClean="0"/>
              <a:t>HV0.1 Vickers hardness of sa</a:t>
            </a:r>
            <a:r>
              <a:rPr lang="en-US" altLang="zh-CN" sz="1200" i="1" dirty="0" smtClean="0"/>
              <a:t>mples after low temperature plasma exposure and subsequent annealing</a:t>
            </a:r>
            <a:endParaRPr lang="en-GB" sz="12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27601"/>
            <a:ext cx="3114043" cy="1800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49280"/>
            <a:ext cx="720080" cy="6790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Hardness </a:t>
            </a:r>
            <a:r>
              <a:rPr lang="en-US" cap="none" dirty="0"/>
              <a:t>HV0.1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629190"/>
              </p:ext>
            </p:extLst>
          </p:nvPr>
        </p:nvGraphicFramePr>
        <p:xfrm>
          <a:off x="92131" y="1124744"/>
          <a:ext cx="6023964" cy="420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Graph" r:id="rId5" imgW="4173120" imgH="2916000" progId="Origin95.Graph">
                  <p:embed/>
                </p:oleObj>
              </mc:Choice>
              <mc:Fallback>
                <p:oleObj name="Graph" r:id="rId5" imgW="4173120" imgH="29160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131" y="1124744"/>
                        <a:ext cx="6023964" cy="420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383338" y="2250482"/>
            <a:ext cx="5277618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deterioration of hardness after annealing at 1400 ºC</a:t>
            </a:r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/>
              <a:t>large error bar due to complex microstructure</a:t>
            </a:r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lnSpc>
                <a:spcPct val="95000"/>
              </a:lnSpc>
              <a:buClr>
                <a:srgbClr val="023D6B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dirty="0" smtClean="0"/>
              <a:t>Hardness of 1h D plasma exposed sample fits with the hardness of un-exposed tungsten.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8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368696"/>
          </a:xfrm>
        </p:spPr>
        <p:txBody>
          <a:bodyPr/>
          <a:lstStyle/>
          <a:p>
            <a:r>
              <a:rPr lang="en-US" cap="none" dirty="0" smtClean="0"/>
              <a:t>Activation energy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8" y="1774326"/>
            <a:ext cx="4386427" cy="2865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775" y="4539798"/>
            <a:ext cx="4729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+mj-lt"/>
              </a:rPr>
              <a:t>Arrhenius </a:t>
            </a:r>
            <a:r>
              <a:rPr lang="en-US" sz="1200" i="1" dirty="0">
                <a:latin typeface="+mj-lt"/>
              </a:rPr>
              <a:t>plot of the times to half of the total hardness loss of pure tungsten in dependence on temperature during deuterium plasma exposure. </a:t>
            </a:r>
            <a:endParaRPr lang="en-US" sz="12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6040" y="655414"/>
            <a:ext cx="6037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The calculated activation energy is 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𝐸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</a:rPr>
              <a:t>Δ𝐻𝑉/2 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480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KJ/mol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2"/>
          <a:stretch/>
        </p:blipFill>
        <p:spPr>
          <a:xfrm>
            <a:off x="9167844" y="5949280"/>
            <a:ext cx="720080" cy="679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63657" y="2611557"/>
            <a:ext cx="6339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Activation </a:t>
            </a:r>
            <a:r>
              <a:rPr lang="en-US" dirty="0"/>
              <a:t>energy of grain </a:t>
            </a:r>
            <a:r>
              <a:rPr lang="en-US" dirty="0" smtClean="0"/>
              <a:t>boundary diffusion </a:t>
            </a:r>
            <a:r>
              <a:rPr lang="en-US" dirty="0"/>
              <a:t>in tungsten </a:t>
            </a:r>
            <a:r>
              <a:rPr lang="en-US" b="1" dirty="0"/>
              <a:t>377–460 kJ/</a:t>
            </a:r>
            <a:r>
              <a:rPr lang="en-US" b="1" dirty="0" err="1"/>
              <a:t>mol</a:t>
            </a:r>
            <a:r>
              <a:rPr lang="en-US" b="1" dirty="0"/>
              <a:t>  </a:t>
            </a:r>
            <a:r>
              <a:rPr lang="en-US" b="1" dirty="0" smtClean="0"/>
              <a:t>						 			      </a:t>
            </a:r>
            <a:r>
              <a:rPr lang="en-US" dirty="0" smtClean="0"/>
              <a:t>[1]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29170" y="1447883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Activation </a:t>
            </a:r>
            <a:r>
              <a:rPr lang="en-US" dirty="0"/>
              <a:t>energy of volume self-diffusion </a:t>
            </a:r>
            <a:r>
              <a:rPr lang="en-US" b="1" i="1" dirty="0" err="1"/>
              <a:t>E</a:t>
            </a:r>
            <a:r>
              <a:rPr lang="en-US" b="1" i="1" baseline="-25000" dirty="0" err="1"/>
              <a:t>SD</a:t>
            </a:r>
            <a:r>
              <a:rPr lang="en-US" b="1" baseline="-25000" dirty="0" err="1"/>
              <a:t>.</a:t>
            </a:r>
            <a:r>
              <a:rPr lang="en-US" b="1" i="1" baseline="-25000" dirty="0" err="1"/>
              <a:t>vol</a:t>
            </a:r>
            <a:r>
              <a:rPr lang="en-US" b="1" dirty="0"/>
              <a:t> = 568 kJ/</a:t>
            </a:r>
            <a:r>
              <a:rPr lang="en-US" b="1" dirty="0" err="1"/>
              <a:t>mol</a:t>
            </a:r>
            <a:r>
              <a:rPr lang="en-US" dirty="0"/>
              <a:t> for polycrystalline tungsten in the temperature range 1287 °C to 1453 °C </a:t>
            </a:r>
            <a:r>
              <a:rPr lang="en-US" dirty="0" smtClean="0"/>
              <a:t> 					[1]</a:t>
            </a:r>
            <a:endParaRPr lang="en-US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 smtClean="0"/>
              <a:t>Literature comparison</a:t>
            </a:r>
            <a:endParaRPr lang="de-DE" dirty="0"/>
          </a:p>
          <a:p>
            <a:endParaRPr lang="de-DE" dirty="0"/>
          </a:p>
        </p:txBody>
      </p:sp>
      <p:sp>
        <p:nvSpPr>
          <p:cNvPr id="17" name="Rectangle 16"/>
          <p:cNvSpPr/>
          <p:nvPr/>
        </p:nvSpPr>
        <p:spPr>
          <a:xfrm>
            <a:off x="5232374" y="3487791"/>
            <a:ext cx="6927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the tungsten plate warm-rolled to a large plastic </a:t>
            </a:r>
            <a:r>
              <a:rPr lang="en-US" dirty="0" smtClean="0"/>
              <a:t>strain:</a:t>
            </a:r>
          </a:p>
          <a:p>
            <a:r>
              <a:rPr lang="en-US" dirty="0" smtClean="0"/>
              <a:t>by </a:t>
            </a:r>
            <a:r>
              <a:rPr lang="en-US" dirty="0"/>
              <a:t>90% thickness reduction, the activation energy </a:t>
            </a:r>
            <a:r>
              <a:rPr lang="en-US" dirty="0" smtClean="0"/>
              <a:t> </a:t>
            </a:r>
            <a:r>
              <a:rPr lang="en-US" b="1" dirty="0"/>
              <a:t>352 </a:t>
            </a:r>
            <a:r>
              <a:rPr lang="en-US" b="1" dirty="0" smtClean="0"/>
              <a:t>kJ/</a:t>
            </a:r>
            <a:r>
              <a:rPr lang="en-US" b="1" dirty="0" err="1" smtClean="0"/>
              <a:t>mol</a:t>
            </a:r>
            <a:r>
              <a:rPr lang="en-US" b="1" dirty="0" smtClean="0"/>
              <a:t>  </a:t>
            </a:r>
            <a:r>
              <a:rPr lang="en-US" dirty="0" smtClean="0"/>
              <a:t>[2]</a:t>
            </a:r>
          </a:p>
          <a:p>
            <a:r>
              <a:rPr lang="en-US" dirty="0" smtClean="0"/>
              <a:t>by 67% </a:t>
            </a:r>
            <a:r>
              <a:rPr lang="en-US" dirty="0"/>
              <a:t>thickness reduction, the activation energy  </a:t>
            </a:r>
            <a:r>
              <a:rPr lang="en-US" b="1" dirty="0" smtClean="0"/>
              <a:t>579</a:t>
            </a:r>
            <a:r>
              <a:rPr lang="en-US" b="1" dirty="0"/>
              <a:t> </a:t>
            </a:r>
            <a:r>
              <a:rPr lang="en-US" b="1" dirty="0" smtClean="0"/>
              <a:t>kJ/</a:t>
            </a:r>
            <a:r>
              <a:rPr lang="en-US" b="1" dirty="0" err="1" smtClean="0"/>
              <a:t>mol</a:t>
            </a:r>
            <a:r>
              <a:rPr lang="en-US" b="1" dirty="0" smtClean="0"/>
              <a:t>  </a:t>
            </a:r>
            <a:r>
              <a:rPr lang="en-US" dirty="0" smtClean="0"/>
              <a:t>[3]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184576" y="4701142"/>
            <a:ext cx="7007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</a:t>
            </a:r>
            <a:r>
              <a:rPr lang="en-US" dirty="0" smtClean="0"/>
              <a:t>the double forged </a:t>
            </a:r>
            <a:r>
              <a:rPr lang="en-US" dirty="0" err="1" smtClean="0"/>
              <a:t>Plansee</a:t>
            </a:r>
            <a:r>
              <a:rPr lang="en-US" dirty="0" smtClean="0"/>
              <a:t> </a:t>
            </a:r>
            <a:r>
              <a:rPr lang="en-US" dirty="0"/>
              <a:t>tungsten </a:t>
            </a:r>
            <a:r>
              <a:rPr lang="en-US" dirty="0" smtClean="0"/>
              <a:t>exposed to high flux D plasma at </a:t>
            </a:r>
            <a:r>
              <a:rPr lang="en-US" dirty="0" err="1" smtClean="0"/>
              <a:t>Magnum_PSI</a:t>
            </a:r>
            <a:r>
              <a:rPr lang="en-US" dirty="0" smtClean="0"/>
              <a:t>:  </a:t>
            </a:r>
            <a:r>
              <a:rPr lang="en-US" b="1" dirty="0"/>
              <a:t>425 to 440 </a:t>
            </a:r>
            <a:r>
              <a:rPr lang="en-US" b="1" dirty="0" smtClean="0"/>
              <a:t>kJ/</a:t>
            </a:r>
            <a:r>
              <a:rPr lang="en-US" b="1" dirty="0" err="1" smtClean="0"/>
              <a:t>mol</a:t>
            </a:r>
            <a:r>
              <a:rPr lang="en-US" dirty="0" smtClean="0"/>
              <a:t> 			       [4]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86630" y="5411832"/>
            <a:ext cx="388865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dirty="0"/>
              <a:t>[1] E. </a:t>
            </a:r>
            <a:r>
              <a:rPr lang="en-US" sz="1200" dirty="0" err="1"/>
              <a:t>Lassner</a:t>
            </a:r>
            <a:r>
              <a:rPr lang="en-US" sz="1200" dirty="0"/>
              <a:t>, </a:t>
            </a:r>
            <a:r>
              <a:rPr lang="en-US" sz="1200" dirty="0" smtClean="0"/>
              <a:t>W.-</a:t>
            </a:r>
            <a:r>
              <a:rPr lang="en-US" sz="1200" dirty="0"/>
              <a:t>D. Schubert, Tungsten (1999)</a:t>
            </a:r>
          </a:p>
          <a:p>
            <a:pPr>
              <a:lnSpc>
                <a:spcPct val="95000"/>
              </a:lnSpc>
            </a:pPr>
            <a:r>
              <a:rPr lang="en-US" sz="1200" dirty="0"/>
              <a:t>[2] </a:t>
            </a:r>
            <a:r>
              <a:rPr lang="en-US" sz="1200" dirty="0" smtClean="0"/>
              <a:t>A.Alfonso </a:t>
            </a:r>
            <a:r>
              <a:rPr lang="en-US" sz="1200" dirty="0"/>
              <a:t>JNM 455 (2014)</a:t>
            </a:r>
          </a:p>
          <a:p>
            <a:pPr>
              <a:lnSpc>
                <a:spcPct val="95000"/>
              </a:lnSpc>
            </a:pPr>
            <a:r>
              <a:rPr lang="en-US" sz="1200" dirty="0" smtClean="0"/>
              <a:t>[3] </a:t>
            </a:r>
            <a:r>
              <a:rPr lang="en-US" sz="1200" dirty="0"/>
              <a:t>A.Alfonso Fusion Eng. Des. 98-99 (2015)</a:t>
            </a:r>
          </a:p>
          <a:p>
            <a:pPr>
              <a:lnSpc>
                <a:spcPct val="95000"/>
              </a:lnSpc>
            </a:pPr>
            <a:r>
              <a:rPr lang="en-US" sz="1200" dirty="0" smtClean="0"/>
              <a:t>[4] </a:t>
            </a:r>
            <a:r>
              <a:rPr lang="en-US" sz="1200" dirty="0"/>
              <a:t>V.Shah JNM 545 (2021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935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6681</TotalTime>
  <Words>1026</Words>
  <Application>Microsoft Office PowerPoint</Application>
  <PresentationFormat>Widescreen</PresentationFormat>
  <Paragraphs>158</Paragraphs>
  <Slides>10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Cambria Math</vt:lpstr>
      <vt:lpstr>MS Mincho</vt:lpstr>
      <vt:lpstr>Symbol</vt:lpstr>
      <vt:lpstr>Times New Roman</vt:lpstr>
      <vt:lpstr>Wingdings</vt:lpstr>
      <vt:lpstr>Jülich</vt:lpstr>
      <vt:lpstr>Graph</vt:lpstr>
      <vt:lpstr>Analysis for PSI-2 exposed materials,  focusing on recrystallization</vt:lpstr>
      <vt:lpstr>Experimental - I </vt:lpstr>
      <vt:lpstr>Hardness HV0.1</vt:lpstr>
      <vt:lpstr>Scanning electron microscopy</vt:lpstr>
      <vt:lpstr>Experimental - II  </vt:lpstr>
      <vt:lpstr>PSI-2 plasma exposure</vt:lpstr>
      <vt:lpstr>Surface morphology</vt:lpstr>
      <vt:lpstr>Hardness HV0.1</vt:lpstr>
      <vt:lpstr>Activation energy</vt:lpstr>
      <vt:lpstr>Conclusions</vt:lpstr>
    </vt:vector>
  </TitlesOfParts>
  <Company>Forschungszentrum Jülich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and chemical composition of  W7-X OP1.2b HMII TM2hb_A008</dc:title>
  <dc:creator>Marcin Rasinski</dc:creator>
  <cp:lastModifiedBy>Rasinski</cp:lastModifiedBy>
  <cp:revision>196</cp:revision>
  <dcterms:created xsi:type="dcterms:W3CDTF">2019-07-23T13:54:55Z</dcterms:created>
  <dcterms:modified xsi:type="dcterms:W3CDTF">2021-09-14T09:25:20Z</dcterms:modified>
</cp:coreProperties>
</file>