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98" r:id="rId3"/>
  </p:sldIdLst>
  <p:sldSz cx="9144000" cy="6858000" type="screen4x3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9" userDrawn="1">
          <p15:clr>
            <a:srgbClr val="A4A3A4"/>
          </p15:clr>
        </p15:guide>
        <p15:guide id="2" pos="2305" userDrawn="1">
          <p15:clr>
            <a:srgbClr val="A4A3A4"/>
          </p15:clr>
        </p15:guide>
        <p15:guide id="3" orient="horz" pos="2237" userDrawn="1">
          <p15:clr>
            <a:srgbClr val="A4A3A4"/>
          </p15:clr>
        </p15:guide>
        <p15:guide id="4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1" autoAdjust="0"/>
    <p:restoredTop sz="95595" autoAdjust="0"/>
  </p:normalViewPr>
  <p:slideViewPr>
    <p:cSldViewPr showGuides="1">
      <p:cViewPr varScale="1">
        <p:scale>
          <a:sx n="159" d="100"/>
          <a:sy n="159" d="100"/>
        </p:scale>
        <p:origin x="7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1564" y="56"/>
      </p:cViewPr>
      <p:guideLst>
        <p:guide orient="horz" pos="3369"/>
        <p:guide pos="2305"/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15/09/2021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6119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15/09/2021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0" tIns="49530" rIns="99060" bIns="4953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3676"/>
            <a:ext cx="8187690" cy="3196114"/>
          </a:xfrm>
          <a:prstGeom prst="rect">
            <a:avLst/>
          </a:prstGeom>
        </p:spPr>
        <p:txBody>
          <a:bodyPr vert="horz" lIns="99060" tIns="49530" rIns="99060" bIns="4953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6119"/>
            <a:ext cx="4434999" cy="355124"/>
          </a:xfrm>
          <a:prstGeom prst="rect">
            <a:avLst/>
          </a:prstGeom>
        </p:spPr>
        <p:txBody>
          <a:bodyPr vert="horz" lIns="99060" tIns="49530" rIns="99060" bIns="4953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43808456"/>
              </p:ext>
            </p:extLst>
          </p:nvPr>
        </p:nvGraphicFramePr>
        <p:xfrm>
          <a:off x="384175" y="5661025"/>
          <a:ext cx="8477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Dokument" r:id="rId4" imgW="617220" imgH="583692" progId="Word.Document.8">
                  <p:embed/>
                </p:oleObj>
              </mc:Choice>
              <mc:Fallback>
                <p:oleObj name="Dokument" r:id="rId4" imgW="617220" imgH="583692" progId="Word.Document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5661025"/>
                        <a:ext cx="8477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 13" descr="EU_und_Text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33256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M. Balden | WP-PFC SP5 midterm meeting 2017 | 11.10.2017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15/09/2021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712968" cy="1296144"/>
          </a:xfrm>
        </p:spPr>
        <p:txBody>
          <a:bodyPr/>
          <a:lstStyle/>
          <a:p>
            <a:r>
              <a:rPr lang="en-GB" sz="3200" dirty="0" smtClean="0"/>
              <a:t>WPPWIE-SP.A.T-T001: </a:t>
            </a:r>
            <a:r>
              <a:rPr lang="en-GB" dirty="0"/>
              <a:t>High Particle Fluence Exposures of Plasma-Facing Components for ITER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Martin Balden, IPP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07950" y="1196752"/>
            <a:ext cx="43920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tabLst>
                <a:tab pos="273050" algn="l"/>
              </a:tabLst>
            </a:pPr>
            <a:r>
              <a:rPr lang="en-GB" sz="1600" u="sng" dirty="0"/>
              <a:t>Task description</a:t>
            </a:r>
            <a:r>
              <a:rPr lang="en-GB" sz="1600" dirty="0"/>
              <a:t>: </a:t>
            </a:r>
            <a:br>
              <a:rPr lang="en-GB" sz="1600" dirty="0"/>
            </a:br>
            <a:r>
              <a:rPr lang="en-GB" sz="1600" dirty="0" smtClean="0"/>
              <a:t>“</a:t>
            </a:r>
            <a:r>
              <a:rPr lang="en-GB" sz="1200" dirty="0" smtClean="0"/>
              <a:t>This </a:t>
            </a:r>
            <a:r>
              <a:rPr lang="en-GB" sz="1200" dirty="0"/>
              <a:t>Task is envisioned to utilize existing high fluence devices such as </a:t>
            </a:r>
            <a:r>
              <a:rPr lang="en-GB" sz="1200" b="1" dirty="0">
                <a:solidFill>
                  <a:srgbClr val="0000FF"/>
                </a:solidFill>
              </a:rPr>
              <a:t>MAGNUM-PS</a:t>
            </a:r>
            <a:r>
              <a:rPr lang="en-GB" sz="1200" b="1" dirty="0"/>
              <a:t>I</a:t>
            </a:r>
            <a:r>
              <a:rPr lang="en-GB" sz="1200" dirty="0"/>
              <a:t> … to allow extrapolation of data from existing materials studies towards the </a:t>
            </a:r>
            <a:r>
              <a:rPr lang="en-GB" sz="1200" b="1" dirty="0">
                <a:solidFill>
                  <a:srgbClr val="0000FF"/>
                </a:solidFill>
              </a:rPr>
              <a:t>effect of high flux and fluence </a:t>
            </a:r>
            <a:r>
              <a:rPr lang="en-GB" sz="1200" dirty="0"/>
              <a:t>on materials and components. Particular this includes W PFUs for ITER and their use in WEST, but also studies related to pre-damage (e.g. self-damage, cracking etc.) materials for exposure. The task includes pre- and post-analysis in collaboration with SP B. </a:t>
            </a:r>
            <a:r>
              <a:rPr lang="en-GB" sz="1200" dirty="0" smtClean="0"/>
              <a:t>…”</a:t>
            </a:r>
            <a:br>
              <a:rPr lang="en-GB" sz="1200" dirty="0" smtClean="0"/>
            </a:br>
            <a:r>
              <a:rPr lang="en-US" sz="1600" b="1" dirty="0" smtClean="0">
                <a:solidFill>
                  <a:srgbClr val="0000FF"/>
                </a:solidFill>
              </a:rPr>
              <a:t/>
            </a:r>
            <a:br>
              <a:rPr lang="en-US" sz="1600" b="1" dirty="0" smtClean="0">
                <a:solidFill>
                  <a:srgbClr val="0000FF"/>
                </a:solidFill>
              </a:rPr>
            </a:br>
            <a:endParaRPr lang="en-US" sz="1600" dirty="0" smtClean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15200" cy="457200"/>
          </a:xfrm>
        </p:spPr>
        <p:txBody>
          <a:bodyPr/>
          <a:lstStyle/>
          <a:p>
            <a:r>
              <a:rPr lang="en-GB" b="1" dirty="0" smtClean="0"/>
              <a:t>SP-A.2: High </a:t>
            </a:r>
            <a:r>
              <a:rPr lang="en-GB" b="1" dirty="0"/>
              <a:t>Particle Fluence Exposures of Plasma-Facing Components for </a:t>
            </a:r>
            <a:r>
              <a:rPr lang="en-GB" b="1" dirty="0" smtClean="0"/>
              <a:t>ITER</a:t>
            </a:r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61757" y="6600551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M. Balden | </a:t>
            </a:r>
            <a:r>
              <a:rPr lang="en-GB" dirty="0"/>
              <a:t>WP-PWIE </a:t>
            </a:r>
            <a:r>
              <a:rPr lang="en-GB" dirty="0" smtClean="0"/>
              <a:t>SP-A.2 MTM </a:t>
            </a:r>
            <a:r>
              <a:rPr lang="en-GB" dirty="0"/>
              <a:t>2021 | </a:t>
            </a:r>
            <a:r>
              <a:rPr lang="en-GB" dirty="0" smtClean="0"/>
              <a:t>15.09.2021 </a:t>
            </a:r>
            <a:r>
              <a:rPr lang="en-GB" dirty="0"/>
              <a:t>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4747143" y="1196752"/>
            <a:ext cx="438718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tabLst>
                <a:tab pos="273050" algn="l"/>
              </a:tabLst>
            </a:pPr>
            <a:r>
              <a:rPr lang="en-US" sz="1600" dirty="0" smtClean="0"/>
              <a:t>Task </a:t>
            </a:r>
            <a:r>
              <a:rPr lang="en-US" sz="1600" dirty="0"/>
              <a:t>to be performed: </a:t>
            </a:r>
            <a:br>
              <a:rPr lang="en-US" sz="1600" dirty="0"/>
            </a:br>
            <a:r>
              <a:rPr lang="en-US" sz="1600" b="1" u="sng" dirty="0"/>
              <a:t>D002</a:t>
            </a:r>
            <a:r>
              <a:rPr lang="en-US" sz="1600" dirty="0"/>
              <a:t>: </a:t>
            </a:r>
            <a:r>
              <a:rPr lang="en-US" sz="1600" b="1" dirty="0">
                <a:solidFill>
                  <a:srgbClr val="0000FF"/>
                </a:solidFill>
              </a:rPr>
              <a:t>Pre- and post-analysis of materials and components </a:t>
            </a:r>
            <a:br>
              <a:rPr lang="en-US" sz="1600" b="1" dirty="0">
                <a:solidFill>
                  <a:srgbClr val="0000FF"/>
                </a:solidFill>
              </a:rPr>
            </a:br>
            <a:r>
              <a:rPr lang="en-US" sz="1600" dirty="0"/>
              <a:t>(</a:t>
            </a:r>
            <a:r>
              <a:rPr lang="en-US" sz="1200" dirty="0"/>
              <a:t>MPG, M. Balden, 2 PM)</a:t>
            </a:r>
            <a:r>
              <a:rPr lang="en-US" sz="1600" dirty="0"/>
              <a:t> </a:t>
            </a:r>
            <a:endParaRPr lang="en-US" sz="1600" dirty="0" smtClean="0"/>
          </a:p>
          <a:p>
            <a:pPr eaLnBrk="1" hangingPunct="1">
              <a:spcBef>
                <a:spcPts val="600"/>
              </a:spcBef>
              <a:buNone/>
              <a:tabLst>
                <a:tab pos="273050" algn="l"/>
              </a:tabLst>
            </a:pPr>
            <a:endParaRPr lang="en-US" sz="1600" dirty="0" smtClean="0"/>
          </a:p>
          <a:p>
            <a:pPr eaLnBrk="1" hangingPunct="1">
              <a:spcBef>
                <a:spcPts val="600"/>
              </a:spcBef>
              <a:buNone/>
              <a:tabLst>
                <a:tab pos="273050" algn="l"/>
              </a:tabLst>
            </a:pPr>
            <a:r>
              <a:rPr lang="en-US" sz="1600" u="sng" dirty="0" smtClean="0"/>
              <a:t>Work </a:t>
            </a:r>
            <a:r>
              <a:rPr lang="en-US" sz="1600" u="sng" dirty="0"/>
              <a:t>done until September 2021</a:t>
            </a:r>
            <a:r>
              <a:rPr lang="en-US" sz="1600" dirty="0" smtClean="0"/>
              <a:t>:</a:t>
            </a:r>
          </a:p>
          <a:p>
            <a:pPr marL="342900" indent="-342900" eaLnBrk="1" hangingPunct="1">
              <a:spcBef>
                <a:spcPts val="400"/>
              </a:spcBef>
              <a:buFont typeface="Wingdings" panose="05000000000000000000" pitchFamily="2" charset="2"/>
              <a:buChar char="v"/>
              <a:tabLst>
                <a:tab pos="273050" algn="l"/>
              </a:tabLst>
            </a:pPr>
            <a:r>
              <a:rPr lang="en-US" sz="1600" dirty="0" smtClean="0"/>
              <a:t>Evaluating </a:t>
            </a:r>
            <a:r>
              <a:rPr lang="en-US" sz="1600" dirty="0"/>
              <a:t>data gained under WPPFC-SP5 (</a:t>
            </a:r>
            <a:r>
              <a:rPr lang="en-US" sz="1200" dirty="0"/>
              <a:t>Pre- and post-analysis of W monoblock chain after high-flux high-fluence high cycle number transient loading)</a:t>
            </a:r>
          </a:p>
          <a:p>
            <a:pPr marL="342900" indent="-342900" eaLnBrk="1" hangingPunct="1">
              <a:spcBef>
                <a:spcPts val="400"/>
              </a:spcBef>
              <a:buFont typeface="Wingdings" panose="05000000000000000000" pitchFamily="2" charset="2"/>
              <a:buChar char="v"/>
              <a:tabLst>
                <a:tab pos="273050" algn="l"/>
              </a:tabLst>
            </a:pPr>
            <a:r>
              <a:rPr lang="en-US" sz="1600" dirty="0" smtClean="0"/>
              <a:t>Provide </a:t>
            </a:r>
            <a:r>
              <a:rPr lang="en-US" sz="1600" dirty="0"/>
              <a:t>data for implementation </a:t>
            </a:r>
            <a:r>
              <a:rPr lang="en-US" sz="1600" dirty="0" smtClean="0"/>
              <a:t>and assist in/for </a:t>
            </a:r>
            <a:r>
              <a:rPr lang="en-US" sz="1600" dirty="0"/>
              <a:t>publications</a:t>
            </a:r>
            <a:r>
              <a:rPr lang="en-US" sz="1600" b="1" dirty="0" smtClean="0">
                <a:solidFill>
                  <a:srgbClr val="0000FF"/>
                </a:solidFill>
              </a:rPr>
              <a:t>* 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342900" indent="-342900" eaLnBrk="1" hangingPunct="1">
              <a:spcBef>
                <a:spcPts val="400"/>
              </a:spcBef>
              <a:buFont typeface="Wingdings" panose="05000000000000000000" pitchFamily="2" charset="2"/>
              <a:buChar char="v"/>
              <a:tabLst>
                <a:tab pos="273050" algn="l"/>
              </a:tabLst>
            </a:pPr>
            <a:r>
              <a:rPr lang="en-US" sz="1600" dirty="0" smtClean="0"/>
              <a:t>Waiting </a:t>
            </a:r>
            <a:r>
              <a:rPr lang="en-US" sz="1600" dirty="0"/>
              <a:t>for samples for </a:t>
            </a:r>
            <a:r>
              <a:rPr lang="en-US" sz="1600" dirty="0" smtClean="0"/>
              <a:t>pre-analysis</a:t>
            </a:r>
          </a:p>
        </p:txBody>
      </p:sp>
      <p:sp>
        <p:nvSpPr>
          <p:cNvPr id="124" name="Text Box 30"/>
          <p:cNvSpPr txBox="1">
            <a:spLocks noChangeArrowheads="1"/>
          </p:cNvSpPr>
          <p:nvPr/>
        </p:nvSpPr>
        <p:spPr bwMode="auto">
          <a:xfrm>
            <a:off x="25824" y="5419779"/>
            <a:ext cx="910850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None/>
              <a:tabLst>
                <a:tab pos="27305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*</a:t>
            </a:r>
            <a:r>
              <a:rPr lang="en-US" sz="2000" dirty="0" smtClean="0"/>
              <a:t> </a:t>
            </a:r>
            <a:r>
              <a:rPr lang="en-US" sz="1000" b="1" dirty="0" smtClean="0"/>
              <a:t>T.W</a:t>
            </a:r>
            <a:r>
              <a:rPr lang="en-US" sz="1000" b="1" dirty="0"/>
              <a:t>. Morgan</a:t>
            </a:r>
            <a:r>
              <a:rPr lang="en-US" sz="1000" dirty="0"/>
              <a:t>, Y. Li, M. Balden, S. </a:t>
            </a:r>
            <a:r>
              <a:rPr lang="en-US" sz="1000" dirty="0" err="1"/>
              <a:t>Brezinsek</a:t>
            </a:r>
            <a:r>
              <a:rPr lang="en-US" sz="1000" dirty="0"/>
              <a:t>, G. De </a:t>
            </a:r>
            <a:r>
              <a:rPr lang="en-US" sz="1000" dirty="0" err="1"/>
              <a:t>Temmerman</a:t>
            </a:r>
            <a:r>
              <a:rPr lang="en-US" sz="1000" dirty="0"/>
              <a:t>, Combined high fluence and high cycle number transient loading of ITER-like monoblocks in Magnum-PSI, </a:t>
            </a:r>
            <a:r>
              <a:rPr lang="en-US" sz="1000" b="1" dirty="0"/>
              <a:t>Nuclear Fusion </a:t>
            </a:r>
            <a:r>
              <a:rPr lang="en-US" sz="1000" dirty="0"/>
              <a:t>accepted (2021)</a:t>
            </a:r>
          </a:p>
          <a:p>
            <a:pPr marL="177800" eaLnBrk="1" hangingPunct="1">
              <a:spcBef>
                <a:spcPct val="0"/>
              </a:spcBef>
              <a:buNone/>
              <a:tabLst>
                <a:tab pos="273050" algn="l"/>
              </a:tabLst>
            </a:pPr>
            <a:r>
              <a:rPr lang="en-US" sz="1000" b="1" dirty="0"/>
              <a:t>T.W. Morgan</a:t>
            </a:r>
            <a:r>
              <a:rPr lang="en-US" sz="1000" dirty="0"/>
              <a:t>, Y. Li, M. Balden, S. </a:t>
            </a:r>
            <a:r>
              <a:rPr lang="en-US" sz="1000" dirty="0" err="1"/>
              <a:t>Brezinsek</a:t>
            </a:r>
            <a:r>
              <a:rPr lang="en-US" sz="1000" dirty="0"/>
              <a:t>, G. De </a:t>
            </a:r>
            <a:r>
              <a:rPr lang="en-US" sz="1000" dirty="0" err="1"/>
              <a:t>Temmerman</a:t>
            </a:r>
            <a:r>
              <a:rPr lang="en-US" sz="1000" dirty="0"/>
              <a:t>, Combined high fluence and high cycle number transient loading of ITER-like monoblocks in Magnum-PSI, presented at 24th International Conference on Plasma Surface Interactions in Controlled Fusion Devices (</a:t>
            </a:r>
            <a:r>
              <a:rPr lang="en-US" sz="1000" b="1" dirty="0"/>
              <a:t>PSI 2021</a:t>
            </a:r>
            <a:r>
              <a:rPr lang="en-US" sz="1000" dirty="0"/>
              <a:t>) (</a:t>
            </a:r>
            <a:r>
              <a:rPr lang="en-US" sz="1000" dirty="0" smtClean="0"/>
              <a:t>WO16-I)</a:t>
            </a:r>
          </a:p>
          <a:p>
            <a:pPr marL="177800" eaLnBrk="1" hangingPunct="1">
              <a:spcBef>
                <a:spcPct val="0"/>
              </a:spcBef>
              <a:buNone/>
              <a:tabLst>
                <a:tab pos="273050" algn="l"/>
              </a:tabLst>
            </a:pPr>
            <a:r>
              <a:rPr lang="en-US" sz="1000" b="1" dirty="0" smtClean="0"/>
              <a:t>T.W</a:t>
            </a:r>
            <a:r>
              <a:rPr lang="en-US" sz="1000" b="1" dirty="0"/>
              <a:t>. Morgan</a:t>
            </a:r>
            <a:r>
              <a:rPr lang="en-US" sz="1000" dirty="0"/>
              <a:t>, M. Balden, T. Schwarz-</a:t>
            </a:r>
            <a:r>
              <a:rPr lang="en-US" sz="1000" dirty="0" err="1"/>
              <a:t>Selinger</a:t>
            </a:r>
            <a:r>
              <a:rPr lang="en-US" sz="1000" dirty="0"/>
              <a:t>, Y. Li, T. </a:t>
            </a:r>
            <a:r>
              <a:rPr lang="en-US" sz="1000" dirty="0" err="1"/>
              <a:t>Loewenhoff</a:t>
            </a:r>
            <a:r>
              <a:rPr lang="en-US" sz="1000" dirty="0"/>
              <a:t>, M. </a:t>
            </a:r>
            <a:r>
              <a:rPr lang="en-US" sz="1000" dirty="0" err="1"/>
              <a:t>Wirtz</a:t>
            </a:r>
            <a:r>
              <a:rPr lang="en-US" sz="1000" dirty="0"/>
              <a:t>, S. </a:t>
            </a:r>
            <a:r>
              <a:rPr lang="en-US" sz="1000" dirty="0" err="1"/>
              <a:t>Brezinsek</a:t>
            </a:r>
            <a:r>
              <a:rPr lang="en-US" sz="1000" dirty="0"/>
              <a:t>, G. De </a:t>
            </a:r>
            <a:r>
              <a:rPr lang="en-US" sz="1000" dirty="0" err="1"/>
              <a:t>Temmerman</a:t>
            </a:r>
            <a:r>
              <a:rPr lang="en-US" sz="1000" dirty="0"/>
              <a:t>, Accelerated Lifetime Tests of ITER-Like Tungsten Monoblocks in Magnum-PSI, presented at 28th IAEA Fusion energy Conference (</a:t>
            </a:r>
            <a:r>
              <a:rPr lang="en-US" sz="1000" b="1" dirty="0"/>
              <a:t>FEC2020</a:t>
            </a:r>
            <a:r>
              <a:rPr lang="en-US" sz="1000" dirty="0"/>
              <a:t>) (Tech/3-1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grpSp>
        <p:nvGrpSpPr>
          <p:cNvPr id="125" name="Gruppieren 124"/>
          <p:cNvGrpSpPr/>
          <p:nvPr/>
        </p:nvGrpSpPr>
        <p:grpSpPr>
          <a:xfrm>
            <a:off x="404323" y="3243724"/>
            <a:ext cx="3914752" cy="2045282"/>
            <a:chOff x="5095649" y="3758559"/>
            <a:chExt cx="3914752" cy="2045282"/>
          </a:xfrm>
        </p:grpSpPr>
        <p:grpSp>
          <p:nvGrpSpPr>
            <p:cNvPr id="126" name="Gruppieren 125"/>
            <p:cNvGrpSpPr/>
            <p:nvPr/>
          </p:nvGrpSpPr>
          <p:grpSpPr>
            <a:xfrm>
              <a:off x="5095649" y="3758559"/>
              <a:ext cx="3853276" cy="2045282"/>
              <a:chOff x="5728939" y="1426948"/>
              <a:chExt cx="3853276" cy="2045282"/>
            </a:xfrm>
          </p:grpSpPr>
          <p:grpSp>
            <p:nvGrpSpPr>
              <p:cNvPr id="131" name="Gruppieren 130"/>
              <p:cNvGrpSpPr/>
              <p:nvPr/>
            </p:nvGrpSpPr>
            <p:grpSpPr>
              <a:xfrm rot="10800000">
                <a:off x="5728939" y="1426949"/>
                <a:ext cx="3832162" cy="2045281"/>
                <a:chOff x="4990323" y="318787"/>
                <a:chExt cx="3832162" cy="2045281"/>
              </a:xfrm>
            </p:grpSpPr>
            <p:pic>
              <p:nvPicPr>
                <p:cNvPr id="133" name="Grafik 13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663"/>
                <a:stretch/>
              </p:blipFill>
              <p:spPr>
                <a:xfrm>
                  <a:off x="5667805" y="318787"/>
                  <a:ext cx="3154680" cy="2029626"/>
                </a:xfrm>
                <a:prstGeom prst="rect">
                  <a:avLst/>
                </a:prstGeom>
              </p:spPr>
            </p:pic>
            <p:pic>
              <p:nvPicPr>
                <p:cNvPr id="134" name="Grafik 1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02" t="35869" r="102" b="-408"/>
                <a:stretch/>
              </p:blipFill>
              <p:spPr>
                <a:xfrm>
                  <a:off x="4990323" y="328069"/>
                  <a:ext cx="3154680" cy="2035999"/>
                </a:xfrm>
                <a:prstGeom prst="rect">
                  <a:avLst/>
                </a:prstGeom>
              </p:spPr>
            </p:pic>
          </p:grpSp>
          <p:sp>
            <p:nvSpPr>
              <p:cNvPr id="132" name="Textfeld 131"/>
              <p:cNvSpPr txBox="1"/>
              <p:nvPr/>
            </p:nvSpPr>
            <p:spPr>
              <a:xfrm>
                <a:off x="5744305" y="1426948"/>
                <a:ext cx="3837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FFFF00"/>
                    </a:solidFill>
                  </a:rPr>
                  <a:t>Round 4: impurities, 1500°C 	 Dec. 2020</a:t>
                </a:r>
                <a:endParaRPr lang="en-GB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7" name="Textfeld 126"/>
            <p:cNvSpPr txBox="1"/>
            <p:nvPr/>
          </p:nvSpPr>
          <p:spPr>
            <a:xfrm>
              <a:off x="5184427" y="5498304"/>
              <a:ext cx="36792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>
                      <a:lumMod val="95000"/>
                    </a:schemeClr>
                  </a:solidFill>
                </a:rPr>
                <a:t>T5-MB74      T4-MB68       T3-MB61       T2-MB53       T1-MB50</a:t>
              </a:r>
              <a:endParaRPr lang="de-DE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8566049" y="4578116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>
                      <a:lumMod val="95000"/>
                    </a:schemeClr>
                  </a:solidFill>
                </a:rPr>
                <a:t>m16</a:t>
              </a:r>
              <a:endParaRPr lang="de-DE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8566049" y="4022331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>
                      <a:lumMod val="95000"/>
                    </a:schemeClr>
                  </a:solidFill>
                </a:rPr>
                <a:t>m08</a:t>
              </a:r>
              <a:endParaRPr lang="de-DE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8566049" y="5133901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>
                      <a:lumMod val="95000"/>
                    </a:schemeClr>
                  </a:solidFill>
                </a:rPr>
                <a:t>m24</a:t>
              </a:r>
              <a:endParaRPr lang="de-DE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3" name="Gerader Verbinder 2"/>
          <p:cNvCxnSpPr/>
          <p:nvPr/>
        </p:nvCxnSpPr>
        <p:spPr>
          <a:xfrm flipV="1">
            <a:off x="25824" y="5390639"/>
            <a:ext cx="9000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Bildschirmpräsentation (4:3)</PresentationFormat>
  <Paragraphs>19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Dokument</vt:lpstr>
      <vt:lpstr>WPPWIE-SP.A.T-T001: High Particle Fluence Exposures of Plasma-Facing Components for ITER</vt:lpstr>
      <vt:lpstr>SP-A.2: High Particle Fluence Exposures of Plasma-Facing Components for ITER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MB2</cp:lastModifiedBy>
  <cp:revision>252</cp:revision>
  <cp:lastPrinted>2021-06-11T12:39:09Z</cp:lastPrinted>
  <dcterms:created xsi:type="dcterms:W3CDTF">2014-10-27T16:40:37Z</dcterms:created>
  <dcterms:modified xsi:type="dcterms:W3CDTF">2021-09-15T08:27:03Z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-2046645407</vt:i4>
  </property>
  <property fmtid="{D5CDD505-2E9C-101B-9397-08002B2CF9AE}" pid="3" name="_NewReviewCycle">
    <vt:lpwstr/>
  </property>
  <property fmtid="{D5CDD505-2E9C-101B-9397-08002B2CF9AE}" pid="4" name="_EmailSubject">
    <vt:lpwstr>Material for the PFC Annual Meeting</vt:lpwstr>
  </property>
  <property fmtid="{D5CDD505-2E9C-101B-9397-08002B2CF9AE}" pid="5" name="_AuthorEmail">
    <vt:lpwstr>Antti.Hakola@vtt.fi</vt:lpwstr>
  </property>
  <property fmtid="{D5CDD505-2E9C-101B-9397-08002B2CF9AE}" pid="6" name="_AuthorEmailDisplayName">
    <vt:lpwstr>Hakola Antti</vt:lpwstr>
  </property>
</Properties>
</file>