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70" r:id="rId2"/>
    <p:sldId id="278" r:id="rId3"/>
    <p:sldId id="274" r:id="rId4"/>
    <p:sldId id="275" r:id="rId5"/>
    <p:sldId id="276" r:id="rId6"/>
    <p:sldId id="27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y Litnovsky" initials="AL" lastIdx="3" clrIdx="0"/>
  <p:cmAuthor id="2" name="Neu, Rudolf" initials="RN" lastIdx="6" clrIdx="1"/>
  <p:cmAuthor id="3" name="Jan Coenen" initials="JC" lastIdx="2" clrIdx="2">
    <p:extLst>
      <p:ext uri="{19B8F6BF-5375-455C-9EA6-DF929625EA0E}">
        <p15:presenceInfo xmlns:p15="http://schemas.microsoft.com/office/powerpoint/2012/main" userId="56afbd7d11bd333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13D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86411"/>
  </p:normalViewPr>
  <p:slideViewPr>
    <p:cSldViewPr showGuides="1">
      <p:cViewPr varScale="1">
        <p:scale>
          <a:sx n="148" d="100"/>
          <a:sy n="148" d="100"/>
        </p:scale>
        <p:origin x="712" y="192"/>
      </p:cViewPr>
      <p:guideLst>
        <p:guide orient="horz" pos="1026"/>
        <p:guide pos="234"/>
      </p:guideLst>
    </p:cSldViewPr>
  </p:slideViewPr>
  <p:outlineViewPr>
    <p:cViewPr>
      <p:scale>
        <a:sx n="33" d="100"/>
        <a:sy n="33" d="100"/>
      </p:scale>
      <p:origin x="0" y="-797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131" d="100"/>
          <a:sy n="131" d="100"/>
        </p:scale>
        <p:origin x="4864" y="1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9-14T14:49:42.004" idx="2">
    <p:pos x="266" y="592"/>
    <p:text>Please check or redefine if needed a name of your tasks
- Please provide ONE deliverable for each task (high level).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E1389CC-567B-462D-9606-5A6D48725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2223E6-8DEC-4459-8B52-D06E9BD3D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9E86A-6679-4EC8-847C-9F954F45BF68}" type="datetimeFigureOut">
              <a:rPr lang="de-DE" smtClean="0"/>
              <a:t>15.09.21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E09F90-192B-4C21-A710-7EFC4BA9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7B6243-ABD9-472E-9641-6E7B2B86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E8B7-5326-4A3E-8AE4-83D3CDA8A9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7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3C419-10E8-4216-A6CC-B7C8A23909AD}" type="datetimeFigureOut">
              <a:rPr lang="de-DE" smtClean="0"/>
              <a:t>15.09.21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6CAD1-FD47-46B0-9C16-1B81F4E690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32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4.emf"/><Relationship Id="rId3" Type="http://schemas.openxmlformats.org/officeDocument/2006/relationships/image" Target="../media/image6.png"/><Relationship Id="rId7" Type="http://schemas.openxmlformats.org/officeDocument/2006/relationships/image" Target="../media/image10.tiff"/><Relationship Id="rId12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11" Type="http://schemas.openxmlformats.org/officeDocument/2006/relationships/image" Target="../media/image14.tiff"/><Relationship Id="rId5" Type="http://schemas.openxmlformats.org/officeDocument/2006/relationships/image" Target="../media/image8.png"/><Relationship Id="rId10" Type="http://schemas.openxmlformats.org/officeDocument/2006/relationships/image" Target="../media/image13.tiff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11514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221088"/>
            <a:ext cx="107283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36BB06C-78EA-49C8-AAD0-451B7CEFC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8656" y="5996690"/>
            <a:ext cx="1851620" cy="540000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1F0FB68E-EE59-46F0-A3EA-690446700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7739D74B-1824-034F-A731-89E1D5FF5A9D}"/>
              </a:ext>
            </a:extLst>
          </p:cNvPr>
          <p:cNvSpPr/>
          <p:nvPr userDrawn="1"/>
        </p:nvSpPr>
        <p:spPr>
          <a:xfrm>
            <a:off x="0" y="0"/>
            <a:ext cx="12504712" cy="346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3FF5902-4776-CB4A-8967-7405F31B259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70396" y="5996690"/>
            <a:ext cx="2982857" cy="540000"/>
          </a:xfrm>
          <a:prstGeom prst="rect">
            <a:avLst/>
          </a:prstGeom>
        </p:spPr>
      </p:pic>
      <p:pic>
        <p:nvPicPr>
          <p:cNvPr id="27" name="Bild" descr="Bild">
            <a:extLst>
              <a:ext uri="{FF2B5EF4-FFF2-40B4-BE49-F238E27FC236}">
                <a16:creationId xmlns:a16="http://schemas.microsoft.com/office/drawing/2014/main" id="{4760C6E9-E682-1544-AA6C-0D739FC223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49"/>
          <a:stretch/>
        </p:blipFill>
        <p:spPr>
          <a:xfrm>
            <a:off x="9160797" y="5996690"/>
            <a:ext cx="510164" cy="540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85048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11514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221088"/>
            <a:ext cx="107283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1F0FB68E-EE59-46F0-A3EA-690446700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69F8E2C-3D7E-884F-86EF-0A2554A060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944" y="341313"/>
            <a:ext cx="6189032" cy="128748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0722592-FA7D-4F4F-81FB-5327E6E89A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0789" y="341313"/>
            <a:ext cx="3679747" cy="308768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5BD32AC-28A6-FC44-9B19-AC694AF8EF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043" y="336600"/>
            <a:ext cx="1132489" cy="30924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AF37447C-6CF4-CC47-B151-2FF22F0102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5660" y="336600"/>
            <a:ext cx="1382434" cy="30924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7DE6D075-ED4F-2E42-BE95-EFF9CDC7F2B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230" y="1550200"/>
            <a:ext cx="2531902" cy="1888364"/>
          </a:xfrm>
          <a:prstGeom prst="rect">
            <a:avLst/>
          </a:prstGeom>
        </p:spPr>
      </p:pic>
      <p:pic>
        <p:nvPicPr>
          <p:cNvPr id="24" name="Picture 6" descr="A01865_147">
            <a:extLst>
              <a:ext uri="{FF2B5EF4-FFF2-40B4-BE49-F238E27FC236}">
                <a16:creationId xmlns:a16="http://schemas.microsoft.com/office/drawing/2014/main" id="{7C1EAAEE-D356-4C4D-A70F-D9BE9C2209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2544" y="349956"/>
            <a:ext cx="1646856" cy="2104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25" name="Picture 7" descr="LE66a03">
            <a:extLst>
              <a:ext uri="{FF2B5EF4-FFF2-40B4-BE49-F238E27FC236}">
                <a16:creationId xmlns:a16="http://schemas.microsoft.com/office/drawing/2014/main" id="{FA2DEE21-A602-A64E-B7D3-C49F8EDEDE0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78426" y="2238648"/>
            <a:ext cx="1693000" cy="1176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6">
            <a:extLst>
              <a:ext uri="{FF2B5EF4-FFF2-40B4-BE49-F238E27FC236}">
                <a16:creationId xmlns:a16="http://schemas.microsoft.com/office/drawing/2014/main" id="{14D60F5A-ABBC-484F-B852-CDEDB18CB1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4132" y="336600"/>
            <a:ext cx="1798412" cy="30924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B199C981-679C-254F-AACF-B489D897CA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1532" y="346164"/>
            <a:ext cx="1461881" cy="30924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7739D74B-1824-034F-A731-89E1D5FF5A9D}"/>
              </a:ext>
            </a:extLst>
          </p:cNvPr>
          <p:cNvSpPr/>
          <p:nvPr userDrawn="1"/>
        </p:nvSpPr>
        <p:spPr>
          <a:xfrm>
            <a:off x="0" y="0"/>
            <a:ext cx="12504712" cy="346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0CFFF347-FD4D-9746-8D66-615EBF618BD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8656" y="5996690"/>
            <a:ext cx="1851620" cy="54000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DAA46C08-427A-6341-94C0-7C3BE67F7E7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879976" y="5997225"/>
            <a:ext cx="2982857" cy="540000"/>
          </a:xfrm>
          <a:prstGeom prst="rect">
            <a:avLst/>
          </a:prstGeom>
        </p:spPr>
      </p:pic>
      <p:pic>
        <p:nvPicPr>
          <p:cNvPr id="31" name="Bild" descr="Bild">
            <a:extLst>
              <a:ext uri="{FF2B5EF4-FFF2-40B4-BE49-F238E27FC236}">
                <a16:creationId xmlns:a16="http://schemas.microsoft.com/office/drawing/2014/main" id="{685E15E4-3131-0D4F-9ADB-610A3A9BE8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49"/>
          <a:stretch/>
        </p:blipFill>
        <p:spPr>
          <a:xfrm>
            <a:off x="8970378" y="5997225"/>
            <a:ext cx="510164" cy="540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2813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0FEB314-58C6-43FB-BF57-07B357AFA1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DCA416E0-619C-0D41-9F07-13900BBB7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24000"/>
            <a:ext cx="11449050" cy="590946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1F2FE0E7-2A34-384A-A42A-525401F3799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Jan Coenen</a:t>
            </a:r>
            <a:endParaRPr lang="de-DE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D0902C9D-45BA-C74D-B443-EA6B2595127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AC048D0-1DD0-4748-98A8-8479AD1DAE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0209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7E3A9-B745-4CAB-96AA-7CA8F941C64B}" type="datetime1">
              <a:rPr lang="de-DE" altLang="zh-CN" smtClean="0"/>
              <a:t>15.09.21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F63E2467-CDE8-4456-BDC8-2E6458C092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03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1563143"/>
            <a:ext cx="11449050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5" y="324000"/>
            <a:ext cx="11449050" cy="11247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2C4F5F8-9F24-424C-8284-2E94052236C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58AF006-3416-44FA-BBD1-BCE9F27A196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32" y="6424763"/>
            <a:ext cx="2304000" cy="117322"/>
          </a:xfrm>
          <a:prstGeom prst="rect">
            <a:avLst/>
          </a:prstGeom>
        </p:spPr>
      </p:pic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0112034-8C24-EE4A-915B-39593E4444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Jan Coenen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FE6CAC3-883A-9441-A400-590B68D76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-291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48D0-1DD0-4748-98A8-8479AD1DAE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62" r:id="rId3"/>
    <p:sldLayoutId id="2147483673" r:id="rId4"/>
  </p:sldLayoutIdLst>
  <p:hf hdr="0" ftr="0" dt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none" spc="100" baseline="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6" pos="3659" userDrawn="1">
          <p15:clr>
            <a:srgbClr val="F26B43"/>
          </p15:clr>
        </p15:guide>
        <p15:guide id="7" pos="4021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dm.euro-fusion.org/?uid=2PJH6H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D4A1FAB0-2023-A749-BF75-962325DFB3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2627" b="22627"/>
          <a:stretch>
            <a:fillRect/>
          </a:stretch>
        </p:blipFill>
        <p:spPr>
          <a:xfrm>
            <a:off x="359532" y="341313"/>
            <a:ext cx="11449050" cy="3087687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465131F-08D0-A940-B219-F92D59FC65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10BF06B-2C47-7347-B376-AF2C83525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160" y="-459944"/>
            <a:ext cx="6984776" cy="428498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5A64521-ED94-4240-8AD4-6C3D7A90E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888" y="3546853"/>
            <a:ext cx="8280920" cy="623404"/>
          </a:xfrm>
        </p:spPr>
        <p:txBody>
          <a:bodyPr/>
          <a:lstStyle/>
          <a:p>
            <a:r>
              <a:rPr lang="de-DE" sz="2800" dirty="0"/>
              <a:t>SPA – PEP</a:t>
            </a:r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9BE72828-E686-4249-97A5-BE8D85BFAC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2021 </a:t>
            </a:r>
            <a:r>
              <a:rPr lang="de-DE" dirty="0" err="1"/>
              <a:t>Jan.W.coenen</a:t>
            </a:r>
            <a:r>
              <a:rPr lang="de-DE" dirty="0"/>
              <a:t> &amp; </a:t>
            </a:r>
            <a:r>
              <a:rPr lang="de-DE" dirty="0" err="1"/>
              <a:t>Contributors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0454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152E16F-6725-C246-8A62-0FA73A86F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https://idm.euro-fusion.org/?uid=2PJH6H</a:t>
            </a:r>
            <a:endParaRPr lang="de-DE" dirty="0"/>
          </a:p>
          <a:p>
            <a:endParaRPr lang="de-DE" dirty="0"/>
          </a:p>
          <a:p>
            <a:r>
              <a:rPr lang="de-DE" dirty="0"/>
              <a:t>Updates will </a:t>
            </a:r>
            <a:r>
              <a:rPr lang="de-DE" dirty="0" err="1"/>
              <a:t>take</a:t>
            </a:r>
            <a:r>
              <a:rPr lang="de-DE" dirty="0"/>
              <a:t> </a:t>
            </a:r>
            <a:r>
              <a:rPr lang="de-DE" dirty="0" err="1"/>
              <a:t>place</a:t>
            </a:r>
            <a:r>
              <a:rPr lang="de-DE" dirty="0"/>
              <a:t> also in </a:t>
            </a:r>
            <a:r>
              <a:rPr lang="de-DE" dirty="0" err="1"/>
              <a:t>planning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2022</a:t>
            </a:r>
          </a:p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E9E034E-F6E8-D24A-9939-3B99E8D0BF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5E2BF63-FF7F-BB4A-98C5-F695D90CB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Newest</a:t>
            </a:r>
            <a:r>
              <a:rPr lang="de-DE" dirty="0"/>
              <a:t> </a:t>
            </a:r>
            <a:r>
              <a:rPr lang="de-DE" dirty="0" err="1"/>
              <a:t>version</a:t>
            </a:r>
            <a:r>
              <a:rPr lang="de-DE" dirty="0"/>
              <a:t>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4924313-C31D-B040-900E-3CEE94BC949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AC048D0-1DD0-4748-98A8-8479AD1DAED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7917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D4A1FAB0-2023-A749-BF75-962325DFB3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2627" b="22627"/>
          <a:stretch>
            <a:fillRect/>
          </a:stretch>
        </p:blipFill>
        <p:spPr>
          <a:xfrm>
            <a:off x="359532" y="341313"/>
            <a:ext cx="11449050" cy="3087687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465131F-08D0-A940-B219-F92D59FC65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10BF06B-2C47-7347-B376-AF2C83525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160" y="-459944"/>
            <a:ext cx="6984776" cy="428498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5A64521-ED94-4240-8AD4-6C3D7A90E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888" y="3546853"/>
            <a:ext cx="8280920" cy="623404"/>
          </a:xfrm>
        </p:spPr>
        <p:txBody>
          <a:bodyPr/>
          <a:lstStyle/>
          <a:p>
            <a:r>
              <a:rPr lang="de-DE" sz="2800" dirty="0"/>
              <a:t>SPA – Comments </a:t>
            </a:r>
            <a:r>
              <a:rPr lang="de-DE" sz="2800" dirty="0" err="1"/>
              <a:t>for</a:t>
            </a:r>
            <a:r>
              <a:rPr lang="de-DE" sz="2800" dirty="0"/>
              <a:t> 2022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B30A0230-B68C-E444-9179-A940A5F808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2703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3D21D6D6-B882-4042-8576-0029124BD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563143"/>
            <a:ext cx="11449050" cy="3450033"/>
          </a:xfrm>
        </p:spPr>
        <p:txBody>
          <a:bodyPr numCol="4"/>
          <a:lstStyle/>
          <a:p>
            <a:pPr marL="0" indent="0">
              <a:buNone/>
            </a:pPr>
            <a:r>
              <a:rPr lang="de-DE" b="1" dirty="0"/>
              <a:t>SP A1</a:t>
            </a:r>
          </a:p>
          <a:p>
            <a:r>
              <a:rPr lang="de-DE" b="1" dirty="0" err="1"/>
              <a:t>Continuation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activities</a:t>
            </a:r>
            <a:endParaRPr lang="de-DE" b="1" dirty="0"/>
          </a:p>
          <a:p>
            <a:r>
              <a:rPr lang="de-DE" dirty="0"/>
              <a:t>Evaluation </a:t>
            </a:r>
            <a:r>
              <a:rPr lang="de-DE" dirty="0" err="1"/>
              <a:t>of</a:t>
            </a:r>
            <a:r>
              <a:rPr lang="de-DE" dirty="0"/>
              <a:t> OLMAT / CIEMAT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adaption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2022</a:t>
            </a:r>
            <a:br>
              <a:rPr lang="de-DE" dirty="0"/>
            </a:b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b="1" dirty="0"/>
              <a:t>SP A2</a:t>
            </a:r>
          </a:p>
          <a:p>
            <a:r>
              <a:rPr lang="de-DE" b="1" dirty="0" err="1"/>
              <a:t>Continuation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activities</a:t>
            </a:r>
            <a:endParaRPr lang="de-DE" b="1" dirty="0"/>
          </a:p>
          <a:p>
            <a:r>
              <a:rPr lang="de-DE" dirty="0" err="1"/>
              <a:t>Choose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Materials / </a:t>
            </a:r>
            <a:r>
              <a:rPr lang="de-DE" dirty="0" err="1"/>
              <a:t>Mockups</a:t>
            </a:r>
            <a:r>
              <a:rPr lang="de-DE" dirty="0"/>
              <a:t> </a:t>
            </a:r>
          </a:p>
          <a:p>
            <a:pPr lvl="2"/>
            <a:r>
              <a:rPr lang="de-DE" i="1" dirty="0"/>
              <a:t>PRD/MAT/DIV</a:t>
            </a:r>
          </a:p>
          <a:p>
            <a:pPr lvl="2"/>
            <a:endParaRPr lang="de-DE" i="1" dirty="0"/>
          </a:p>
          <a:p>
            <a:pPr lvl="2"/>
            <a:endParaRPr lang="de-DE" i="1" dirty="0"/>
          </a:p>
          <a:p>
            <a:pPr lvl="2"/>
            <a:endParaRPr lang="de-DE" i="1" dirty="0"/>
          </a:p>
          <a:p>
            <a:pPr lvl="2"/>
            <a:endParaRPr lang="de-DE" i="1" dirty="0"/>
          </a:p>
          <a:p>
            <a:pPr marL="450850" lvl="2" indent="0">
              <a:buNone/>
            </a:pPr>
            <a:r>
              <a:rPr lang="de-DE" b="1" dirty="0"/>
              <a:t>SP A3</a:t>
            </a:r>
          </a:p>
          <a:p>
            <a:r>
              <a:rPr lang="de-DE" b="1" dirty="0" err="1"/>
              <a:t>Continuation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activities</a:t>
            </a:r>
            <a:endParaRPr lang="de-DE" b="1" dirty="0"/>
          </a:p>
          <a:p>
            <a:r>
              <a:rPr lang="de-DE" dirty="0"/>
              <a:t>New Material </a:t>
            </a:r>
            <a:r>
              <a:rPr lang="de-DE" dirty="0" err="1"/>
              <a:t>Types</a:t>
            </a:r>
            <a:r>
              <a:rPr lang="de-DE" dirty="0"/>
              <a:t> / Samples</a:t>
            </a:r>
          </a:p>
          <a:p>
            <a:r>
              <a:rPr lang="de-DE" dirty="0" err="1"/>
              <a:t>Synergistic</a:t>
            </a:r>
            <a:r>
              <a:rPr lang="de-DE" dirty="0"/>
              <a:t> Loads on SMART-W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b="1" dirty="0"/>
              <a:t>SP A4</a:t>
            </a:r>
          </a:p>
          <a:p>
            <a:r>
              <a:rPr lang="de-DE" b="1" dirty="0" err="1"/>
              <a:t>Continuation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Activities</a:t>
            </a:r>
            <a:endParaRPr lang="de-DE" b="1" dirty="0"/>
          </a:p>
          <a:p>
            <a:r>
              <a:rPr lang="de-DE" dirty="0" err="1"/>
              <a:t>Likely</a:t>
            </a:r>
            <a:r>
              <a:rPr lang="de-DE" dirty="0"/>
              <a:t> </a:t>
            </a:r>
            <a:r>
              <a:rPr lang="de-DE" dirty="0" err="1"/>
              <a:t>removal</a:t>
            </a:r>
            <a:r>
              <a:rPr lang="de-DE" dirty="0"/>
              <a:t> to TOKES </a:t>
            </a:r>
            <a:r>
              <a:rPr lang="de-DE" dirty="0" err="1"/>
              <a:t>activities</a:t>
            </a:r>
            <a:r>
              <a:rPr lang="de-DE" dirty="0"/>
              <a:t> due to EEG</a:t>
            </a:r>
          </a:p>
          <a:p>
            <a:r>
              <a:rPr lang="de-DE" dirty="0"/>
              <a:t>Further </a:t>
            </a:r>
            <a:r>
              <a:rPr lang="de-DE" dirty="0" err="1"/>
              <a:t>extension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Rcrystallisation</a:t>
            </a:r>
            <a:r>
              <a:rPr lang="de-DE" dirty="0"/>
              <a:t> </a:t>
            </a:r>
            <a:r>
              <a:rPr lang="de-DE" dirty="0" err="1"/>
              <a:t>activities</a:t>
            </a:r>
            <a:r>
              <a:rPr lang="de-DE" dirty="0"/>
              <a:t> DTU.CEA.FZJ</a:t>
            </a:r>
          </a:p>
          <a:p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F9B6579-CD25-3640-8A59-805A632233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849E3BB-D5A2-F34B-9385-CF8777A2A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880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3D21D6D6-B882-4042-8576-0029124BD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563143"/>
            <a:ext cx="11449050" cy="3450033"/>
          </a:xfrm>
        </p:spPr>
        <p:txBody>
          <a:bodyPr numCol="4"/>
          <a:lstStyle/>
          <a:p>
            <a:pPr marL="0" indent="0">
              <a:buNone/>
            </a:pPr>
            <a:r>
              <a:rPr lang="de-DE" b="1" dirty="0"/>
              <a:t>SP A1</a:t>
            </a:r>
          </a:p>
          <a:p>
            <a:pPr marL="0" indent="0">
              <a:buNone/>
            </a:pPr>
            <a:r>
              <a:rPr lang="en-US" b="1" dirty="0"/>
              <a:t>Synergistic Load Studies of Plasma-Facing Materials for ITER &amp; DEMO</a:t>
            </a:r>
            <a:r>
              <a:rPr lang="de-DE" b="1" dirty="0"/>
              <a:t>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de-DE" b="1" dirty="0"/>
              <a:t>SP A2</a:t>
            </a:r>
          </a:p>
          <a:p>
            <a:pPr marL="0" indent="0">
              <a:buNone/>
            </a:pPr>
            <a:r>
              <a:rPr lang="en-US" b="1" dirty="0"/>
              <a:t>High Particle Fluence Exposures of Plasma-Facing Components for ITER</a:t>
            </a: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SP A3</a:t>
            </a:r>
          </a:p>
          <a:p>
            <a:pPr marL="0" indent="0">
              <a:buNone/>
            </a:pPr>
            <a:r>
              <a:rPr lang="en-US" b="1" dirty="0"/>
              <a:t>Advanced Materials under thermo-mechanical and plasma loads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b="1" dirty="0"/>
              <a:t>SP A4</a:t>
            </a:r>
          </a:p>
          <a:p>
            <a:pPr marL="0" indent="0">
              <a:buNone/>
            </a:pPr>
            <a:r>
              <a:rPr lang="en-US" b="1" dirty="0"/>
              <a:t>High Temperature performance of </a:t>
            </a:r>
            <a:r>
              <a:rPr lang="en-US" b="1" dirty="0" err="1"/>
              <a:t>Armour</a:t>
            </a:r>
            <a:r>
              <a:rPr lang="en-US" b="1" dirty="0"/>
              <a:t> Materials: Recrystallization and Melting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F9B6579-CD25-3640-8A59-805A632233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/>
              <a:t>Titles</a:t>
            </a:r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849E3BB-D5A2-F34B-9385-CF8777A2A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For</a:t>
            </a:r>
            <a:r>
              <a:rPr lang="de-DE" dirty="0"/>
              <a:t> 2022 </a:t>
            </a:r>
          </a:p>
        </p:txBody>
      </p:sp>
    </p:spTree>
    <p:extLst>
      <p:ext uri="{BB962C8B-B14F-4D97-AF65-F5344CB8AC3E}">
        <p14:creationId xmlns:p14="http://schemas.microsoft.com/office/powerpoint/2010/main" val="3546148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91A65A3-B01A-304A-8759-E9CF5E78F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D-SPA1 </a:t>
            </a:r>
            <a:r>
              <a:rPr lang="de-DE" dirty="0" err="1"/>
              <a:t>Provide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, </a:t>
            </a:r>
            <a:r>
              <a:rPr lang="de-DE" dirty="0" err="1"/>
              <a:t>and</a:t>
            </a:r>
            <a:r>
              <a:rPr lang="de-DE" dirty="0"/>
              <a:t> experimental </a:t>
            </a:r>
            <a:r>
              <a:rPr lang="de-DE" dirty="0" err="1"/>
              <a:t>validation</a:t>
            </a:r>
            <a:r>
              <a:rPr lang="de-DE" dirty="0"/>
              <a:t> </a:t>
            </a:r>
            <a:r>
              <a:rPr lang="de-DE" dirty="0" err="1"/>
              <a:t>needed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utilisation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baseline</a:t>
            </a:r>
            <a:r>
              <a:rPr lang="de-DE" dirty="0"/>
              <a:t> </a:t>
            </a:r>
            <a:r>
              <a:rPr lang="de-DE" dirty="0" err="1"/>
              <a:t>materials</a:t>
            </a:r>
            <a:r>
              <a:rPr lang="de-DE" dirty="0"/>
              <a:t> in ITER,W7-X </a:t>
            </a:r>
            <a:r>
              <a:rPr lang="de-DE" dirty="0" err="1"/>
              <a:t>and</a:t>
            </a:r>
            <a:r>
              <a:rPr lang="de-DE" dirty="0"/>
              <a:t> JT60-SA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means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Synergistic</a:t>
            </a:r>
            <a:r>
              <a:rPr lang="de-DE" dirty="0"/>
              <a:t> </a:t>
            </a:r>
            <a:r>
              <a:rPr lang="de-DE" dirty="0" err="1"/>
              <a:t>exposures</a:t>
            </a:r>
            <a:r>
              <a:rPr lang="de-DE" dirty="0"/>
              <a:t> in HHF </a:t>
            </a:r>
            <a:r>
              <a:rPr lang="de-DE" dirty="0" err="1"/>
              <a:t>and</a:t>
            </a:r>
            <a:r>
              <a:rPr lang="de-DE" dirty="0"/>
              <a:t> Linear Plasma Devices. </a:t>
            </a:r>
            <a:r>
              <a:rPr lang="en-US" dirty="0"/>
              <a:t>Power load capabilities and damage thresholds. </a:t>
            </a:r>
          </a:p>
          <a:p>
            <a:r>
              <a:rPr lang="de-DE" dirty="0"/>
              <a:t>D-SPA2 </a:t>
            </a:r>
            <a:r>
              <a:rPr lang="de-DE" dirty="0" err="1"/>
              <a:t>Provide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necessary</a:t>
            </a:r>
            <a:r>
              <a:rPr lang="de-DE" dirty="0"/>
              <a:t> </a:t>
            </a:r>
            <a:r>
              <a:rPr lang="de-DE" dirty="0" err="1"/>
              <a:t>experiments</a:t>
            </a:r>
            <a:r>
              <a:rPr lang="de-DE" dirty="0"/>
              <a:t> to </a:t>
            </a:r>
            <a:r>
              <a:rPr lang="en-US" dirty="0"/>
              <a:t>allow extrapolation of data from existing materials studies towards the effect of high flux and fluence on materials and components. </a:t>
            </a:r>
          </a:p>
          <a:p>
            <a:r>
              <a:rPr lang="en-US" dirty="0"/>
              <a:t>D-SPA3 Develop qualification methods for advanced materials for ITER &amp; beyond by different thermomechanical test procedures, heat load treatment techniques, and laboratory experiments as well as linear plasma devices.</a:t>
            </a:r>
          </a:p>
          <a:p>
            <a:r>
              <a:rPr lang="en-US" dirty="0"/>
              <a:t>D-SPA3 Develop tools to assess damage of components under conditions close or above melting temperature as provide understanding of recrystallisation processes of components at high temperature</a:t>
            </a:r>
            <a:endParaRPr lang="de-DE" dirty="0"/>
          </a:p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67842B1-D0E8-3A48-A60F-556A13F34E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/>
              <a:t>Deliverables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27D9B8C-4937-5F4F-8AC0-3EF5D77BA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For</a:t>
            </a:r>
            <a:r>
              <a:rPr lang="de-DE" dirty="0"/>
              <a:t> 2022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CB4A340-BBE9-D043-BE42-D3708EF8DAC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AC048D0-1DD0-4748-98A8-8479AD1DAED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4752689"/>
      </p:ext>
    </p:extLst>
  </p:cSld>
  <p:clrMapOvr>
    <a:masterClrMapping/>
  </p:clrMapOvr>
</p:sld>
</file>

<file path=ppt/theme/theme1.xml><?xml version="1.0" encoding="utf-8"?>
<a:theme xmlns:a="http://schemas.openxmlformats.org/drawingml/2006/main" name="Jülich">
  <a:themeElements>
    <a:clrScheme name="Benutzerdefiniert 292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ülich_PowerPoint_16x9.potx" id="{96E3BAF4-763A-4252-96EB-429A37E76C9B}" vid="{FC15072B-1A6B-4630-9ABB-3D2D56FD5EF8}"/>
    </a:ext>
  </a:extLst>
</a:theme>
</file>

<file path=ppt/theme/theme2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Jülich</Template>
  <TotalTime>0</TotalTime>
  <Words>283</Words>
  <Application>Microsoft Macintosh PowerPoint</Application>
  <PresentationFormat>Breitbild</PresentationFormat>
  <Paragraphs>57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Arial</vt:lpstr>
      <vt:lpstr>Calibri</vt:lpstr>
      <vt:lpstr>Jülich</vt:lpstr>
      <vt:lpstr>SPA – PEP</vt:lpstr>
      <vt:lpstr>Newest version </vt:lpstr>
      <vt:lpstr>SPA – Comments for 2022</vt:lpstr>
      <vt:lpstr>PowerPoint-Präsentation</vt:lpstr>
      <vt:lpstr>For 2022 </vt:lpstr>
      <vt:lpstr>For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der präsentation</dc:title>
  <dc:creator>Jan Coenen</dc:creator>
  <cp:lastModifiedBy>Jan Coenen</cp:lastModifiedBy>
  <cp:revision>119</cp:revision>
  <cp:lastPrinted>2018-08-28T13:44:36Z</cp:lastPrinted>
  <dcterms:created xsi:type="dcterms:W3CDTF">2018-01-24T14:20:50Z</dcterms:created>
  <dcterms:modified xsi:type="dcterms:W3CDTF">2021-09-15T07:13:13Z</dcterms:modified>
</cp:coreProperties>
</file>