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3" r:id="rId3"/>
    <p:sldId id="276" r:id="rId4"/>
    <p:sldId id="269" r:id="rId5"/>
    <p:sldId id="271" r:id="rId6"/>
    <p:sldId id="270" r:id="rId7"/>
    <p:sldId id="277" r:id="rId8"/>
    <p:sldId id="278" r:id="rId9"/>
    <p:sldId id="279" r:id="rId10"/>
    <p:sldId id="280" r:id="rId11"/>
    <p:sldId id="281" r:id="rId12"/>
    <p:sldId id="283" r:id="rId13"/>
    <p:sldId id="282" r:id="rId14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Donald Darren" initials="DMcD" lastIdx="3" clrIdx="0"/>
  <p:cmAuthor id="1" name="Donne Tony" initials="DT" lastIdx="8" clrIdx="1">
    <p:extLst/>
  </p:cmAuthor>
  <p:cmAuthor id="2" name="Litaudon, Xavier" initials="LX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3399"/>
    <a:srgbClr val="008000"/>
    <a:srgbClr val="7F7F7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766" autoAdjust="0"/>
  </p:normalViewPr>
  <p:slideViewPr>
    <p:cSldViewPr showGuides="1">
      <p:cViewPr>
        <p:scale>
          <a:sx n="106" d="100"/>
          <a:sy n="106" d="100"/>
        </p:scale>
        <p:origin x="5946" y="12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2376" y="58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20/09/2021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29" tIns="47414" rIns="94829" bIns="4741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4829" tIns="47414" rIns="94829" bIns="4741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3633"/>
          </a:xfrm>
          <a:prstGeom prst="rect">
            <a:avLst/>
          </a:prstGeom>
        </p:spPr>
        <p:txBody>
          <a:bodyPr vert="horz" lIns="94829" tIns="47414" rIns="94829" bIns="4741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6350"/>
            <a:ext cx="9144000" cy="653169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12" name="Bild 13" descr="EU_und_Text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7057" y="5805265"/>
            <a:ext cx="4025423" cy="75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71038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+mj-lt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+mj-lt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2000" baseline="0">
                <a:solidFill>
                  <a:srgbClr val="002060"/>
                </a:solidFill>
                <a:latin typeface="+mj-lt"/>
              </a:defRPr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9" name="Picture 8" descr="EurofusionDisc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7543800" cy="914400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3000" b="1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Second line of title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27584" y="6597352"/>
            <a:ext cx="82350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dirty="0" smtClean="0">
                <a:latin typeface="+mn-lt"/>
                <a:cs typeface="Arial" panose="020B0604020202020204" pitchFamily="34" charset="0"/>
              </a:rPr>
              <a:t>V.</a:t>
            </a:r>
            <a:r>
              <a:rPr lang="en-US" sz="1100" b="0" baseline="0" dirty="0" smtClean="0">
                <a:latin typeface="+mn-lt"/>
                <a:cs typeface="Arial" panose="020B0604020202020204" pitchFamily="34" charset="0"/>
              </a:rPr>
              <a:t> Naulin</a:t>
            </a:r>
            <a:r>
              <a:rPr lang="en-GB" sz="1100" b="0" dirty="0" smtClean="0">
                <a:latin typeface="+mn-lt"/>
                <a:cs typeface="Arial" panose="020B0604020202020204" pitchFamily="34" charset="0"/>
              </a:rPr>
              <a:t>|  FSD</a:t>
            </a:r>
            <a:r>
              <a:rPr lang="en-GB" sz="1100" b="0" baseline="0" dirty="0" smtClean="0">
                <a:latin typeface="+mn-lt"/>
                <a:cs typeface="Arial" panose="020B0604020202020204" pitchFamily="34" charset="0"/>
              </a:rPr>
              <a:t> General Meeting</a:t>
            </a:r>
            <a:r>
              <a:rPr lang="en-GB" sz="1100" b="0" dirty="0" smtClean="0">
                <a:latin typeface="+mn-lt"/>
                <a:cs typeface="Arial" panose="020B0604020202020204" pitchFamily="34" charset="0"/>
              </a:rPr>
              <a:t> | Page </a:t>
            </a:r>
            <a:fld id="{6A6D9FA1-99C7-4910-8E32-B85D378B0060}" type="slidenum">
              <a:rPr lang="en-GB" sz="1100" b="1" smtClean="0">
                <a:latin typeface="+mn-lt"/>
                <a:cs typeface="Arial" panose="020B0604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1100" b="1" dirty="0" smtClean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20/09/2021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78" y="2132856"/>
            <a:ext cx="8941466" cy="1512168"/>
          </a:xfrm>
        </p:spPr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</a:rPr>
              <a:t>FSD: AWPs </a:t>
            </a:r>
            <a:r>
              <a:rPr lang="en-US" sz="3600" dirty="0" smtClean="0">
                <a:solidFill>
                  <a:srgbClr val="FF0000"/>
                </a:solidFill>
              </a:rPr>
              <a:t>2022 after presentations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endParaRPr lang="en-US" sz="36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293096"/>
            <a:ext cx="8496944" cy="64807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Volker Naulin</a:t>
            </a:r>
            <a:endParaRPr lang="en-US" sz="2400" dirty="0">
              <a:latin typeface="+mn-lt"/>
            </a:endParaRPr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21700" y="6235700"/>
            <a:ext cx="406400" cy="406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609329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08/09/2021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da-DK" sz="2400" dirty="0" smtClean="0"/>
          </a:p>
          <a:p>
            <a:r>
              <a:rPr lang="da-DK" dirty="0"/>
              <a:t>Wall </a:t>
            </a:r>
            <a:r>
              <a:rPr lang="da-DK" dirty="0" err="1"/>
              <a:t>conditioning</a:t>
            </a:r>
            <a:r>
              <a:rPr lang="da-DK" dirty="0"/>
              <a:t> in </a:t>
            </a:r>
            <a:r>
              <a:rPr lang="da-DK" dirty="0" err="1"/>
              <a:t>fresh</a:t>
            </a:r>
            <a:r>
              <a:rPr lang="da-DK" dirty="0"/>
              <a:t>(</a:t>
            </a:r>
            <a:r>
              <a:rPr lang="da-DK" dirty="0" err="1"/>
              <a:t>ish</a:t>
            </a:r>
            <a:r>
              <a:rPr lang="da-DK" dirty="0"/>
              <a:t>) wall, </a:t>
            </a:r>
            <a:r>
              <a:rPr lang="da-DK" dirty="0" err="1"/>
              <a:t>strengthen</a:t>
            </a:r>
            <a:r>
              <a:rPr lang="da-DK" dirty="0"/>
              <a:t> PWIE,, </a:t>
            </a:r>
            <a:r>
              <a:rPr lang="da-DK" dirty="0" err="1"/>
              <a:t>Including</a:t>
            </a:r>
            <a:r>
              <a:rPr lang="da-DK" dirty="0"/>
              <a:t> breakdown studies </a:t>
            </a:r>
          </a:p>
          <a:p>
            <a:pPr lvl="1"/>
            <a:r>
              <a:rPr lang="da-DK" dirty="0" err="1"/>
              <a:t>PrIO</a:t>
            </a:r>
            <a:r>
              <a:rPr lang="da-DK" dirty="0"/>
              <a:t> (Eva Belonohy) organises meeting on </a:t>
            </a:r>
            <a:r>
              <a:rPr lang="da-DK" dirty="0" err="1"/>
              <a:t>operational</a:t>
            </a:r>
            <a:r>
              <a:rPr lang="da-DK" dirty="0"/>
              <a:t> </a:t>
            </a:r>
            <a:r>
              <a:rPr lang="da-DK" dirty="0" err="1" smtClean="0"/>
              <a:t>questions</a:t>
            </a:r>
            <a:endParaRPr lang="da-DK" b="1" u="sng" dirty="0">
              <a:solidFill>
                <a:srgbClr val="FF0000"/>
              </a:solidFill>
            </a:endParaRPr>
          </a:p>
          <a:p>
            <a:r>
              <a:rPr lang="en-GB" dirty="0"/>
              <a:t>EC assisted </a:t>
            </a:r>
            <a:r>
              <a:rPr lang="en-GB" dirty="0" err="1"/>
              <a:t>startup</a:t>
            </a:r>
            <a:r>
              <a:rPr lang="en-GB" dirty="0"/>
              <a:t>/</a:t>
            </a:r>
            <a:r>
              <a:rPr lang="en-GB" dirty="0" err="1"/>
              <a:t>Ohmic</a:t>
            </a:r>
            <a:r>
              <a:rPr lang="en-GB" dirty="0"/>
              <a:t> </a:t>
            </a:r>
            <a:r>
              <a:rPr lang="en-GB" dirty="0" err="1"/>
              <a:t>startup</a:t>
            </a:r>
            <a:r>
              <a:rPr lang="en-GB" dirty="0"/>
              <a:t> at low loop voltage? Couple with post DMI SPI intervention, different size and Wall </a:t>
            </a:r>
            <a:r>
              <a:rPr lang="en-GB" dirty="0" smtClean="0"/>
              <a:t>materials</a:t>
            </a:r>
            <a:endParaRPr lang="en-GB" dirty="0"/>
          </a:p>
          <a:p>
            <a:pPr marL="457200" lvl="1" indent="0">
              <a:buNone/>
            </a:pPr>
            <a:r>
              <a:rPr lang="da-DK" sz="2400" dirty="0"/>
              <a:t>	</a:t>
            </a:r>
            <a:endParaRPr lang="en-GB" sz="1800" b="1" dirty="0"/>
          </a:p>
          <a:p>
            <a:pPr marL="457200" lvl="1" indent="0" defTabSz="741363">
              <a:buNone/>
            </a:pPr>
            <a:endParaRPr lang="en-GB" sz="1800" b="1" dirty="0"/>
          </a:p>
          <a:p>
            <a:pPr marL="457200" lvl="1" indent="0" defTabSz="741363">
              <a:buNone/>
            </a:pPr>
            <a:r>
              <a:rPr lang="en-GB" sz="1800" b="1" dirty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1061"/>
            <a:ext cx="7543800" cy="914400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Science </a:t>
            </a:r>
            <a:r>
              <a:rPr lang="en-GB" sz="3200" dirty="0" smtClean="0">
                <a:solidFill>
                  <a:srgbClr val="FF0000"/>
                </a:solidFill>
              </a:rPr>
              <a:t>Meeting 4:  </a:t>
            </a:r>
            <a:r>
              <a:rPr lang="da-DK" sz="3200" dirty="0"/>
              <a:t>Wall </a:t>
            </a:r>
            <a:r>
              <a:rPr lang="da-DK" sz="3200" dirty="0" err="1"/>
              <a:t>conditioning</a:t>
            </a:r>
            <a:r>
              <a:rPr lang="da-DK" sz="3200" dirty="0"/>
              <a:t> and breakdown </a:t>
            </a:r>
            <a:r>
              <a:rPr lang="en-GB" sz="3200" dirty="0" smtClean="0">
                <a:solidFill>
                  <a:srgbClr val="FF0000"/>
                </a:solidFill>
              </a:rPr>
              <a:t>(DD)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40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da-DK" dirty="0">
                <a:solidFill>
                  <a:prstClr val="black"/>
                </a:solidFill>
              </a:rPr>
              <a:t>IR </a:t>
            </a:r>
            <a:r>
              <a:rPr lang="da-DK" dirty="0" err="1" smtClean="0">
                <a:solidFill>
                  <a:prstClr val="black"/>
                </a:solidFill>
              </a:rPr>
              <a:t>diagnostic</a:t>
            </a:r>
            <a:r>
              <a:rPr lang="da-DK" dirty="0" smtClean="0">
                <a:solidFill>
                  <a:prstClr val="black"/>
                </a:solidFill>
              </a:rPr>
              <a:t>, </a:t>
            </a:r>
            <a:r>
              <a:rPr lang="da-DK" dirty="0" err="1" smtClean="0">
                <a:solidFill>
                  <a:prstClr val="black"/>
                </a:solidFill>
              </a:rPr>
              <a:t>imaging</a:t>
            </a:r>
            <a:r>
              <a:rPr lang="da-DK" dirty="0" smtClean="0">
                <a:solidFill>
                  <a:prstClr val="black"/>
                </a:solidFill>
              </a:rPr>
              <a:t> </a:t>
            </a:r>
          </a:p>
          <a:p>
            <a:pPr lvl="1"/>
            <a:r>
              <a:rPr lang="da-DK" dirty="0" smtClean="0">
                <a:solidFill>
                  <a:prstClr val="black"/>
                </a:solidFill>
              </a:rPr>
              <a:t>EU </a:t>
            </a:r>
            <a:r>
              <a:rPr lang="da-DK" dirty="0">
                <a:solidFill>
                  <a:prstClr val="black"/>
                </a:solidFill>
              </a:rPr>
              <a:t>software suite</a:t>
            </a:r>
            <a:r>
              <a:rPr lang="da-DK" dirty="0" smtClean="0">
                <a:solidFill>
                  <a:prstClr val="black"/>
                </a:solidFill>
              </a:rPr>
              <a:t>?</a:t>
            </a:r>
          </a:p>
          <a:p>
            <a:pPr lvl="1"/>
            <a:r>
              <a:rPr lang="da-DK" dirty="0" smtClean="0">
                <a:solidFill>
                  <a:prstClr val="black"/>
                </a:solidFill>
              </a:rPr>
              <a:t>Machine </a:t>
            </a:r>
            <a:r>
              <a:rPr lang="da-DK" dirty="0" err="1" smtClean="0">
                <a:solidFill>
                  <a:prstClr val="black"/>
                </a:solidFill>
              </a:rPr>
              <a:t>specifics</a:t>
            </a:r>
            <a:r>
              <a:rPr lang="da-DK" dirty="0">
                <a:solidFill>
                  <a:prstClr val="black"/>
                </a:solidFill>
              </a:rPr>
              <a:t> </a:t>
            </a:r>
            <a:r>
              <a:rPr lang="da-DK" dirty="0" smtClean="0">
                <a:solidFill>
                  <a:prstClr val="black"/>
                </a:solidFill>
              </a:rPr>
              <a:t>and general </a:t>
            </a:r>
            <a:r>
              <a:rPr lang="da-DK" dirty="0" err="1" smtClean="0">
                <a:solidFill>
                  <a:prstClr val="black"/>
                </a:solidFill>
              </a:rPr>
              <a:t>aspects</a:t>
            </a:r>
            <a:endParaRPr lang="da-DK" dirty="0">
              <a:solidFill>
                <a:srgbClr val="FF0000"/>
              </a:solidFill>
            </a:endParaRPr>
          </a:p>
          <a:p>
            <a:pPr lvl="1"/>
            <a:r>
              <a:rPr lang="da-DK" dirty="0" err="1"/>
              <a:t>Including</a:t>
            </a:r>
            <a:r>
              <a:rPr lang="da-DK" dirty="0"/>
              <a:t> </a:t>
            </a:r>
            <a:r>
              <a:rPr lang="da-DK" dirty="0" err="1"/>
              <a:t>synthetic</a:t>
            </a:r>
            <a:r>
              <a:rPr lang="da-DK" dirty="0"/>
              <a:t> </a:t>
            </a:r>
            <a:r>
              <a:rPr lang="da-DK" dirty="0" err="1"/>
              <a:t>diagnostics</a:t>
            </a:r>
            <a:endParaRPr lang="da-DK" dirty="0"/>
          </a:p>
          <a:p>
            <a:pPr lvl="1"/>
            <a:r>
              <a:rPr lang="da-DK" dirty="0" err="1"/>
              <a:t>Duplication</a:t>
            </a:r>
            <a:r>
              <a:rPr lang="da-DK" dirty="0"/>
              <a:t> </a:t>
            </a:r>
            <a:r>
              <a:rPr lang="da-DK" dirty="0" err="1" smtClean="0"/>
              <a:t>avoidance</a:t>
            </a:r>
            <a:endParaRPr lang="da-DK" dirty="0" smtClean="0"/>
          </a:p>
          <a:p>
            <a:pPr lvl="1"/>
            <a:r>
              <a:rPr lang="da-DK" dirty="0" err="1" smtClean="0"/>
              <a:t>Use</a:t>
            </a:r>
            <a:r>
              <a:rPr lang="da-DK" dirty="0" smtClean="0"/>
              <a:t> of AI for</a:t>
            </a:r>
          </a:p>
          <a:p>
            <a:pPr lvl="2"/>
            <a:r>
              <a:rPr lang="da-DK" dirty="0" err="1" smtClean="0"/>
              <a:t>Reflections</a:t>
            </a:r>
            <a:r>
              <a:rPr lang="da-DK" dirty="0" smtClean="0"/>
              <a:t>? </a:t>
            </a:r>
          </a:p>
          <a:p>
            <a:pPr lvl="2"/>
            <a:endParaRPr lang="da-DK" dirty="0"/>
          </a:p>
          <a:p>
            <a:pPr marL="914400" lvl="2" indent="0">
              <a:buNone/>
            </a:pPr>
            <a:endParaRPr lang="da-DK" dirty="0" smtClean="0"/>
          </a:p>
          <a:p>
            <a:pPr marL="914400" lvl="2" indent="0">
              <a:buNone/>
            </a:pPr>
            <a:endParaRPr lang="da-DK" dirty="0"/>
          </a:p>
          <a:p>
            <a:pPr marL="457200" lvl="1" indent="0" defTabSz="741363">
              <a:buNone/>
            </a:pPr>
            <a:endParaRPr lang="en-GB" sz="1800" b="1" dirty="0"/>
          </a:p>
          <a:p>
            <a:pPr marL="457200" lvl="1" indent="0" defTabSz="741363">
              <a:buNone/>
            </a:pPr>
            <a:r>
              <a:rPr lang="en-GB" sz="1800" b="1" dirty="0"/>
              <a:t>	</a:t>
            </a:r>
            <a:endParaRPr lang="en-GB" sz="18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FF0000"/>
                </a:solidFill>
              </a:rPr>
              <a:t>Science </a:t>
            </a:r>
            <a:r>
              <a:rPr lang="en-GB" sz="3200" dirty="0" smtClean="0">
                <a:solidFill>
                  <a:srgbClr val="FF0000"/>
                </a:solidFill>
              </a:rPr>
              <a:t>Meeting 5:  IR </a:t>
            </a:r>
            <a:r>
              <a:rPr lang="en-GB" sz="3200" dirty="0">
                <a:solidFill>
                  <a:srgbClr val="FF0000"/>
                </a:solidFill>
              </a:rPr>
              <a:t>(</a:t>
            </a:r>
            <a:r>
              <a:rPr lang="en-GB" sz="3200" dirty="0" smtClean="0">
                <a:solidFill>
                  <a:srgbClr val="FF0000"/>
                </a:solidFill>
              </a:rPr>
              <a:t>JF)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952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Start with AC and TE metrics</a:t>
            </a:r>
          </a:p>
          <a:p>
            <a:pPr marL="0" indent="0">
              <a:buNone/>
            </a:pPr>
            <a:endParaRPr lang="en-GB" sz="18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Science </a:t>
            </a:r>
            <a:r>
              <a:rPr lang="en-GB" sz="3200" dirty="0" smtClean="0">
                <a:solidFill>
                  <a:srgbClr val="FF0000"/>
                </a:solidFill>
              </a:rPr>
              <a:t>Meeting 6: </a:t>
            </a:r>
            <a:r>
              <a:rPr lang="en-GB" sz="3200" dirty="0"/>
              <a:t>How to measure scientific progress? </a:t>
            </a:r>
            <a:r>
              <a:rPr lang="en-GB" sz="3200" dirty="0" smtClean="0">
                <a:solidFill>
                  <a:srgbClr val="FF0000"/>
                </a:solidFill>
              </a:rPr>
              <a:t>(VN)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006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Needs</a:t>
            </a:r>
            <a:r>
              <a:rPr lang="da-DK" dirty="0" smtClean="0"/>
              <a:t> ITER</a:t>
            </a:r>
          </a:p>
          <a:p>
            <a:r>
              <a:rPr lang="da-DK" dirty="0" err="1" smtClean="0"/>
              <a:t>Needs</a:t>
            </a:r>
            <a:r>
              <a:rPr lang="da-DK" dirty="0" smtClean="0"/>
              <a:t> DCT!</a:t>
            </a:r>
          </a:p>
          <a:p>
            <a:r>
              <a:rPr lang="da-DK" dirty="0" smtClean="0"/>
              <a:t>Will </a:t>
            </a:r>
            <a:r>
              <a:rPr lang="da-DK" dirty="0" err="1" smtClean="0"/>
              <a:t>need</a:t>
            </a:r>
            <a:r>
              <a:rPr lang="da-DK" dirty="0" smtClean="0"/>
              <a:t> in the future: F4E!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Reflect on what has been started/achieved in 2021 so far</a:t>
            </a:r>
          </a:p>
          <a:p>
            <a:r>
              <a:rPr lang="en-GB" dirty="0" smtClean="0"/>
              <a:t>How does this reflect on 2022 milestones and programme? </a:t>
            </a:r>
          </a:p>
          <a:p>
            <a:r>
              <a:rPr lang="en-GB" dirty="0" smtClean="0"/>
              <a:t>Elements we will not finish in 2021?</a:t>
            </a:r>
          </a:p>
          <a:p>
            <a:r>
              <a:rPr lang="en-GB" dirty="0" smtClean="0"/>
              <a:t>New elements in 2022?</a:t>
            </a:r>
          </a:p>
          <a:p>
            <a:r>
              <a:rPr lang="en-GB" dirty="0" smtClean="0"/>
              <a:t>Any changes from the foreseen </a:t>
            </a:r>
            <a:r>
              <a:rPr lang="en-GB" dirty="0" err="1" smtClean="0"/>
              <a:t>workplans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r>
              <a:rPr lang="en-GB" dirty="0" smtClean="0"/>
              <a:t>Measure is ITER, DEMO (HELIAS), fusion power: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Does the work we plan have an impact?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ITER participation: Input on concrete 2022 milestones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AWP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</a:rPr>
              <a:t> Laser Induced Desorption for in-situ T retention </a:t>
            </a:r>
            <a:r>
              <a:rPr lang="en-GB" sz="2400" b="1" dirty="0">
                <a:solidFill>
                  <a:schemeClr val="tx1"/>
                </a:solidFill>
              </a:rPr>
              <a:t>measurement LID-QMS (PWIE\SP X)</a:t>
            </a:r>
          </a:p>
          <a:p>
            <a:pPr marL="914400" lvl="3">
              <a:spcAft>
                <a:spcPts val="600"/>
              </a:spcAft>
            </a:pPr>
            <a:r>
              <a:rPr lang="en-GB" sz="2400" b="1" dirty="0"/>
              <a:t>Preliminary Design Reviews (PDR) for the ITER system in 2022 and 2023</a:t>
            </a:r>
          </a:p>
          <a:p>
            <a:pPr marL="914400" lvl="3">
              <a:spcAft>
                <a:spcPts val="600"/>
              </a:spcAft>
            </a:pPr>
            <a:r>
              <a:rPr lang="en-GB" sz="2400" b="1" dirty="0"/>
              <a:t>Test of LID-QMS on JET depends on extension beyond </a:t>
            </a:r>
            <a:r>
              <a:rPr lang="en-GB" sz="2400" b="1" dirty="0"/>
              <a:t>2021/funding</a:t>
            </a:r>
          </a:p>
          <a:p>
            <a:pPr marL="914400" lvl="3">
              <a:spcAft>
                <a:spcPts val="600"/>
              </a:spcAft>
            </a:pPr>
            <a:r>
              <a:rPr lang="en-GB" sz="2400" b="1" dirty="0"/>
              <a:t>funding </a:t>
            </a:r>
            <a:r>
              <a:rPr lang="en-GB" sz="2400" b="1" dirty="0"/>
              <a:t>of Laser-based techniques at JET under PWIE (UKAEA+FZJ at own costs and risk for the moment)?</a:t>
            </a:r>
          </a:p>
          <a:p>
            <a:pPr marL="3429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400" b="1" dirty="0"/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1"/>
                </a:solidFill>
              </a:rPr>
              <a:t>fuel removal after DTE2 (TE, SP X</a:t>
            </a:r>
            <a:r>
              <a:rPr lang="en-GB" sz="2400" b="1" dirty="0">
                <a:solidFill>
                  <a:schemeClr val="tx1"/>
                </a:solidFill>
              </a:rPr>
              <a:t>) </a:t>
            </a:r>
            <a:endParaRPr lang="en-GB" sz="2400" b="1" dirty="0">
              <a:solidFill>
                <a:schemeClr val="tx1"/>
              </a:solidFill>
            </a:endParaRPr>
          </a:p>
          <a:p>
            <a:pPr marL="914400" lvl="3">
              <a:spcAft>
                <a:spcPts val="600"/>
              </a:spcAft>
            </a:pPr>
            <a:r>
              <a:rPr lang="en-GB" sz="2400" b="1" dirty="0"/>
              <a:t>strongly </a:t>
            </a:r>
            <a:r>
              <a:rPr lang="en-GB" sz="2400" b="1" dirty="0"/>
              <a:t>support efforts to ensure longer term extraction of samples after DT (SP E)</a:t>
            </a:r>
          </a:p>
          <a:p>
            <a:pPr marL="914400" lvl="3">
              <a:spcAft>
                <a:spcPts val="600"/>
              </a:spcAft>
            </a:pPr>
            <a:r>
              <a:rPr lang="en-GB" sz="2400" b="1" dirty="0"/>
              <a:t>investigation </a:t>
            </a:r>
            <a:r>
              <a:rPr lang="en-GB" sz="2400" b="1" dirty="0"/>
              <a:t>of TDS spectra of existing JET samples </a:t>
            </a:r>
            <a:r>
              <a:rPr lang="en-GB" sz="2400" b="1" dirty="0">
                <a:sym typeface="Wingdings" panose="05000000000000000000" pitchFamily="2" charset="2"/>
              </a:rPr>
              <a:t></a:t>
            </a:r>
            <a:r>
              <a:rPr lang="en-GB" sz="2400" b="1" dirty="0"/>
              <a:t> trap distributions, input to migration </a:t>
            </a:r>
            <a:r>
              <a:rPr lang="en-GB" sz="2400" b="1" dirty="0" smtClean="0"/>
              <a:t>modelling (not done yet?)</a:t>
            </a:r>
          </a:p>
          <a:p>
            <a:pPr marL="914400" lvl="3">
              <a:spcAft>
                <a:spcPts val="600"/>
              </a:spcAft>
            </a:pPr>
            <a:r>
              <a:rPr lang="en-GB" sz="2400" b="1" dirty="0" smtClean="0">
                <a:solidFill>
                  <a:schemeClr val="tx1"/>
                </a:solidFill>
              </a:rPr>
              <a:t>funding </a:t>
            </a:r>
            <a:r>
              <a:rPr lang="en-GB" sz="2400" b="1" dirty="0">
                <a:solidFill>
                  <a:schemeClr val="tx1"/>
                </a:solidFill>
              </a:rPr>
              <a:t>for post </a:t>
            </a:r>
            <a:r>
              <a:rPr lang="en-GB" sz="2400" b="1" dirty="0">
                <a:solidFill>
                  <a:schemeClr val="tx1"/>
                </a:solidFill>
              </a:rPr>
              <a:t>DT JET sample analysis and T laboratories </a:t>
            </a:r>
            <a:r>
              <a:rPr lang="en-GB" sz="1800" b="1" dirty="0">
                <a:cs typeface="+mn-cs"/>
              </a:rPr>
              <a:t>(CEA, </a:t>
            </a:r>
            <a:r>
              <a:rPr lang="en-GB" sz="1800" b="1" dirty="0" smtClean="0">
                <a:cs typeface="+mn-cs"/>
              </a:rPr>
              <a:t>ISSP-UL)?</a:t>
            </a:r>
          </a:p>
          <a:p>
            <a:pPr marL="914400" lvl="3">
              <a:spcAft>
                <a:spcPts val="600"/>
              </a:spcAft>
            </a:pPr>
            <a:endParaRPr lang="en-GB" sz="2200" dirty="0"/>
          </a:p>
          <a:p>
            <a:r>
              <a:rPr lang="en-GB" sz="2200" dirty="0"/>
              <a:t>TOKES </a:t>
            </a:r>
            <a:r>
              <a:rPr lang="en-GB" sz="2200" dirty="0" smtClean="0"/>
              <a:t>refactoring (KIT): </a:t>
            </a:r>
            <a:r>
              <a:rPr lang="en-GB" sz="2200" dirty="0" smtClean="0"/>
              <a:t>High </a:t>
            </a:r>
            <a:r>
              <a:rPr lang="en-GB" sz="2200" dirty="0"/>
              <a:t>priority for 2022 (ITER/DEMO)</a:t>
            </a:r>
          </a:p>
          <a:p>
            <a:pPr lvl="1"/>
            <a:r>
              <a:rPr lang="en-GB" sz="1800" dirty="0" smtClean="0"/>
              <a:t>integrated </a:t>
            </a:r>
            <a:r>
              <a:rPr lang="en-GB" sz="1800" dirty="0"/>
              <a:t>simulation of plasma equilibriums and surface </a:t>
            </a:r>
            <a:r>
              <a:rPr lang="en-GB" sz="1800" dirty="0" smtClean="0"/>
              <a:t>processes (Relation to SOLPS?)</a:t>
            </a:r>
            <a:endParaRPr lang="en-GB" sz="1800" dirty="0"/>
          </a:p>
          <a:p>
            <a:pPr lvl="1"/>
            <a:r>
              <a:rPr lang="en-GB" sz="1800" dirty="0"/>
              <a:t>IO </a:t>
            </a:r>
            <a:r>
              <a:rPr lang="en-GB" sz="1800" dirty="0" smtClean="0"/>
              <a:t>supports </a:t>
            </a:r>
            <a:r>
              <a:rPr lang="en-GB" sz="1800" dirty="0"/>
              <a:t>inclusion in </a:t>
            </a:r>
            <a:r>
              <a:rPr lang="en-GB" sz="1800" b="1" dirty="0">
                <a:solidFill>
                  <a:srgbClr val="008000"/>
                </a:solidFill>
              </a:rPr>
              <a:t>WP </a:t>
            </a:r>
            <a:r>
              <a:rPr lang="en-GB" sz="1800" b="1" dirty="0" smtClean="0">
                <a:solidFill>
                  <a:srgbClr val="008000"/>
                </a:solidFill>
              </a:rPr>
              <a:t>PWIE (SP D</a:t>
            </a:r>
            <a:r>
              <a:rPr lang="en-GB" sz="1800" b="1" dirty="0" smtClean="0">
                <a:solidFill>
                  <a:srgbClr val="008000"/>
                </a:solidFill>
              </a:rPr>
              <a:t>) or EEG</a:t>
            </a:r>
          </a:p>
          <a:p>
            <a:r>
              <a:rPr lang="en-GB" dirty="0"/>
              <a:t>Funding LIBS on JET/Priorities</a:t>
            </a:r>
          </a:p>
          <a:p>
            <a:pPr lvl="1"/>
            <a:r>
              <a:rPr lang="en-GB" dirty="0"/>
              <a:t>ITER: Not an urgent priority, long term option </a:t>
            </a:r>
            <a:r>
              <a:rPr lang="da-DK" dirty="0"/>
              <a:t>(RP 09.09.)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ITER needs LIBS in air, LIBS on WEST?</a:t>
            </a:r>
          </a:p>
          <a:p>
            <a:pPr lvl="1"/>
            <a:endParaRPr lang="en-GB" sz="1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 </a:t>
            </a:r>
            <a:r>
              <a:rPr lang="en-US" dirty="0" smtClean="0"/>
              <a:t>PWIE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7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Two</a:t>
            </a:r>
            <a:r>
              <a:rPr lang="da-DK" dirty="0" smtClean="0"/>
              <a:t> </a:t>
            </a:r>
            <a:r>
              <a:rPr lang="da-DK" dirty="0" err="1" smtClean="0"/>
              <a:t>frequency</a:t>
            </a:r>
            <a:r>
              <a:rPr lang="da-DK" dirty="0" smtClean="0"/>
              <a:t> </a:t>
            </a:r>
            <a:r>
              <a:rPr lang="da-DK" dirty="0" smtClean="0"/>
              <a:t>TS (ITER </a:t>
            </a:r>
            <a:r>
              <a:rPr lang="da-DK" dirty="0" err="1" smtClean="0"/>
              <a:t>priority</a:t>
            </a:r>
            <a:r>
              <a:rPr lang="da-DK" dirty="0" smtClean="0"/>
              <a:t> item)</a:t>
            </a:r>
            <a:endParaRPr lang="da-DK" dirty="0" smtClean="0"/>
          </a:p>
          <a:p>
            <a:r>
              <a:rPr lang="da-DK" dirty="0" smtClean="0"/>
              <a:t>LaB6 pressure gauges, long term operation, radiation </a:t>
            </a:r>
            <a:r>
              <a:rPr lang="da-DK" dirty="0" err="1" smtClean="0"/>
              <a:t>hardening</a:t>
            </a:r>
            <a:r>
              <a:rPr lang="da-DK" dirty="0" smtClean="0"/>
              <a:t> (IPI)</a:t>
            </a:r>
          </a:p>
          <a:p>
            <a:pPr lvl="1"/>
            <a:r>
              <a:rPr lang="da-DK" dirty="0" err="1" smtClean="0">
                <a:solidFill>
                  <a:srgbClr val="FF0000"/>
                </a:solidFill>
              </a:rPr>
              <a:t>Dedicated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technical</a:t>
            </a:r>
            <a:r>
              <a:rPr lang="da-DK" dirty="0" smtClean="0">
                <a:solidFill>
                  <a:srgbClr val="FF0000"/>
                </a:solidFill>
              </a:rPr>
              <a:t> meeting W7X, ITER, PWIE, ENR (JF)</a:t>
            </a:r>
            <a:endParaRPr lang="da-DK" dirty="0" smtClean="0">
              <a:solidFill>
                <a:srgbClr val="FF0000"/>
              </a:solidFill>
            </a:endParaRPr>
          </a:p>
          <a:p>
            <a:r>
              <a:rPr lang="da-DK" dirty="0" smtClean="0"/>
              <a:t>3rd </a:t>
            </a:r>
            <a:r>
              <a:rPr lang="da-DK" dirty="0" err="1" smtClean="0"/>
              <a:t>Harmonic</a:t>
            </a:r>
            <a:r>
              <a:rPr lang="da-DK" dirty="0" smtClean="0"/>
              <a:t> heating ECH, </a:t>
            </a:r>
            <a:r>
              <a:rPr lang="da-DK" dirty="0" err="1" smtClean="0"/>
              <a:t>quantitative</a:t>
            </a:r>
            <a:r>
              <a:rPr lang="da-DK" dirty="0" smtClean="0"/>
              <a:t> model </a:t>
            </a:r>
            <a:r>
              <a:rPr lang="da-DK" dirty="0" err="1" smtClean="0"/>
              <a:t>validation</a:t>
            </a:r>
            <a:r>
              <a:rPr lang="da-DK" dirty="0" smtClean="0"/>
              <a:t> </a:t>
            </a:r>
          </a:p>
          <a:p>
            <a:r>
              <a:rPr lang="da-DK" dirty="0" smtClean="0">
                <a:solidFill>
                  <a:srgbClr val="FF0000"/>
                </a:solidFill>
              </a:rPr>
              <a:t>Meeting FSD/FTD (Gianfranco) </a:t>
            </a:r>
            <a:r>
              <a:rPr lang="da-DK" dirty="0" smtClean="0">
                <a:solidFill>
                  <a:srgbClr val="FF0000"/>
                </a:solidFill>
              </a:rPr>
              <a:t>on </a:t>
            </a:r>
            <a:r>
              <a:rPr lang="da-DK" dirty="0" err="1" smtClean="0">
                <a:solidFill>
                  <a:srgbClr val="FF0000"/>
                </a:solidFill>
              </a:rPr>
              <a:t>technical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aspects</a:t>
            </a:r>
            <a:r>
              <a:rPr lang="da-DK" dirty="0" smtClean="0">
                <a:solidFill>
                  <a:srgbClr val="FF0000"/>
                </a:solidFill>
              </a:rPr>
              <a:t> of a HELIAS (VN) </a:t>
            </a:r>
            <a:endParaRPr lang="da-DK" dirty="0" smtClean="0">
              <a:solidFill>
                <a:srgbClr val="FF0000"/>
              </a:solidFill>
            </a:endParaRPr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W7X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68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Integration of DEMO, JT-60SA with IMAS (</a:t>
            </a:r>
            <a:r>
              <a:rPr lang="da-DK" dirty="0" err="1" smtClean="0"/>
              <a:t>PrIO</a:t>
            </a:r>
            <a:r>
              <a:rPr lang="da-DK" dirty="0" smtClean="0"/>
              <a:t>, AC, DCT, JT 60SA)</a:t>
            </a:r>
          </a:p>
          <a:p>
            <a:r>
              <a:rPr lang="en-GB" dirty="0" smtClean="0"/>
              <a:t>JET for DEMO:</a:t>
            </a:r>
          </a:p>
          <a:p>
            <a:pPr lvl="1"/>
            <a:r>
              <a:rPr lang="en-GB" dirty="0" smtClean="0"/>
              <a:t>No ELM scenarios (TE)</a:t>
            </a:r>
          </a:p>
          <a:p>
            <a:pPr lvl="1"/>
            <a:r>
              <a:rPr lang="en-GB" dirty="0" smtClean="0"/>
              <a:t>high beta with detached </a:t>
            </a:r>
            <a:r>
              <a:rPr lang="en-GB" dirty="0" err="1" smtClean="0"/>
              <a:t>divertor</a:t>
            </a:r>
            <a:r>
              <a:rPr lang="en-GB" dirty="0" smtClean="0"/>
              <a:t> (TE)</a:t>
            </a:r>
            <a:endParaRPr lang="en-US" dirty="0" smtClean="0"/>
          </a:p>
          <a:p>
            <a:r>
              <a:rPr lang="en-GB" dirty="0" err="1"/>
              <a:t>PrIO</a:t>
            </a:r>
            <a:r>
              <a:rPr lang="en-GB" dirty="0"/>
              <a:t>: </a:t>
            </a:r>
            <a:r>
              <a:rPr lang="en-GB" dirty="0" err="1"/>
              <a:t>Neutronics</a:t>
            </a:r>
            <a:r>
              <a:rPr lang="en-GB" dirty="0"/>
              <a:t>/Water activation at JET </a:t>
            </a:r>
          </a:p>
          <a:p>
            <a:r>
              <a:rPr lang="en-GB" dirty="0"/>
              <a:t>Joint TE </a:t>
            </a:r>
            <a:r>
              <a:rPr lang="en-DK" dirty="0"/>
              <a:t>–</a:t>
            </a:r>
            <a:r>
              <a:rPr lang="en-GB" dirty="0"/>
              <a:t> PWIE meeting on WEST</a:t>
            </a:r>
          </a:p>
          <a:p>
            <a:pPr lvl="1"/>
            <a:r>
              <a:rPr lang="en-GB" dirty="0"/>
              <a:t>Done between SB and TE team (Tsitrone, Hakola). </a:t>
            </a:r>
          </a:p>
          <a:p>
            <a:endParaRPr lang="da-DK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points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061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SC </a:t>
            </a:r>
            <a:r>
              <a:rPr lang="da-DK" dirty="0" err="1" smtClean="0"/>
              <a:t>interaction</a:t>
            </a:r>
            <a:r>
              <a:rPr lang="da-DK" dirty="0" smtClean="0"/>
              <a:t> with </a:t>
            </a:r>
            <a:r>
              <a:rPr lang="da-DK" dirty="0" err="1" smtClean="0"/>
              <a:t>PIs</a:t>
            </a:r>
            <a:r>
              <a:rPr lang="da-DK" dirty="0" smtClean="0"/>
              <a:t> in </a:t>
            </a:r>
            <a:r>
              <a:rPr lang="da-DK" dirty="0" err="1" smtClean="0"/>
              <a:t>TSVVs</a:t>
            </a:r>
            <a:endParaRPr lang="da-DK" dirty="0" smtClean="0"/>
          </a:p>
          <a:p>
            <a:r>
              <a:rPr lang="da-DK" dirty="0" smtClean="0"/>
              <a:t>DEMO </a:t>
            </a:r>
            <a:r>
              <a:rPr lang="da-DK" dirty="0" err="1" smtClean="0"/>
              <a:t>involvement</a:t>
            </a:r>
            <a:r>
              <a:rPr lang="da-DK" dirty="0" smtClean="0"/>
              <a:t> in </a:t>
            </a:r>
            <a:r>
              <a:rPr lang="da-DK" dirty="0" err="1" smtClean="0"/>
              <a:t>Thrusts</a:t>
            </a:r>
            <a:r>
              <a:rPr lang="da-DK" dirty="0" smtClean="0"/>
              <a:t>, </a:t>
            </a:r>
            <a:r>
              <a:rPr lang="da-DK" dirty="0" err="1" smtClean="0"/>
              <a:t>ensuring</a:t>
            </a:r>
            <a:r>
              <a:rPr lang="da-DK" dirty="0" smtClean="0"/>
              <a:t> </a:t>
            </a:r>
            <a:r>
              <a:rPr lang="da-DK" dirty="0" err="1" smtClean="0"/>
              <a:t>targeted</a:t>
            </a:r>
            <a:r>
              <a:rPr lang="da-DK" dirty="0" smtClean="0"/>
              <a:t> </a:t>
            </a:r>
            <a:r>
              <a:rPr lang="da-DK" dirty="0" err="1" smtClean="0"/>
              <a:t>development</a:t>
            </a:r>
            <a:r>
              <a:rPr lang="da-DK" dirty="0" smtClean="0"/>
              <a:t> of joint </a:t>
            </a:r>
            <a:r>
              <a:rPr lang="da-DK" dirty="0" err="1" smtClean="0"/>
              <a:t>tools</a:t>
            </a:r>
            <a:r>
              <a:rPr lang="da-DK" dirty="0" smtClean="0"/>
              <a:t>, provision of input from DEMO to simulation </a:t>
            </a:r>
            <a:r>
              <a:rPr lang="da-DK" dirty="0" err="1" smtClean="0"/>
              <a:t>tasks</a:t>
            </a:r>
            <a:r>
              <a:rPr lang="da-DK" dirty="0"/>
              <a:t> </a:t>
            </a:r>
            <a:r>
              <a:rPr lang="da-DK" dirty="0" smtClean="0"/>
              <a:t>(TSVV 7)</a:t>
            </a:r>
          </a:p>
          <a:p>
            <a:r>
              <a:rPr lang="da-DK" dirty="0" smtClean="0"/>
              <a:t>Focus on </a:t>
            </a:r>
            <a:r>
              <a:rPr lang="da-DK" dirty="0" err="1" smtClean="0"/>
              <a:t>reduced</a:t>
            </a:r>
            <a:r>
              <a:rPr lang="da-DK" dirty="0" smtClean="0"/>
              <a:t> models/test of models in TE</a:t>
            </a:r>
          </a:p>
          <a:p>
            <a:r>
              <a:rPr lang="da-DK" dirty="0" smtClean="0"/>
              <a:t>Flight simulator, integration with TSVV11 (DEMO </a:t>
            </a:r>
            <a:r>
              <a:rPr lang="da-DK" dirty="0" err="1" smtClean="0"/>
              <a:t>involvement</a:t>
            </a:r>
            <a:r>
              <a:rPr lang="da-DK" dirty="0" smtClean="0"/>
              <a:t>?) </a:t>
            </a:r>
          </a:p>
          <a:p>
            <a:r>
              <a:rPr lang="da-DK" dirty="0" smtClean="0"/>
              <a:t>ETS: </a:t>
            </a:r>
            <a:r>
              <a:rPr lang="da-DK" dirty="0" err="1" smtClean="0"/>
              <a:t>Modules</a:t>
            </a:r>
            <a:r>
              <a:rPr lang="da-DK" dirty="0" smtClean="0"/>
              <a:t>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adapted</a:t>
            </a:r>
            <a:r>
              <a:rPr lang="da-DK" dirty="0" smtClean="0"/>
              <a:t> from </a:t>
            </a:r>
            <a:r>
              <a:rPr lang="da-DK" dirty="0" err="1" smtClean="0"/>
              <a:t>Kepler</a:t>
            </a:r>
            <a:r>
              <a:rPr lang="da-DK" dirty="0" smtClean="0"/>
              <a:t> </a:t>
            </a:r>
            <a:r>
              <a:rPr lang="da-DK" dirty="0" err="1"/>
              <a:t>w</a:t>
            </a:r>
            <a:r>
              <a:rPr lang="da-DK" dirty="0" err="1" smtClean="0"/>
              <a:t>rapper</a:t>
            </a:r>
            <a:r>
              <a:rPr lang="da-DK" dirty="0" smtClean="0"/>
              <a:t> to </a:t>
            </a:r>
            <a:r>
              <a:rPr lang="da-DK" dirty="0" err="1" smtClean="0"/>
              <a:t>Python</a:t>
            </a:r>
            <a:r>
              <a:rPr lang="da-DK" dirty="0" smtClean="0"/>
              <a:t>, in </a:t>
            </a:r>
            <a:r>
              <a:rPr lang="da-DK" dirty="0" err="1" smtClean="0"/>
              <a:t>collaboration</a:t>
            </a:r>
            <a:r>
              <a:rPr lang="da-DK" dirty="0" smtClean="0"/>
              <a:t> with ITER </a:t>
            </a:r>
          </a:p>
          <a:p>
            <a:pPr marL="0" indent="0">
              <a:buNone/>
            </a:pPr>
            <a:r>
              <a:rPr lang="da-DK" dirty="0" smtClean="0"/>
              <a:t>Meeting: </a:t>
            </a:r>
            <a:r>
              <a:rPr lang="da-DK" dirty="0" smtClean="0">
                <a:solidFill>
                  <a:srgbClr val="FF0000"/>
                </a:solidFill>
              </a:rPr>
              <a:t>ITER, DEMO and ITER </a:t>
            </a:r>
            <a:r>
              <a:rPr lang="da-DK" dirty="0" err="1" smtClean="0">
                <a:solidFill>
                  <a:srgbClr val="FF0000"/>
                </a:solidFill>
              </a:rPr>
              <a:t>needs</a:t>
            </a:r>
            <a:r>
              <a:rPr lang="da-DK" dirty="0" smtClean="0">
                <a:solidFill>
                  <a:srgbClr val="FF0000"/>
                </a:solidFill>
              </a:rPr>
              <a:t> for </a:t>
            </a:r>
            <a:r>
              <a:rPr lang="da-DK" dirty="0" err="1" smtClean="0">
                <a:solidFill>
                  <a:srgbClr val="FF0000"/>
                </a:solidFill>
              </a:rPr>
              <a:t>first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r>
              <a:rPr lang="da-DK" dirty="0" err="1" smtClean="0">
                <a:solidFill>
                  <a:srgbClr val="FF0000"/>
                </a:solidFill>
              </a:rPr>
              <a:t>phase</a:t>
            </a:r>
            <a:r>
              <a:rPr lang="da-DK" dirty="0" smtClean="0">
                <a:solidFill>
                  <a:srgbClr val="FF0000"/>
                </a:solidFill>
              </a:rPr>
              <a:t> (Extended </a:t>
            </a:r>
            <a:r>
              <a:rPr lang="da-DK" dirty="0" err="1">
                <a:solidFill>
                  <a:srgbClr val="FF0000"/>
                </a:solidFill>
              </a:rPr>
              <a:t>T</a:t>
            </a:r>
            <a:r>
              <a:rPr lang="da-DK" dirty="0" err="1" smtClean="0">
                <a:solidFill>
                  <a:srgbClr val="FF0000"/>
                </a:solidFill>
              </a:rPr>
              <a:t>hrust</a:t>
            </a:r>
            <a:r>
              <a:rPr lang="da-DK" dirty="0" smtClean="0">
                <a:solidFill>
                  <a:srgbClr val="FF0000"/>
                </a:solidFill>
              </a:rPr>
              <a:t> 5 meeting)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 (mainly enhance communication)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6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 smtClean="0">
                <a:solidFill>
                  <a:prstClr val="black"/>
                </a:solidFill>
              </a:rPr>
              <a:t>Runaway </a:t>
            </a:r>
            <a:r>
              <a:rPr lang="en-GB" dirty="0">
                <a:solidFill>
                  <a:prstClr val="black"/>
                </a:solidFill>
              </a:rPr>
              <a:t>electron heat load </a:t>
            </a:r>
            <a:r>
              <a:rPr lang="en-GB" dirty="0" smtClean="0">
                <a:solidFill>
                  <a:prstClr val="black"/>
                </a:solidFill>
              </a:rPr>
              <a:t>characterisation, tile analysis, heat load after disruptions including mitigated disruptions</a:t>
            </a:r>
            <a:endParaRPr lang="en-GB" dirty="0">
              <a:solidFill>
                <a:prstClr val="black"/>
              </a:solidFill>
            </a:endParaRPr>
          </a:p>
          <a:p>
            <a:pPr lvl="1"/>
            <a:r>
              <a:rPr lang="en-GB" dirty="0"/>
              <a:t>Regulator input to be provided in 2023</a:t>
            </a:r>
          </a:p>
          <a:p>
            <a:pPr lvl="1"/>
            <a:r>
              <a:rPr lang="en-GB" dirty="0"/>
              <a:t>IO interested to have a ILW FW tile sectioned to confirm estimated volumetric boiling by SMITER-GEANT4-MEMOS-U workflow after RE event is </a:t>
            </a:r>
            <a:r>
              <a:rPr lang="en-GB" dirty="0" smtClean="0"/>
              <a:t>correct (</a:t>
            </a:r>
            <a:r>
              <a:rPr lang="en-GB" dirty="0" err="1" smtClean="0"/>
              <a:t>tbd</a:t>
            </a:r>
            <a:r>
              <a:rPr lang="en-GB" dirty="0" smtClean="0"/>
              <a:t> in PWIE</a:t>
            </a:r>
            <a:r>
              <a:rPr lang="da-DK" dirty="0" smtClean="0"/>
              <a:t>)</a:t>
            </a:r>
            <a:endParaRPr lang="en-GB" dirty="0"/>
          </a:p>
          <a:p>
            <a:pPr lvl="1"/>
            <a:r>
              <a:rPr lang="en-GB" dirty="0"/>
              <a:t>Use of MEMOS-U (validated on WEST?) to be clarified (RP discussion in </a:t>
            </a:r>
            <a:r>
              <a:rPr lang="en-GB" dirty="0" err="1"/>
              <a:t>PrIO</a:t>
            </a:r>
            <a:r>
              <a:rPr lang="en-GB" dirty="0" smtClean="0"/>
              <a:t>)</a:t>
            </a:r>
          </a:p>
          <a:p>
            <a:pPr lvl="1"/>
            <a:r>
              <a:rPr lang="en-GB" sz="1800" b="1" dirty="0">
                <a:solidFill>
                  <a:srgbClr val="FF0000"/>
                </a:solidFill>
              </a:rPr>
              <a:t>Disruption/VDE thermal load characterization and fluxes to Wall (PWIE\SP E + TE)</a:t>
            </a:r>
          </a:p>
          <a:p>
            <a:pPr lvl="2"/>
            <a:r>
              <a:rPr lang="en-GB" sz="1900" dirty="0">
                <a:solidFill>
                  <a:srgbClr val="002060"/>
                </a:solidFill>
              </a:rPr>
              <a:t>Melting of BE poses risk to machine operation (RP 20.09</a:t>
            </a:r>
            <a:r>
              <a:rPr lang="en-GB" sz="1900" dirty="0" smtClean="0">
                <a:solidFill>
                  <a:srgbClr val="002060"/>
                </a:solidFill>
              </a:rPr>
              <a:t>.)</a:t>
            </a:r>
          </a:p>
          <a:p>
            <a:r>
              <a:rPr lang="en-GB" sz="1900" dirty="0" smtClean="0"/>
              <a:t>Provide/include info from JT 60SA</a:t>
            </a:r>
          </a:p>
          <a:p>
            <a:r>
              <a:rPr lang="en-GB" dirty="0" smtClean="0"/>
              <a:t>Disruption </a:t>
            </a:r>
            <a:r>
              <a:rPr lang="en-GB" dirty="0"/>
              <a:t>load characterisation on first wall (unmitigated). Does need diagnostic enhancements</a:t>
            </a:r>
          </a:p>
          <a:p>
            <a:pPr lvl="1"/>
            <a:r>
              <a:rPr lang="en-GB" dirty="0"/>
              <a:t>In collaboration with WP PWIE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ITER</a:t>
            </a:r>
            <a:r>
              <a:rPr lang="en-GB" b="1" dirty="0">
                <a:solidFill>
                  <a:srgbClr val="FF0000"/>
                </a:solidFill>
              </a:rPr>
              <a:t>, DCT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900" dirty="0">
                <a:solidFill>
                  <a:srgbClr val="FF0000"/>
                </a:solidFill>
              </a:rPr>
              <a:t>Science </a:t>
            </a:r>
            <a:r>
              <a:rPr lang="en-GB" sz="2900" dirty="0" smtClean="0">
                <a:solidFill>
                  <a:srgbClr val="FF0000"/>
                </a:solidFill>
              </a:rPr>
              <a:t>Meeting 1: </a:t>
            </a:r>
            <a:r>
              <a:rPr lang="en-GB" dirty="0" smtClean="0"/>
              <a:t>Disruptions/Runaways (SM)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575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GB" sz="18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GB" sz="1800" b="1" dirty="0" smtClean="0">
                <a:solidFill>
                  <a:srgbClr val="FF0000"/>
                </a:solidFill>
              </a:rPr>
              <a:t>Be </a:t>
            </a:r>
            <a:r>
              <a:rPr lang="en-GB" sz="1800" b="1" dirty="0">
                <a:solidFill>
                  <a:srgbClr val="FF0000"/>
                </a:solidFill>
              </a:rPr>
              <a:t>wall erosion in He plasmas </a:t>
            </a:r>
            <a:r>
              <a:rPr lang="en-GB" sz="1800" b="1" dirty="0" smtClean="0">
                <a:solidFill>
                  <a:srgbClr val="FF0000"/>
                </a:solidFill>
              </a:rPr>
              <a:t>(</a:t>
            </a:r>
            <a:r>
              <a:rPr lang="en-GB" sz="1800" dirty="0" smtClean="0">
                <a:solidFill>
                  <a:srgbClr val="002060"/>
                </a:solidFill>
              </a:rPr>
              <a:t>characterize </a:t>
            </a:r>
            <a:r>
              <a:rPr lang="en-GB" sz="1800" dirty="0">
                <a:solidFill>
                  <a:srgbClr val="002060"/>
                </a:solidFill>
              </a:rPr>
              <a:t>impact of increased FW erosion and migration</a:t>
            </a:r>
          </a:p>
          <a:p>
            <a:pPr lvl="2"/>
            <a:r>
              <a:rPr lang="en-GB" sz="1800" dirty="0">
                <a:solidFill>
                  <a:srgbClr val="002060"/>
                </a:solidFill>
              </a:rPr>
              <a:t>PWIE (SP B, SP D) to provide plasma backgrounds and predictions of erosion / migration </a:t>
            </a:r>
          </a:p>
          <a:p>
            <a:pPr lvl="3"/>
            <a:r>
              <a:rPr lang="en-GB" sz="1800" dirty="0"/>
              <a:t>Are predictions for JET He possible? Modelling from AUG experiments? Do we have the right plasma with good diagnostics to even start model validation?  </a:t>
            </a:r>
          </a:p>
          <a:p>
            <a:pPr lvl="3"/>
            <a:r>
              <a:rPr lang="en-GB" sz="1800" dirty="0"/>
              <a:t>Post mortem analysis possible after additional operation on JET (DTE3)?</a:t>
            </a:r>
          </a:p>
          <a:p>
            <a:pPr lvl="3"/>
            <a:r>
              <a:rPr lang="en-GB" sz="1800" dirty="0"/>
              <a:t>Power upgrades for ITER, </a:t>
            </a:r>
            <a:r>
              <a:rPr lang="en-GB" sz="1800" dirty="0" smtClean="0"/>
              <a:t>timescale?</a:t>
            </a:r>
          </a:p>
          <a:p>
            <a:pPr lvl="2"/>
            <a:r>
              <a:rPr lang="en-GB" sz="2200" b="1" dirty="0" smtClean="0"/>
              <a:t>Constraints </a:t>
            </a:r>
            <a:r>
              <a:rPr lang="en-GB" sz="2200" b="1" dirty="0"/>
              <a:t>on and from He campaign in JET must be taken into account (T removal, SPI,…) </a:t>
            </a:r>
            <a:endParaRPr lang="en-GB" sz="2200" b="1" dirty="0"/>
          </a:p>
          <a:p>
            <a:pPr lvl="2"/>
            <a:r>
              <a:rPr lang="en-US" sz="2200" b="1" dirty="0" smtClean="0"/>
              <a:t>He</a:t>
            </a:r>
            <a:r>
              <a:rPr lang="en-US" sz="2200" b="1" dirty="0"/>
              <a:t>: AUG JET contradict? Actual decision for ITER from further HE JET experiments? Coating of </a:t>
            </a:r>
            <a:r>
              <a:rPr lang="en-US" sz="2200" b="1" dirty="0" err="1"/>
              <a:t>divertor</a:t>
            </a:r>
            <a:r>
              <a:rPr lang="en-US" sz="2200" b="1" dirty="0"/>
              <a:t> with Be?</a:t>
            </a:r>
          </a:p>
          <a:p>
            <a:pPr marL="457200" lvl="1" indent="0" defTabSz="741363">
              <a:buNone/>
            </a:pPr>
            <a:endParaRPr lang="en-GB" sz="1800" b="1" dirty="0"/>
          </a:p>
          <a:p>
            <a:pPr marL="457200" lvl="1" indent="0" defTabSz="741363">
              <a:buNone/>
            </a:pPr>
            <a:endParaRPr lang="en-GB" sz="1800" b="1" dirty="0"/>
          </a:p>
          <a:p>
            <a:pPr marL="457200" lvl="1" indent="0" defTabSz="741363">
              <a:buNone/>
            </a:pPr>
            <a:r>
              <a:rPr lang="en-GB" sz="1800" b="1" dirty="0"/>
              <a:t>	</a:t>
            </a:r>
            <a:r>
              <a:rPr lang="en-GB" sz="1800" b="1" dirty="0" smtClean="0">
                <a:solidFill>
                  <a:srgbClr val="FF0000"/>
                </a:solidFill>
              </a:rPr>
              <a:t>ITER</a:t>
            </a:r>
            <a:endParaRPr lang="en-GB" sz="18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dirty="0">
                <a:solidFill>
                  <a:srgbClr val="FF0000"/>
                </a:solidFill>
              </a:rPr>
              <a:t>Science </a:t>
            </a:r>
            <a:r>
              <a:rPr lang="en-GB" sz="2900" dirty="0" smtClean="0">
                <a:solidFill>
                  <a:srgbClr val="FF0000"/>
                </a:solidFill>
              </a:rPr>
              <a:t>Meeting 2: </a:t>
            </a:r>
            <a:r>
              <a:rPr lang="en-GB" sz="3200" dirty="0" smtClean="0"/>
              <a:t>He </a:t>
            </a:r>
            <a:r>
              <a:rPr lang="en-GB" sz="3200" dirty="0"/>
              <a:t>campaign on JET and other TE </a:t>
            </a:r>
            <a:r>
              <a:rPr lang="en-GB" sz="3200" dirty="0" smtClean="0"/>
              <a:t>devices (DD)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87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da-DK" sz="3200" b="1" dirty="0"/>
              <a:t>	</a:t>
            </a:r>
            <a:endParaRPr lang="da-DK" sz="2400" dirty="0" smtClean="0"/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400" b="1" dirty="0" err="1" smtClean="0">
                <a:solidFill>
                  <a:schemeClr val="tx1"/>
                </a:solidFill>
              </a:rPr>
              <a:t>request</a:t>
            </a:r>
            <a:r>
              <a:rPr lang="da-DK" sz="2400" b="1" dirty="0" smtClean="0">
                <a:solidFill>
                  <a:schemeClr val="tx1"/>
                </a:solidFill>
              </a:rPr>
              <a:t> </a:t>
            </a:r>
            <a:r>
              <a:rPr lang="da-DK" sz="2400" b="1" dirty="0">
                <a:solidFill>
                  <a:schemeClr val="tx1"/>
                </a:solidFill>
              </a:rPr>
              <a:t>by DCT 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400" b="1" dirty="0" smtClean="0">
                <a:solidFill>
                  <a:schemeClr val="tx1"/>
                </a:solidFill>
              </a:rPr>
              <a:t>overlap </a:t>
            </a:r>
            <a:r>
              <a:rPr lang="da-DK" sz="2400" b="1" dirty="0">
                <a:solidFill>
                  <a:schemeClr val="tx1"/>
                </a:solidFill>
              </a:rPr>
              <a:t>with </a:t>
            </a:r>
            <a:r>
              <a:rPr lang="da-DK" sz="2400" b="1" dirty="0">
                <a:solidFill>
                  <a:schemeClr val="tx1"/>
                </a:solidFill>
              </a:rPr>
              <a:t>W7X</a:t>
            </a: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400" b="1" dirty="0" err="1" smtClean="0">
                <a:solidFill>
                  <a:schemeClr val="tx1"/>
                </a:solidFill>
              </a:rPr>
              <a:t>issue</a:t>
            </a:r>
            <a:r>
              <a:rPr lang="da-DK" sz="2400" b="1" dirty="0" smtClean="0">
                <a:solidFill>
                  <a:schemeClr val="tx1"/>
                </a:solidFill>
              </a:rPr>
              <a:t> </a:t>
            </a:r>
            <a:r>
              <a:rPr lang="da-DK" sz="2400" b="1" dirty="0">
                <a:solidFill>
                  <a:schemeClr val="tx1"/>
                </a:solidFill>
              </a:rPr>
              <a:t>for ITER</a:t>
            </a:r>
            <a:endParaRPr lang="da-DK" sz="2400" b="1" dirty="0">
              <a:solidFill>
                <a:schemeClr val="tx1"/>
              </a:solidFill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400" b="1" dirty="0" err="1" smtClean="0">
                <a:solidFill>
                  <a:schemeClr val="tx1"/>
                </a:solidFill>
              </a:rPr>
              <a:t>including</a:t>
            </a:r>
            <a:r>
              <a:rPr lang="da-DK" sz="2400" b="1" dirty="0" smtClean="0">
                <a:solidFill>
                  <a:schemeClr val="tx1"/>
                </a:solidFill>
              </a:rPr>
              <a:t> </a:t>
            </a:r>
            <a:r>
              <a:rPr lang="da-DK" sz="2400" b="1" dirty="0" err="1">
                <a:solidFill>
                  <a:schemeClr val="tx1"/>
                </a:solidFill>
              </a:rPr>
              <a:t>corresponding</a:t>
            </a:r>
            <a:r>
              <a:rPr lang="da-DK" sz="2400" b="1" dirty="0">
                <a:solidFill>
                  <a:schemeClr val="tx1"/>
                </a:solidFill>
              </a:rPr>
              <a:t> </a:t>
            </a:r>
            <a:r>
              <a:rPr lang="da-DK" sz="2400" b="1" dirty="0" err="1">
                <a:solidFill>
                  <a:schemeClr val="tx1"/>
                </a:solidFill>
              </a:rPr>
              <a:t>thrust</a:t>
            </a:r>
            <a:endParaRPr lang="da-DK" sz="2400" b="1" dirty="0">
              <a:solidFill>
                <a:schemeClr val="tx1"/>
              </a:solidFill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400" b="1" dirty="0" err="1" smtClean="0">
                <a:solidFill>
                  <a:schemeClr val="tx1"/>
                </a:solidFill>
              </a:rPr>
              <a:t>modelling</a:t>
            </a:r>
            <a:r>
              <a:rPr lang="da-DK" sz="2400" b="1" dirty="0" smtClean="0">
                <a:solidFill>
                  <a:schemeClr val="tx1"/>
                </a:solidFill>
              </a:rPr>
              <a:t> </a:t>
            </a:r>
            <a:r>
              <a:rPr lang="da-DK" sz="2400" b="1" dirty="0">
                <a:solidFill>
                  <a:schemeClr val="tx1"/>
                </a:solidFill>
              </a:rPr>
              <a:t>(</a:t>
            </a:r>
            <a:r>
              <a:rPr lang="da-DK" sz="2400" b="1" dirty="0" err="1">
                <a:solidFill>
                  <a:schemeClr val="tx1"/>
                </a:solidFill>
              </a:rPr>
              <a:t>f.x</a:t>
            </a:r>
            <a:r>
              <a:rPr lang="da-DK" sz="2400" b="1" dirty="0">
                <a:solidFill>
                  <a:schemeClr val="tx1"/>
                </a:solidFill>
              </a:rPr>
              <a:t>. EMC3D </a:t>
            </a:r>
            <a:r>
              <a:rPr lang="da-DK" sz="2400" b="1" dirty="0">
                <a:solidFill>
                  <a:schemeClr val="tx1"/>
                </a:solidFill>
              </a:rPr>
              <a:t>at </a:t>
            </a:r>
            <a:r>
              <a:rPr lang="da-DK" sz="2400" b="1" dirty="0" err="1">
                <a:solidFill>
                  <a:schemeClr val="tx1"/>
                </a:solidFill>
              </a:rPr>
              <a:t>high</a:t>
            </a:r>
            <a:r>
              <a:rPr lang="da-DK" sz="2400" b="1" dirty="0">
                <a:solidFill>
                  <a:schemeClr val="tx1"/>
                </a:solidFill>
              </a:rPr>
              <a:t> power, </a:t>
            </a:r>
            <a:r>
              <a:rPr lang="da-DK" sz="2400" b="1" dirty="0" err="1">
                <a:solidFill>
                  <a:schemeClr val="tx1"/>
                </a:solidFill>
              </a:rPr>
              <a:t>validation</a:t>
            </a:r>
            <a:r>
              <a:rPr lang="da-DK" sz="2400" b="1" dirty="0">
                <a:solidFill>
                  <a:schemeClr val="tx1"/>
                </a:solidFill>
              </a:rPr>
              <a:t> to </a:t>
            </a:r>
            <a:r>
              <a:rPr lang="da-DK" sz="2400" b="1" dirty="0" err="1">
                <a:solidFill>
                  <a:schemeClr val="tx1"/>
                </a:solidFill>
              </a:rPr>
              <a:t>be</a:t>
            </a:r>
            <a:r>
              <a:rPr lang="da-DK" sz="2400" b="1" dirty="0">
                <a:solidFill>
                  <a:schemeClr val="tx1"/>
                </a:solidFill>
              </a:rPr>
              <a:t> </a:t>
            </a:r>
            <a:r>
              <a:rPr lang="da-DK" sz="2400" b="1" dirty="0">
                <a:solidFill>
                  <a:schemeClr val="tx1"/>
                </a:solidFill>
              </a:rPr>
              <a:t>	</a:t>
            </a:r>
            <a:r>
              <a:rPr lang="da-DK" sz="2400" b="1" dirty="0" err="1">
                <a:solidFill>
                  <a:schemeClr val="tx1"/>
                </a:solidFill>
              </a:rPr>
              <a:t>extended</a:t>
            </a:r>
            <a:r>
              <a:rPr lang="da-DK" sz="2400" b="1" dirty="0">
                <a:solidFill>
                  <a:schemeClr val="tx1"/>
                </a:solidFill>
              </a:rPr>
              <a:t> </a:t>
            </a:r>
            <a:r>
              <a:rPr lang="da-DK" sz="2400" b="1" dirty="0">
                <a:solidFill>
                  <a:schemeClr val="tx1"/>
                </a:solidFill>
              </a:rPr>
              <a:t>to </a:t>
            </a:r>
            <a:r>
              <a:rPr lang="da-DK" sz="2400" b="1" dirty="0" err="1">
                <a:solidFill>
                  <a:schemeClr val="tx1"/>
                </a:solidFill>
              </a:rPr>
              <a:t>higher</a:t>
            </a:r>
            <a:r>
              <a:rPr lang="da-DK" sz="2400" b="1" dirty="0">
                <a:solidFill>
                  <a:schemeClr val="tx1"/>
                </a:solidFill>
              </a:rPr>
              <a:t> power </a:t>
            </a:r>
            <a:r>
              <a:rPr lang="da-DK" sz="2400" b="1" dirty="0" err="1">
                <a:solidFill>
                  <a:schemeClr val="tx1"/>
                </a:solidFill>
              </a:rPr>
              <a:t>flux</a:t>
            </a:r>
            <a:r>
              <a:rPr lang="da-DK" sz="2400" b="1" dirty="0">
                <a:solidFill>
                  <a:schemeClr val="tx1"/>
                </a:solidFill>
              </a:rPr>
              <a:t> (PWIE) </a:t>
            </a:r>
            <a:r>
              <a:rPr lang="da-DK" sz="2400" b="1" dirty="0">
                <a:solidFill>
                  <a:schemeClr val="tx1"/>
                </a:solidFill>
              </a:rPr>
              <a:t>)</a:t>
            </a:r>
            <a:endParaRPr lang="da-DK" sz="2400" b="1" dirty="0">
              <a:solidFill>
                <a:schemeClr val="tx1"/>
              </a:solidFill>
            </a:endParaRPr>
          </a:p>
          <a:p>
            <a:pPr marL="3429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sz="2400" b="1" dirty="0" err="1" smtClean="0">
                <a:solidFill>
                  <a:schemeClr val="tx1"/>
                </a:solidFill>
              </a:rPr>
              <a:t>experiments</a:t>
            </a:r>
            <a:endParaRPr lang="da-DK" sz="2400" b="1" dirty="0">
              <a:solidFill>
                <a:schemeClr val="tx1"/>
              </a:solidFill>
            </a:endParaRPr>
          </a:p>
          <a:p>
            <a:r>
              <a:rPr lang="da-DK" dirty="0"/>
              <a:t>Fast ions in 3D </a:t>
            </a:r>
            <a:r>
              <a:rPr lang="da-DK" dirty="0" err="1"/>
              <a:t>fields</a:t>
            </a:r>
            <a:r>
              <a:rPr lang="da-DK" dirty="0"/>
              <a:t> (losses)</a:t>
            </a:r>
          </a:p>
          <a:p>
            <a:r>
              <a:rPr lang="da-DK" dirty="0"/>
              <a:t>3D </a:t>
            </a:r>
            <a:r>
              <a:rPr lang="da-DK" dirty="0" err="1"/>
              <a:t>equilibrium</a:t>
            </a:r>
            <a:r>
              <a:rPr lang="da-DK" dirty="0"/>
              <a:t> at ITER/</a:t>
            </a:r>
            <a:r>
              <a:rPr lang="da-DK" dirty="0" err="1"/>
              <a:t>reconstruction</a:t>
            </a:r>
            <a:r>
              <a:rPr lang="da-DK" dirty="0"/>
              <a:t> of B </a:t>
            </a:r>
            <a:r>
              <a:rPr lang="da-DK" dirty="0" err="1"/>
              <a:t>field</a:t>
            </a:r>
            <a:r>
              <a:rPr lang="da-DK" dirty="0"/>
              <a:t> (Engineering? TSVV </a:t>
            </a:r>
            <a:r>
              <a:rPr lang="da-DK" dirty="0" smtClean="0"/>
              <a:t>)</a:t>
            </a:r>
            <a:endParaRPr lang="da-DK" sz="2400" dirty="0"/>
          </a:p>
          <a:p>
            <a:pPr marL="457200" lvl="1" indent="0" defTabSz="741363">
              <a:buNone/>
            </a:pPr>
            <a:endParaRPr lang="en-GB" sz="1800" b="1" dirty="0"/>
          </a:p>
          <a:p>
            <a:pPr marL="457200" lvl="1" indent="0" defTabSz="741363">
              <a:buNone/>
            </a:pPr>
            <a:endParaRPr lang="en-GB" sz="1800" b="1" dirty="0"/>
          </a:p>
          <a:p>
            <a:pPr marL="457200" lvl="1" indent="0" defTabSz="741363">
              <a:buNone/>
            </a:pPr>
            <a:r>
              <a:rPr lang="en-GB" sz="1800" b="1" dirty="0" smtClean="0">
                <a:solidFill>
                  <a:srgbClr val="FF0000"/>
                </a:solidFill>
              </a:rPr>
              <a:t>ITER, DCT, TSVV </a:t>
            </a:r>
            <a:endParaRPr lang="en-GB" sz="1800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3200" dirty="0">
                <a:solidFill>
                  <a:srgbClr val="FF0000"/>
                </a:solidFill>
              </a:rPr>
              <a:t>Science </a:t>
            </a:r>
            <a:r>
              <a:rPr lang="da-DK" sz="3200" dirty="0" smtClean="0">
                <a:solidFill>
                  <a:srgbClr val="FF0000"/>
                </a:solidFill>
              </a:rPr>
              <a:t>Meeting 3: </a:t>
            </a:r>
            <a:r>
              <a:rPr lang="da-DK" sz="2800" dirty="0" smtClean="0"/>
              <a:t>3D </a:t>
            </a:r>
            <a:r>
              <a:rPr lang="da-DK" sz="2800" dirty="0" err="1"/>
              <a:t>effects</a:t>
            </a:r>
            <a:r>
              <a:rPr lang="da-DK" sz="2800" dirty="0"/>
              <a:t> on </a:t>
            </a:r>
            <a:r>
              <a:rPr lang="da-DK" sz="2800" dirty="0" err="1"/>
              <a:t>equilibrium</a:t>
            </a:r>
            <a:r>
              <a:rPr lang="da-DK" sz="2800" dirty="0"/>
              <a:t> </a:t>
            </a:r>
            <a:r>
              <a:rPr lang="da-DK" sz="2800" dirty="0" smtClean="0"/>
              <a:t>(DK)</a:t>
            </a:r>
            <a:r>
              <a:rPr lang="da-DK" sz="2800" dirty="0"/>
              <a:t/>
            </a:r>
            <a:br>
              <a:rPr lang="da-DK" sz="28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35981</TotalTime>
  <Words>932</Words>
  <Application>Microsoft Office PowerPoint</Application>
  <PresentationFormat>On-screen Show (4:3)</PresentationFormat>
  <Paragraphs>119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Wingdings</vt:lpstr>
      <vt:lpstr>Office Theme</vt:lpstr>
      <vt:lpstr>FSD: AWPs 2022 after presentations </vt:lpstr>
      <vt:lpstr>AWP 2022</vt:lpstr>
      <vt:lpstr>WP PWIE</vt:lpstr>
      <vt:lpstr>W7X </vt:lpstr>
      <vt:lpstr>Other points </vt:lpstr>
      <vt:lpstr>AC (mainly enhance communication)</vt:lpstr>
      <vt:lpstr>Science Meeting 1: Disruptions/Runaways (SM)</vt:lpstr>
      <vt:lpstr>Science Meeting 2: He campaign on JET and other TE devices (DD)</vt:lpstr>
      <vt:lpstr>Science Meeting 3: 3D effects on equilibrium (DK) </vt:lpstr>
      <vt:lpstr>Science Meeting 4:  Wall conditioning and breakdown (DD)</vt:lpstr>
      <vt:lpstr>Science Meeting 5:  IR (JF)</vt:lpstr>
      <vt:lpstr>Science Meeting 6: How to measure scientific progress? (VN)</vt:lpstr>
      <vt:lpstr>Integration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Darren.McDonald@euro-fusion.org;Xavier.Litaudon@euro-fusion.org</dc:creator>
  <cp:lastModifiedBy>Volker Naulin</cp:lastModifiedBy>
  <cp:revision>1577</cp:revision>
  <cp:lastPrinted>2018-01-15T17:58:35Z</cp:lastPrinted>
  <dcterms:created xsi:type="dcterms:W3CDTF">2014-10-27T16:40:37Z</dcterms:created>
  <dcterms:modified xsi:type="dcterms:W3CDTF">2021-09-21T08:27:36Z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dcb255a-fd3f-4c0f-857e-201fa46304da_Enabled">
    <vt:lpwstr>True</vt:lpwstr>
  </property>
  <property fmtid="{D5CDD505-2E9C-101B-9397-08002B2CF9AE}" pid="3" name="MSIP_Label_0dcb255a-fd3f-4c0f-857e-201fa46304da_SiteId">
    <vt:lpwstr>c6ac664b-ae27-4d5d-b4e6-bb5717196fc7</vt:lpwstr>
  </property>
  <property fmtid="{D5CDD505-2E9C-101B-9397-08002B2CF9AE}" pid="4" name="MSIP_Label_0dcb255a-fd3f-4c0f-857e-201fa46304da_Owner">
    <vt:lpwstr>xavier.litaudon@jet.euro-fusion.org</vt:lpwstr>
  </property>
  <property fmtid="{D5CDD505-2E9C-101B-9397-08002B2CF9AE}" pid="5" name="MSIP_Label_0dcb255a-fd3f-4c0f-857e-201fa46304da_SetDate">
    <vt:lpwstr>2019-09-24T10:34:15.7860221Z</vt:lpwstr>
  </property>
  <property fmtid="{D5CDD505-2E9C-101B-9397-08002B2CF9AE}" pid="6" name="MSIP_Label_0dcb255a-fd3f-4c0f-857e-201fa46304da_Name">
    <vt:lpwstr>Official</vt:lpwstr>
  </property>
  <property fmtid="{D5CDD505-2E9C-101B-9397-08002B2CF9AE}" pid="7" name="MSIP_Label_0dcb255a-fd3f-4c0f-857e-201fa46304da_Application">
    <vt:lpwstr>Microsoft Azure Information Protection</vt:lpwstr>
  </property>
  <property fmtid="{D5CDD505-2E9C-101B-9397-08002B2CF9AE}" pid="8" name="MSIP_Label_0dcb255a-fd3f-4c0f-857e-201fa46304da_ActionId">
    <vt:lpwstr>01dc46bf-f72e-4eaa-b372-df92e7c3fc97</vt:lpwstr>
  </property>
  <property fmtid="{D5CDD505-2E9C-101B-9397-08002B2CF9AE}" pid="9" name="MSIP_Label_0dcb255a-fd3f-4c0f-857e-201fa46304da_Extended_MSFT_Method">
    <vt:lpwstr>Automatic</vt:lpwstr>
  </property>
  <property fmtid="{D5CDD505-2E9C-101B-9397-08002B2CF9AE}" pid="10" name="MSIP_Label_22759de7-3255-46b5-8dfe-736652f9c6c1_Enabled">
    <vt:lpwstr>True</vt:lpwstr>
  </property>
  <property fmtid="{D5CDD505-2E9C-101B-9397-08002B2CF9AE}" pid="11" name="MSIP_Label_22759de7-3255-46b5-8dfe-736652f9c6c1_SiteId">
    <vt:lpwstr>c6ac664b-ae27-4d5d-b4e6-bb5717196fc7</vt:lpwstr>
  </property>
  <property fmtid="{D5CDD505-2E9C-101B-9397-08002B2CF9AE}" pid="12" name="MSIP_Label_22759de7-3255-46b5-8dfe-736652f9c6c1_Owner">
    <vt:lpwstr>xavier.litaudon@jet.euro-fusion.org</vt:lpwstr>
  </property>
  <property fmtid="{D5CDD505-2E9C-101B-9397-08002B2CF9AE}" pid="13" name="MSIP_Label_22759de7-3255-46b5-8dfe-736652f9c6c1_SetDate">
    <vt:lpwstr>2019-09-24T10:34:15.7860221Z</vt:lpwstr>
  </property>
  <property fmtid="{D5CDD505-2E9C-101B-9397-08002B2CF9AE}" pid="14" name="MSIP_Label_22759de7-3255-46b5-8dfe-736652f9c6c1_Name">
    <vt:lpwstr>Public</vt:lpwstr>
  </property>
  <property fmtid="{D5CDD505-2E9C-101B-9397-08002B2CF9AE}" pid="15" name="MSIP_Label_22759de7-3255-46b5-8dfe-736652f9c6c1_Application">
    <vt:lpwstr>Microsoft Azure Information Protection</vt:lpwstr>
  </property>
  <property fmtid="{D5CDD505-2E9C-101B-9397-08002B2CF9AE}" pid="16" name="MSIP_Label_22759de7-3255-46b5-8dfe-736652f9c6c1_ActionId">
    <vt:lpwstr>01dc46bf-f72e-4eaa-b372-df92e7c3fc97</vt:lpwstr>
  </property>
  <property fmtid="{D5CDD505-2E9C-101B-9397-08002B2CF9AE}" pid="17" name="MSIP_Label_22759de7-3255-46b5-8dfe-736652f9c6c1_Parent">
    <vt:lpwstr>0dcb255a-fd3f-4c0f-857e-201fa46304da</vt:lpwstr>
  </property>
  <property fmtid="{D5CDD505-2E9C-101B-9397-08002B2CF9AE}" pid="18" name="MSIP_Label_22759de7-3255-46b5-8dfe-736652f9c6c1_Extended_MSFT_Method">
    <vt:lpwstr>Automatic</vt:lpwstr>
  </property>
  <property fmtid="{D5CDD505-2E9C-101B-9397-08002B2CF9AE}" pid="19" name="Sensitivity">
    <vt:lpwstr>Official Public</vt:lpwstr>
  </property>
</Properties>
</file>