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81" r:id="rId4"/>
    <p:sldId id="290" r:id="rId5"/>
    <p:sldId id="286" r:id="rId6"/>
    <p:sldId id="285" r:id="rId7"/>
    <p:sldId id="288" r:id="rId8"/>
    <p:sldId id="291" r:id="rId9"/>
    <p:sldId id="289" r:id="rId10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>
        <p:scale>
          <a:sx n="125" d="100"/>
          <a:sy n="125" d="100"/>
        </p:scale>
        <p:origin x="474" y="4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22/09/2021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335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996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184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608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12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253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96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category/276/manag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ufus.eu/doku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sers.euro-fusion.org/webapps/pinboard/EFDA-JET/conference/index.html#Document29620" TargetMode="External"/><Relationship Id="rId3" Type="http://schemas.openxmlformats.org/officeDocument/2006/relationships/hyperlink" Target="http://users.euro-fusion.org/webapps/pinboard/EFDA-JET/journal/index.html#Document30357" TargetMode="External"/><Relationship Id="rId7" Type="http://schemas.openxmlformats.org/officeDocument/2006/relationships/hyperlink" Target="http://users.euro-fusion.org/webapps/pinboard/EFDA-JET/journal/index.html#Document2983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s.euro-fusion.org/webapps/pinboard/EFDA-JET/journal/index.html#Document30041" TargetMode="External"/><Relationship Id="rId5" Type="http://schemas.openxmlformats.org/officeDocument/2006/relationships/hyperlink" Target="http://users.euro-fusion.org/webapps/pinboard/EFDA-JET/conference/index.html#Document30280" TargetMode="External"/><Relationship Id="rId4" Type="http://schemas.openxmlformats.org/officeDocument/2006/relationships/hyperlink" Target="http://users.euro-fusion.org/webapps/pinboard/EFDA-JET/journal/index.html#Document30320" TargetMode="External"/><Relationship Id="rId9" Type="http://schemas.openxmlformats.org/officeDocument/2006/relationships/hyperlink" Target="http://users.euro-fusion.org/webapps/pinboard/EFDA-JET/conference/index.html#Document2961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TSVV3 – </a:t>
            </a:r>
            <a:r>
              <a:rPr lang="en-US" dirty="0" smtClean="0"/>
              <a:t>Regular advancement meeting</a:t>
            </a:r>
            <a:br>
              <a:rPr lang="en-US" dirty="0" smtClean="0"/>
            </a:br>
            <a:r>
              <a:rPr lang="en-US" sz="2800" b="0" dirty="0" smtClean="0"/>
              <a:t>22/09/2021 – Task 1</a:t>
            </a:r>
            <a:br>
              <a:rPr lang="en-US" sz="2800" b="0" dirty="0" smtClean="0"/>
            </a:br>
            <a:r>
              <a:rPr lang="en-US" sz="2800" b="0" i="1" dirty="0" smtClean="0"/>
              <a:t>Project news</a:t>
            </a:r>
            <a:endParaRPr lang="en-US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P. Tamain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Format of regular meetings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Meeting held </a:t>
            </a:r>
            <a:r>
              <a:rPr lang="en-US" sz="1800" b="1" dirty="0" smtClean="0">
                <a:solidFill>
                  <a:srgbClr val="FF0000"/>
                </a:solidFill>
              </a:rPr>
              <a:t>every other week on Wednesdays @ 2pm</a:t>
            </a:r>
            <a:r>
              <a:rPr lang="en-US" sz="1800" dirty="0" smtClean="0"/>
              <a:t>, but exceptions possible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2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Meeting info (agenda, link…) can be found on official </a:t>
            </a:r>
            <a:r>
              <a:rPr lang="en-US" sz="1800" b="1" dirty="0" smtClean="0">
                <a:solidFill>
                  <a:srgbClr val="FF0000"/>
                </a:solidFill>
              </a:rPr>
              <a:t>agenda of project </a:t>
            </a:r>
            <a:r>
              <a:rPr lang="en-US" sz="1800" dirty="0" smtClean="0"/>
              <a:t>on </a:t>
            </a:r>
            <a:r>
              <a:rPr lang="en-US" sz="1800" dirty="0" err="1" smtClean="0"/>
              <a:t>indico</a:t>
            </a:r>
            <a:r>
              <a:rPr lang="en-US" sz="1800" dirty="0"/>
              <a:t>: </a:t>
            </a:r>
            <a:r>
              <a:rPr lang="en-US" sz="1800" dirty="0">
                <a:hlinkClick r:id="rId3"/>
              </a:rPr>
              <a:t>https://indico.euro-fusion.org/category/276/manage</a:t>
            </a:r>
            <a:r>
              <a:rPr lang="en-US" sz="1800" dirty="0" smtClean="0">
                <a:hlinkClick r:id="rId3"/>
              </a:rPr>
              <a:t>/</a:t>
            </a:r>
            <a:r>
              <a:rPr lang="en-US" sz="1800" dirty="0" smtClean="0"/>
              <a:t> (link also available on </a:t>
            </a:r>
            <a:r>
              <a:rPr lang="en-US" sz="1800" dirty="0" err="1" smtClean="0"/>
              <a:t>Wikipage</a:t>
            </a:r>
            <a:r>
              <a:rPr lang="en-US" sz="1800" dirty="0" smtClean="0"/>
              <a:t> of project)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2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3 parts: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dirty="0" smtClean="0"/>
              <a:t>Project news </a:t>
            </a:r>
            <a:r>
              <a:rPr lang="en-US" sz="1600" dirty="0"/>
              <a:t>(</a:t>
            </a:r>
            <a:r>
              <a:rPr lang="en-US" sz="1600" dirty="0" smtClean="0"/>
              <a:t>P. Tamain)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dirty="0" smtClean="0"/>
              <a:t>Round-table review of on-going work, progress and difficulties (all): trial today, if too long, might move to format with flash report from each task RO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dirty="0" smtClean="0"/>
              <a:t>Task topical presentations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2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Please </a:t>
            </a:r>
            <a:r>
              <a:rPr lang="en-US" sz="1800" b="1" dirty="0" smtClean="0">
                <a:solidFill>
                  <a:srgbClr val="FF0000"/>
                </a:solidFill>
              </a:rPr>
              <a:t>upload presentations </a:t>
            </a:r>
            <a:r>
              <a:rPr lang="en-US" sz="1800" dirty="0" smtClean="0"/>
              <a:t>there or send them to me</a:t>
            </a:r>
            <a:endParaRPr lang="en-US" sz="1800" dirty="0" smtClean="0"/>
          </a:p>
          <a:p>
            <a:pPr marL="704850" lvl="2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GB" dirty="0" smtClean="0"/>
              <a:t>Patrick Tamain | TSVV3 </a:t>
            </a:r>
            <a:r>
              <a:rPr lang="en-GB" dirty="0" smtClean="0"/>
              <a:t>regular advancement meeting –Task </a:t>
            </a:r>
            <a:r>
              <a:rPr lang="en-GB" dirty="0" smtClean="0"/>
              <a:t>1 | </a:t>
            </a:r>
            <a:r>
              <a:rPr lang="en-GB" dirty="0" smtClean="0"/>
              <a:t>22/09/2021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5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Code progress monitoring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Strong push from Scientific Board towards </a:t>
            </a:r>
            <a:r>
              <a:rPr lang="en-US" sz="1800" b="1" dirty="0" smtClean="0">
                <a:solidFill>
                  <a:srgbClr val="0000FF"/>
                </a:solidFill>
              </a:rPr>
              <a:t>professionalization of codes development / management</a:t>
            </a:r>
            <a:endParaRPr lang="en-US" sz="1800" b="1" dirty="0" smtClean="0">
              <a:solidFill>
                <a:srgbClr val="0000FF"/>
              </a:solidFill>
            </a:endParaRPr>
          </a:p>
          <a:p>
            <a:pPr marL="704850" lvl="2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Aims at </a:t>
            </a:r>
            <a:r>
              <a:rPr lang="en-US" sz="1600" dirty="0" err="1" smtClean="0"/>
              <a:t>EUROfusion</a:t>
            </a:r>
            <a:r>
              <a:rPr lang="en-US" sz="1600" dirty="0" smtClean="0"/>
              <a:t> Standard Software (?)</a:t>
            </a:r>
          </a:p>
          <a:p>
            <a:pPr marL="704850" lvl="2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1200" dirty="0" smtClean="0"/>
          </a:p>
          <a:p>
            <a:pPr marL="304800" lvl="1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System of traffic lights to monitor code status / progress on chosen criteria</a:t>
            </a:r>
          </a:p>
          <a:p>
            <a:pPr marL="304800" lvl="1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endParaRPr lang="en-US" sz="1600" dirty="0" smtClean="0"/>
          </a:p>
          <a:p>
            <a:pPr marL="304800" lvl="1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endParaRPr lang="en-US" sz="1600" dirty="0" smtClean="0"/>
          </a:p>
          <a:p>
            <a:pPr marL="304800" lvl="1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endParaRPr lang="en-US" sz="1800" dirty="0" smtClean="0"/>
          </a:p>
          <a:p>
            <a:pPr marL="304800" lvl="1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Please </a:t>
            </a:r>
            <a:r>
              <a:rPr lang="en-US" sz="1800" b="1" dirty="0" smtClean="0">
                <a:solidFill>
                  <a:srgbClr val="FF0000"/>
                </a:solidFill>
              </a:rPr>
              <a:t>fill for your code by Friday </a:t>
            </a:r>
            <a:r>
              <a:rPr lang="en-US" sz="1800" dirty="0" smtClean="0"/>
              <a:t>and send back to me</a:t>
            </a:r>
          </a:p>
          <a:p>
            <a:pPr marL="704850" lvl="2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Comment’s on relevance of criteria are also welcome to fuel discussion</a:t>
            </a:r>
            <a:endParaRPr lang="en-US" sz="16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GB" dirty="0" smtClean="0"/>
              <a:t>Patrick Tamain | TSVV3 </a:t>
            </a:r>
            <a:r>
              <a:rPr lang="en-GB" dirty="0" smtClean="0"/>
              <a:t>regular advancement meeting –Task </a:t>
            </a:r>
            <a:r>
              <a:rPr lang="en-GB" dirty="0" smtClean="0"/>
              <a:t>1 | </a:t>
            </a:r>
            <a:r>
              <a:rPr lang="en-GB" dirty="0" smtClean="0"/>
              <a:t>22/09/2021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grpSp>
        <p:nvGrpSpPr>
          <p:cNvPr id="5" name="Groupe 4"/>
          <p:cNvGrpSpPr/>
          <p:nvPr/>
        </p:nvGrpSpPr>
        <p:grpSpPr>
          <a:xfrm>
            <a:off x="611560" y="2250942"/>
            <a:ext cx="7622572" cy="1713992"/>
            <a:chOff x="1259632" y="2297918"/>
            <a:chExt cx="6336704" cy="1424855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3"/>
            <a:srcRect b="80453"/>
            <a:stretch/>
          </p:blipFill>
          <p:spPr>
            <a:xfrm>
              <a:off x="1259632" y="2297918"/>
              <a:ext cx="6336704" cy="48985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 rotWithShape="1">
            <a:blip r:embed="rId3"/>
            <a:srcRect t="62691"/>
            <a:stretch/>
          </p:blipFill>
          <p:spPr>
            <a:xfrm>
              <a:off x="1259632" y="2787774"/>
              <a:ext cx="6336704" cy="934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09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err="1" smtClean="0"/>
              <a:t>Gitlab</a:t>
            </a:r>
            <a:r>
              <a:rPr lang="en-US" dirty="0" smtClean="0"/>
              <a:t> available on Gateway!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GB" dirty="0" smtClean="0"/>
              <a:t>Patrick Tamain | TSVV3 </a:t>
            </a:r>
            <a:r>
              <a:rPr lang="en-GB" dirty="0" smtClean="0"/>
              <a:t>regular advancement meeting –Task </a:t>
            </a:r>
            <a:r>
              <a:rPr lang="en-GB" dirty="0" smtClean="0"/>
              <a:t>1 | </a:t>
            </a:r>
            <a:r>
              <a:rPr lang="en-GB" dirty="0" smtClean="0"/>
              <a:t>22/09/2021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fr-FR" sz="1800" dirty="0" err="1" smtClean="0"/>
              <a:t>Apparently</a:t>
            </a:r>
            <a:r>
              <a:rPr lang="fr-FR" sz="1800" dirty="0" smtClean="0"/>
              <a:t> (</a:t>
            </a:r>
            <a:r>
              <a:rPr lang="fr-FR" sz="1800" dirty="0" err="1" smtClean="0"/>
              <a:t>very</a:t>
            </a:r>
            <a:r>
              <a:rPr lang="fr-FR" sz="1800" dirty="0" smtClean="0"/>
              <a:t> </a:t>
            </a:r>
            <a:r>
              <a:rPr lang="fr-FR" sz="1800" dirty="0" err="1" smtClean="0"/>
              <a:t>fresh</a:t>
            </a:r>
            <a:r>
              <a:rPr lang="fr-FR" sz="1800" dirty="0" smtClean="0"/>
              <a:t> news!), </a:t>
            </a:r>
            <a:r>
              <a:rPr lang="fr-FR" sz="1800" b="1" dirty="0" err="1" smtClean="0">
                <a:solidFill>
                  <a:srgbClr val="FF0000"/>
                </a:solidFill>
              </a:rPr>
              <a:t>Gitlab</a:t>
            </a:r>
            <a:r>
              <a:rPr lang="fr-FR" sz="1800" b="1" dirty="0" smtClean="0">
                <a:solidFill>
                  <a:srgbClr val="FF0000"/>
                </a:solidFill>
              </a:rPr>
              <a:t> </a:t>
            </a:r>
            <a:r>
              <a:rPr lang="fr-FR" sz="1800" b="1" dirty="0" err="1" smtClean="0">
                <a:solidFill>
                  <a:srgbClr val="FF0000"/>
                </a:solidFill>
              </a:rPr>
              <a:t>available</a:t>
            </a:r>
            <a:r>
              <a:rPr lang="fr-FR" sz="1800" b="1" dirty="0" smtClean="0">
                <a:solidFill>
                  <a:srgbClr val="FF0000"/>
                </a:solidFill>
              </a:rPr>
              <a:t> on Gateway</a:t>
            </a:r>
          </a:p>
          <a:p>
            <a:pPr marL="361950" lvl="2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fr-FR" sz="1600" dirty="0" smtClean="0"/>
              <a:t>= one of points </a:t>
            </a:r>
            <a:r>
              <a:rPr lang="fr-FR" sz="1600" dirty="0" err="1" smtClean="0"/>
              <a:t>monitored</a:t>
            </a:r>
            <a:r>
              <a:rPr lang="fr-FR" sz="1600" dirty="0" smtClean="0"/>
              <a:t> by </a:t>
            </a:r>
            <a:r>
              <a:rPr lang="fr-FR" sz="1600" dirty="0" err="1" smtClean="0"/>
              <a:t>traffic</a:t>
            </a:r>
            <a:r>
              <a:rPr lang="fr-FR" sz="1600" dirty="0" smtClean="0"/>
              <a:t> lights system</a:t>
            </a:r>
          </a:p>
          <a:p>
            <a:pPr marL="361950" lvl="2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endParaRPr lang="fr-FR" sz="1600" dirty="0"/>
          </a:p>
          <a:p>
            <a:pPr marL="247650" lvl="1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fr-FR" sz="1800" dirty="0" smtClean="0"/>
              <a:t>First </a:t>
            </a:r>
            <a:r>
              <a:rPr lang="fr-FR" sz="1800" dirty="0" err="1" smtClean="0"/>
              <a:t>step</a:t>
            </a:r>
            <a:r>
              <a:rPr lang="fr-FR" sz="1800" dirty="0" smtClean="0"/>
              <a:t>: </a:t>
            </a:r>
            <a:r>
              <a:rPr lang="fr-FR" sz="1800" dirty="0" err="1" smtClean="0"/>
              <a:t>ask</a:t>
            </a:r>
            <a:r>
              <a:rPr lang="fr-FR" sz="1800" dirty="0" smtClean="0"/>
              <a:t> for </a:t>
            </a:r>
            <a:r>
              <a:rPr lang="fr-FR" sz="1800" b="1" dirty="0" err="1" smtClean="0">
                <a:solidFill>
                  <a:srgbClr val="FF0000"/>
                </a:solidFill>
              </a:rPr>
              <a:t>account</a:t>
            </a:r>
            <a:r>
              <a:rPr lang="fr-FR" sz="1800" b="1" dirty="0" smtClean="0">
                <a:solidFill>
                  <a:srgbClr val="FF0000"/>
                </a:solidFill>
              </a:rPr>
              <a:t> </a:t>
            </a:r>
            <a:r>
              <a:rPr lang="fr-FR" sz="1800" b="1" dirty="0">
                <a:solidFill>
                  <a:srgbClr val="FF0000"/>
                </a:solidFill>
              </a:rPr>
              <a:t>on Gateway </a:t>
            </a:r>
            <a:r>
              <a:rPr lang="fr-FR" sz="1800" dirty="0"/>
              <a:t>=&gt; </a:t>
            </a:r>
            <a:r>
              <a:rPr lang="fr-FR" sz="1800" dirty="0">
                <a:hlinkClick r:id="rId3"/>
              </a:rPr>
              <a:t>https://</a:t>
            </a:r>
            <a:r>
              <a:rPr lang="fr-FR" sz="1800" dirty="0" smtClean="0">
                <a:hlinkClick r:id="rId3"/>
              </a:rPr>
              <a:t>wiki.eufus.eu/doku.php</a:t>
            </a:r>
            <a:endParaRPr lang="fr-FR" sz="1800" dirty="0" smtClean="0"/>
          </a:p>
          <a:p>
            <a:pPr marL="247650" lvl="1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fr-FR" sz="1800" dirty="0"/>
          </a:p>
          <a:p>
            <a:pPr marL="247650" lvl="1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fr-FR" sz="1800" dirty="0" smtClean="0"/>
              <a:t>Will </a:t>
            </a:r>
            <a:r>
              <a:rPr lang="fr-FR" sz="1800" dirty="0" err="1" smtClean="0"/>
              <a:t>enquire</a:t>
            </a:r>
            <a:r>
              <a:rPr lang="fr-FR" sz="1800" dirty="0" smtClean="0"/>
              <a:t> more </a:t>
            </a:r>
            <a:r>
              <a:rPr lang="fr-FR" sz="1800" dirty="0" err="1" smtClean="0"/>
              <a:t>detailed</a:t>
            </a:r>
            <a:r>
              <a:rPr lang="fr-FR" sz="1800" dirty="0" smtClean="0"/>
              <a:t> </a:t>
            </a:r>
            <a:r>
              <a:rPr lang="fr-FR" sz="1800" dirty="0" err="1" smtClean="0"/>
              <a:t>procedure</a:t>
            </a:r>
            <a:r>
              <a:rPr lang="fr-FR" sz="1800" dirty="0" smtClean="0"/>
              <a:t> and </a:t>
            </a:r>
            <a:r>
              <a:rPr lang="fr-FR" sz="1800" dirty="0" err="1" smtClean="0"/>
              <a:t>circulate</a:t>
            </a:r>
            <a:r>
              <a:rPr lang="fr-FR" sz="1800" dirty="0" smtClean="0"/>
              <a:t> </a:t>
            </a:r>
            <a:r>
              <a:rPr lang="fr-FR" sz="1800" dirty="0" err="1" smtClean="0"/>
              <a:t>it</a:t>
            </a:r>
            <a:endParaRPr lang="fr-FR" sz="18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fr-FR" sz="1800" b="1" i="1" dirty="0">
              <a:solidFill>
                <a:srgbClr val="FF0000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Reporting for HPC and SB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Received request for </a:t>
            </a:r>
            <a:r>
              <a:rPr lang="en-US" b="1" dirty="0" smtClean="0">
                <a:solidFill>
                  <a:srgbClr val="0000FF"/>
                </a:solidFill>
              </a:rPr>
              <a:t>reporting of HPC time usage</a:t>
            </a:r>
            <a:r>
              <a:rPr lang="en-US" dirty="0" smtClean="0"/>
              <a:t> on Marconi in cycle 4 (projects FUA34_EBC and FUAC4_EBC) – e-mail sent today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Please provide me with </a:t>
            </a:r>
            <a:r>
              <a:rPr lang="en-US" b="1" dirty="0" smtClean="0">
                <a:solidFill>
                  <a:srgbClr val="FF0000"/>
                </a:solidFill>
              </a:rPr>
              <a:t>feedback by Wednesday 29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Next </a:t>
            </a:r>
            <a:r>
              <a:rPr lang="en-US" b="1" dirty="0" smtClean="0">
                <a:solidFill>
                  <a:srgbClr val="0000FF"/>
                </a:solidFill>
              </a:rPr>
              <a:t>SB board meeting </a:t>
            </a:r>
            <a:r>
              <a:rPr lang="en-US" dirty="0" smtClean="0"/>
              <a:t>is scheduled for next Wednesday</a:t>
            </a:r>
            <a:endParaRPr lang="en-US" dirty="0"/>
          </a:p>
          <a:p>
            <a:pPr marL="704850" lvl="2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Late to ask for systematic reporting, but please provide me with key highlights of your recent activity in the form of a single slide / figure</a:t>
            </a:r>
          </a:p>
          <a:p>
            <a:pPr marL="361950" lvl="2" indent="0">
              <a:spcBef>
                <a:spcPts val="600"/>
              </a:spcBef>
              <a:buSzPct val="100000"/>
              <a:buNone/>
            </a:pPr>
            <a:r>
              <a:rPr lang="en-US" dirty="0" smtClean="0"/>
              <a:t>	+ Update on status of path to deliverables: all good, difficulties, foreseeable 	delays…</a:t>
            </a:r>
          </a:p>
          <a:p>
            <a:pPr marL="704850" lvl="2" indent="-3429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before </a:t>
            </a:r>
            <a:r>
              <a:rPr lang="en-US" b="1" dirty="0" smtClean="0">
                <a:solidFill>
                  <a:srgbClr val="FF0000"/>
                </a:solidFill>
              </a:rPr>
              <a:t>Monday 27th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GB" dirty="0" smtClean="0"/>
              <a:t>Patrick Tamain | TSVV3 </a:t>
            </a:r>
            <a:r>
              <a:rPr lang="en-GB" dirty="0" smtClean="0"/>
              <a:t>regular advancement meeting –Task </a:t>
            </a:r>
            <a:r>
              <a:rPr lang="en-GB" dirty="0" smtClean="0"/>
              <a:t>1 | </a:t>
            </a:r>
            <a:r>
              <a:rPr lang="en-GB" dirty="0" smtClean="0"/>
              <a:t>22/09/2021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91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GB" dirty="0" smtClean="0"/>
              <a:t>Patrick Tamain | TSVV3 </a:t>
            </a:r>
            <a:r>
              <a:rPr lang="en-GB" dirty="0" smtClean="0"/>
              <a:t>regular advancement meeting –Task </a:t>
            </a:r>
            <a:r>
              <a:rPr lang="en-GB" dirty="0" smtClean="0"/>
              <a:t>1 | </a:t>
            </a:r>
            <a:r>
              <a:rPr lang="en-GB" dirty="0" smtClean="0"/>
              <a:t>22/09/2021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954516"/>
              </p:ext>
            </p:extLst>
          </p:nvPr>
        </p:nvGraphicFramePr>
        <p:xfrm>
          <a:off x="185171" y="699542"/>
          <a:ext cx="8851325" cy="3915723"/>
        </p:xfrm>
        <a:graphic>
          <a:graphicData uri="http://schemas.openxmlformats.org/drawingml/2006/table">
            <a:tbl>
              <a:tblPr/>
              <a:tblGrid>
                <a:gridCol w="8851325">
                  <a:extLst>
                    <a:ext uri="{9D8B030D-6E8A-4147-A177-3AD203B41FA5}">
                      <a16:colId xmlns:a16="http://schemas.microsoft.com/office/drawing/2014/main" val="973849662"/>
                    </a:ext>
                  </a:extLst>
                </a:gridCol>
              </a:tblGrid>
              <a:tr h="112485">
                <a:tc>
                  <a:txBody>
                    <a:bodyPr/>
                    <a:lstStyle/>
                    <a:p>
                      <a:r>
                        <a:rPr lang="it-IT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M Scotto d’Abusco et al : 4th August 2021 | DocumentID : 30357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835866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Core-edge 2D ﬂuid modeling of full tokamak discharge with varying magnetic equilibrium: from WEST start-up to ramp-down</a:t>
                      </a:r>
                      <a:endParaRPr lang="en-US" sz="7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672114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Nuclear Fusion, .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122962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authors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G. 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Giorgiani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J.F. Artaud, H. 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Buﬀerand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, G. Ciraolo , P. 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Ghendrih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E. Serre, P. Tamain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044130"/>
                  </a:ext>
                </a:extLst>
              </a:tr>
              <a:tr h="109449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019668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H </a:t>
                      </a:r>
                      <a:r>
                        <a:rPr lang="en-US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Bufferand</a:t>
                      </a:r>
                      <a:r>
                        <a:rPr lang="en-US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et al : 28th July 2021 | </a:t>
                      </a:r>
                      <a:r>
                        <a:rPr lang="en-US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en-US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30320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902854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: Implementation of multi-component Zhdanov closure in SOLEDGE3X</a:t>
                      </a:r>
                      <a:endParaRPr lang="en-US" sz="7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566136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Plasma Physics and Controlled Fusion, .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736372"/>
                  </a:ext>
                </a:extLst>
              </a:tr>
              <a:tr h="221934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authors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J. Balbin, S. Baschetti, J. 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Bucalossi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G. Ciraolo, Ph. 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Ghendrih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R. Mao, N. 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Rivals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P. Tamain, H. Yang, G. 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Giorgiani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F. Schwander, M. Scotto d'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Abusco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E. Serre, J. Denis, Y. Marandet, M. 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Raghunathan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P. Innocente, D. Galassi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795807"/>
                  </a:ext>
                </a:extLst>
              </a:tr>
              <a:tr h="109449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641506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A. J. Coelho et al : 22nd July 2021 | </a:t>
                      </a:r>
                      <a:r>
                        <a:rPr lang="fr-FR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30280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550141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: First global simulations of plasma turbulence in a stellarator with an island divertor</a:t>
                      </a:r>
                      <a:endParaRPr lang="en-US" sz="7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594996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19th European Fusion Theory Conference, Virtual, 11th October 2021.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692945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J. Loizu, P. Ricci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584717"/>
                  </a:ext>
                </a:extLst>
              </a:tr>
              <a:tr h="109449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3647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 Coroado et al : 18th June 2021 | DocumentID : 30041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23884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6"/>
                        </a:rPr>
                        <a:t>: A self-consistent multi-component model of plasma turbulence and kinetic neutral dynamics for the simulation of the tokamak boundary</a:t>
                      </a:r>
                      <a:endParaRPr lang="en-US" sz="7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308561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Nuclear Fusion, .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61976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P.Ricci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285662"/>
                  </a:ext>
                </a:extLst>
              </a:tr>
              <a:tr h="109449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729941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M. Giacomin et al : 1st June 2021 | DocumentID : 29830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35595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7"/>
                        </a:rPr>
                        <a:t>: The GBS code for the self-consistent simulation of plasma turbulence and kinetic neutral dynamics in the tokamak boundary</a:t>
                      </a:r>
                      <a:endParaRPr lang="en-US" sz="7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46967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Computer Physics Communications, .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695297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P.Ricci, A.Coroado, G.Fourestey, D.Galassi, E.Lanti, D.Mancini, N.Richard, N.Varini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936557"/>
                  </a:ext>
                </a:extLst>
              </a:tr>
              <a:tr h="109449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50201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W Dekeyser et al : 29th April 2021 | DocumentID : 29620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657771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8"/>
                        </a:rPr>
                        <a:t>: A self-consistent mean-field model for anomalous transport due to electrostatic ExB drift turbulence in the scrape-off layer and implementation in SOLPS-ITER</a:t>
                      </a:r>
                      <a:endParaRPr lang="en-US" sz="7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41082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The 18th International Workshop on Plasma Edge Theory in Fusion Devices (PET21), Lausanne, Switzerland, 13th September 2021.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55267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R. Coosemans, S. Carli, M. Baelmans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087867"/>
                  </a:ext>
                </a:extLst>
              </a:tr>
              <a:tr h="109449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095469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R. Coosemans et al : 27th April 2021 | DocumentID : 29611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283918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9"/>
                        </a:rPr>
                        <a:t>: A self-consistent mean-field model for turbulent particle and heat transport in 2D interchange-dominated ExB turbulence in the scrape-off layer</a:t>
                      </a:r>
                      <a:endParaRPr lang="en-US" sz="7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73917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The 18th International Workshop on Plasma Edge Theory in Fusion Devices (PET21), Lausanne, Switzerland, 13th September 2021.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605475"/>
                  </a:ext>
                </a:extLst>
              </a:tr>
              <a:tr h="112485"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Co-authors : W. </a:t>
                      </a:r>
                      <a:r>
                        <a:rPr lang="en-US" sz="7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Dekeyser</a:t>
                      </a:r>
                      <a:r>
                        <a:rPr lang="en-US" sz="7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M. Baelmans</a:t>
                      </a:r>
                    </a:p>
                  </a:txBody>
                  <a:tcPr marL="5071" marR="5071" marT="1268" marB="12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91512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Reminder on publication rules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GB" dirty="0" smtClean="0"/>
              <a:t>Patrick Tamain | TSVV3 </a:t>
            </a:r>
            <a:r>
              <a:rPr lang="en-GB" dirty="0" smtClean="0"/>
              <a:t>regular advancement meeting –Task </a:t>
            </a:r>
            <a:r>
              <a:rPr lang="en-GB" dirty="0" smtClean="0"/>
              <a:t>1 | </a:t>
            </a:r>
            <a:r>
              <a:rPr lang="en-GB" dirty="0" smtClean="0"/>
              <a:t>22/09/2021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err="1" smtClean="0"/>
              <a:t>Pinboard</a:t>
            </a:r>
            <a:r>
              <a:rPr lang="en-US" dirty="0" smtClean="0"/>
              <a:t> validation: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1600" dirty="0"/>
              <a:t>TSVV/ACH-internal papers can be endorsed by the respective </a:t>
            </a:r>
            <a:r>
              <a:rPr lang="en-GB" sz="1600" b="1" dirty="0">
                <a:solidFill>
                  <a:srgbClr val="FF0000"/>
                </a:solidFill>
              </a:rPr>
              <a:t>PI alone </a:t>
            </a:r>
            <a:endParaRPr lang="fr-FR" sz="1600" b="1" dirty="0">
              <a:solidFill>
                <a:srgbClr val="FF0000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sz="1600" dirty="0"/>
              <a:t>Papers with WP involvement should have the respective </a:t>
            </a:r>
            <a:r>
              <a:rPr lang="en-GB" sz="1600" b="1" dirty="0">
                <a:solidFill>
                  <a:srgbClr val="0000FF"/>
                </a:solidFill>
              </a:rPr>
              <a:t>PL as secondary endorser </a:t>
            </a:r>
            <a:endParaRPr lang="fr-FR" sz="1600" b="1" dirty="0">
              <a:solidFill>
                <a:srgbClr val="0000FF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sz="1600" dirty="0"/>
              <a:t>TSVV papers are to be brought to the attention of the respective </a:t>
            </a:r>
            <a:r>
              <a:rPr lang="en-GB" sz="1600" b="1" dirty="0">
                <a:solidFill>
                  <a:srgbClr val="0000FF"/>
                </a:solidFill>
              </a:rPr>
              <a:t>Thrust Facilitator</a:t>
            </a:r>
            <a:endParaRPr lang="fr-FR" sz="1600" b="1" dirty="0">
              <a:solidFill>
                <a:srgbClr val="0000FF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b="1" dirty="0" smtClean="0">
              <a:solidFill>
                <a:srgbClr val="FF0000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Acknowledgements:</a:t>
            </a: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Use </a:t>
            </a:r>
            <a:r>
              <a:rPr lang="en-US" sz="1600" b="1" dirty="0" smtClean="0">
                <a:solidFill>
                  <a:srgbClr val="FF0000"/>
                </a:solidFill>
              </a:rPr>
              <a:t>standard </a:t>
            </a:r>
            <a:r>
              <a:rPr lang="en-US" sz="1600" b="1" dirty="0" err="1" smtClean="0">
                <a:solidFill>
                  <a:srgbClr val="FF0000"/>
                </a:solidFill>
              </a:rPr>
              <a:t>EUROfusion</a:t>
            </a:r>
            <a:r>
              <a:rPr lang="en-US" sz="1600" b="1" dirty="0" smtClean="0">
                <a:solidFill>
                  <a:srgbClr val="FF0000"/>
                </a:solidFill>
              </a:rPr>
              <a:t> acknowledgment</a:t>
            </a:r>
            <a:r>
              <a:rPr lang="en-US" sz="1600" dirty="0" smtClean="0"/>
              <a:t> sentence: </a:t>
            </a:r>
            <a:r>
              <a:rPr lang="en-US" sz="1600" i="1" dirty="0"/>
              <a:t>“This work has been carried out within the framework of the </a:t>
            </a:r>
            <a:r>
              <a:rPr lang="en-US" sz="1600" i="1" dirty="0" err="1"/>
              <a:t>EUROfusion</a:t>
            </a:r>
            <a:r>
              <a:rPr lang="en-US" sz="1600" i="1" dirty="0"/>
              <a:t> Consortium and has received funding from the </a:t>
            </a:r>
            <a:r>
              <a:rPr lang="en-US" sz="1600" i="1" dirty="0" err="1"/>
              <a:t>Euratom</a:t>
            </a:r>
            <a:r>
              <a:rPr lang="en-US" sz="1600" i="1" dirty="0"/>
              <a:t> research and training </a:t>
            </a:r>
            <a:r>
              <a:rPr lang="en-US" sz="1600" i="1" dirty="0" err="1"/>
              <a:t>programme</a:t>
            </a:r>
            <a:r>
              <a:rPr lang="en-US" sz="1600" i="1" dirty="0"/>
              <a:t> 2014-2018 and 2019-2020 under grant agreement No 633053. The views and opinions expressed herein do not necessarily reflect those of the European Commission</a:t>
            </a:r>
            <a:r>
              <a:rPr lang="en-US" sz="1600" i="1" dirty="0" smtClean="0"/>
              <a:t>.”</a:t>
            </a:r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FF0000"/>
                </a:solidFill>
              </a:rPr>
              <a:t>HPC acknowledgment </a:t>
            </a:r>
            <a:r>
              <a:rPr lang="en-US" sz="1600" dirty="0" smtClean="0"/>
              <a:t>if related anyhow</a:t>
            </a:r>
            <a:r>
              <a:rPr lang="en-US" sz="1600" dirty="0"/>
              <a:t>: </a:t>
            </a:r>
            <a:r>
              <a:rPr lang="en-US" sz="1600" i="1" dirty="0" smtClean="0"/>
              <a:t>“This </a:t>
            </a:r>
            <a:r>
              <a:rPr lang="en-US" sz="1600" i="1" dirty="0"/>
              <a:t>work was granted access to the HPC resources of </a:t>
            </a:r>
            <a:r>
              <a:rPr lang="en-US" sz="1600" i="1" dirty="0" smtClean="0"/>
              <a:t>the </a:t>
            </a:r>
            <a:r>
              <a:rPr lang="en-US" sz="1600" i="1" dirty="0" err="1"/>
              <a:t>EUROfusion</a:t>
            </a:r>
            <a:r>
              <a:rPr lang="en-US" sz="1600" i="1" dirty="0"/>
              <a:t> High Performance Computer (Marconi-Fusion) under the project </a:t>
            </a:r>
            <a:r>
              <a:rPr lang="en-US" sz="1600" i="1" dirty="0" smtClean="0"/>
              <a:t>TSVV3.”</a:t>
            </a:r>
            <a:endParaRPr lang="en-US" sz="1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Upcoming deliverables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GB" dirty="0" smtClean="0"/>
              <a:t>Patrick Tamain | TSVV3 </a:t>
            </a:r>
            <a:r>
              <a:rPr lang="en-GB" dirty="0" smtClean="0"/>
              <a:t>regular advancement meeting –Task </a:t>
            </a:r>
            <a:r>
              <a:rPr lang="en-GB" dirty="0" smtClean="0"/>
              <a:t>1 | </a:t>
            </a:r>
            <a:r>
              <a:rPr lang="en-GB" dirty="0" smtClean="0"/>
              <a:t>22/09/2021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559853"/>
              </p:ext>
            </p:extLst>
          </p:nvPr>
        </p:nvGraphicFramePr>
        <p:xfrm>
          <a:off x="435928" y="1100159"/>
          <a:ext cx="8229600" cy="2975320"/>
        </p:xfrm>
        <a:graphic>
          <a:graphicData uri="http://schemas.openxmlformats.org/drawingml/2006/table">
            <a:tbl>
              <a:tblPr/>
              <a:tblGrid>
                <a:gridCol w="1951003">
                  <a:extLst>
                    <a:ext uri="{9D8B030D-6E8A-4147-A177-3AD203B41FA5}">
                      <a16:colId xmlns:a16="http://schemas.microsoft.com/office/drawing/2014/main" val="3058334046"/>
                    </a:ext>
                  </a:extLst>
                </a:gridCol>
                <a:gridCol w="2940851">
                  <a:extLst>
                    <a:ext uri="{9D8B030D-6E8A-4147-A177-3AD203B41FA5}">
                      <a16:colId xmlns:a16="http://schemas.microsoft.com/office/drawing/2014/main" val="226194461"/>
                    </a:ext>
                  </a:extLst>
                </a:gridCol>
                <a:gridCol w="1951003">
                  <a:extLst>
                    <a:ext uri="{9D8B030D-6E8A-4147-A177-3AD203B41FA5}">
                      <a16:colId xmlns:a16="http://schemas.microsoft.com/office/drawing/2014/main" val="1263326048"/>
                    </a:ext>
                  </a:extLst>
                </a:gridCol>
                <a:gridCol w="1028102">
                  <a:extLst>
                    <a:ext uri="{9D8B030D-6E8A-4147-A177-3AD203B41FA5}">
                      <a16:colId xmlns:a16="http://schemas.microsoft.com/office/drawing/2014/main" val="690130126"/>
                    </a:ext>
                  </a:extLst>
                </a:gridCol>
                <a:gridCol w="358641">
                  <a:extLst>
                    <a:ext uri="{9D8B030D-6E8A-4147-A177-3AD203B41FA5}">
                      <a16:colId xmlns:a16="http://schemas.microsoft.com/office/drawing/2014/main" val="3759262585"/>
                    </a:ext>
                  </a:extLst>
                </a:gridCol>
              </a:tblGrid>
              <a:tr h="23094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Reference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Title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What exactly?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Who?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Due date</a:t>
                      </a:r>
                    </a:p>
                  </a:txBody>
                  <a:tcPr marL="5862" marR="5862" marT="58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894282"/>
                  </a:ext>
                </a:extLst>
              </a:tr>
              <a:tr h="123092"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D3.1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Implementation and generalization of RANS transport models and related BCs in edge codes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a) One-equation k model in EBC/SOLEDGE3X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KUL, CEA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087085"/>
                  </a:ext>
                </a:extLst>
              </a:tr>
              <a:tr h="2461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b) Basic two-equation k-ε/ζ models in SOLEDGE3X/SOLPS-ITER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902495"/>
                  </a:ext>
                </a:extLst>
              </a:tr>
              <a:tr h="25204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350934"/>
                  </a:ext>
                </a:extLst>
              </a:tr>
              <a:tr h="12309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D4.1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Report on performance evaluation and gain in each supported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Flash report on performance evaluation and gains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Codes’ ROs with ACH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88174"/>
                  </a:ext>
                </a:extLst>
              </a:tr>
              <a:tr h="1289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223523"/>
                  </a:ext>
                </a:extLst>
              </a:tr>
              <a:tr h="252046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D5.1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Implement fluid neutrals models derived in TSVV5 in existing turbulence codes (SOLEDGE3X, EBC, FELTOR)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Turbulence codes with fluid neutrals model embedded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CEA, KUL, DTU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888309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D9.1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Create publicly accessible git repositories for all contributing codes and setup continuous integration environment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Git repositories wit CI environment for each partner code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All partners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déc-21</a:t>
                      </a:r>
                    </a:p>
                  </a:txBody>
                  <a:tcPr marL="5862" marR="5862" marT="5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17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2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</a:t>
            </a:r>
            <a:r>
              <a:rPr lang="en-US" dirty="0" smtClean="0"/>
              <a:t>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GB" dirty="0" smtClean="0"/>
              <a:t>Patrick Tamain | TSVV3 </a:t>
            </a:r>
            <a:r>
              <a:rPr lang="en-GB" dirty="0" smtClean="0"/>
              <a:t>regular advancement meeting –Task </a:t>
            </a:r>
            <a:r>
              <a:rPr lang="en-GB" dirty="0" smtClean="0"/>
              <a:t>1 | </a:t>
            </a:r>
            <a:r>
              <a:rPr lang="en-GB" dirty="0" smtClean="0"/>
              <a:t>22/09/2021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9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t="23036"/>
          <a:stretch/>
        </p:blipFill>
        <p:spPr>
          <a:xfrm>
            <a:off x="755576" y="699542"/>
            <a:ext cx="7211465" cy="4176464"/>
          </a:xfrm>
          <a:prstGeom prst="rect">
            <a:avLst/>
          </a:prstGeom>
        </p:spPr>
      </p:pic>
      <p:sp>
        <p:nvSpPr>
          <p:cNvPr id="6" name="Arc 5"/>
          <p:cNvSpPr/>
          <p:nvPr/>
        </p:nvSpPr>
        <p:spPr>
          <a:xfrm>
            <a:off x="7845877" y="3075806"/>
            <a:ext cx="505714" cy="1008112"/>
          </a:xfrm>
          <a:prstGeom prst="arc">
            <a:avLst>
              <a:gd name="adj1" fmla="val 16200000"/>
              <a:gd name="adj2" fmla="val 5311717"/>
            </a:avLst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362579" y="3410585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Swap?</a:t>
            </a:r>
            <a:endParaRPr lang="fr-FR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2068</TotalTime>
  <Words>1178</Words>
  <Application>Microsoft Office PowerPoint</Application>
  <PresentationFormat>Affichage à l'écran (16:9)</PresentationFormat>
  <Paragraphs>136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Thème Office</vt:lpstr>
      <vt:lpstr>TSVV3 – Regular advancement meeting 22/09/2021 – Task 1 Project news</vt:lpstr>
      <vt:lpstr>Format of regular meetings</vt:lpstr>
      <vt:lpstr>Code progress monitoring</vt:lpstr>
      <vt:lpstr>Gitlab available on Gateway!</vt:lpstr>
      <vt:lpstr>Reporting for HPC and SB</vt:lpstr>
      <vt:lpstr>Latest publications</vt:lpstr>
      <vt:lpstr>Reminder on publication rules</vt:lpstr>
      <vt:lpstr>Upcoming deliverables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102</cp:revision>
  <cp:lastPrinted>2014-10-16T14:51:28Z</cp:lastPrinted>
  <dcterms:created xsi:type="dcterms:W3CDTF">2021-03-22T08:41:36Z</dcterms:created>
  <dcterms:modified xsi:type="dcterms:W3CDTF">2021-09-22T12:44:02Z</dcterms:modified>
</cp:coreProperties>
</file>