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7"/>
  </p:sldMasterIdLst>
  <p:notesMasterIdLst>
    <p:notesMasterId r:id="rId19"/>
  </p:notesMasterIdLst>
  <p:handoutMasterIdLst>
    <p:handoutMasterId r:id="rId20"/>
  </p:handoutMasterIdLst>
  <p:sldIdLst>
    <p:sldId id="260" r:id="rId8"/>
    <p:sldId id="257" r:id="rId9"/>
    <p:sldId id="262" r:id="rId10"/>
    <p:sldId id="263" r:id="rId11"/>
    <p:sldId id="270" r:id="rId12"/>
    <p:sldId id="264" r:id="rId13"/>
    <p:sldId id="265" r:id="rId14"/>
    <p:sldId id="266" r:id="rId15"/>
    <p:sldId id="261" r:id="rId16"/>
    <p:sldId id="268" r:id="rId17"/>
    <p:sldId id="269" r:id="rId18"/>
  </p:sldIdLst>
  <p:sldSz cx="12190413" cy="6858000"/>
  <p:notesSz cx="6858000" cy="9144000"/>
  <p:custDataLst>
    <p:tags r:id="rId21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00"/>
    <a:srgbClr val="000000"/>
    <a:srgbClr val="FFCC00"/>
    <a:srgbClr val="FF6600"/>
    <a:srgbClr val="FF0000"/>
    <a:srgbClr val="FF0099"/>
    <a:srgbClr val="CC3399"/>
    <a:srgbClr val="660066"/>
    <a:srgbClr val="66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098" autoAdjust="0"/>
  </p:normalViewPr>
  <p:slideViewPr>
    <p:cSldViewPr showGuide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‹#›</a:t>
            </a:fld>
            <a:endParaRPr lang="da-D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2135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>
          <p15:clr>
            <a:srgbClr val="F26B43"/>
          </p15:clr>
        </p15:guide>
        <p15:guide id="2" pos="3896">
          <p15:clr>
            <a:srgbClr val="F26B43"/>
          </p15:clr>
        </p15:guide>
        <p15:guide id="3" pos="4205">
          <p15:clr>
            <a:srgbClr val="F26B43"/>
          </p15:clr>
        </p15:guide>
        <p15:guide id="4" pos="698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 dirty="0"/>
              <a:t>Click to add title one line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 dirty="0"/>
              <a:t>Click to add title one line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 dirty="0"/>
              <a:t>Click to add title one line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spcBef>
                <a:spcPts val="0"/>
              </a:spcBef>
              <a:defRPr sz="700" b="0">
                <a:noFill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  <a:p>
            <a:pPr lvl="5"/>
            <a:endParaRPr lang="en-GB" dirty="0"/>
          </a:p>
        </p:txBody>
      </p:sp>
      <p:sp>
        <p:nvSpPr>
          <p:cNvPr id="113676" name="text" descr="{&quot;templafy&quot;:{&quot;id&quot;:&quot;2fce62a0-f28a-44e1-a519-0cbe37b25f7a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en-GB" sz="700" b="1" dirty="0">
                <a:solidFill>
                  <a:schemeClr val="bg1"/>
                </a:solidFill>
                <a:latin typeface="+mn-lt"/>
              </a:rPr>
              <a:t>DTU</a:t>
            </a:r>
          </a:p>
        </p:txBody>
      </p:sp>
      <p:sp>
        <p:nvSpPr>
          <p:cNvPr id="5" name="date" descr="{&quot;templafy&quot;:{&quot;id&quot;:&quot;58465eeb-cfe0-4970-97ec-88179dc0a9c2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-80" charset="-128"/>
              </a:rPr>
              <a:t>Date</a:t>
            </a:r>
          </a:p>
        </p:txBody>
      </p:sp>
      <p:sp>
        <p:nvSpPr>
          <p:cNvPr id="7" name="text" descr="{&quot;templafy&quot;:{&quot;id&quot;:&quot;5020bdfb-1912-4d6d-a5c3-71b7da283692&quot;}}" title="Form.PresentationTitle">
            <a:extLst>
              <a:ext uri="{FF2B5EF4-FFF2-40B4-BE49-F238E27FC236}">
                <a16:creationId xmlns:a16="http://schemas.microsoft.com/office/drawing/2014/main" id="{06B09BDB-1C7D-4F8A-8F1B-82D88054A428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700" dirty="0">
                <a:solidFill>
                  <a:schemeClr val="bg1"/>
                </a:solidFill>
                <a:latin typeface="+mn-lt"/>
              </a:rPr>
              <a:t>Title</a:t>
            </a: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63/1.473697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oi.org/10.1063/1.5019662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8/1741-4326/ab9fa8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74358EA-4D5B-461F-997D-DE6729900D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Source terms in gyro-fluid models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8CE6942-A17C-4247-86C6-41FACF7E90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TSVV3 status meeting, M. Wiesenberger, 22.9.21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A221E4-1851-497D-90EE-984C7112166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1</a:t>
            </a:fld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207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82638" y="2564904"/>
            <a:ext cx="3600400" cy="24482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6694" y="5373216"/>
            <a:ext cx="86241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err="1" smtClean="0">
                <a:latin typeface="+mn-lt"/>
              </a:rPr>
              <a:t>mNV</a:t>
            </a:r>
            <a:r>
              <a:rPr lang="en-GB" dirty="0" smtClean="0">
                <a:latin typeface="+mn-lt"/>
              </a:rPr>
              <a:t> = 0 </a:t>
            </a:r>
            <a:endParaRPr lang="en-GB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83438" y="1997223"/>
            <a:ext cx="12647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smtClean="0">
                <a:latin typeface="+mn-lt"/>
              </a:rPr>
              <a:t>AFTER: </a:t>
            </a:r>
            <a:r>
              <a:rPr lang="en-GB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ions</a:t>
            </a:r>
            <a:r>
              <a:rPr lang="en-GB" dirty="0" smtClean="0">
                <a:latin typeface="+mn-lt"/>
              </a:rPr>
              <a:t> </a:t>
            </a:r>
            <a:endParaRPr lang="en-GB" dirty="0" smtClean="0"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031310" y="2543092"/>
            <a:ext cx="3600400" cy="24482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1102" y="1997224"/>
            <a:ext cx="174406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smtClean="0">
                <a:latin typeface="+mn-lt"/>
              </a:rPr>
              <a:t>BEFORE: </a:t>
            </a:r>
            <a:r>
              <a:rPr lang="en-GB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neutrals </a:t>
            </a:r>
            <a:endParaRPr lang="en-GB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11430" y="5373216"/>
            <a:ext cx="163506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err="1" smtClean="0">
                <a:latin typeface="+mn-lt"/>
              </a:rPr>
              <a:t>mNV</a:t>
            </a:r>
            <a:r>
              <a:rPr lang="en-GB" dirty="0" smtClean="0">
                <a:latin typeface="+mn-lt"/>
              </a:rPr>
              <a:t> = </a:t>
            </a:r>
            <a:r>
              <a:rPr lang="en-GB" dirty="0" err="1" smtClean="0">
                <a:latin typeface="+mn-lt"/>
              </a:rPr>
              <a:t>mNV_ExB</a:t>
            </a:r>
            <a:endParaRPr lang="en-GB" dirty="0" smtClean="0">
              <a:latin typeface="+mn-lt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478582" y="2708920"/>
            <a:ext cx="288032" cy="2088232"/>
          </a:xfrm>
          <a:prstGeom prst="upArrow">
            <a:avLst/>
          </a:prstGeom>
          <a:solidFill>
            <a:schemeClr val="accent2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6527254" y="2708920"/>
            <a:ext cx="288032" cy="2088232"/>
          </a:xfrm>
          <a:prstGeom prst="upArrow">
            <a:avLst/>
          </a:prstGeom>
          <a:solidFill>
            <a:schemeClr val="accent2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 flipV="1">
            <a:off x="1310032" y="2759809"/>
            <a:ext cx="326504" cy="6438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144874" y="2996952"/>
            <a:ext cx="207640" cy="67029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3680470" y="2996952"/>
            <a:ext cx="396044" cy="6495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1461542" y="3958208"/>
            <a:ext cx="554360" cy="11097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1310032" y="4429218"/>
            <a:ext cx="720080" cy="19329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2320702" y="4263008"/>
            <a:ext cx="262880" cy="12138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714278" y="3909469"/>
            <a:ext cx="830560" cy="2170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3040782" y="4263008"/>
            <a:ext cx="864096" cy="3324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985542" y="3149352"/>
            <a:ext cx="478904" cy="2543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2930302" y="4797152"/>
            <a:ext cx="874948" cy="754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Freeform 34"/>
          <p:cNvSpPr/>
          <p:nvPr/>
        </p:nvSpPr>
        <p:spPr bwMode="auto">
          <a:xfrm>
            <a:off x="7472218" y="2927927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 bwMode="auto">
          <a:xfrm>
            <a:off x="7474121" y="3532393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 bwMode="auto">
          <a:xfrm>
            <a:off x="8660534" y="2802988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 bwMode="auto">
          <a:xfrm>
            <a:off x="7565612" y="4207500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 bwMode="auto">
          <a:xfrm>
            <a:off x="8029869" y="3187823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 bwMode="auto">
          <a:xfrm>
            <a:off x="8677563" y="4061805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138244" y="1814277"/>
            <a:ext cx="11597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dirty="0" smtClean="0">
                <a:latin typeface="+mn-lt"/>
              </a:rPr>
              <a:t>IONIZATION</a:t>
            </a:r>
            <a:endParaRPr lang="en-GB" dirty="0" err="1" smtClean="0"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8383546" y="3638063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 bwMode="auto">
          <a:xfrm>
            <a:off x="9510214" y="3192014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Freeform 45"/>
          <p:cNvSpPr/>
          <p:nvPr/>
        </p:nvSpPr>
        <p:spPr bwMode="auto">
          <a:xfrm>
            <a:off x="9260897" y="3638063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Freeform 46"/>
          <p:cNvSpPr/>
          <p:nvPr/>
        </p:nvSpPr>
        <p:spPr bwMode="auto">
          <a:xfrm>
            <a:off x="9537286" y="4133434"/>
            <a:ext cx="895927" cy="387928"/>
          </a:xfrm>
          <a:custGeom>
            <a:avLst/>
            <a:gdLst>
              <a:gd name="connsiteX0" fmla="*/ 895927 w 895927"/>
              <a:gd name="connsiteY0" fmla="*/ 221673 h 387928"/>
              <a:gd name="connsiteX1" fmla="*/ 868218 w 895927"/>
              <a:gd name="connsiteY1" fmla="*/ 92364 h 387928"/>
              <a:gd name="connsiteX2" fmla="*/ 840509 w 895927"/>
              <a:gd name="connsiteY2" fmla="*/ 73891 h 387928"/>
              <a:gd name="connsiteX3" fmla="*/ 822037 w 895927"/>
              <a:gd name="connsiteY3" fmla="*/ 46182 h 387928"/>
              <a:gd name="connsiteX4" fmla="*/ 757382 w 895927"/>
              <a:gd name="connsiteY4" fmla="*/ 18473 h 387928"/>
              <a:gd name="connsiteX5" fmla="*/ 720437 w 895927"/>
              <a:gd name="connsiteY5" fmla="*/ 0 h 387928"/>
              <a:gd name="connsiteX6" fmla="*/ 554182 w 895927"/>
              <a:gd name="connsiteY6" fmla="*/ 9237 h 387928"/>
              <a:gd name="connsiteX7" fmla="*/ 526473 w 895927"/>
              <a:gd name="connsiteY7" fmla="*/ 27709 h 387928"/>
              <a:gd name="connsiteX8" fmla="*/ 517237 w 895927"/>
              <a:gd name="connsiteY8" fmla="*/ 64655 h 387928"/>
              <a:gd name="connsiteX9" fmla="*/ 498764 w 895927"/>
              <a:gd name="connsiteY9" fmla="*/ 120073 h 387928"/>
              <a:gd name="connsiteX10" fmla="*/ 517237 w 895927"/>
              <a:gd name="connsiteY10" fmla="*/ 221673 h 387928"/>
              <a:gd name="connsiteX11" fmla="*/ 572655 w 895927"/>
              <a:gd name="connsiteY11" fmla="*/ 267855 h 387928"/>
              <a:gd name="connsiteX12" fmla="*/ 600364 w 895927"/>
              <a:gd name="connsiteY12" fmla="*/ 277091 h 387928"/>
              <a:gd name="connsiteX13" fmla="*/ 646546 w 895927"/>
              <a:gd name="connsiteY13" fmla="*/ 267855 h 387928"/>
              <a:gd name="connsiteX14" fmla="*/ 609600 w 895927"/>
              <a:gd name="connsiteY14" fmla="*/ 120073 h 387928"/>
              <a:gd name="connsiteX15" fmla="*/ 600364 w 895927"/>
              <a:gd name="connsiteY15" fmla="*/ 92364 h 387928"/>
              <a:gd name="connsiteX16" fmla="*/ 544946 w 895927"/>
              <a:gd name="connsiteY16" fmla="*/ 64655 h 387928"/>
              <a:gd name="connsiteX17" fmla="*/ 508000 w 895927"/>
              <a:gd name="connsiteY17" fmla="*/ 46182 h 387928"/>
              <a:gd name="connsiteX18" fmla="*/ 286327 w 895927"/>
              <a:gd name="connsiteY18" fmla="*/ 55418 h 387928"/>
              <a:gd name="connsiteX19" fmla="*/ 258618 w 895927"/>
              <a:gd name="connsiteY19" fmla="*/ 64655 h 387928"/>
              <a:gd name="connsiteX20" fmla="*/ 249382 w 895927"/>
              <a:gd name="connsiteY20" fmla="*/ 92364 h 387928"/>
              <a:gd name="connsiteX21" fmla="*/ 230909 w 895927"/>
              <a:gd name="connsiteY21" fmla="*/ 120073 h 387928"/>
              <a:gd name="connsiteX22" fmla="*/ 230909 w 895927"/>
              <a:gd name="connsiteY22" fmla="*/ 286328 h 387928"/>
              <a:gd name="connsiteX23" fmla="*/ 258618 w 895927"/>
              <a:gd name="connsiteY23" fmla="*/ 341746 h 387928"/>
              <a:gd name="connsiteX24" fmla="*/ 314037 w 895927"/>
              <a:gd name="connsiteY24" fmla="*/ 369455 h 387928"/>
              <a:gd name="connsiteX25" fmla="*/ 341746 w 895927"/>
              <a:gd name="connsiteY25" fmla="*/ 387928 h 387928"/>
              <a:gd name="connsiteX26" fmla="*/ 415637 w 895927"/>
              <a:gd name="connsiteY26" fmla="*/ 378691 h 387928"/>
              <a:gd name="connsiteX27" fmla="*/ 434109 w 895927"/>
              <a:gd name="connsiteY27" fmla="*/ 341746 h 387928"/>
              <a:gd name="connsiteX28" fmla="*/ 424873 w 895927"/>
              <a:gd name="connsiteY28" fmla="*/ 249382 h 387928"/>
              <a:gd name="connsiteX29" fmla="*/ 415637 w 895927"/>
              <a:gd name="connsiteY29" fmla="*/ 221673 h 387928"/>
              <a:gd name="connsiteX30" fmla="*/ 387927 w 895927"/>
              <a:gd name="connsiteY30" fmla="*/ 203200 h 387928"/>
              <a:gd name="connsiteX31" fmla="*/ 332509 w 895927"/>
              <a:gd name="connsiteY31" fmla="*/ 157018 h 387928"/>
              <a:gd name="connsiteX32" fmla="*/ 277091 w 895927"/>
              <a:gd name="connsiteY32" fmla="*/ 138546 h 387928"/>
              <a:gd name="connsiteX33" fmla="*/ 249382 w 895927"/>
              <a:gd name="connsiteY33" fmla="*/ 120073 h 387928"/>
              <a:gd name="connsiteX34" fmla="*/ 175491 w 895927"/>
              <a:gd name="connsiteY34" fmla="*/ 101600 h 387928"/>
              <a:gd name="connsiteX35" fmla="*/ 138546 w 895927"/>
              <a:gd name="connsiteY35" fmla="*/ 83128 h 387928"/>
              <a:gd name="connsiteX36" fmla="*/ 0 w 895927"/>
              <a:gd name="connsiteY36" fmla="*/ 83128 h 387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95927" h="387928">
                <a:moveTo>
                  <a:pt x="895927" y="221673"/>
                </a:moveTo>
                <a:cubicBezTo>
                  <a:pt x="891404" y="171922"/>
                  <a:pt x="903688" y="127834"/>
                  <a:pt x="868218" y="92364"/>
                </a:cubicBezTo>
                <a:cubicBezTo>
                  <a:pt x="860369" y="84515"/>
                  <a:pt x="849745" y="80049"/>
                  <a:pt x="840509" y="73891"/>
                </a:cubicBezTo>
                <a:cubicBezTo>
                  <a:pt x="834352" y="64655"/>
                  <a:pt x="830565" y="53288"/>
                  <a:pt x="822037" y="46182"/>
                </a:cubicBezTo>
                <a:cubicBezTo>
                  <a:pt x="800412" y="28161"/>
                  <a:pt x="781163" y="28665"/>
                  <a:pt x="757382" y="18473"/>
                </a:cubicBezTo>
                <a:cubicBezTo>
                  <a:pt x="744727" y="13049"/>
                  <a:pt x="732752" y="6158"/>
                  <a:pt x="720437" y="0"/>
                </a:cubicBezTo>
                <a:cubicBezTo>
                  <a:pt x="665019" y="3079"/>
                  <a:pt x="609128" y="1388"/>
                  <a:pt x="554182" y="9237"/>
                </a:cubicBezTo>
                <a:cubicBezTo>
                  <a:pt x="543193" y="10807"/>
                  <a:pt x="532630" y="18473"/>
                  <a:pt x="526473" y="27709"/>
                </a:cubicBezTo>
                <a:cubicBezTo>
                  <a:pt x="519432" y="38271"/>
                  <a:pt x="520885" y="52496"/>
                  <a:pt x="517237" y="64655"/>
                </a:cubicBezTo>
                <a:cubicBezTo>
                  <a:pt x="511642" y="83306"/>
                  <a:pt x="498764" y="120073"/>
                  <a:pt x="498764" y="120073"/>
                </a:cubicBezTo>
                <a:cubicBezTo>
                  <a:pt x="499156" y="123212"/>
                  <a:pt x="504093" y="201957"/>
                  <a:pt x="517237" y="221673"/>
                </a:cubicBezTo>
                <a:cubicBezTo>
                  <a:pt x="527450" y="236993"/>
                  <a:pt x="555617" y="259336"/>
                  <a:pt x="572655" y="267855"/>
                </a:cubicBezTo>
                <a:cubicBezTo>
                  <a:pt x="581363" y="272209"/>
                  <a:pt x="591128" y="274012"/>
                  <a:pt x="600364" y="277091"/>
                </a:cubicBezTo>
                <a:cubicBezTo>
                  <a:pt x="615758" y="274012"/>
                  <a:pt x="642501" y="283024"/>
                  <a:pt x="646546" y="267855"/>
                </a:cubicBezTo>
                <a:cubicBezTo>
                  <a:pt x="676817" y="154340"/>
                  <a:pt x="662912" y="155615"/>
                  <a:pt x="609600" y="120073"/>
                </a:cubicBezTo>
                <a:cubicBezTo>
                  <a:pt x="606521" y="110837"/>
                  <a:pt x="606446" y="99967"/>
                  <a:pt x="600364" y="92364"/>
                </a:cubicBezTo>
                <a:cubicBezTo>
                  <a:pt x="584929" y="73069"/>
                  <a:pt x="565317" y="73385"/>
                  <a:pt x="544946" y="64655"/>
                </a:cubicBezTo>
                <a:cubicBezTo>
                  <a:pt x="532290" y="59231"/>
                  <a:pt x="520315" y="52340"/>
                  <a:pt x="508000" y="46182"/>
                </a:cubicBezTo>
                <a:cubicBezTo>
                  <a:pt x="434109" y="49261"/>
                  <a:pt x="360080" y="49955"/>
                  <a:pt x="286327" y="55418"/>
                </a:cubicBezTo>
                <a:cubicBezTo>
                  <a:pt x="276618" y="56137"/>
                  <a:pt x="265502" y="57771"/>
                  <a:pt x="258618" y="64655"/>
                </a:cubicBezTo>
                <a:cubicBezTo>
                  <a:pt x="251734" y="71539"/>
                  <a:pt x="253736" y="83656"/>
                  <a:pt x="249382" y="92364"/>
                </a:cubicBezTo>
                <a:cubicBezTo>
                  <a:pt x="244418" y="102293"/>
                  <a:pt x="237067" y="110837"/>
                  <a:pt x="230909" y="120073"/>
                </a:cubicBezTo>
                <a:cubicBezTo>
                  <a:pt x="208077" y="188572"/>
                  <a:pt x="216083" y="152895"/>
                  <a:pt x="230909" y="286328"/>
                </a:cubicBezTo>
                <a:cubicBezTo>
                  <a:pt x="232787" y="303228"/>
                  <a:pt x="247139" y="330267"/>
                  <a:pt x="258618" y="341746"/>
                </a:cubicBezTo>
                <a:cubicBezTo>
                  <a:pt x="285086" y="368214"/>
                  <a:pt x="283991" y="354431"/>
                  <a:pt x="314037" y="369455"/>
                </a:cubicBezTo>
                <a:cubicBezTo>
                  <a:pt x="323966" y="374419"/>
                  <a:pt x="332510" y="381770"/>
                  <a:pt x="341746" y="387928"/>
                </a:cubicBezTo>
                <a:cubicBezTo>
                  <a:pt x="366376" y="384849"/>
                  <a:pt x="393436" y="389792"/>
                  <a:pt x="415637" y="378691"/>
                </a:cubicBezTo>
                <a:cubicBezTo>
                  <a:pt x="427952" y="372533"/>
                  <a:pt x="433128" y="355480"/>
                  <a:pt x="434109" y="341746"/>
                </a:cubicBezTo>
                <a:cubicBezTo>
                  <a:pt x="436313" y="310883"/>
                  <a:pt x="429578" y="279964"/>
                  <a:pt x="424873" y="249382"/>
                </a:cubicBezTo>
                <a:cubicBezTo>
                  <a:pt x="423393" y="239759"/>
                  <a:pt x="421719" y="229275"/>
                  <a:pt x="415637" y="221673"/>
                </a:cubicBezTo>
                <a:cubicBezTo>
                  <a:pt x="408702" y="213005"/>
                  <a:pt x="396455" y="210307"/>
                  <a:pt x="387927" y="203200"/>
                </a:cubicBezTo>
                <a:cubicBezTo>
                  <a:pt x="363070" y="182486"/>
                  <a:pt x="361992" y="170121"/>
                  <a:pt x="332509" y="157018"/>
                </a:cubicBezTo>
                <a:cubicBezTo>
                  <a:pt x="314715" y="149110"/>
                  <a:pt x="277091" y="138546"/>
                  <a:pt x="277091" y="138546"/>
                </a:cubicBezTo>
                <a:cubicBezTo>
                  <a:pt x="267855" y="132388"/>
                  <a:pt x="259814" y="123867"/>
                  <a:pt x="249382" y="120073"/>
                </a:cubicBezTo>
                <a:cubicBezTo>
                  <a:pt x="225522" y="111397"/>
                  <a:pt x="198199" y="112954"/>
                  <a:pt x="175491" y="101600"/>
                </a:cubicBezTo>
                <a:cubicBezTo>
                  <a:pt x="163176" y="95443"/>
                  <a:pt x="152239" y="84569"/>
                  <a:pt x="138546" y="83128"/>
                </a:cubicBezTo>
                <a:cubicBezTo>
                  <a:pt x="92618" y="78294"/>
                  <a:pt x="46182" y="83128"/>
                  <a:pt x="0" y="83128"/>
                </a:cubicBezTo>
              </a:path>
            </a:pathLst>
          </a:custGeom>
          <a:noFill/>
          <a:ln w="38100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Left Arrow 49"/>
          <p:cNvSpPr/>
          <p:nvPr/>
        </p:nvSpPr>
        <p:spPr bwMode="auto">
          <a:xfrm>
            <a:off x="8075165" y="5041183"/>
            <a:ext cx="1635063" cy="257835"/>
          </a:xfrm>
          <a:prstGeom prst="leftArrow">
            <a:avLst/>
          </a:prstGeom>
          <a:solidFill>
            <a:schemeClr val="accent3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32674" y="6126398"/>
            <a:ext cx="66690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2"/>
              </a:spcBef>
            </a:pPr>
            <a:r>
              <a:rPr lang="de-DE" dirty="0"/>
              <a:t>(</a:t>
            </a:r>
            <a:r>
              <a:rPr lang="de-DE" dirty="0" err="1"/>
              <a:t>external</a:t>
            </a:r>
            <a:r>
              <a:rPr lang="de-DE" dirty="0"/>
              <a:t>) </a:t>
            </a:r>
            <a:r>
              <a:rPr lang="de-DE" dirty="0" err="1"/>
              <a:t>Magnetic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provider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momentum</a:t>
            </a:r>
            <a:r>
              <a:rPr lang="de-DE" dirty="0"/>
              <a:t> </a:t>
            </a:r>
            <a:endParaRPr lang="en-GB" dirty="0" err="1"/>
          </a:p>
        </p:txBody>
      </p:sp>
      <p:cxnSp>
        <p:nvCxnSpPr>
          <p:cNvPr id="48" name="Straight Connector 47"/>
          <p:cNvCxnSpPr/>
          <p:nvPr/>
        </p:nvCxnSpPr>
        <p:spPr bwMode="auto">
          <a:xfrm flipH="1">
            <a:off x="5682111" y="2354796"/>
            <a:ext cx="72008" cy="381642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ectangle 1"/>
          <p:cNvSpPr/>
          <p:nvPr/>
        </p:nvSpPr>
        <p:spPr>
          <a:xfrm>
            <a:off x="6108390" y="3352801"/>
            <a:ext cx="2800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0914" y="3315855"/>
            <a:ext cx="28007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81061" y="4521362"/>
            <a:ext cx="718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665681" y="4571426"/>
            <a:ext cx="718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46735" y="764704"/>
            <a:ext cx="831009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b="1" dirty="0" err="1" smtClean="0">
                <a:latin typeface="+mn-lt"/>
              </a:rPr>
              <a:t>With</a:t>
            </a:r>
            <a:r>
              <a:rPr lang="de-DE" sz="2000" b="1" dirty="0" smtClean="0">
                <a:latin typeface="+mn-lt"/>
              </a:rPr>
              <a:t> E-Field </a:t>
            </a:r>
            <a:r>
              <a:rPr lang="de-DE" sz="2000" b="1" dirty="0" err="1" smtClean="0">
                <a:latin typeface="+mn-lt"/>
              </a:rPr>
              <a:t>the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net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momentum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gain</a:t>
            </a:r>
            <a:r>
              <a:rPr lang="de-DE" sz="2000" b="1" dirty="0" smtClean="0">
                <a:latin typeface="+mn-lt"/>
              </a:rPr>
              <a:t> via </a:t>
            </a:r>
            <a:r>
              <a:rPr lang="de-DE" sz="2000" b="1" dirty="0" err="1" smtClean="0">
                <a:latin typeface="+mn-lt"/>
              </a:rPr>
              <a:t>ionization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is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always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V_ExB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irrespective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of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the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momentum</a:t>
            </a:r>
            <a:r>
              <a:rPr lang="de-DE" sz="2000" b="1" dirty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of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the</a:t>
            </a:r>
            <a:r>
              <a:rPr lang="de-DE" sz="2000" b="1" dirty="0" smtClean="0">
                <a:latin typeface="+mn-lt"/>
              </a:rPr>
              <a:t> neutral fluid</a:t>
            </a:r>
            <a:endParaRPr lang="en-GB" sz="2000" b="1" dirty="0" err="1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66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Density sources </a:t>
            </a:r>
            <a:r>
              <a:rPr lang="en-GB" sz="2000" b="1" dirty="0"/>
              <a:t>generate vorticity</a:t>
            </a:r>
            <a:r>
              <a:rPr lang="en-GB" sz="2000" dirty="0"/>
              <a:t>/angular momentum and </a:t>
            </a:r>
            <a:r>
              <a:rPr lang="en-GB" sz="2000" dirty="0" err="1"/>
              <a:t>ExB</a:t>
            </a:r>
            <a:r>
              <a:rPr lang="en-GB" sz="2000" dirty="0"/>
              <a:t> energy</a:t>
            </a:r>
          </a:p>
          <a:p>
            <a:r>
              <a:rPr lang="en-GB" sz="2000" b="1" dirty="0"/>
              <a:t>drift-fluid models need to be corrected</a:t>
            </a:r>
            <a:r>
              <a:rPr lang="en-GB" sz="2000" dirty="0"/>
              <a:t>: source must be included in drift-reduction</a:t>
            </a:r>
          </a:p>
          <a:p>
            <a:r>
              <a:rPr lang="en-GB" sz="2000" dirty="0"/>
              <a:t>Physical explanation of gyro-fluid source term: part of </a:t>
            </a:r>
            <a:r>
              <a:rPr lang="en-GB" sz="2000" b="1" dirty="0"/>
              <a:t>momentum goes into gyration</a:t>
            </a:r>
            <a:r>
              <a:rPr lang="en-GB" sz="2000" dirty="0"/>
              <a:t> and external magnetic </a:t>
            </a:r>
            <a:r>
              <a:rPr lang="en-GB" sz="2000" dirty="0" smtClean="0"/>
              <a:t>field, </a:t>
            </a:r>
            <a:r>
              <a:rPr lang="en-GB" sz="2000" dirty="0"/>
              <a:t>not into gyro-centre motion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9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5890CD-8F90-4FE7-841F-F7B0C2865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Density sources </a:t>
            </a:r>
            <a:r>
              <a:rPr lang="en-GB" sz="2000" b="1" dirty="0"/>
              <a:t>generate vorticity</a:t>
            </a:r>
            <a:r>
              <a:rPr lang="en-GB" sz="2000" dirty="0"/>
              <a:t>/angular momentum and </a:t>
            </a:r>
            <a:r>
              <a:rPr lang="en-GB" sz="2000" dirty="0" err="1"/>
              <a:t>ExB</a:t>
            </a:r>
            <a:r>
              <a:rPr lang="en-GB" sz="2000" dirty="0"/>
              <a:t> energy</a:t>
            </a:r>
          </a:p>
          <a:p>
            <a:r>
              <a:rPr lang="en-GB" sz="2000" b="1" dirty="0"/>
              <a:t>drift-fluid models need to be corrected</a:t>
            </a:r>
            <a:r>
              <a:rPr lang="en-GB" sz="2000" dirty="0"/>
              <a:t>: source must be included in drift-reduction</a:t>
            </a:r>
          </a:p>
          <a:p>
            <a:r>
              <a:rPr lang="en-GB" sz="2000" dirty="0"/>
              <a:t>Physical explanation of gyro-fluid source term: part of </a:t>
            </a:r>
            <a:r>
              <a:rPr lang="en-GB" sz="2000" b="1" dirty="0"/>
              <a:t>momentum goes into gyration</a:t>
            </a:r>
            <a:r>
              <a:rPr lang="en-GB" sz="2000" dirty="0"/>
              <a:t> and external magnetic </a:t>
            </a:r>
            <a:r>
              <a:rPr lang="en-GB" sz="2000" dirty="0" smtClean="0"/>
              <a:t>field, not into gyro-centre motion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2</a:t>
            </a:fld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963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kinetic</a:t>
            </a:r>
            <a:r>
              <a:rPr lang="de-DE" dirty="0" smtClean="0"/>
              <a:t> </a:t>
            </a:r>
            <a:r>
              <a:rPr lang="de-DE" dirty="0" err="1" smtClean="0"/>
              <a:t>source</a:t>
            </a:r>
            <a:r>
              <a:rPr lang="de-DE" dirty="0" smtClean="0"/>
              <a:t> </a:t>
            </a:r>
            <a:r>
              <a:rPr lang="de-DE" dirty="0" err="1" smtClean="0"/>
              <a:t>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4" y="3529510"/>
            <a:ext cx="7311990" cy="1595047"/>
          </a:xfrm>
        </p:spPr>
        <p:txBody>
          <a:bodyPr/>
          <a:lstStyle/>
          <a:p>
            <a:r>
              <a:rPr lang="de-DE" dirty="0">
                <a:ea typeface="Segoe UI Symbol" panose="020B0502040204020203" pitchFamily="34" charset="0"/>
              </a:rPr>
              <a:t>s</a:t>
            </a:r>
            <a:r>
              <a:rPr lang="de-DE" dirty="0" smtClean="0">
                <a:ea typeface="Segoe UI Symbol" panose="020B0502040204020203" pitchFamily="34" charset="0"/>
              </a:rPr>
              <a:t>(</a:t>
            </a:r>
            <a:r>
              <a:rPr lang="de-DE" dirty="0" err="1" smtClean="0">
                <a:ea typeface="Segoe UI Symbol" panose="020B0502040204020203" pitchFamily="34" charset="0"/>
              </a:rPr>
              <a:t>x,v,t</a:t>
            </a:r>
            <a:r>
              <a:rPr lang="de-DE" dirty="0" smtClean="0">
                <a:ea typeface="Segoe UI Symbol" panose="020B0502040204020203" pitchFamily="34" charset="0"/>
              </a:rPr>
              <a:t>) </a:t>
            </a:r>
            <a:r>
              <a:rPr lang="de-DE" dirty="0" err="1" smtClean="0">
                <a:ea typeface="Segoe UI Symbol" panose="020B0502040204020203" pitchFamily="34" charset="0"/>
              </a:rPr>
              <a:t>stands</a:t>
            </a:r>
            <a:r>
              <a:rPr lang="de-DE" dirty="0" smtClean="0">
                <a:ea typeface="Segoe UI Symbol" panose="020B0502040204020203" pitchFamily="34" charset="0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</a:rPr>
              <a:t>for</a:t>
            </a:r>
            <a:r>
              <a:rPr lang="de-DE" b="1" dirty="0" smtClean="0">
                <a:ea typeface="Segoe UI Symbol" panose="020B0502040204020203" pitchFamily="34" charset="0"/>
              </a:rPr>
              <a:t> </a:t>
            </a:r>
            <a:r>
              <a:rPr lang="de-DE" b="1" dirty="0" err="1" smtClean="0">
                <a:ea typeface="Segoe UI Symbol" panose="020B0502040204020203" pitchFamily="34" charset="0"/>
              </a:rPr>
              <a:t>ionization</a:t>
            </a:r>
            <a:r>
              <a:rPr lang="de-DE" b="1" dirty="0" smtClean="0">
                <a:ea typeface="Segoe UI Symbol" panose="020B0502040204020203" pitchFamily="34" charset="0"/>
              </a:rPr>
              <a:t>, </a:t>
            </a:r>
            <a:r>
              <a:rPr lang="de-DE" b="1" dirty="0" err="1" smtClean="0">
                <a:ea typeface="Segoe UI Symbol" panose="020B0502040204020203" pitchFamily="34" charset="0"/>
              </a:rPr>
              <a:t>recombination</a:t>
            </a:r>
            <a:r>
              <a:rPr lang="de-DE" b="1" dirty="0" smtClean="0">
                <a:ea typeface="Segoe UI Symbol" panose="020B0502040204020203" pitchFamily="34" charset="0"/>
              </a:rPr>
              <a:t>, </a:t>
            </a:r>
            <a:r>
              <a:rPr lang="de-DE" b="1" dirty="0" err="1" smtClean="0">
                <a:ea typeface="Segoe UI Symbol" panose="020B0502040204020203" pitchFamily="34" charset="0"/>
              </a:rPr>
              <a:t>charge</a:t>
            </a:r>
            <a:r>
              <a:rPr lang="de-DE" b="1" dirty="0" smtClean="0">
                <a:ea typeface="Segoe UI Symbol" panose="020B0502040204020203" pitchFamily="34" charset="0"/>
              </a:rPr>
              <a:t>-exchange, </a:t>
            </a:r>
            <a:r>
              <a:rPr lang="de-DE" b="1" dirty="0" err="1" smtClean="0">
                <a:ea typeface="Segoe UI Symbol" panose="020B0502040204020203" pitchFamily="34" charset="0"/>
              </a:rPr>
              <a:t>collisions</a:t>
            </a:r>
            <a:r>
              <a:rPr lang="de-DE" dirty="0" smtClean="0">
                <a:ea typeface="Segoe UI Symbol" panose="020B0502040204020203" pitchFamily="34" charset="0"/>
              </a:rPr>
              <a:t>, ...</a:t>
            </a:r>
            <a:endParaRPr lang="de-DE" dirty="0">
              <a:ea typeface="Segoe UI Symbol" panose="020B0502040204020203" pitchFamily="34" charset="0"/>
            </a:endParaRPr>
          </a:p>
          <a:p>
            <a:pPr>
              <a:buClr>
                <a:schemeClr val="tx1"/>
              </a:buClr>
            </a:pPr>
            <a:r>
              <a:rPr lang="de-DE" dirty="0" err="1" smtClean="0">
                <a:ea typeface="Segoe UI Symbol" panose="020B0502040204020203" pitchFamily="34" charset="0"/>
              </a:rPr>
              <a:t>the</a:t>
            </a:r>
            <a:r>
              <a:rPr lang="de-DE" dirty="0" smtClean="0">
                <a:ea typeface="Segoe UI Symbol" panose="020B0502040204020203" pitchFamily="34" charset="0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</a:rPr>
              <a:t>kinetic</a:t>
            </a:r>
            <a:r>
              <a:rPr lang="de-DE" dirty="0" smtClean="0">
                <a:ea typeface="Segoe UI Symbol" panose="020B0502040204020203" pitchFamily="34" charset="0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</a:rPr>
              <a:t>moments</a:t>
            </a:r>
            <a:r>
              <a:rPr lang="de-DE" dirty="0" smtClean="0">
                <a:ea typeface="Segoe UI Symbol" panose="020B0502040204020203" pitchFamily="34" charset="0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</a:rPr>
              <a:t>for</a:t>
            </a:r>
            <a:r>
              <a:rPr lang="de-DE" dirty="0" smtClean="0">
                <a:ea typeface="Segoe UI Symbol" panose="020B0502040204020203" pitchFamily="34" charset="0"/>
              </a:rPr>
              <a:t> plasma-neutral </a:t>
            </a:r>
            <a:r>
              <a:rPr lang="de-DE" dirty="0" err="1" smtClean="0">
                <a:ea typeface="Segoe UI Symbol" panose="020B0502040204020203" pitchFamily="34" charset="0"/>
              </a:rPr>
              <a:t>interactions</a:t>
            </a:r>
            <a:r>
              <a:rPr lang="de-DE" dirty="0" smtClean="0">
                <a:ea typeface="Segoe UI Symbol" panose="020B0502040204020203" pitchFamily="34" charset="0"/>
              </a:rPr>
              <a:t> </a:t>
            </a:r>
            <a:r>
              <a:rPr lang="de-DE" b="1" dirty="0" err="1" smtClean="0">
                <a:ea typeface="Segoe UI Symbol" panose="020B0502040204020203" pitchFamily="34" charset="0"/>
              </a:rPr>
              <a:t>have</a:t>
            </a:r>
            <a:r>
              <a:rPr lang="de-DE" b="1" dirty="0" smtClean="0">
                <a:ea typeface="Segoe UI Symbol" panose="020B0502040204020203" pitchFamily="34" charset="0"/>
              </a:rPr>
              <a:t> </a:t>
            </a:r>
            <a:r>
              <a:rPr lang="de-DE" b="1" dirty="0" err="1" smtClean="0">
                <a:ea typeface="Segoe UI Symbol" panose="020B0502040204020203" pitchFamily="34" charset="0"/>
              </a:rPr>
              <a:t>already</a:t>
            </a:r>
            <a:r>
              <a:rPr lang="de-DE" b="1" dirty="0" smtClean="0">
                <a:ea typeface="Segoe UI Symbol" panose="020B0502040204020203" pitchFamily="34" charset="0"/>
              </a:rPr>
              <a:t> </a:t>
            </a:r>
            <a:r>
              <a:rPr lang="de-DE" b="1" dirty="0" err="1" smtClean="0">
                <a:ea typeface="Segoe UI Symbol" panose="020B0502040204020203" pitchFamily="34" charset="0"/>
              </a:rPr>
              <a:t>been</a:t>
            </a:r>
            <a:r>
              <a:rPr lang="de-DE" b="1" dirty="0" smtClean="0">
                <a:ea typeface="Segoe UI Symbol" panose="020B0502040204020203" pitchFamily="34" charset="0"/>
              </a:rPr>
              <a:t> </a:t>
            </a:r>
            <a:r>
              <a:rPr lang="de-DE" b="1" dirty="0" err="1" smtClean="0">
                <a:ea typeface="Segoe UI Symbol" panose="020B0502040204020203" pitchFamily="34" charset="0"/>
              </a:rPr>
              <a:t>worked</a:t>
            </a:r>
            <a:r>
              <a:rPr lang="de-DE" b="1" dirty="0" smtClean="0">
                <a:ea typeface="Segoe UI Symbol" panose="020B0502040204020203" pitchFamily="34" charset="0"/>
              </a:rPr>
              <a:t> out </a:t>
            </a:r>
            <a:r>
              <a:rPr lang="de-DE" dirty="0" smtClean="0">
                <a:ea typeface="Segoe UI Symbol" panose="020B0502040204020203" pitchFamily="34" charset="0"/>
              </a:rPr>
              <a:t>[1,2]</a:t>
            </a:r>
            <a:endParaRPr lang="de-DE" dirty="0" smtClean="0">
              <a:ea typeface="Segoe UI Symbol" panose="020B0502040204020203" pitchFamily="34" charset="0"/>
              <a:sym typeface="Wingdings" panose="05000000000000000000" pitchFamily="2" charset="2"/>
            </a:endParaRPr>
          </a:p>
          <a:p>
            <a:r>
              <a:rPr lang="de-DE" b="1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PLAN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: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derive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the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gyro-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kinetic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/ -fluid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model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in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terms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of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these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</a:t>
            </a:r>
            <a:r>
              <a:rPr lang="de-DE" dirty="0" err="1" smtClean="0">
                <a:ea typeface="Segoe UI Symbol" panose="020B0502040204020203" pitchFamily="34" charset="0"/>
                <a:sym typeface="Wingdings" panose="05000000000000000000" pitchFamily="2" charset="2"/>
              </a:rPr>
              <a:t>moments</a:t>
            </a:r>
            <a:r>
              <a:rPr lang="de-DE" dirty="0" smtClean="0">
                <a:ea typeface="Segoe UI Symbol" panose="020B0502040204020203" pitchFamily="34" charset="0"/>
                <a:sym typeface="Wingdings" panose="05000000000000000000" pitchFamily="2" charset="2"/>
              </a:rPr>
              <a:t> </a:t>
            </a:r>
            <a:endParaRPr lang="en-GB" dirty="0">
              <a:ea typeface="Segoe UI Symbol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81" r="6872"/>
          <a:stretch/>
        </p:blipFill>
        <p:spPr>
          <a:xfrm>
            <a:off x="185696" y="1556792"/>
            <a:ext cx="10734046" cy="17142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48911" y="5268217"/>
            <a:ext cx="568863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[1] Meier E.T. and </a:t>
            </a:r>
            <a:r>
              <a:rPr lang="en-GB" sz="1400" dirty="0" err="1" smtClean="0">
                <a:solidFill>
                  <a:srgbClr val="000000"/>
                </a:solidFill>
                <a:latin typeface="+mn-lt"/>
              </a:rPr>
              <a:t>Shumlak</a:t>
            </a:r>
            <a:r>
              <a:rPr lang="en-GB" sz="1400" dirty="0" smtClean="0">
                <a:solidFill>
                  <a:srgbClr val="000000"/>
                </a:solidFill>
                <a:latin typeface="+mn-lt"/>
              </a:rPr>
              <a:t> U., Phys</a:t>
            </a:r>
            <a:r>
              <a:rPr lang="en-GB" sz="1400" dirty="0">
                <a:solidFill>
                  <a:srgbClr val="000000"/>
                </a:solidFill>
                <a:latin typeface="+mn-lt"/>
              </a:rPr>
              <a:t>. Plasmas </a:t>
            </a:r>
            <a:r>
              <a:rPr lang="en-GB" sz="1400" b="1" dirty="0">
                <a:solidFill>
                  <a:srgbClr val="000000"/>
                </a:solidFill>
                <a:latin typeface="+mn-lt"/>
              </a:rPr>
              <a:t>19</a:t>
            </a:r>
            <a:r>
              <a:rPr lang="en-GB" sz="1400" dirty="0">
                <a:solidFill>
                  <a:srgbClr val="000000"/>
                </a:solidFill>
                <a:latin typeface="+mn-lt"/>
              </a:rPr>
              <a:t>, 072508 (2012); </a:t>
            </a:r>
            <a:r>
              <a:rPr lang="en-GB" sz="1400" dirty="0">
                <a:solidFill>
                  <a:srgbClr val="00AFF0"/>
                </a:solidFill>
                <a:latin typeface="+mn-lt"/>
                <a:hlinkClick r:id="rId3"/>
              </a:rPr>
              <a:t>https://</a:t>
            </a:r>
            <a:r>
              <a:rPr lang="en-GB" sz="1400" dirty="0" smtClean="0">
                <a:solidFill>
                  <a:srgbClr val="00AFF0"/>
                </a:solidFill>
                <a:latin typeface="+mn-lt"/>
                <a:hlinkClick r:id="rId3"/>
              </a:rPr>
              <a:t>doi.org/10.1063/1.4736975</a:t>
            </a:r>
            <a:r>
              <a:rPr lang="en-GB" sz="1400" dirty="0" smtClean="0">
                <a:solidFill>
                  <a:srgbClr val="00AFF0"/>
                </a:solidFill>
                <a:latin typeface="+mn-lt"/>
              </a:rPr>
              <a:t/>
            </a:r>
            <a:br>
              <a:rPr lang="en-GB" sz="1400" dirty="0" smtClean="0">
                <a:solidFill>
                  <a:srgbClr val="00AFF0"/>
                </a:solidFill>
                <a:latin typeface="+mn-lt"/>
              </a:rPr>
            </a:br>
            <a:r>
              <a:rPr lang="en-GB" sz="1400" dirty="0" smtClean="0">
                <a:latin typeface="+mn-lt"/>
              </a:rPr>
              <a:t>[2] A. S. Thrysøe, et al. Phys</a:t>
            </a:r>
            <a:r>
              <a:rPr lang="en-GB" sz="1400" dirty="0">
                <a:latin typeface="+mn-lt"/>
              </a:rPr>
              <a:t>. Plasmas </a:t>
            </a:r>
            <a:r>
              <a:rPr lang="en-GB" sz="1400" b="1" dirty="0">
                <a:latin typeface="+mn-lt"/>
              </a:rPr>
              <a:t>25</a:t>
            </a:r>
            <a:r>
              <a:rPr lang="en-GB" sz="1400" dirty="0">
                <a:latin typeface="+mn-lt"/>
              </a:rPr>
              <a:t>, 032307 (2018); </a:t>
            </a:r>
            <a:r>
              <a:rPr lang="en-GB" sz="1400" dirty="0">
                <a:latin typeface="+mn-lt"/>
                <a:hlinkClick r:id="rId4"/>
              </a:rPr>
              <a:t>https://</a:t>
            </a:r>
            <a:r>
              <a:rPr lang="en-GB" sz="1400" dirty="0" smtClean="0">
                <a:latin typeface="+mn-lt"/>
                <a:hlinkClick r:id="rId4"/>
              </a:rPr>
              <a:t>doi.org/10.1063/1.5019662</a:t>
            </a:r>
            <a:endParaRPr lang="en-GB" sz="1400" dirty="0" smtClean="0">
              <a:latin typeface="+mn-lt"/>
            </a:endParaRPr>
          </a:p>
          <a:p>
            <a:endParaRPr lang="en-GB" sz="1400" dirty="0" smtClean="0">
              <a:latin typeface="+mn-lt"/>
            </a:endParaRPr>
          </a:p>
          <a:p>
            <a:endParaRPr lang="en-GB" sz="14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9" r="85927" b="69111"/>
          <a:stretch/>
        </p:blipFill>
        <p:spPr>
          <a:xfrm>
            <a:off x="8687495" y="3546751"/>
            <a:ext cx="2016224" cy="458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9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726" y="407654"/>
            <a:ext cx="9312374" cy="972716"/>
          </a:xfrm>
        </p:spPr>
        <p:txBody>
          <a:bodyPr/>
          <a:lstStyle/>
          <a:p>
            <a:r>
              <a:rPr lang="de-DE" dirty="0" smtClean="0"/>
              <a:t>Gyro-</a:t>
            </a:r>
            <a:r>
              <a:rPr lang="de-DE" dirty="0" err="1" smtClean="0"/>
              <a:t>kinetics</a:t>
            </a:r>
            <a:r>
              <a:rPr lang="de-DE" dirty="0" smtClean="0"/>
              <a:t> = </a:t>
            </a:r>
            <a:r>
              <a:rPr lang="de-DE" dirty="0" err="1" smtClean="0"/>
              <a:t>coordinate</a:t>
            </a:r>
            <a:r>
              <a:rPr lang="de-DE" dirty="0" smtClean="0"/>
              <a:t> </a:t>
            </a:r>
            <a:r>
              <a:rPr lang="de-DE" dirty="0" err="1" smtClean="0"/>
              <a:t>transformation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353" y="1730953"/>
            <a:ext cx="10081120" cy="2021532"/>
          </a:xfrm>
        </p:spPr>
        <p:txBody>
          <a:bodyPr/>
          <a:lstStyle/>
          <a:p>
            <a:pPr marL="0" indent="0">
              <a:buNone/>
            </a:pPr>
            <a:r>
              <a:rPr lang="de-DE" sz="2000" dirty="0" smtClean="0"/>
              <a:t>„ A </a:t>
            </a:r>
            <a:r>
              <a:rPr lang="de-DE" sz="2000" dirty="0" err="1" smtClean="0"/>
              <a:t>coodinate</a:t>
            </a:r>
            <a:r>
              <a:rPr lang="de-DE" sz="2000" dirty="0" smtClean="0"/>
              <a:t> </a:t>
            </a:r>
            <a:r>
              <a:rPr lang="de-DE" sz="2000" dirty="0" err="1" smtClean="0"/>
              <a:t>transformation</a:t>
            </a:r>
            <a:r>
              <a:rPr lang="de-DE" sz="2000" dirty="0" smtClean="0"/>
              <a:t> </a:t>
            </a:r>
            <a:r>
              <a:rPr lang="de-DE" sz="2000" dirty="0" err="1" smtClean="0"/>
              <a:t>along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streamlines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a </a:t>
            </a:r>
            <a:r>
              <a:rPr lang="de-DE" sz="2000" dirty="0" err="1" smtClean="0"/>
              <a:t>vector</a:t>
            </a:r>
            <a:r>
              <a:rPr lang="de-DE" sz="2000" dirty="0" smtClean="0"/>
              <a:t> </a:t>
            </a:r>
            <a:r>
              <a:rPr lang="de-DE" sz="2000" dirty="0" err="1" smtClean="0"/>
              <a:t>field</a:t>
            </a:r>
            <a:r>
              <a:rPr lang="de-DE" sz="2000" dirty="0" smtClean="0"/>
              <a:t> in </a:t>
            </a:r>
            <a:r>
              <a:rPr lang="de-DE" sz="2000" dirty="0" err="1" smtClean="0"/>
              <a:t>phase</a:t>
            </a:r>
            <a:r>
              <a:rPr lang="de-DE" sz="2000" dirty="0" smtClean="0"/>
              <a:t> </a:t>
            </a:r>
            <a:r>
              <a:rPr lang="de-DE" sz="2000" dirty="0" err="1" smtClean="0"/>
              <a:t>space</a:t>
            </a:r>
            <a:r>
              <a:rPr lang="de-DE" sz="2000" dirty="0" smtClean="0"/>
              <a:t>“</a:t>
            </a:r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000" dirty="0" smtClean="0"/>
              <a:t>All </a:t>
            </a:r>
            <a:r>
              <a:rPr lang="de-DE" sz="2000" dirty="0" err="1" smtClean="0"/>
              <a:t>objects</a:t>
            </a:r>
            <a:r>
              <a:rPr lang="de-DE" sz="2000" dirty="0" smtClean="0"/>
              <a:t> on </a:t>
            </a:r>
            <a:r>
              <a:rPr lang="de-DE" sz="2000" dirty="0" err="1" smtClean="0"/>
              <a:t>phase</a:t>
            </a:r>
            <a:r>
              <a:rPr lang="de-DE" sz="2000" dirty="0" smtClean="0"/>
              <a:t> </a:t>
            </a:r>
            <a:r>
              <a:rPr lang="de-DE" sz="2000" dirty="0" err="1" smtClean="0"/>
              <a:t>space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transformed</a:t>
            </a:r>
            <a:r>
              <a:rPr lang="de-DE" sz="2000" dirty="0" smtClean="0"/>
              <a:t> </a:t>
            </a:r>
            <a:r>
              <a:rPr lang="de-DE" sz="2000" b="1" dirty="0" err="1" smtClean="0"/>
              <a:t>including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sources</a:t>
            </a:r>
            <a:r>
              <a:rPr lang="de-DE" sz="2000" dirty="0"/>
              <a:t> </a:t>
            </a:r>
            <a:r>
              <a:rPr lang="de-DE" sz="2000" dirty="0" smtClean="0"/>
              <a:t>e.g. in LWL:</a:t>
            </a:r>
            <a:endParaRPr lang="de-DE" sz="2000" b="1" dirty="0"/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750" y="2204864"/>
            <a:ext cx="8041172" cy="8640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694" y="4832264"/>
            <a:ext cx="6555049" cy="10450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950"/>
          <a:stretch/>
        </p:blipFill>
        <p:spPr>
          <a:xfrm>
            <a:off x="1414686" y="3880682"/>
            <a:ext cx="6410276" cy="9935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30719" y="4184953"/>
            <a:ext cx="223458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dirty="0" smtClean="0">
                <a:latin typeface="+mn-lt"/>
              </a:rPr>
              <a:t>Gyro-</a:t>
            </a:r>
            <a:r>
              <a:rPr lang="de-DE" sz="2000" dirty="0" err="1" smtClean="0">
                <a:latin typeface="+mn-lt"/>
              </a:rPr>
              <a:t>centre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density</a:t>
            </a:r>
            <a:endParaRPr lang="en-GB" sz="2000" dirty="0" err="1" smtClean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52359" y="5200879"/>
            <a:ext cx="2191306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dirty="0" smtClean="0">
                <a:latin typeface="+mn-lt"/>
              </a:rPr>
              <a:t>Gyro-</a:t>
            </a:r>
            <a:r>
              <a:rPr lang="de-DE" sz="2000" dirty="0" err="1" smtClean="0">
                <a:latin typeface="+mn-lt"/>
              </a:rPr>
              <a:t>centre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source</a:t>
            </a:r>
            <a:endParaRPr lang="en-GB" sz="2000" dirty="0" err="1" smtClean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6078" y="5877272"/>
            <a:ext cx="74590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+mn-lt"/>
              </a:rPr>
              <a:t>gyro-</a:t>
            </a:r>
            <a:r>
              <a:rPr lang="de-DE" sz="2000" dirty="0" err="1">
                <a:latin typeface="+mn-lt"/>
              </a:rPr>
              <a:t>centres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and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particles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>
                <a:latin typeface="+mn-lt"/>
              </a:rPr>
              <a:t>are</a:t>
            </a:r>
            <a:r>
              <a:rPr lang="de-DE" sz="2000" dirty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generated</a:t>
            </a:r>
            <a:r>
              <a:rPr lang="de-DE" sz="2000" dirty="0" smtClean="0">
                <a:latin typeface="+mn-lt"/>
              </a:rPr>
              <a:t> at </a:t>
            </a:r>
            <a:r>
              <a:rPr lang="de-DE" sz="2000" b="1" dirty="0">
                <a:latin typeface="+mn-lt"/>
              </a:rPr>
              <a:t>different </a:t>
            </a:r>
            <a:r>
              <a:rPr lang="de-DE" sz="2000" b="1" dirty="0" err="1">
                <a:latin typeface="+mn-lt"/>
              </a:rPr>
              <a:t>posisitons</a:t>
            </a:r>
            <a:endParaRPr lang="en-GB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3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Derive</a:t>
            </a:r>
            <a:r>
              <a:rPr lang="de-DE" dirty="0" smtClean="0"/>
              <a:t> </a:t>
            </a:r>
            <a:r>
              <a:rPr lang="de-DE" dirty="0" err="1" smtClean="0"/>
              <a:t>quasineutrality</a:t>
            </a:r>
            <a:r>
              <a:rPr lang="de-DE" dirty="0" smtClean="0"/>
              <a:t> in time in </a:t>
            </a:r>
            <a:r>
              <a:rPr lang="de-DE" dirty="0" err="1" smtClean="0"/>
              <a:t>long</a:t>
            </a:r>
            <a:r>
              <a:rPr lang="de-DE" dirty="0" smtClean="0"/>
              <a:t> </a:t>
            </a:r>
            <a:r>
              <a:rPr lang="de-DE" dirty="0" err="1" smtClean="0"/>
              <a:t>wavelength</a:t>
            </a:r>
            <a:r>
              <a:rPr lang="de-DE" dirty="0" smtClean="0"/>
              <a:t>: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654" y="3429000"/>
            <a:ext cx="6312037" cy="222717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766" y="1638591"/>
            <a:ext cx="6048672" cy="14117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30710" y="3059968"/>
            <a:ext cx="8085547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dirty="0" err="1" smtClean="0">
                <a:latin typeface="+mn-lt"/>
              </a:rPr>
              <a:t>Assume</a:t>
            </a:r>
            <a:r>
              <a:rPr lang="de-DE" sz="2000" dirty="0" smtClean="0">
                <a:latin typeface="+mn-lt"/>
              </a:rPr>
              <a:t>: </a:t>
            </a:r>
            <a:r>
              <a:rPr lang="de-DE" sz="2000" dirty="0" err="1" smtClean="0">
                <a:latin typeface="+mn-lt"/>
              </a:rPr>
              <a:t>the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sources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are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b="1" dirty="0" smtClean="0">
                <a:latin typeface="+mn-lt"/>
              </a:rPr>
              <a:t>quasineutral </a:t>
            </a:r>
            <a:r>
              <a:rPr lang="de-DE" sz="2000" b="1" dirty="0" err="1" smtClean="0">
                <a:latin typeface="+mn-lt"/>
              </a:rPr>
              <a:t>too</a:t>
            </a:r>
            <a:r>
              <a:rPr lang="de-DE" sz="2000" dirty="0" smtClean="0">
                <a:latin typeface="+mn-lt"/>
              </a:rPr>
              <a:t>, </a:t>
            </a:r>
            <a:r>
              <a:rPr lang="de-DE" sz="2000" dirty="0" err="1" smtClean="0">
                <a:latin typeface="+mn-lt"/>
              </a:rPr>
              <a:t>no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net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charge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is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generated</a:t>
            </a:r>
            <a:endParaRPr lang="en-GB" sz="2000" dirty="0" err="1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6357" y="5683428"/>
            <a:ext cx="100091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dirty="0" err="1" smtClean="0">
                <a:latin typeface="+mn-lt"/>
              </a:rPr>
              <a:t>Polarization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source</a:t>
            </a:r>
            <a:endParaRPr lang="en-GB" sz="2000" dirty="0" err="1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670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718" y="992898"/>
            <a:ext cx="9312374" cy="972716"/>
          </a:xfrm>
        </p:spPr>
        <p:txBody>
          <a:bodyPr/>
          <a:lstStyle/>
          <a:p>
            <a:r>
              <a:rPr lang="de-DE" dirty="0" err="1" smtClean="0"/>
              <a:t>Density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pressure</a:t>
            </a:r>
            <a:r>
              <a:rPr lang="de-DE" dirty="0" smtClean="0"/>
              <a:t> </a:t>
            </a:r>
            <a:r>
              <a:rPr lang="de-DE" dirty="0" err="1" smtClean="0"/>
              <a:t>sources</a:t>
            </a:r>
            <a:r>
              <a:rPr lang="de-DE" dirty="0" smtClean="0"/>
              <a:t> </a:t>
            </a:r>
            <a:r>
              <a:rPr lang="de-DE" dirty="0" err="1" smtClean="0"/>
              <a:t>generate</a:t>
            </a:r>
            <a:r>
              <a:rPr lang="de-DE" dirty="0" smtClean="0"/>
              <a:t> </a:t>
            </a:r>
            <a:r>
              <a:rPr lang="de-DE" dirty="0" err="1" smtClean="0"/>
              <a:t>vorticity</a:t>
            </a:r>
            <a:r>
              <a:rPr lang="de-DE" dirty="0" smtClean="0"/>
              <a:t>…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40" y="2332331"/>
            <a:ext cx="10828710" cy="201622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228406" y="3717032"/>
            <a:ext cx="4248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Arial" panose="020B0604020202020204" pitchFamily="34" charset="0"/>
              </a:rPr>
              <a:t>R. </a:t>
            </a:r>
            <a:r>
              <a:rPr lang="de-DE" dirty="0" smtClean="0">
                <a:latin typeface="Arial" panose="020B0604020202020204" pitchFamily="34" charset="0"/>
              </a:rPr>
              <a:t>Gerru, </a:t>
            </a:r>
            <a:r>
              <a:rPr lang="de-DE" dirty="0">
                <a:latin typeface="Arial" panose="020B0604020202020204" pitchFamily="34" charset="0"/>
              </a:rPr>
              <a:t>M. </a:t>
            </a:r>
            <a:r>
              <a:rPr lang="de-DE" dirty="0" smtClean="0">
                <a:latin typeface="Arial" panose="020B0604020202020204" pitchFamily="34" charset="0"/>
              </a:rPr>
              <a:t>Wiesenberger, </a:t>
            </a:r>
            <a:r>
              <a:rPr lang="de-DE" dirty="0">
                <a:latin typeface="Arial" panose="020B0604020202020204" pitchFamily="34" charset="0"/>
              </a:rPr>
              <a:t>A. H. </a:t>
            </a:r>
            <a:r>
              <a:rPr lang="de-DE" dirty="0" smtClean="0">
                <a:latin typeface="Arial" panose="020B0604020202020204" pitchFamily="34" charset="0"/>
              </a:rPr>
              <a:t>Nielsen, </a:t>
            </a:r>
            <a:r>
              <a:rPr lang="de-DE" dirty="0">
                <a:latin typeface="Arial" panose="020B0604020202020204" pitchFamily="34" charset="0"/>
              </a:rPr>
              <a:t>V. </a:t>
            </a:r>
            <a:r>
              <a:rPr lang="de-DE" dirty="0" smtClean="0">
                <a:latin typeface="Arial" panose="020B0604020202020204" pitchFamily="34" charset="0"/>
              </a:rPr>
              <a:t>Naulin, J</a:t>
            </a:r>
            <a:r>
              <a:rPr lang="de-DE" dirty="0">
                <a:latin typeface="Arial" panose="020B0604020202020204" pitchFamily="34" charset="0"/>
              </a:rPr>
              <a:t>. Juul </a:t>
            </a:r>
            <a:r>
              <a:rPr lang="de-DE" dirty="0" smtClean="0">
                <a:latin typeface="Arial" panose="020B0604020202020204" pitchFamily="34" charset="0"/>
              </a:rPr>
              <a:t>Rasmussen </a:t>
            </a:r>
            <a:r>
              <a:rPr lang="de-DE" dirty="0" err="1" smtClean="0">
                <a:latin typeface="Arial" panose="020B0604020202020204" pitchFamily="34" charset="0"/>
              </a:rPr>
              <a:t>and</a:t>
            </a:r>
            <a:r>
              <a:rPr lang="de-DE" dirty="0" smtClean="0">
                <a:latin typeface="Arial" panose="020B0604020202020204" pitchFamily="34" charset="0"/>
              </a:rPr>
              <a:t> </a:t>
            </a:r>
            <a:r>
              <a:rPr lang="de-DE" dirty="0">
                <a:latin typeface="Arial" panose="020B0604020202020204" pitchFamily="34" charset="0"/>
              </a:rPr>
              <a:t>M. </a:t>
            </a:r>
            <a:r>
              <a:rPr lang="de-DE" dirty="0" smtClean="0">
                <a:latin typeface="Arial" panose="020B0604020202020204" pitchFamily="34" charset="0"/>
              </a:rPr>
              <a:t>Held, </a:t>
            </a:r>
            <a:br>
              <a:rPr lang="de-DE" dirty="0" smtClean="0">
                <a:latin typeface="Arial" panose="020B0604020202020204" pitchFamily="34" charset="0"/>
              </a:rPr>
            </a:br>
            <a:r>
              <a:rPr lang="de-DE" i="1" dirty="0" err="1" smtClean="0">
                <a:latin typeface="Arial" panose="020B0604020202020204" pitchFamily="34" charset="0"/>
              </a:rPr>
              <a:t>To</a:t>
            </a:r>
            <a:r>
              <a:rPr lang="de-DE" i="1" dirty="0" smtClean="0">
                <a:latin typeface="Arial" panose="020B0604020202020204" pitchFamily="34" charset="0"/>
              </a:rPr>
              <a:t> </a:t>
            </a:r>
            <a:r>
              <a:rPr lang="de-DE" i="1" dirty="0" err="1" smtClean="0">
                <a:latin typeface="Arial" panose="020B0604020202020204" pitchFamily="34" charset="0"/>
              </a:rPr>
              <a:t>be</a:t>
            </a:r>
            <a:r>
              <a:rPr lang="de-DE" i="1" dirty="0" smtClean="0">
                <a:latin typeface="Arial" panose="020B0604020202020204" pitchFamily="34" charset="0"/>
              </a:rPr>
              <a:t> </a:t>
            </a:r>
            <a:r>
              <a:rPr lang="de-DE" i="1" dirty="0" err="1" smtClean="0">
                <a:latin typeface="Arial" panose="020B0604020202020204" pitchFamily="34" charset="0"/>
              </a:rPr>
              <a:t>published</a:t>
            </a:r>
            <a:r>
              <a:rPr lang="de-DE" i="1" dirty="0" smtClean="0">
                <a:latin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</a:rPr>
              <a:t>Nucl</a:t>
            </a:r>
            <a:r>
              <a:rPr lang="de-DE" dirty="0" smtClean="0">
                <a:latin typeface="Arial" panose="020B0604020202020204" pitchFamily="34" charset="0"/>
              </a:rPr>
              <a:t>. Fusion (2021)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412823" y="5589240"/>
            <a:ext cx="8512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+mn-lt"/>
              </a:rPr>
              <a:t>( Density, pressure and parallel </a:t>
            </a:r>
            <a:r>
              <a:rPr lang="en-US" sz="2000" dirty="0">
                <a:latin typeface="+mn-lt"/>
              </a:rPr>
              <a:t>momentum </a:t>
            </a:r>
            <a:r>
              <a:rPr lang="en-US" sz="2000" dirty="0" smtClean="0">
                <a:latin typeface="+mn-lt"/>
              </a:rPr>
              <a:t>equations look </a:t>
            </a:r>
            <a:r>
              <a:rPr lang="en-US" sz="2000" dirty="0">
                <a:latin typeface="+mn-lt"/>
              </a:rPr>
              <a:t>like </a:t>
            </a:r>
            <a:r>
              <a:rPr lang="en-US" sz="2000" dirty="0" smtClean="0">
                <a:latin typeface="+mn-lt"/>
              </a:rPr>
              <a:t>expected) </a:t>
            </a:r>
            <a:endParaRPr lang="en-US" sz="20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14686" y="4548029"/>
            <a:ext cx="342882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b="1" dirty="0" smtClean="0">
                <a:latin typeface="+mn-lt"/>
              </a:rPr>
              <a:t>Gyro-fluid </a:t>
            </a:r>
            <a:r>
              <a:rPr lang="de-DE" sz="2000" b="1" dirty="0" err="1" smtClean="0">
                <a:latin typeface="+mn-lt"/>
              </a:rPr>
              <a:t>vorticity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equation</a:t>
            </a:r>
            <a:endParaRPr lang="en-GB" sz="2000" b="1" dirty="0" err="1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341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521" y="968450"/>
            <a:ext cx="9312374" cy="972716"/>
          </a:xfrm>
        </p:spPr>
        <p:txBody>
          <a:bodyPr/>
          <a:lstStyle/>
          <a:p>
            <a:r>
              <a:rPr lang="de-DE" dirty="0" smtClean="0"/>
              <a:t>… </a:t>
            </a:r>
            <a:r>
              <a:rPr lang="de-DE" dirty="0" err="1" smtClean="0"/>
              <a:t>or</a:t>
            </a:r>
            <a:r>
              <a:rPr lang="de-DE" dirty="0" smtClean="0"/>
              <a:t> angular </a:t>
            </a:r>
            <a:r>
              <a:rPr lang="de-DE" dirty="0" err="1" smtClean="0"/>
              <a:t>momentum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696" y="2204864"/>
            <a:ext cx="9502928" cy="12092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652160" y="4589716"/>
            <a:ext cx="39901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000" b="1" dirty="0" smtClean="0">
                <a:latin typeface="+mj-lt"/>
              </a:rPr>
              <a:t>… </a:t>
            </a:r>
            <a:r>
              <a:rPr lang="de-DE" sz="3000" b="1" dirty="0" err="1" smtClean="0">
                <a:latin typeface="+mj-lt"/>
              </a:rPr>
              <a:t>or</a:t>
            </a:r>
            <a:r>
              <a:rPr lang="de-DE" sz="3000" b="1" dirty="0" smtClean="0">
                <a:latin typeface="+mj-lt"/>
              </a:rPr>
              <a:t> </a:t>
            </a:r>
            <a:r>
              <a:rPr lang="de-DE" sz="3000" b="1" dirty="0" err="1" smtClean="0">
                <a:latin typeface="+mj-lt"/>
              </a:rPr>
              <a:t>kinetic</a:t>
            </a:r>
            <a:r>
              <a:rPr lang="de-DE" sz="3000" b="1" dirty="0" smtClean="0">
                <a:latin typeface="+mj-lt"/>
              </a:rPr>
              <a:t> </a:t>
            </a:r>
            <a:r>
              <a:rPr lang="de-DE" sz="3000" b="1" dirty="0" err="1" smtClean="0">
                <a:latin typeface="+mj-lt"/>
              </a:rPr>
              <a:t>energy</a:t>
            </a:r>
            <a:r>
              <a:rPr lang="de-DE" sz="3000" b="1" dirty="0" smtClean="0">
                <a:latin typeface="+mj-lt"/>
              </a:rPr>
              <a:t> !</a:t>
            </a:r>
            <a:endParaRPr lang="en-GB" sz="3000" b="1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39808" y="1606608"/>
            <a:ext cx="246381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dirty="0" err="1" smtClean="0">
                <a:latin typeface="+mn-lt"/>
              </a:rPr>
              <a:t>Under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flux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surface</a:t>
            </a:r>
            <a:r>
              <a:rPr lang="de-DE" dirty="0" smtClean="0">
                <a:latin typeface="+mn-lt"/>
              </a:rPr>
              <a:t> </a:t>
            </a:r>
            <a:r>
              <a:rPr lang="de-DE" dirty="0" err="1" smtClean="0">
                <a:latin typeface="+mn-lt"/>
              </a:rPr>
              <a:t>average</a:t>
            </a:r>
            <a:endParaRPr lang="en-GB" dirty="0" err="1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0829" y="5618859"/>
            <a:ext cx="5498300" cy="74892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432"/>
              </a:spcBef>
            </a:pPr>
            <a:r>
              <a:rPr lang="de-DE" sz="1400" dirty="0" smtClean="0">
                <a:latin typeface="+mn-lt"/>
              </a:rPr>
              <a:t>Wiesenberger M. </a:t>
            </a:r>
            <a:r>
              <a:rPr lang="de-DE" sz="1400" dirty="0" err="1" smtClean="0">
                <a:latin typeface="+mn-lt"/>
              </a:rPr>
              <a:t>and</a:t>
            </a:r>
            <a:r>
              <a:rPr lang="de-DE" sz="1400" dirty="0" smtClean="0">
                <a:latin typeface="+mn-lt"/>
              </a:rPr>
              <a:t> Held M. </a:t>
            </a:r>
            <a:r>
              <a:rPr lang="it-IT" sz="1400" dirty="0">
                <a:latin typeface="+mn-lt"/>
              </a:rPr>
              <a:t>Nucl. Fusion </a:t>
            </a:r>
            <a:r>
              <a:rPr lang="it-IT" sz="1400" b="1" dirty="0">
                <a:latin typeface="+mn-lt"/>
              </a:rPr>
              <a:t>60 </a:t>
            </a:r>
            <a:r>
              <a:rPr lang="it-IT" sz="1400" dirty="0">
                <a:latin typeface="+mn-lt"/>
              </a:rPr>
              <a:t>(2020) 096018 (26pp</a:t>
            </a:r>
            <a:r>
              <a:rPr lang="it-IT" sz="1400" dirty="0" smtClean="0">
                <a:latin typeface="+mn-lt"/>
              </a:rPr>
              <a:t>)</a:t>
            </a:r>
            <a:r>
              <a:rPr lang="en-GB" sz="1400" dirty="0">
                <a:latin typeface="+mn-lt"/>
              </a:rPr>
              <a:t> </a:t>
            </a:r>
            <a:endParaRPr lang="en-GB" sz="1400" dirty="0" smtClean="0">
              <a:latin typeface="+mn-lt"/>
            </a:endParaRPr>
          </a:p>
          <a:p>
            <a:pPr>
              <a:spcBef>
                <a:spcPts val="432"/>
              </a:spcBef>
            </a:pPr>
            <a:r>
              <a:rPr lang="en-GB" sz="1400" dirty="0" smtClean="0">
                <a:latin typeface="+mn-lt"/>
                <a:hlinkClick r:id="rId3"/>
              </a:rPr>
              <a:t>https</a:t>
            </a:r>
            <a:r>
              <a:rPr lang="en-GB" sz="1400" dirty="0">
                <a:latin typeface="+mn-lt"/>
                <a:hlinkClick r:id="rId3"/>
              </a:rPr>
              <a:t>://</a:t>
            </a:r>
            <a:r>
              <a:rPr lang="en-GB" sz="1400" dirty="0" smtClean="0">
                <a:latin typeface="+mn-lt"/>
                <a:hlinkClick r:id="rId3"/>
              </a:rPr>
              <a:t>doi.org/10.1088/1741-4326/ab9fa8</a:t>
            </a:r>
            <a:endParaRPr lang="en-GB" sz="1400" dirty="0" smtClean="0">
              <a:latin typeface="+mn-lt"/>
            </a:endParaRPr>
          </a:p>
          <a:p>
            <a:pPr>
              <a:spcBef>
                <a:spcPts val="432"/>
              </a:spcBef>
            </a:pPr>
            <a:endParaRPr lang="en-GB" sz="1400" dirty="0" err="1" smtClean="0"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662" y="3529893"/>
            <a:ext cx="7745621" cy="105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75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correct</a:t>
            </a:r>
            <a:r>
              <a:rPr lang="de-DE" dirty="0" smtClean="0"/>
              <a:t>?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41" y="1737315"/>
            <a:ext cx="5671317" cy="202697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6" name="Content Placeholder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5" t="50944" r="49462" b="-945"/>
          <a:stretch/>
        </p:blipFill>
        <p:spPr bwMode="auto">
          <a:xfrm>
            <a:off x="6394434" y="2750800"/>
            <a:ext cx="554461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35503" y="1525863"/>
            <a:ext cx="122148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b="1" dirty="0" smtClean="0">
                <a:latin typeface="+mn-lt"/>
              </a:rPr>
              <a:t>Drift-fluid </a:t>
            </a:r>
            <a:endParaRPr lang="en-GB" sz="2000" b="1" dirty="0" err="1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06157" y="1175028"/>
            <a:ext cx="122309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b="1" dirty="0" smtClean="0">
                <a:latin typeface="+mn-lt"/>
              </a:rPr>
              <a:t>Gyro-fluid</a:t>
            </a:r>
            <a:endParaRPr lang="en-GB" sz="2000" b="1" dirty="0" err="1" smtClean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724" y="3867347"/>
            <a:ext cx="609282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err="1" smtClean="0">
                <a:solidFill>
                  <a:srgbClr val="000000"/>
                </a:solidFill>
                <a:latin typeface="Montserrat-Regular" panose="02000505000000020004" pitchFamily="2" charset="0"/>
              </a:rPr>
              <a:t>Simakov</a:t>
            </a:r>
            <a:r>
              <a:rPr lang="en-US" sz="1200" dirty="0" smtClean="0">
                <a:solidFill>
                  <a:srgbClr val="000000"/>
                </a:solidFill>
                <a:latin typeface="Montserrat-Regular" panose="02000505000000020004" pitchFamily="2" charset="0"/>
              </a:rPr>
              <a:t> A. N. and </a:t>
            </a:r>
            <a:r>
              <a:rPr lang="en-US" sz="1200" dirty="0" err="1" smtClean="0">
                <a:solidFill>
                  <a:srgbClr val="000000"/>
                </a:solidFill>
                <a:latin typeface="Montserrat-Regular" panose="02000505000000020004" pitchFamily="2" charset="0"/>
              </a:rPr>
              <a:t>Catto</a:t>
            </a:r>
            <a:r>
              <a:rPr lang="en-US" sz="1200" dirty="0" smtClean="0">
                <a:solidFill>
                  <a:srgbClr val="000000"/>
                </a:solidFill>
                <a:latin typeface="Montserrat-Regular" panose="02000505000000020004" pitchFamily="2" charset="0"/>
              </a:rPr>
              <a:t> P.J., Physics </a:t>
            </a:r>
            <a:r>
              <a:rPr lang="en-US" sz="1200" dirty="0">
                <a:solidFill>
                  <a:srgbClr val="000000"/>
                </a:solidFill>
                <a:latin typeface="Montserrat-Regular" panose="02000505000000020004" pitchFamily="2" charset="0"/>
              </a:rPr>
              <a:t>of Plasmas </a:t>
            </a:r>
            <a:r>
              <a:rPr lang="en-US" sz="1200" b="1" dirty="0">
                <a:solidFill>
                  <a:srgbClr val="000000"/>
                </a:solidFill>
                <a:latin typeface="Montserrat-Bold"/>
              </a:rPr>
              <a:t>10</a:t>
            </a:r>
            <a:r>
              <a:rPr lang="en-US" sz="1200" dirty="0">
                <a:solidFill>
                  <a:srgbClr val="000000"/>
                </a:solidFill>
                <a:latin typeface="Montserrat-Regular" panose="02000505000000020004" pitchFamily="2" charset="0"/>
              </a:rPr>
              <a:t>, 4744 (2003); </a:t>
            </a:r>
            <a:r>
              <a:rPr lang="en-US" sz="1200" dirty="0">
                <a:solidFill>
                  <a:srgbClr val="00AFF0"/>
                </a:solidFill>
                <a:latin typeface="Montserrat-Regular" panose="02000505000000020004" pitchFamily="2" charset="0"/>
              </a:rPr>
              <a:t>https://doi.org/10.1063/1.1623492</a:t>
            </a:r>
            <a:endParaRPr lang="en-GB" sz="1200" dirty="0"/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801"/>
          <a:stretch/>
        </p:blipFill>
        <p:spPr bwMode="auto">
          <a:xfrm>
            <a:off x="6430913" y="1643241"/>
            <a:ext cx="5671317" cy="976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32704" y="4515050"/>
            <a:ext cx="6835204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dirty="0" smtClean="0">
                <a:latin typeface="+mn-lt"/>
              </a:rPr>
              <a:t>Hypothesis: Drift-expansion must also </a:t>
            </a:r>
            <a:r>
              <a:rPr lang="de-DE" sz="2000" dirty="0" err="1" smtClean="0">
                <a:latin typeface="+mn-lt"/>
              </a:rPr>
              <a:t>expand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source</a:t>
            </a:r>
            <a:r>
              <a:rPr lang="de-DE" sz="2000" dirty="0" smtClean="0">
                <a:latin typeface="+mn-lt"/>
              </a:rPr>
              <a:t> </a:t>
            </a:r>
            <a:r>
              <a:rPr lang="de-DE" sz="2000" dirty="0" err="1" smtClean="0">
                <a:latin typeface="+mn-lt"/>
              </a:rPr>
              <a:t>terms</a:t>
            </a:r>
            <a:r>
              <a:rPr lang="de-DE" sz="2000" dirty="0" smtClean="0">
                <a:latin typeface="+mn-lt"/>
              </a:rPr>
              <a:t> </a:t>
            </a:r>
            <a:endParaRPr lang="en-GB" sz="2000" dirty="0" err="1" smtClean="0"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r="53635" b="1739"/>
          <a:stretch/>
        </p:blipFill>
        <p:spPr>
          <a:xfrm>
            <a:off x="910630" y="5116150"/>
            <a:ext cx="3456385" cy="50408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44" r="34178" b="50872"/>
          <a:stretch/>
        </p:blipFill>
        <p:spPr>
          <a:xfrm>
            <a:off x="7466257" y="4455257"/>
            <a:ext cx="3302892" cy="9711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99" t="47953" r="30523" b="9447"/>
          <a:stretch/>
        </p:blipFill>
        <p:spPr>
          <a:xfrm>
            <a:off x="7466257" y="5558918"/>
            <a:ext cx="3323614" cy="8473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10" t="-12409" r="-320" b="14148"/>
          <a:stretch/>
        </p:blipFill>
        <p:spPr>
          <a:xfrm>
            <a:off x="766614" y="5728701"/>
            <a:ext cx="3456385" cy="504089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 bwMode="auto">
          <a:xfrm>
            <a:off x="5035156" y="5368194"/>
            <a:ext cx="1728192" cy="42182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8831510" y="3861973"/>
            <a:ext cx="897739" cy="586028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127654" y="4077072"/>
            <a:ext cx="157895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b="1" dirty="0" smtClean="0">
                <a:latin typeface="+mn-lt"/>
              </a:rPr>
              <a:t>Drift-</a:t>
            </a:r>
            <a:r>
              <a:rPr lang="de-DE" sz="2000" b="1" dirty="0" err="1" smtClean="0">
                <a:latin typeface="+mn-lt"/>
              </a:rPr>
              <a:t>kinetic</a:t>
            </a:r>
            <a:r>
              <a:rPr lang="de-DE" sz="2000" b="1" dirty="0" smtClean="0">
                <a:latin typeface="+mn-lt"/>
              </a:rPr>
              <a:t>?</a:t>
            </a:r>
            <a:endParaRPr lang="en-GB" b="1" dirty="0" err="1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63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 bwMode="auto">
          <a:xfrm>
            <a:off x="7031310" y="2543092"/>
            <a:ext cx="3600400" cy="24482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82638" y="2564904"/>
            <a:ext cx="3600400" cy="24482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38076" y="5429342"/>
            <a:ext cx="74058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err="1" smtClean="0">
                <a:latin typeface="+mn-lt"/>
              </a:rPr>
              <a:t>mNV</a:t>
            </a:r>
            <a:r>
              <a:rPr lang="en-GB" dirty="0" err="1" smtClean="0">
                <a:latin typeface="+mn-lt"/>
              </a:rPr>
              <a:t>_n</a:t>
            </a:r>
            <a:r>
              <a:rPr lang="en-GB" dirty="0" smtClean="0">
                <a:latin typeface="+mn-lt"/>
              </a:rPr>
              <a:t> </a:t>
            </a:r>
            <a:endParaRPr lang="en-GB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83438" y="1997223"/>
            <a:ext cx="1264770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smtClean="0">
                <a:latin typeface="+mn-lt"/>
              </a:rPr>
              <a:t>AFTER: </a:t>
            </a:r>
            <a:r>
              <a:rPr lang="en-GB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t>ions </a:t>
            </a:r>
            <a:endParaRPr lang="en-GB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1102" y="1997224"/>
            <a:ext cx="1744067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smtClean="0">
                <a:latin typeface="+mn-lt"/>
              </a:rPr>
              <a:t>BEFORE: </a:t>
            </a:r>
            <a:r>
              <a:rPr lang="en-GB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neutrals </a:t>
            </a:r>
            <a:endParaRPr lang="en-GB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11430" y="5373216"/>
            <a:ext cx="1045158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en-GB" dirty="0" err="1" smtClean="0">
                <a:latin typeface="+mn-lt"/>
              </a:rPr>
              <a:t>mN</a:t>
            </a:r>
            <a:r>
              <a:rPr lang="en-GB" dirty="0" smtClean="0">
                <a:latin typeface="+mn-lt"/>
              </a:rPr>
              <a:t>&lt;V&gt; = 0</a:t>
            </a:r>
            <a:endParaRPr lang="en-GB" dirty="0" smtClean="0">
              <a:latin typeface="+mn-lt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1636536" y="3377118"/>
            <a:ext cx="355893" cy="265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2144874" y="2996952"/>
            <a:ext cx="587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3201160" y="3638063"/>
            <a:ext cx="839350" cy="574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015902" y="3958208"/>
            <a:ext cx="808856" cy="308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1310032" y="4595428"/>
            <a:ext cx="705870" cy="2708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2320702" y="4263008"/>
            <a:ext cx="388123" cy="475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3544838" y="3789040"/>
            <a:ext cx="606152" cy="1204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3270126" y="4323701"/>
            <a:ext cx="764468" cy="10551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3010204" y="3281437"/>
            <a:ext cx="578532" cy="5697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2930302" y="4797152"/>
            <a:ext cx="874948" cy="7545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 flipH="1">
            <a:off x="5681758" y="2354796"/>
            <a:ext cx="72361" cy="345046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5102240" y="1805041"/>
            <a:ext cx="115974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dirty="0" smtClean="0">
                <a:latin typeface="+mn-lt"/>
              </a:rPr>
              <a:t>IONIZATION</a:t>
            </a:r>
            <a:endParaRPr lang="en-GB" dirty="0" err="1" smtClean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732674" y="6126398"/>
            <a:ext cx="666904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432"/>
              </a:spcBef>
            </a:pPr>
            <a:r>
              <a:rPr lang="de-DE" dirty="0" smtClean="0"/>
              <a:t>Drift-fluid </a:t>
            </a:r>
            <a:r>
              <a:rPr lang="de-DE" dirty="0" err="1" smtClean="0"/>
              <a:t>predicts</a:t>
            </a:r>
            <a:r>
              <a:rPr lang="de-DE" dirty="0" smtClean="0"/>
              <a:t> </a:t>
            </a:r>
            <a:r>
              <a:rPr lang="de-DE" b="1" dirty="0" err="1" smtClean="0"/>
              <a:t>wrong</a:t>
            </a:r>
            <a:r>
              <a:rPr lang="de-DE" b="1" dirty="0" smtClean="0"/>
              <a:t> </a:t>
            </a:r>
            <a:r>
              <a:rPr lang="de-DE" b="1" dirty="0" err="1" smtClean="0"/>
              <a:t>momentum</a:t>
            </a:r>
            <a:r>
              <a:rPr lang="de-DE" b="1" dirty="0" smtClean="0"/>
              <a:t> </a:t>
            </a:r>
            <a:r>
              <a:rPr lang="de-DE" b="1" dirty="0" err="1" smtClean="0"/>
              <a:t>gain</a:t>
            </a:r>
            <a:r>
              <a:rPr lang="de-DE" b="1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plasma</a:t>
            </a:r>
            <a:endParaRPr lang="en-GB" dirty="0" err="1"/>
          </a:p>
        </p:txBody>
      </p:sp>
      <p:sp>
        <p:nvSpPr>
          <p:cNvPr id="67" name="Oval 66"/>
          <p:cNvSpPr/>
          <p:nvPr/>
        </p:nvSpPr>
        <p:spPr bwMode="auto">
          <a:xfrm>
            <a:off x="7985589" y="2712467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7396245" y="3309922"/>
            <a:ext cx="402457" cy="413168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69" name="Oval 68"/>
          <p:cNvSpPr/>
          <p:nvPr/>
        </p:nvSpPr>
        <p:spPr bwMode="auto">
          <a:xfrm>
            <a:off x="8253114" y="3338408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8470511" y="4059800"/>
            <a:ext cx="307166" cy="315341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7515310" y="4204266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9178658" y="4241427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9045202" y="2843720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9532456" y="3427048"/>
            <a:ext cx="307166" cy="315341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9219539" y="3093602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9185244" y="3928618"/>
            <a:ext cx="554220" cy="568970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10000"/>
                <a:lumOff val="9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accent2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665681" y="4571426"/>
            <a:ext cx="718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0721893" y="4571426"/>
            <a:ext cx="718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814482" y="948499"/>
            <a:ext cx="9375323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>
              <a:spcBef>
                <a:spcPts val="432"/>
              </a:spcBef>
            </a:pPr>
            <a:r>
              <a:rPr lang="de-DE" sz="2000" b="1" dirty="0" err="1" smtClean="0">
                <a:latin typeface="+mn-lt"/>
              </a:rPr>
              <a:t>Without</a:t>
            </a:r>
            <a:r>
              <a:rPr lang="de-DE" sz="2000" b="1" dirty="0" smtClean="0">
                <a:latin typeface="+mn-lt"/>
              </a:rPr>
              <a:t> E-</a:t>
            </a:r>
            <a:r>
              <a:rPr lang="de-DE" sz="2000" b="1" dirty="0" err="1" smtClean="0">
                <a:latin typeface="+mn-lt"/>
              </a:rPr>
              <a:t>field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no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net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momentum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is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transfered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into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the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plasma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by</a:t>
            </a:r>
            <a:r>
              <a:rPr lang="de-DE" sz="2000" b="1" dirty="0" smtClean="0">
                <a:latin typeface="+mn-lt"/>
              </a:rPr>
              <a:t> </a:t>
            </a:r>
            <a:r>
              <a:rPr lang="de-DE" sz="2000" b="1" dirty="0" err="1" smtClean="0">
                <a:latin typeface="+mn-lt"/>
              </a:rPr>
              <a:t>ionization</a:t>
            </a:r>
            <a:r>
              <a:rPr lang="de-DE" sz="2000" b="1" dirty="0" smtClean="0">
                <a:latin typeface="+mn-lt"/>
              </a:rPr>
              <a:t>!</a:t>
            </a:r>
            <a:endParaRPr lang="en-GB" sz="2000" b="1" dirty="0" err="1" smtClean="0">
              <a:latin typeface="+mn-lt"/>
            </a:endParaRPr>
          </a:p>
        </p:txBody>
      </p:sp>
      <p:sp>
        <p:nvSpPr>
          <p:cNvPr id="85" name="Left Arrow 84"/>
          <p:cNvSpPr/>
          <p:nvPr/>
        </p:nvSpPr>
        <p:spPr bwMode="auto">
          <a:xfrm rot="10800000">
            <a:off x="1566097" y="5106472"/>
            <a:ext cx="1635063" cy="257835"/>
          </a:xfrm>
          <a:prstGeom prst="leftArrow">
            <a:avLst/>
          </a:prstGeom>
          <a:solidFill>
            <a:schemeClr val="accent3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50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3B38FA3B-2246-40E5-A61A-EA1559A3CD76}" vid="{D5F764FD-A73C-4B6C-BF48-3536DEB79AD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TemplafyTemplateConfiguration><![CDATA[{"elementsMetadata":[{"type":"shape","id":"2fce62a0-f28a-44e1-a519-0cbe37b25f7a","elementConfiguration":{"binding":"UserProfile.Offices.Workarea_{{DocumentLanguage}}","disableUpdates":false,"type":"text"}},{"type":"shape","id":"58465eeb-cfe0-4970-97ec-88179dc0a9c2","elementConfiguration":{"binding":"Form.Date","format":"{{DateFormats.GeneralDate}}","disableUpdates":false,"type":"date"}},{"type":"shape","id":"5020bdfb-1912-4d6d-a5c3-71b7da283692","elementConfiguration":{"binding":"Form.PresentationTitle","disableUpdates":false,"type":"text"}},{"type":"shape","id":"8d5b95d1-8a23-4044-9620-bf5e7305a170","elementConfiguration":{"binding":"UserProfile.Offices.Workarea_{{DocumentLanguage}}","disableUpdates":false,"type":"text"}},{"type":"shape","id":"79fbb3c3-dd89-47ef-91e9-e0bd2bb0942f","elementConfiguration":{"binding":"Form.Date","format":"{{DateFormats.GeneralDate}}","disableUpdates":false,"type":"date"}},{"type":"shape","id":"5e9447ba-0dff-46ec-ac33-540c046ca40a","elementConfiguration":{"binding":"Form.PresentationTitle","disableUpdates":false,"type":"text"}}],"transformationConfigurations":[{"language":"{{DocumentLanguage}}","disableUpdates":false,"type":"proofingLanguage"}],"enableDocumentContentUpdater":true,"templateName":"DTU Template 16_9 - Corporate red","templateDescription":"","version":"1.2"}]]></TemplafyTemplateConfiguration>
</file>

<file path=customXml/item2.xml><?xml version="1.0" encoding="utf-8"?>
<TemplafySlideTemplateConfiguration><![CDATA[{"elementsMetadata":[],"enableDocumentContentUpdater":true,"documentContentValidatorConfiguration":{"enableDocumentContentValidator":false,"documentContentValidatorVersion":0},"slideId":"636837486369753289","version":"1.2"}]]></TemplafySlideTemplateConfiguration>
</file>

<file path=customXml/item3.xml><?xml version="1.0" encoding="utf-8"?>
<TemplafySlideTemplateConfiguration><![CDATA[{"elementsMetadata":[],"enableDocumentContentUpdater":true,"documentContentValidatorConfiguration":{"enableDocumentContentValidator":false,"documentContentValidatorVersion":0},"slideId":"636837486369128185","version":"1.2"}]]></TemplafySlideTemplateConfiguration>
</file>

<file path=customXml/item4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FormConfiguration><![CDATA[{"formFields":[{"required":false,"type":"datePicker","name":"Date","label":"Date","helpTexts":{"prefix":"","postfix":""},"spacing":{},"fullyQualifiedName":"Date"},{"required":false,"placeholder":"","lines":0,"type":"textBox","name":"PresentationTitle","label":"Presentation title","helpTexts":{"prefix":"","postfix":""},"spacing":{},"fullyQualifiedName":"PresentationTitle"}],"formDataEntries":[{"name":"Date","value":"4Xm7d242HGo446IH5nRjQA=="},{"name":"PresentationTitle","value":"ZR/I84ubq+6CkRKNk7nn9w=="}]}]]></TemplafyFormConfiguration>
</file>

<file path=customXml/itemProps1.xml><?xml version="1.0" encoding="utf-8"?>
<ds:datastoreItem xmlns:ds="http://schemas.openxmlformats.org/officeDocument/2006/customXml" ds:itemID="{1334258C-C3E7-4029-A615-C886A240FB15}">
  <ds:schemaRefs/>
</ds:datastoreItem>
</file>

<file path=customXml/itemProps2.xml><?xml version="1.0" encoding="utf-8"?>
<ds:datastoreItem xmlns:ds="http://schemas.openxmlformats.org/officeDocument/2006/customXml" ds:itemID="{02E7CCCE-613B-4CED-B813-E473EA1E01B2}">
  <ds:schemaRefs/>
</ds:datastoreItem>
</file>

<file path=customXml/itemProps3.xml><?xml version="1.0" encoding="utf-8"?>
<ds:datastoreItem xmlns:ds="http://schemas.openxmlformats.org/officeDocument/2006/customXml" ds:itemID="{11FAAC39-0A3A-4CC2-A9C1-60940B78AE17}">
  <ds:schemaRefs/>
</ds:datastoreItem>
</file>

<file path=customXml/itemProps4.xml><?xml version="1.0" encoding="utf-8"?>
<ds:datastoreItem xmlns:ds="http://schemas.openxmlformats.org/officeDocument/2006/customXml" ds:itemID="{F4C08C7F-F953-44DE-ACDE-930692BDDB0F}">
  <ds:schemaRefs/>
</ds:datastoreItem>
</file>

<file path=customXml/itemProps5.xml><?xml version="1.0" encoding="utf-8"?>
<ds:datastoreItem xmlns:ds="http://schemas.openxmlformats.org/officeDocument/2006/customXml" ds:itemID="{56C8BFB2-A911-4310-9D4A-421D773FAFA6}">
  <ds:schemaRefs/>
</ds:datastoreItem>
</file>

<file path=customXml/itemProps6.xml><?xml version="1.0" encoding="utf-8"?>
<ds:datastoreItem xmlns:ds="http://schemas.openxmlformats.org/officeDocument/2006/customXml" ds:itemID="{05DC2B94-7C1B-4C14-83B0-9CD2A82C27E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1380</TotalTime>
  <Words>486</Words>
  <Application>Microsoft Office PowerPoint</Application>
  <PresentationFormat>Custom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Montserrat-Bold</vt:lpstr>
      <vt:lpstr>Montserrat-Regular</vt:lpstr>
      <vt:lpstr>Segoe UI Symbol</vt:lpstr>
      <vt:lpstr>Verdana</vt:lpstr>
      <vt:lpstr>Wingdings</vt:lpstr>
      <vt:lpstr>Blank</vt:lpstr>
      <vt:lpstr>Source terms in gyro-fluid models</vt:lpstr>
      <vt:lpstr>Overview</vt:lpstr>
      <vt:lpstr>The kinetic source function</vt:lpstr>
      <vt:lpstr>Gyro-kinetics = coordinate transformation</vt:lpstr>
      <vt:lpstr>Derive quasineutrality in time in long wavelength:</vt:lpstr>
      <vt:lpstr>Density and pressure sources generate vorticity…</vt:lpstr>
      <vt:lpstr>… or angular momentum</vt:lpstr>
      <vt:lpstr>Which one is correct?</vt:lpstr>
      <vt:lpstr>PowerPoint Presentation</vt:lpstr>
      <vt:lpstr>PowerPoint Presentation</vt:lpstr>
      <vt:lpstr>Summary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Matthias Wiesenberger</dc:creator>
  <cp:lastModifiedBy>Matthias Wiesenberger</cp:lastModifiedBy>
  <cp:revision>27</cp:revision>
  <dcterms:created xsi:type="dcterms:W3CDTF">2021-09-21T14:11:24Z</dcterms:created>
  <dcterms:modified xsi:type="dcterms:W3CDTF">2021-09-22T13:11:33Z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enantId">
    <vt:lpwstr>dtu</vt:lpwstr>
  </property>
  <property fmtid="{D5CDD505-2E9C-101B-9397-08002B2CF9AE}" pid="4" name="TemplafyTemplateId">
    <vt:lpwstr>636784030496976655</vt:lpwstr>
  </property>
  <property fmtid="{D5CDD505-2E9C-101B-9397-08002B2CF9AE}" pid="5" name="TemplafyUserProfileId">
    <vt:lpwstr>636838302414865013</vt:lpwstr>
  </property>
  <property fmtid="{D5CDD505-2E9C-101B-9397-08002B2CF9AE}" pid="6" name="TemplafyLanguageCode">
    <vt:lpwstr>en-GB</vt:lpwstr>
  </property>
</Properties>
</file>