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8.jpg" ContentType="image/jpeg"/>
  <Override PartName="/ppt/media/image29.jpg" ContentType="image/jpeg"/>
  <Override PartName="/ppt/media/image31.jpg" ContentType="image/jpe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41"/>
  </p:notesMasterIdLst>
  <p:handoutMasterIdLst>
    <p:handoutMasterId r:id="rId42"/>
  </p:handoutMasterIdLst>
  <p:sldIdLst>
    <p:sldId id="290" r:id="rId2"/>
    <p:sldId id="286" r:id="rId3"/>
    <p:sldId id="327" r:id="rId4"/>
    <p:sldId id="324" r:id="rId5"/>
    <p:sldId id="325" r:id="rId6"/>
    <p:sldId id="326" r:id="rId7"/>
    <p:sldId id="288" r:id="rId8"/>
    <p:sldId id="322" r:id="rId9"/>
    <p:sldId id="321" r:id="rId10"/>
    <p:sldId id="302" r:id="rId11"/>
    <p:sldId id="328" r:id="rId12"/>
    <p:sldId id="338" r:id="rId13"/>
    <p:sldId id="303" r:id="rId14"/>
    <p:sldId id="304" r:id="rId15"/>
    <p:sldId id="329" r:id="rId16"/>
    <p:sldId id="332" r:id="rId17"/>
    <p:sldId id="334" r:id="rId18"/>
    <p:sldId id="305" r:id="rId19"/>
    <p:sldId id="306" r:id="rId20"/>
    <p:sldId id="307" r:id="rId21"/>
    <p:sldId id="330" r:id="rId22"/>
    <p:sldId id="311" r:id="rId23"/>
    <p:sldId id="312" r:id="rId24"/>
    <p:sldId id="320" r:id="rId25"/>
    <p:sldId id="331" r:id="rId26"/>
    <p:sldId id="335" r:id="rId27"/>
    <p:sldId id="313" r:id="rId28"/>
    <p:sldId id="336" r:id="rId29"/>
    <p:sldId id="314" r:id="rId30"/>
    <p:sldId id="317" r:id="rId31"/>
    <p:sldId id="337" r:id="rId32"/>
    <p:sldId id="318" r:id="rId33"/>
    <p:sldId id="298" r:id="rId34"/>
    <p:sldId id="267" r:id="rId35"/>
    <p:sldId id="294" r:id="rId36"/>
    <p:sldId id="273" r:id="rId37"/>
    <p:sldId id="272" r:id="rId38"/>
    <p:sldId id="274" r:id="rId39"/>
    <p:sldId id="295" r:id="rId40"/>
  </p:sldIdLst>
  <p:sldSz cx="9144000" cy="5145088"/>
  <p:notesSz cx="6796088"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AB9"/>
    <a:srgbClr val="FF0000"/>
    <a:srgbClr val="FFFFFF"/>
    <a:srgbClr val="0000FF"/>
    <a:srgbClr val="567EE3"/>
    <a:srgbClr val="979A9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7" autoAdjust="0"/>
    <p:restoredTop sz="96807" autoAdjust="0"/>
  </p:normalViewPr>
  <p:slideViewPr>
    <p:cSldViewPr snapToGrid="0">
      <p:cViewPr>
        <p:scale>
          <a:sx n="110" d="100"/>
          <a:sy n="110" d="100"/>
        </p:scale>
        <p:origin x="-346" y="-335"/>
      </p:cViewPr>
      <p:guideLst>
        <p:guide orient="horz" pos="1620"/>
        <p:guide pos="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501" cy="4968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49000" y="0"/>
            <a:ext cx="2945501" cy="496888"/>
          </a:xfrm>
          <a:prstGeom prst="rect">
            <a:avLst/>
          </a:prstGeom>
        </p:spPr>
        <p:txBody>
          <a:bodyPr vert="horz" lIns="91440" tIns="45720" rIns="91440" bIns="45720" rtlCol="0"/>
          <a:lstStyle>
            <a:lvl1pPr algn="r">
              <a:defRPr sz="1200"/>
            </a:lvl1pPr>
          </a:lstStyle>
          <a:p>
            <a:fld id="{BDC64449-BFD9-4177-AA7A-B31A2DF18E37}" type="datetimeFigureOut">
              <a:rPr lang="en-US" smtClean="0"/>
              <a:t>11/29/2021</a:t>
            </a:fld>
            <a:endParaRPr lang="en-US"/>
          </a:p>
        </p:txBody>
      </p:sp>
      <p:sp>
        <p:nvSpPr>
          <p:cNvPr id="4" name="Fußzeilenplatzhalter 3"/>
          <p:cNvSpPr>
            <a:spLocks noGrp="1"/>
          </p:cNvSpPr>
          <p:nvPr>
            <p:ph type="ftr" sz="quarter" idx="2"/>
          </p:nvPr>
        </p:nvSpPr>
        <p:spPr>
          <a:xfrm>
            <a:off x="1" y="9426575"/>
            <a:ext cx="2945501" cy="496888"/>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49000" y="9426575"/>
            <a:ext cx="2945501" cy="496888"/>
          </a:xfrm>
          <a:prstGeom prst="rect">
            <a:avLst/>
          </a:prstGeom>
        </p:spPr>
        <p:txBody>
          <a:bodyPr vert="horz" lIns="91440" tIns="45720" rIns="91440" bIns="45720" rtlCol="0" anchor="b"/>
          <a:lstStyle>
            <a:lvl1pPr algn="r">
              <a:defRPr sz="1200"/>
            </a:lvl1pPr>
          </a:lstStyle>
          <a:p>
            <a:fld id="{BDCF2418-505F-4CF7-A8B2-4B5454DC15AC}" type="slidenum">
              <a:rPr lang="en-US" smtClean="0"/>
              <a:t>‹Nr.›</a:t>
            </a:fld>
            <a:endParaRPr lang="en-US"/>
          </a:p>
        </p:txBody>
      </p:sp>
    </p:spTree>
    <p:extLst>
      <p:ext uri="{BB962C8B-B14F-4D97-AF65-F5344CB8AC3E}">
        <p14:creationId xmlns:p14="http://schemas.microsoft.com/office/powerpoint/2010/main" val="13712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4971" cy="49797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545" y="0"/>
            <a:ext cx="2944971" cy="497976"/>
          </a:xfrm>
          <a:prstGeom prst="rect">
            <a:avLst/>
          </a:prstGeom>
        </p:spPr>
        <p:txBody>
          <a:bodyPr vert="horz" lIns="91440" tIns="45720" rIns="91440" bIns="45720" rtlCol="0"/>
          <a:lstStyle>
            <a:lvl1pPr algn="r">
              <a:defRPr sz="1200"/>
            </a:lvl1pPr>
          </a:lstStyle>
          <a:p>
            <a:fld id="{FA8F02CA-77CB-4E54-B712-21E588799EE8}" type="datetimeFigureOut">
              <a:rPr lang="de-DE" smtClean="0"/>
              <a:t>29.11.2021</a:t>
            </a:fld>
            <a:endParaRPr lang="de-DE"/>
          </a:p>
        </p:txBody>
      </p:sp>
      <p:sp>
        <p:nvSpPr>
          <p:cNvPr id="4" name="Folienbildplatzhalter 3"/>
          <p:cNvSpPr>
            <a:spLocks noGrp="1" noRot="1" noChangeAspect="1"/>
          </p:cNvSpPr>
          <p:nvPr>
            <p:ph type="sldImg" idx="2"/>
          </p:nvPr>
        </p:nvSpPr>
        <p:spPr>
          <a:xfrm>
            <a:off x="420688" y="1239838"/>
            <a:ext cx="5954712" cy="33512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609" y="4776431"/>
            <a:ext cx="5436870" cy="390798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7077"/>
            <a:ext cx="2944971" cy="4979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545" y="9427077"/>
            <a:ext cx="2944971" cy="497975"/>
          </a:xfrm>
          <a:prstGeom prst="rect">
            <a:avLst/>
          </a:prstGeom>
        </p:spPr>
        <p:txBody>
          <a:bodyPr vert="horz" lIns="91440" tIns="45720" rIns="91440" bIns="45720" rtlCol="0" anchor="b"/>
          <a:lstStyle>
            <a:lvl1pPr algn="r">
              <a:defRPr sz="1200"/>
            </a:lvl1pPr>
          </a:lstStyle>
          <a:p>
            <a:fld id="{E13F729A-0AF0-4995-B32B-9504BC68960C}" type="slidenum">
              <a:rPr lang="de-DE" smtClean="0"/>
              <a:t>‹Nr.›</a:t>
            </a:fld>
            <a:endParaRPr lang="de-DE"/>
          </a:p>
        </p:txBody>
      </p:sp>
    </p:spTree>
    <p:extLst>
      <p:ext uri="{BB962C8B-B14F-4D97-AF65-F5344CB8AC3E}">
        <p14:creationId xmlns:p14="http://schemas.microsoft.com/office/powerpoint/2010/main" val="2810794510"/>
      </p:ext>
    </p:extLst>
  </p:cSld>
  <p:clrMap bg1="lt1" tx1="dk1" bg2="lt2" tx2="dk2" accent1="accent1" accent2="accent2" accent3="accent3" accent4="accent4" accent5="accent5" accent6="accent6" hlink="hlink" folHlink="folHlink"/>
  <p:notesStyle>
    <a:lvl1pPr marL="0" algn="l" defTabSz="685680" rtl="0" eaLnBrk="1" latinLnBrk="0" hangingPunct="1">
      <a:defRPr sz="900" kern="1200">
        <a:solidFill>
          <a:schemeClr val="tx1"/>
        </a:solidFill>
        <a:latin typeface="+mn-lt"/>
        <a:ea typeface="+mn-ea"/>
        <a:cs typeface="+mn-cs"/>
      </a:defRPr>
    </a:lvl1pPr>
    <a:lvl2pPr marL="342840" algn="l" defTabSz="685680" rtl="0" eaLnBrk="1" latinLnBrk="0" hangingPunct="1">
      <a:defRPr sz="900" kern="1200">
        <a:solidFill>
          <a:schemeClr val="tx1"/>
        </a:solidFill>
        <a:latin typeface="+mn-lt"/>
        <a:ea typeface="+mn-ea"/>
        <a:cs typeface="+mn-cs"/>
      </a:defRPr>
    </a:lvl2pPr>
    <a:lvl3pPr marL="685680" algn="l" defTabSz="685680" rtl="0" eaLnBrk="1" latinLnBrk="0" hangingPunct="1">
      <a:defRPr sz="900" kern="1200">
        <a:solidFill>
          <a:schemeClr val="tx1"/>
        </a:solidFill>
        <a:latin typeface="+mn-lt"/>
        <a:ea typeface="+mn-ea"/>
        <a:cs typeface="+mn-cs"/>
      </a:defRPr>
    </a:lvl3pPr>
    <a:lvl4pPr marL="1028520" algn="l" defTabSz="685680" rtl="0" eaLnBrk="1" latinLnBrk="0" hangingPunct="1">
      <a:defRPr sz="900" kern="1200">
        <a:solidFill>
          <a:schemeClr val="tx1"/>
        </a:solidFill>
        <a:latin typeface="+mn-lt"/>
        <a:ea typeface="+mn-ea"/>
        <a:cs typeface="+mn-cs"/>
      </a:defRPr>
    </a:lvl4pPr>
    <a:lvl5pPr marL="1371360" algn="l" defTabSz="685680" rtl="0" eaLnBrk="1" latinLnBrk="0" hangingPunct="1">
      <a:defRPr sz="900" kern="1200">
        <a:solidFill>
          <a:schemeClr val="tx1"/>
        </a:solidFill>
        <a:latin typeface="+mn-lt"/>
        <a:ea typeface="+mn-ea"/>
        <a:cs typeface="+mn-cs"/>
      </a:defRPr>
    </a:lvl5pPr>
    <a:lvl6pPr marL="1714200" algn="l" defTabSz="685680" rtl="0" eaLnBrk="1" latinLnBrk="0" hangingPunct="1">
      <a:defRPr sz="900" kern="1200">
        <a:solidFill>
          <a:schemeClr val="tx1"/>
        </a:solidFill>
        <a:latin typeface="+mn-lt"/>
        <a:ea typeface="+mn-ea"/>
        <a:cs typeface="+mn-cs"/>
      </a:defRPr>
    </a:lvl6pPr>
    <a:lvl7pPr marL="2057040" algn="l" defTabSz="685680" rtl="0" eaLnBrk="1" latinLnBrk="0" hangingPunct="1">
      <a:defRPr sz="900" kern="1200">
        <a:solidFill>
          <a:schemeClr val="tx1"/>
        </a:solidFill>
        <a:latin typeface="+mn-lt"/>
        <a:ea typeface="+mn-ea"/>
        <a:cs typeface="+mn-cs"/>
      </a:defRPr>
    </a:lvl7pPr>
    <a:lvl8pPr marL="2399880" algn="l" defTabSz="685680" rtl="0" eaLnBrk="1" latinLnBrk="0" hangingPunct="1">
      <a:defRPr sz="900" kern="1200">
        <a:solidFill>
          <a:schemeClr val="tx1"/>
        </a:solidFill>
        <a:latin typeface="+mn-lt"/>
        <a:ea typeface="+mn-ea"/>
        <a:cs typeface="+mn-cs"/>
      </a:defRPr>
    </a:lvl8pPr>
    <a:lvl9pPr marL="2742720" algn="l" defTabSz="68568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F729A-0AF0-4995-B32B-9504BC68960C}" type="slidenum">
              <a:rPr lang="de-DE" smtClean="0"/>
              <a:t>13</a:t>
            </a:fld>
            <a:endParaRPr lang="de-DE"/>
          </a:p>
        </p:txBody>
      </p:sp>
    </p:spTree>
    <p:extLst>
      <p:ext uri="{BB962C8B-B14F-4D97-AF65-F5344CB8AC3E}">
        <p14:creationId xmlns:p14="http://schemas.microsoft.com/office/powerpoint/2010/main" val="159729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F729A-0AF0-4995-B32B-9504BC68960C}" type="slidenum">
              <a:rPr lang="de-DE" smtClean="0"/>
              <a:t>14</a:t>
            </a:fld>
            <a:endParaRPr lang="de-DE"/>
          </a:p>
        </p:txBody>
      </p:sp>
    </p:spTree>
    <p:extLst>
      <p:ext uri="{BB962C8B-B14F-4D97-AF65-F5344CB8AC3E}">
        <p14:creationId xmlns:p14="http://schemas.microsoft.com/office/powerpoint/2010/main" val="180085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F729A-0AF0-4995-B32B-9504BC68960C}" type="slidenum">
              <a:rPr lang="de-DE" smtClean="0"/>
              <a:t>18</a:t>
            </a:fld>
            <a:endParaRPr lang="de-DE"/>
          </a:p>
        </p:txBody>
      </p:sp>
    </p:spTree>
    <p:extLst>
      <p:ext uri="{BB962C8B-B14F-4D97-AF65-F5344CB8AC3E}">
        <p14:creationId xmlns:p14="http://schemas.microsoft.com/office/powerpoint/2010/main" val="180085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13F729A-0AF0-4995-B32B-9504BC68960C}" type="slidenum">
              <a:rPr lang="de-DE" smtClean="0"/>
              <a:t>30</a:t>
            </a:fld>
            <a:endParaRPr lang="de-DE"/>
          </a:p>
        </p:txBody>
      </p:sp>
    </p:spTree>
    <p:extLst>
      <p:ext uri="{BB962C8B-B14F-4D97-AF65-F5344CB8AC3E}">
        <p14:creationId xmlns:p14="http://schemas.microsoft.com/office/powerpoint/2010/main" val="3832970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8" name="Textplatzhalter 18"/>
          <p:cNvSpPr>
            <a:spLocks noGrp="1"/>
          </p:cNvSpPr>
          <p:nvPr>
            <p:ph type="body" sz="quarter" idx="11" hasCustomPrompt="1"/>
          </p:nvPr>
        </p:nvSpPr>
        <p:spPr>
          <a:xfrm>
            <a:off x="365443" y="1445896"/>
            <a:ext cx="8524557" cy="285114"/>
          </a:xfrm>
        </p:spPr>
        <p:txBody>
          <a:bodyPr>
            <a:normAutofit/>
          </a:bodyPr>
          <a:lstStyle>
            <a:lvl1pPr marL="0" indent="0">
              <a:buFont typeface="Arial" panose="020B0604020202020204" pitchFamily="34" charset="0"/>
              <a:buNone/>
              <a:defRPr sz="2600" b="1"/>
            </a:lvl1pPr>
            <a:lvl2pPr marL="355600" indent="0">
              <a:buFont typeface="Arial" panose="020B0604020202020204" pitchFamily="34" charset="0"/>
              <a:buNone/>
              <a:defRPr sz="2600" b="1"/>
            </a:lvl2pPr>
            <a:lvl3pPr marL="717550" indent="0">
              <a:buFont typeface="Arial" panose="020B0604020202020204" pitchFamily="34" charset="0"/>
              <a:buNone/>
              <a:defRPr sz="2600" b="1"/>
            </a:lvl3pPr>
            <a:lvl4pPr marL="1073150" indent="0">
              <a:buFont typeface="Arial" panose="020B0604020202020204" pitchFamily="34" charset="0"/>
              <a:buNone/>
              <a:defRPr sz="2600" b="1"/>
            </a:lvl4pPr>
            <a:lvl5pPr marL="1435100" indent="0">
              <a:buFont typeface="Arial" panose="020B0604020202020204" pitchFamily="34" charset="0"/>
              <a:buNone/>
              <a:defRPr sz="2600" b="1"/>
            </a:lvl5pPr>
          </a:lstStyle>
          <a:p>
            <a:pPr lvl="0"/>
            <a:r>
              <a:rPr lang="de-DE" dirty="0"/>
              <a:t>Click </a:t>
            </a:r>
            <a:r>
              <a:rPr lang="de-DE" dirty="0" err="1"/>
              <a:t>to</a:t>
            </a:r>
            <a:r>
              <a:rPr lang="de-DE" dirty="0"/>
              <a:t> </a:t>
            </a:r>
            <a:r>
              <a:rPr lang="de-DE" dirty="0" err="1"/>
              <a:t>add</a:t>
            </a:r>
            <a:endParaRPr lang="de-DE" dirty="0"/>
          </a:p>
        </p:txBody>
      </p:sp>
      <p:sp>
        <p:nvSpPr>
          <p:cNvPr id="9" name="Textplatzhalter 25"/>
          <p:cNvSpPr>
            <a:spLocks noGrp="1"/>
          </p:cNvSpPr>
          <p:nvPr>
            <p:ph type="body" sz="quarter" idx="13" hasCustomPrompt="1"/>
          </p:nvPr>
        </p:nvSpPr>
        <p:spPr>
          <a:xfrm>
            <a:off x="380675" y="1979930"/>
            <a:ext cx="8515675" cy="509905"/>
          </a:xfrm>
        </p:spPr>
        <p:txBody>
          <a:bodyPr>
            <a:normAutofit/>
          </a:bodyPr>
          <a:lstStyle>
            <a:lvl1pPr marL="0" indent="0">
              <a:buFont typeface="Arial" panose="020B0604020202020204" pitchFamily="34" charset="0"/>
              <a:buNone/>
              <a:defRPr sz="1800" b="1" i="0" baseline="0"/>
            </a:lvl1pPr>
            <a:lvl2pPr marL="355600" indent="0">
              <a:buFont typeface="Arial" panose="020B0604020202020204" pitchFamily="34" charset="0"/>
              <a:buNone/>
              <a:defRPr sz="1800" b="1" i="0"/>
            </a:lvl2pPr>
            <a:lvl3pPr marL="717550" indent="0">
              <a:buFont typeface="Arial" panose="020B0604020202020204" pitchFamily="34" charset="0"/>
              <a:buNone/>
              <a:defRPr sz="1800" b="1" i="0"/>
            </a:lvl3pPr>
            <a:lvl4pPr marL="1073150" indent="0">
              <a:buFont typeface="Arial" panose="020B0604020202020204" pitchFamily="34" charset="0"/>
              <a:buNone/>
              <a:defRPr sz="1800" b="1" i="0"/>
            </a:lvl4pPr>
            <a:lvl5pPr marL="1435100" indent="0">
              <a:buFont typeface="Arial" panose="020B0604020202020204" pitchFamily="34" charset="0"/>
              <a:buNone/>
              <a:defRPr sz="1800" b="1" i="0"/>
            </a:lvl5pPr>
          </a:lstStyle>
          <a:p>
            <a:pPr lvl="0"/>
            <a:r>
              <a:rPr lang="de-DE" dirty="0"/>
              <a:t>Click </a:t>
            </a:r>
            <a:r>
              <a:rPr lang="de-DE" dirty="0" err="1"/>
              <a:t>to</a:t>
            </a:r>
            <a:r>
              <a:rPr lang="de-DE" dirty="0"/>
              <a:t> </a:t>
            </a:r>
            <a:r>
              <a:rPr lang="de-DE" dirty="0" err="1"/>
              <a:t>add</a:t>
            </a:r>
            <a:r>
              <a:rPr lang="de-DE" dirty="0"/>
              <a:t> </a:t>
            </a:r>
            <a:r>
              <a:rPr lang="de-DE" dirty="0" err="1"/>
              <a:t>subline</a:t>
            </a:r>
            <a:r>
              <a:rPr lang="de-DE" dirty="0"/>
              <a:t/>
            </a:r>
            <a:br>
              <a:rPr lang="de-DE" dirty="0"/>
            </a:br>
            <a:r>
              <a:rPr lang="de-DE" dirty="0"/>
              <a:t>(</a:t>
            </a:r>
            <a:r>
              <a:rPr lang="en-US" dirty="0"/>
              <a:t>Also possible in two columns</a:t>
            </a:r>
            <a:r>
              <a:rPr lang="de-DE" dirty="0"/>
              <a:t>)</a:t>
            </a:r>
          </a:p>
        </p:txBody>
      </p:sp>
      <p:sp>
        <p:nvSpPr>
          <p:cNvPr id="10" name="Text Box 14">
            <a:extLst>
              <a:ext uri="{FF2B5EF4-FFF2-40B4-BE49-F238E27FC236}">
                <a16:creationId xmlns="" xmlns:a16="http://schemas.microsoft.com/office/drawing/2014/main" id="{537A5579-09BA-4663-B67D-33B154205799}"/>
              </a:ext>
            </a:extLst>
          </p:cNvPr>
          <p:cNvSpPr txBox="1">
            <a:spLocks noChangeArrowheads="1"/>
          </p:cNvSpPr>
          <p:nvPr userDrawn="1"/>
        </p:nvSpPr>
        <p:spPr bwMode="auto">
          <a:xfrm>
            <a:off x="116600" y="4895776"/>
            <a:ext cx="3606670" cy="126958"/>
          </a:xfrm>
          <a:prstGeom prst="rect">
            <a:avLst/>
          </a:prstGeom>
          <a:noFill/>
          <a:ln w="9525">
            <a:noFill/>
            <a:miter lim="800000"/>
            <a:headEnd/>
            <a:tailEnd/>
          </a:ln>
          <a:effectLst/>
        </p:spPr>
        <p:txBody>
          <a:bodyPr wrap="square" lIns="0" tIns="0" rIns="0" bIns="0">
            <a:spAutoFit/>
          </a:bodyPr>
          <a:lstStyle/>
          <a:p>
            <a:r>
              <a:rPr lang="en-US" sz="825" noProof="0" dirty="0"/>
              <a:t>KIT – The Research University in the Helmholtz Association</a:t>
            </a:r>
          </a:p>
        </p:txBody>
      </p:sp>
      <p:sp>
        <p:nvSpPr>
          <p:cNvPr id="11" name="Text Box 14">
            <a:extLst>
              <a:ext uri="{FF2B5EF4-FFF2-40B4-BE49-F238E27FC236}">
                <a16:creationId xmlns="" xmlns:a16="http://schemas.microsoft.com/office/drawing/2014/main" id="{6C188393-F356-4F5D-80C7-5DAA7302CAFB}"/>
              </a:ext>
            </a:extLst>
          </p:cNvPr>
          <p:cNvSpPr txBox="1">
            <a:spLocks noChangeArrowheads="1"/>
          </p:cNvSpPr>
          <p:nvPr userDrawn="1"/>
        </p:nvSpPr>
        <p:spPr bwMode="auto">
          <a:xfrm>
            <a:off x="7318375" y="4826105"/>
            <a:ext cx="172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e-DE" altLang="de-DE" sz="1600" b="1" dirty="0">
                <a:solidFill>
                  <a:schemeClr val="tx1"/>
                </a:solidFill>
              </a:rPr>
              <a:t>www.kit.edu</a:t>
            </a:r>
          </a:p>
        </p:txBody>
      </p:sp>
      <p:pic>
        <p:nvPicPr>
          <p:cNvPr id="12" name="Grafik 11">
            <a:extLst>
              <a:ext uri="{FF2B5EF4-FFF2-40B4-BE49-F238E27FC236}">
                <a16:creationId xmlns="" xmlns:a16="http://schemas.microsoft.com/office/drawing/2014/main" id="{F170E65B-29E8-4B34-8C2D-4A01E1FD9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360000"/>
            <a:ext cx="1621550" cy="751280"/>
          </a:xfrm>
          <a:prstGeom prst="rect">
            <a:avLst/>
          </a:prstGeom>
        </p:spPr>
      </p:pic>
      <p:pic>
        <p:nvPicPr>
          <p:cNvPr id="17" name="Grafik 16">
            <a:extLst>
              <a:ext uri="{FF2B5EF4-FFF2-40B4-BE49-F238E27FC236}">
                <a16:creationId xmlns="" xmlns:a16="http://schemas.microsoft.com/office/drawing/2014/main" id="{9B2890A8-35DC-4A27-BCC2-36C335012E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117231" y="2711631"/>
            <a:ext cx="8929424" cy="2034199"/>
          </a:xfrm>
          <a:prstGeom prst="round2DiagRect">
            <a:avLst>
              <a:gd name="adj1" fmla="val 8482"/>
              <a:gd name="adj2" fmla="val 0"/>
            </a:avLst>
          </a:prstGeom>
        </p:spPr>
      </p:pic>
    </p:spTree>
    <p:extLst>
      <p:ext uri="{BB962C8B-B14F-4D97-AF65-F5344CB8AC3E}">
        <p14:creationId xmlns:p14="http://schemas.microsoft.com/office/powerpoint/2010/main" val="190524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7234" y="4748824"/>
            <a:ext cx="1027755" cy="396264"/>
          </a:xfrm>
          <a:prstGeom prst="rect">
            <a:avLst/>
          </a:prstGeom>
        </p:spPr>
        <p:txBody>
          <a:bodyPr/>
          <a:lstStyle/>
          <a:p>
            <a:r>
              <a:rPr lang="en-US"/>
              <a:t>2021-11-29</a:t>
            </a:r>
            <a:endParaRPr lang="de-DE"/>
          </a:p>
        </p:txBody>
      </p:sp>
      <p:sp>
        <p:nvSpPr>
          <p:cNvPr id="4" name="Slide Number Placeholder 3"/>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Tree>
    <p:extLst>
      <p:ext uri="{BB962C8B-B14F-4D97-AF65-F5344CB8AC3E}">
        <p14:creationId xmlns:p14="http://schemas.microsoft.com/office/powerpoint/2010/main" val="206027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61640" y="1188000"/>
            <a:ext cx="4882310" cy="3209146"/>
          </a:xfrm>
        </p:spPr>
        <p:txBody>
          <a:bodyPr/>
          <a:lstStyle>
            <a:lvl1pPr>
              <a:defRPr sz="1500"/>
            </a:lvl1pPr>
            <a:lvl2pPr>
              <a:defRPr sz="1350"/>
            </a:lvl2pPr>
            <a:lvl3pPr>
              <a:defRPr sz="1200"/>
            </a:lvl3pPr>
            <a:lvl4pPr>
              <a:defRPr sz="1200"/>
            </a:lvl4pPr>
            <a:lvl5pPr marL="1076612" indent="0">
              <a:buNone/>
              <a:defRPr sz="1200"/>
            </a:lvl5pPr>
            <a:lvl6pPr>
              <a:defRPr sz="1500"/>
            </a:lvl6pPr>
            <a:lvl7pPr>
              <a:defRPr sz="1500"/>
            </a:lvl7pPr>
            <a:lvl8pPr>
              <a:defRPr sz="1500"/>
            </a:lvl8pPr>
            <a:lvl9pPr>
              <a:defRPr sz="1500"/>
            </a:lvl9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Text Placeholder 3"/>
          <p:cNvSpPr>
            <a:spLocks noGrp="1"/>
          </p:cNvSpPr>
          <p:nvPr>
            <p:ph type="body" sz="half" idx="2" hasCustomPrompt="1"/>
          </p:nvPr>
        </p:nvSpPr>
        <p:spPr>
          <a:xfrm>
            <a:off x="400051" y="1188001"/>
            <a:ext cx="3178969" cy="3209146"/>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altLang="de-DE" dirty="0"/>
              <a:t>Click to add text</a:t>
            </a:r>
          </a:p>
        </p:txBody>
      </p:sp>
      <p:sp>
        <p:nvSpPr>
          <p:cNvPr id="5" name="Date Placeholder 4"/>
          <p:cNvSpPr>
            <a:spLocks noGrp="1"/>
          </p:cNvSpPr>
          <p:nvPr>
            <p:ph type="dt" sz="half" idx="10"/>
          </p:nvPr>
        </p:nvSpPr>
        <p:spPr>
          <a:xfrm>
            <a:off x="627234" y="4748824"/>
            <a:ext cx="1027755" cy="396264"/>
          </a:xfrm>
          <a:prstGeom prst="rect">
            <a:avLst/>
          </a:prstGeom>
        </p:spPr>
        <p:txBody>
          <a:bodyPr/>
          <a:lstStyle/>
          <a:p>
            <a:r>
              <a:rPr lang="en-US"/>
              <a:t>2021-11-29</a:t>
            </a:r>
            <a:endParaRPr lang="de-DE"/>
          </a:p>
        </p:txBody>
      </p:sp>
      <p:sp>
        <p:nvSpPr>
          <p:cNvPr id="7" name="Slide Number Placeholder 6"/>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9" name="Title Placeholder 1">
            <a:extLst>
              <a:ext uri="{FF2B5EF4-FFF2-40B4-BE49-F238E27FC236}">
                <a16:creationId xmlns="" xmlns:a16="http://schemas.microsoft.com/office/drawing/2014/main" id="{5F47D9EC-E3C8-4173-84B3-DB5A91069C3D}"/>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117002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43915" y="468662"/>
            <a:ext cx="5471285" cy="3112861"/>
          </a:xfrm>
        </p:spPr>
        <p:txBody>
          <a:bodyPr anchor="t"/>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de-DE" dirty="0"/>
              <a:t>Bild</a:t>
            </a:r>
          </a:p>
        </p:txBody>
      </p:sp>
      <p:sp>
        <p:nvSpPr>
          <p:cNvPr id="5" name="Date Placeholder 4"/>
          <p:cNvSpPr>
            <a:spLocks noGrp="1"/>
          </p:cNvSpPr>
          <p:nvPr>
            <p:ph type="dt" sz="half" idx="10"/>
          </p:nvPr>
        </p:nvSpPr>
        <p:spPr>
          <a:xfrm>
            <a:off x="627234" y="4748824"/>
            <a:ext cx="1027755" cy="396264"/>
          </a:xfrm>
          <a:prstGeom prst="rect">
            <a:avLst/>
          </a:prstGeom>
        </p:spPr>
        <p:txBody>
          <a:bodyPr/>
          <a:lstStyle/>
          <a:p>
            <a:r>
              <a:rPr lang="en-US"/>
              <a:t>2021-11-29</a:t>
            </a:r>
            <a:endParaRPr lang="de-DE"/>
          </a:p>
        </p:txBody>
      </p:sp>
      <p:sp>
        <p:nvSpPr>
          <p:cNvPr id="7" name="Slide Number Placeholder 6"/>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8" name="Title 1">
            <a:extLst>
              <a:ext uri="{FF2B5EF4-FFF2-40B4-BE49-F238E27FC236}">
                <a16:creationId xmlns="" xmlns:a16="http://schemas.microsoft.com/office/drawing/2014/main" id="{874D6481-F98B-45EE-B6D0-BF8C42A11F43}"/>
              </a:ext>
            </a:extLst>
          </p:cNvPr>
          <p:cNvSpPr>
            <a:spLocks noGrp="1"/>
          </p:cNvSpPr>
          <p:nvPr>
            <p:ph type="title" hasCustomPrompt="1"/>
          </p:nvPr>
        </p:nvSpPr>
        <p:spPr>
          <a:xfrm>
            <a:off x="1843914" y="3628492"/>
            <a:ext cx="5468677" cy="425214"/>
          </a:xfrm>
          <a:prstGeom prst="rect">
            <a:avLst/>
          </a:prstGeom>
        </p:spPr>
        <p:txBody>
          <a:bodyPr anchor="b">
            <a:normAutofit/>
          </a:bodyPr>
          <a:lstStyle>
            <a:lvl1pPr>
              <a:defRPr sz="1500"/>
            </a:lvl1pPr>
          </a:lstStyle>
          <a:p>
            <a:r>
              <a:rPr lang="en-US" altLang="de-DE" dirty="0"/>
              <a:t>Click to add title</a:t>
            </a:r>
            <a:endParaRPr lang="en-US" dirty="0"/>
          </a:p>
        </p:txBody>
      </p:sp>
      <p:sp>
        <p:nvSpPr>
          <p:cNvPr id="9" name="Text Placeholder 3">
            <a:extLst>
              <a:ext uri="{FF2B5EF4-FFF2-40B4-BE49-F238E27FC236}">
                <a16:creationId xmlns="" xmlns:a16="http://schemas.microsoft.com/office/drawing/2014/main" id="{85119134-5DDA-43C1-B0D4-2BD9056B0DD6}"/>
              </a:ext>
            </a:extLst>
          </p:cNvPr>
          <p:cNvSpPr>
            <a:spLocks noGrp="1"/>
          </p:cNvSpPr>
          <p:nvPr>
            <p:ph type="body" sz="half" idx="2"/>
          </p:nvPr>
        </p:nvSpPr>
        <p:spPr>
          <a:xfrm>
            <a:off x="1846522" y="4099062"/>
            <a:ext cx="5468677" cy="577364"/>
          </a:xfrm>
        </p:spPr>
        <p:txBody>
          <a:bodyPr>
            <a:normAutofit/>
          </a:bodyPr>
          <a:lstStyle>
            <a:lvl1pPr marL="0" indent="0">
              <a:buNone/>
              <a:defRPr sz="105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altLang="de-DE" dirty="0" err="1"/>
              <a:t>Mastertextformat</a:t>
            </a:r>
            <a:r>
              <a:rPr lang="en-US" altLang="de-DE" dirty="0"/>
              <a:t> </a:t>
            </a:r>
            <a:r>
              <a:rPr lang="en-US" altLang="de-DE" dirty="0" err="1"/>
              <a:t>bearbeiten</a:t>
            </a:r>
            <a:endParaRPr lang="en-US" altLang="de-DE" dirty="0"/>
          </a:p>
        </p:txBody>
      </p:sp>
    </p:spTree>
    <p:extLst>
      <p:ext uri="{BB962C8B-B14F-4D97-AF65-F5344CB8AC3E}">
        <p14:creationId xmlns:p14="http://schemas.microsoft.com/office/powerpoint/2010/main" val="1436743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400050" y="1068308"/>
            <a:ext cx="8343900" cy="3512663"/>
          </a:xfrm>
        </p:spPr>
        <p:txBody>
          <a:bodyPr vert="eaVert"/>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627234" y="4748824"/>
            <a:ext cx="1027755" cy="396264"/>
          </a:xfrm>
          <a:prstGeom prst="rect">
            <a:avLst/>
          </a:prstGeom>
        </p:spPr>
        <p:txBody>
          <a:bodyPr/>
          <a:lstStyle/>
          <a:p>
            <a:r>
              <a:rPr lang="en-US"/>
              <a:t>2021-11-29</a:t>
            </a:r>
            <a:endParaRPr lang="de-DE"/>
          </a:p>
        </p:txBody>
      </p:sp>
      <p:sp>
        <p:nvSpPr>
          <p:cNvPr id="6" name="Slide Number Placeholder 5"/>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8" name="Title Placeholder 1">
            <a:extLst>
              <a:ext uri="{FF2B5EF4-FFF2-40B4-BE49-F238E27FC236}">
                <a16:creationId xmlns="" xmlns:a16="http://schemas.microsoft.com/office/drawing/2014/main" id="{A0AF9471-6F4B-417A-9B82-1D3AC42AE952}"/>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155266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770387" y="273928"/>
            <a:ext cx="1971675" cy="4360224"/>
          </a:xfrm>
          <a:prstGeom prst="rect">
            <a:avLst/>
          </a:prstGeom>
        </p:spPr>
        <p:txBody>
          <a:bodyPr vert="eaVert"/>
          <a:lstStyle>
            <a:lvl1pPr>
              <a:defRPr/>
            </a:lvl1pPr>
          </a:lstStyle>
          <a:p>
            <a:r>
              <a:rPr lang="en-US" altLang="de-DE" dirty="0"/>
              <a:t>Click to add title</a:t>
            </a:r>
            <a:endParaRPr lang="en-US" dirty="0"/>
          </a:p>
        </p:txBody>
      </p:sp>
      <p:sp>
        <p:nvSpPr>
          <p:cNvPr id="3" name="Vertical Text Placeholder 2"/>
          <p:cNvSpPr>
            <a:spLocks noGrp="1"/>
          </p:cNvSpPr>
          <p:nvPr>
            <p:ph type="body" orient="vert" idx="1" hasCustomPrompt="1"/>
          </p:nvPr>
        </p:nvSpPr>
        <p:spPr>
          <a:xfrm>
            <a:off x="401940" y="273928"/>
            <a:ext cx="6225572" cy="4360224"/>
          </a:xfrm>
        </p:spPr>
        <p:txBody>
          <a:bodyPr vert="eaVert"/>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627234" y="4748824"/>
            <a:ext cx="1027755" cy="396264"/>
          </a:xfrm>
          <a:prstGeom prst="rect">
            <a:avLst/>
          </a:prstGeom>
        </p:spPr>
        <p:txBody>
          <a:bodyPr/>
          <a:lstStyle/>
          <a:p>
            <a:r>
              <a:rPr lang="en-US"/>
              <a:t>2021-11-29</a:t>
            </a:r>
            <a:endParaRPr lang="de-DE"/>
          </a:p>
        </p:txBody>
      </p:sp>
      <p:sp>
        <p:nvSpPr>
          <p:cNvPr id="6" name="Slide Number Placeholder 5"/>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Tree>
    <p:extLst>
      <p:ext uri="{BB962C8B-B14F-4D97-AF65-F5344CB8AC3E}">
        <p14:creationId xmlns:p14="http://schemas.microsoft.com/office/powerpoint/2010/main" val="192236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0050" y="1188000"/>
            <a:ext cx="8343900" cy="3365893"/>
          </a:xfrm>
        </p:spPr>
        <p:txBody>
          <a:bodyPr/>
          <a:lstStyle>
            <a:lvl1pPr>
              <a:defRPr/>
            </a:lvl1pPr>
            <a:lvl2pPr>
              <a:defRPr/>
            </a:lvl2pPr>
            <a:lvl3pPr>
              <a:defRPr/>
            </a:lvl3pPr>
            <a:lvl4pPr>
              <a:defRPr/>
            </a:lvl4pPr>
            <a:lvl5pPr>
              <a:defRPr sz="1600"/>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627234" y="4748824"/>
            <a:ext cx="1027755" cy="396264"/>
          </a:xfrm>
          <a:prstGeom prst="rect">
            <a:avLst/>
          </a:prstGeom>
        </p:spPr>
        <p:txBody>
          <a:bodyPr/>
          <a:lstStyle>
            <a:lvl1pPr>
              <a:defRPr/>
            </a:lvl1pPr>
          </a:lstStyle>
          <a:p>
            <a:r>
              <a:rPr lang="en-US"/>
              <a:t>2021-11-29</a:t>
            </a:r>
            <a:endParaRPr lang="en-US" dirty="0"/>
          </a:p>
        </p:txBody>
      </p:sp>
      <p:sp>
        <p:nvSpPr>
          <p:cNvPr id="6" name="Slide Number Placeholder 5"/>
          <p:cNvSpPr>
            <a:spLocks noGrp="1"/>
          </p:cNvSpPr>
          <p:nvPr>
            <p:ph type="sldNum" sz="quarter" idx="12"/>
          </p:nvPr>
        </p:nvSpPr>
        <p:spPr>
          <a:xfrm>
            <a:off x="216000" y="4748824"/>
            <a:ext cx="326368" cy="396264"/>
          </a:xfrm>
          <a:prstGeom prst="rect">
            <a:avLst/>
          </a:prstGeom>
        </p:spPr>
        <p:txBody>
          <a:bodyPr/>
          <a:lstStyle>
            <a:lvl1pPr>
              <a:defRPr/>
            </a:lvl1pPr>
          </a:lstStyle>
          <a:p>
            <a:fld id="{61696EC4-B4CF-4701-AD06-A8439D6D8E12}" type="slidenum">
              <a:rPr lang="en-US" noProof="0" smtClean="0"/>
              <a:t>‹Nr.›</a:t>
            </a:fld>
            <a:endParaRPr lang="en-US" noProof="0" dirty="0"/>
          </a:p>
        </p:txBody>
      </p:sp>
      <p:sp>
        <p:nvSpPr>
          <p:cNvPr id="5" name="Titel 4"/>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409139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0050" y="1188000"/>
            <a:ext cx="4114800" cy="3446153"/>
          </a:xfrm>
        </p:spPr>
        <p:txBody>
          <a:bodyPr/>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Content Placeholder 3"/>
          <p:cNvSpPr>
            <a:spLocks noGrp="1"/>
          </p:cNvSpPr>
          <p:nvPr>
            <p:ph sz="half" idx="2" hasCustomPrompt="1"/>
          </p:nvPr>
        </p:nvSpPr>
        <p:spPr>
          <a:xfrm>
            <a:off x="4629150" y="1188000"/>
            <a:ext cx="4114799" cy="3446153"/>
          </a:xfrm>
        </p:spPr>
        <p:txBody>
          <a:bodyPr/>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Date Placeholder 4"/>
          <p:cNvSpPr>
            <a:spLocks noGrp="1"/>
          </p:cNvSpPr>
          <p:nvPr>
            <p:ph type="dt" sz="half" idx="10"/>
          </p:nvPr>
        </p:nvSpPr>
        <p:spPr>
          <a:xfrm>
            <a:off x="627234" y="4748824"/>
            <a:ext cx="1027755" cy="396264"/>
          </a:xfrm>
          <a:prstGeom prst="rect">
            <a:avLst/>
          </a:prstGeom>
        </p:spPr>
        <p:txBody>
          <a:bodyPr/>
          <a:lstStyle/>
          <a:p>
            <a:r>
              <a:rPr lang="en-US"/>
              <a:t>2021-11-29</a:t>
            </a:r>
            <a:endParaRPr lang="de-DE"/>
          </a:p>
        </p:txBody>
      </p:sp>
      <p:sp>
        <p:nvSpPr>
          <p:cNvPr id="7" name="Slide Number Placeholder 6"/>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9" name="Title Placeholder 1">
            <a:extLst>
              <a:ext uri="{FF2B5EF4-FFF2-40B4-BE49-F238E27FC236}">
                <a16:creationId xmlns="" xmlns:a16="http://schemas.microsoft.com/office/drawing/2014/main" id="{6862948F-D5FC-499A-8B74-0B5A4CF727CD}"/>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28663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8" name="Bildplatzhalter 4"/>
          <p:cNvSpPr>
            <a:spLocks noGrp="1"/>
          </p:cNvSpPr>
          <p:nvPr>
            <p:ph type="pic" sz="quarter" idx="13" hasCustomPrompt="1"/>
          </p:nvPr>
        </p:nvSpPr>
        <p:spPr>
          <a:xfrm>
            <a:off x="4655819" y="1188720"/>
            <a:ext cx="4100831" cy="3459481"/>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3" name="Content Placeholder 2"/>
          <p:cNvSpPr>
            <a:spLocks noGrp="1"/>
          </p:cNvSpPr>
          <p:nvPr>
            <p:ph sz="half" idx="1" hasCustomPrompt="1"/>
          </p:nvPr>
        </p:nvSpPr>
        <p:spPr>
          <a:xfrm>
            <a:off x="400050" y="1188000"/>
            <a:ext cx="4114800" cy="3446153"/>
          </a:xfrm>
        </p:spPr>
        <p:txBody>
          <a:bodyPr/>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Date Placeholder 4"/>
          <p:cNvSpPr>
            <a:spLocks noGrp="1"/>
          </p:cNvSpPr>
          <p:nvPr>
            <p:ph type="dt" sz="half" idx="10"/>
          </p:nvPr>
        </p:nvSpPr>
        <p:spPr>
          <a:xfrm>
            <a:off x="627234" y="4748824"/>
            <a:ext cx="1027755" cy="396264"/>
          </a:xfrm>
          <a:prstGeom prst="rect">
            <a:avLst/>
          </a:prstGeom>
        </p:spPr>
        <p:txBody>
          <a:bodyPr/>
          <a:lstStyle/>
          <a:p>
            <a:r>
              <a:rPr lang="en-US"/>
              <a:t>2021-11-29</a:t>
            </a:r>
            <a:endParaRPr lang="de-DE"/>
          </a:p>
        </p:txBody>
      </p:sp>
      <p:sp>
        <p:nvSpPr>
          <p:cNvPr id="7" name="Slide Number Placeholder 6"/>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9" name="Title Placeholder 1">
            <a:extLst>
              <a:ext uri="{FF2B5EF4-FFF2-40B4-BE49-F238E27FC236}">
                <a16:creationId xmlns="" xmlns:a16="http://schemas.microsoft.com/office/drawing/2014/main" id="{6862948F-D5FC-499A-8B74-0B5A4CF727CD}"/>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372711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00050" y="1188000"/>
            <a:ext cx="4098132" cy="618125"/>
          </a:xfrm>
        </p:spPr>
        <p:txBody>
          <a:bodyPr anchor="b">
            <a:normAutofit/>
          </a:bodyPr>
          <a:lstStyle>
            <a:lvl1pPr marL="0" indent="0">
              <a:buNone/>
              <a:defRPr sz="20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ltLang="de-DE" dirty="0"/>
              <a:t>Click to add subline</a:t>
            </a:r>
          </a:p>
        </p:txBody>
      </p:sp>
      <p:sp>
        <p:nvSpPr>
          <p:cNvPr id="4" name="Content Placeholder 3"/>
          <p:cNvSpPr>
            <a:spLocks noGrp="1"/>
          </p:cNvSpPr>
          <p:nvPr>
            <p:ph sz="half" idx="2" hasCustomPrompt="1"/>
          </p:nvPr>
        </p:nvSpPr>
        <p:spPr>
          <a:xfrm>
            <a:off x="400050" y="1937441"/>
            <a:ext cx="4098132" cy="2706239"/>
          </a:xfrm>
        </p:spPr>
        <p:txBody>
          <a:bodyPr/>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Text Placeholder 4"/>
          <p:cNvSpPr>
            <a:spLocks noGrp="1"/>
          </p:cNvSpPr>
          <p:nvPr>
            <p:ph type="body" sz="quarter" idx="3" hasCustomPrompt="1"/>
          </p:nvPr>
        </p:nvSpPr>
        <p:spPr>
          <a:xfrm>
            <a:off x="4645818" y="1188000"/>
            <a:ext cx="4098132" cy="618125"/>
          </a:xfrm>
        </p:spPr>
        <p:txBody>
          <a:bodyPr anchor="b">
            <a:normAutofit/>
          </a:bodyPr>
          <a:lstStyle>
            <a:lvl1pPr marL="0" indent="0">
              <a:buNone/>
              <a:defRPr sz="20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ltLang="de-DE" dirty="0"/>
              <a:t>Click to add subline</a:t>
            </a:r>
          </a:p>
        </p:txBody>
      </p:sp>
      <p:sp>
        <p:nvSpPr>
          <p:cNvPr id="6" name="Content Placeholder 5"/>
          <p:cNvSpPr>
            <a:spLocks noGrp="1"/>
          </p:cNvSpPr>
          <p:nvPr>
            <p:ph sz="quarter" idx="4" hasCustomPrompt="1"/>
          </p:nvPr>
        </p:nvSpPr>
        <p:spPr>
          <a:xfrm>
            <a:off x="4645818" y="1937441"/>
            <a:ext cx="4098132" cy="2706240"/>
          </a:xfrm>
        </p:spPr>
        <p:txBody>
          <a:bodyPr/>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7" name="Date Placeholder 6"/>
          <p:cNvSpPr>
            <a:spLocks noGrp="1"/>
          </p:cNvSpPr>
          <p:nvPr>
            <p:ph type="dt" sz="half" idx="10"/>
          </p:nvPr>
        </p:nvSpPr>
        <p:spPr>
          <a:xfrm>
            <a:off x="627234" y="4748824"/>
            <a:ext cx="1027755" cy="396264"/>
          </a:xfrm>
          <a:prstGeom prst="rect">
            <a:avLst/>
          </a:prstGeom>
        </p:spPr>
        <p:txBody>
          <a:bodyPr/>
          <a:lstStyle/>
          <a:p>
            <a:r>
              <a:rPr lang="en-US"/>
              <a:t>2021-11-29</a:t>
            </a:r>
            <a:endParaRPr lang="de-DE"/>
          </a:p>
        </p:txBody>
      </p:sp>
      <p:sp>
        <p:nvSpPr>
          <p:cNvPr id="9" name="Slide Number Placeholder 8"/>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11" name="Title Placeholder 1">
            <a:extLst>
              <a:ext uri="{FF2B5EF4-FFF2-40B4-BE49-F238E27FC236}">
                <a16:creationId xmlns="" xmlns:a16="http://schemas.microsoft.com/office/drawing/2014/main" id="{7E438375-C357-462F-AB62-257249F8E3AC}"/>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308144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10" name="Bildplatzhalter 4"/>
          <p:cNvSpPr>
            <a:spLocks noGrp="1"/>
          </p:cNvSpPr>
          <p:nvPr>
            <p:ph type="pic" sz="quarter" idx="13" hasCustomPrompt="1"/>
          </p:nvPr>
        </p:nvSpPr>
        <p:spPr>
          <a:xfrm>
            <a:off x="4655819" y="1943101"/>
            <a:ext cx="4100831" cy="2705099"/>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3" name="Text Placeholder 2"/>
          <p:cNvSpPr>
            <a:spLocks noGrp="1"/>
          </p:cNvSpPr>
          <p:nvPr>
            <p:ph type="body" idx="1" hasCustomPrompt="1"/>
          </p:nvPr>
        </p:nvSpPr>
        <p:spPr>
          <a:xfrm>
            <a:off x="400050" y="1188000"/>
            <a:ext cx="4098132" cy="618125"/>
          </a:xfrm>
        </p:spPr>
        <p:txBody>
          <a:bodyPr anchor="b">
            <a:normAutofit/>
          </a:bodyPr>
          <a:lstStyle>
            <a:lvl1pPr marL="0" indent="0">
              <a:buNone/>
              <a:defRPr sz="20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ltLang="de-DE" dirty="0"/>
              <a:t>Click to add subline</a:t>
            </a:r>
          </a:p>
        </p:txBody>
      </p:sp>
      <p:sp>
        <p:nvSpPr>
          <p:cNvPr id="4" name="Content Placeholder 3"/>
          <p:cNvSpPr>
            <a:spLocks noGrp="1"/>
          </p:cNvSpPr>
          <p:nvPr>
            <p:ph sz="half" idx="2" hasCustomPrompt="1"/>
          </p:nvPr>
        </p:nvSpPr>
        <p:spPr>
          <a:xfrm>
            <a:off x="400050" y="1937441"/>
            <a:ext cx="4098132" cy="2706239"/>
          </a:xfrm>
        </p:spPr>
        <p:txBody>
          <a:bodyPr/>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Text Placeholder 4"/>
          <p:cNvSpPr>
            <a:spLocks noGrp="1"/>
          </p:cNvSpPr>
          <p:nvPr>
            <p:ph type="body" sz="quarter" idx="3" hasCustomPrompt="1"/>
          </p:nvPr>
        </p:nvSpPr>
        <p:spPr>
          <a:xfrm>
            <a:off x="4645818" y="1188000"/>
            <a:ext cx="4098132" cy="618125"/>
          </a:xfrm>
        </p:spPr>
        <p:txBody>
          <a:bodyPr anchor="b">
            <a:normAutofit/>
          </a:bodyPr>
          <a:lstStyle>
            <a:lvl1pPr marL="0" indent="0">
              <a:buNone/>
              <a:defRPr sz="20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ltLang="de-DE" dirty="0"/>
              <a:t>Click to add subline</a:t>
            </a:r>
          </a:p>
        </p:txBody>
      </p:sp>
      <p:sp>
        <p:nvSpPr>
          <p:cNvPr id="7" name="Date Placeholder 6"/>
          <p:cNvSpPr>
            <a:spLocks noGrp="1"/>
          </p:cNvSpPr>
          <p:nvPr>
            <p:ph type="dt" sz="half" idx="10"/>
          </p:nvPr>
        </p:nvSpPr>
        <p:spPr>
          <a:xfrm>
            <a:off x="627234" y="4748824"/>
            <a:ext cx="1027755" cy="396264"/>
          </a:xfrm>
          <a:prstGeom prst="rect">
            <a:avLst/>
          </a:prstGeom>
        </p:spPr>
        <p:txBody>
          <a:bodyPr/>
          <a:lstStyle/>
          <a:p>
            <a:r>
              <a:rPr lang="en-US"/>
              <a:t>2021-11-29</a:t>
            </a:r>
            <a:endParaRPr lang="de-DE"/>
          </a:p>
        </p:txBody>
      </p:sp>
      <p:sp>
        <p:nvSpPr>
          <p:cNvPr id="9" name="Slide Number Placeholder 8"/>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11" name="Title Placeholder 1">
            <a:extLst>
              <a:ext uri="{FF2B5EF4-FFF2-40B4-BE49-F238E27FC236}">
                <a16:creationId xmlns="" xmlns:a16="http://schemas.microsoft.com/office/drawing/2014/main" id="{7E438375-C357-462F-AB62-257249F8E3AC}"/>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p>
        </p:txBody>
      </p:sp>
    </p:spTree>
    <p:extLst>
      <p:ext uri="{BB962C8B-B14F-4D97-AF65-F5344CB8AC3E}">
        <p14:creationId xmlns:p14="http://schemas.microsoft.com/office/powerpoint/2010/main" val="94747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7234" y="4748824"/>
            <a:ext cx="1027755" cy="396264"/>
          </a:xfrm>
          <a:prstGeom prst="rect">
            <a:avLst/>
          </a:prstGeom>
        </p:spPr>
        <p:txBody>
          <a:bodyPr/>
          <a:lstStyle/>
          <a:p>
            <a:r>
              <a:rPr lang="en-US"/>
              <a:t>2021-11-29</a:t>
            </a:r>
            <a:endParaRPr lang="de-DE"/>
          </a:p>
        </p:txBody>
      </p:sp>
      <p:sp>
        <p:nvSpPr>
          <p:cNvPr id="5" name="Slide Number Placeholder 4"/>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7" name="Title Placeholder 1">
            <a:extLst>
              <a:ext uri="{FF2B5EF4-FFF2-40B4-BE49-F238E27FC236}">
                <a16:creationId xmlns="" xmlns:a16="http://schemas.microsoft.com/office/drawing/2014/main" id="{910E8322-A2A9-45EC-9F17-A3F73D42D1C3}"/>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8" name="Bildplatzhalter 3"/>
          <p:cNvSpPr>
            <a:spLocks noGrp="1"/>
          </p:cNvSpPr>
          <p:nvPr>
            <p:ph type="pic" sz="quarter" idx="14"/>
          </p:nvPr>
        </p:nvSpPr>
        <p:spPr>
          <a:xfrm>
            <a:off x="0" y="1328420"/>
            <a:ext cx="9144000" cy="3304540"/>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spTree>
    <p:extLst>
      <p:ext uri="{BB962C8B-B14F-4D97-AF65-F5344CB8AC3E}">
        <p14:creationId xmlns:p14="http://schemas.microsoft.com/office/powerpoint/2010/main" val="96995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7234" y="4748824"/>
            <a:ext cx="1027755" cy="396264"/>
          </a:xfrm>
          <a:prstGeom prst="rect">
            <a:avLst/>
          </a:prstGeom>
        </p:spPr>
        <p:txBody>
          <a:bodyPr/>
          <a:lstStyle/>
          <a:p>
            <a:r>
              <a:rPr lang="en-US"/>
              <a:t>2021-11-29</a:t>
            </a:r>
            <a:endParaRPr lang="de-DE"/>
          </a:p>
        </p:txBody>
      </p:sp>
      <p:sp>
        <p:nvSpPr>
          <p:cNvPr id="5" name="Slide Number Placeholder 4"/>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7" name="Title Placeholder 1">
            <a:extLst>
              <a:ext uri="{FF2B5EF4-FFF2-40B4-BE49-F238E27FC236}">
                <a16:creationId xmlns="" xmlns:a16="http://schemas.microsoft.com/office/drawing/2014/main" id="{910E8322-A2A9-45EC-9F17-A3F73D42D1C3}"/>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2" name="Rechteck 1"/>
          <p:cNvSpPr/>
          <p:nvPr userDrawn="1"/>
        </p:nvSpPr>
        <p:spPr>
          <a:xfrm>
            <a:off x="0" y="4652492"/>
            <a:ext cx="9144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Bildplatzhalter 3"/>
          <p:cNvSpPr>
            <a:spLocks noGrp="1"/>
          </p:cNvSpPr>
          <p:nvPr>
            <p:ph type="pic" sz="quarter" idx="14"/>
          </p:nvPr>
        </p:nvSpPr>
        <p:spPr>
          <a:xfrm>
            <a:off x="0" y="1328419"/>
            <a:ext cx="9144000" cy="3419793"/>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spTree>
    <p:extLst>
      <p:ext uri="{BB962C8B-B14F-4D97-AF65-F5344CB8AC3E}">
        <p14:creationId xmlns:p14="http://schemas.microsoft.com/office/powerpoint/2010/main" val="367106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7234" y="4748824"/>
            <a:ext cx="1027755" cy="396264"/>
          </a:xfrm>
          <a:prstGeom prst="rect">
            <a:avLst/>
          </a:prstGeom>
        </p:spPr>
        <p:txBody>
          <a:bodyPr/>
          <a:lstStyle/>
          <a:p>
            <a:r>
              <a:rPr lang="en-US"/>
              <a:t>2021-11-29</a:t>
            </a:r>
            <a:endParaRPr lang="de-DE"/>
          </a:p>
        </p:txBody>
      </p:sp>
      <p:sp>
        <p:nvSpPr>
          <p:cNvPr id="5" name="Slide Number Placeholder 4"/>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7" name="Title Placeholder 1">
            <a:extLst>
              <a:ext uri="{FF2B5EF4-FFF2-40B4-BE49-F238E27FC236}">
                <a16:creationId xmlns="" xmlns:a16="http://schemas.microsoft.com/office/drawing/2014/main" id="{910E8322-A2A9-45EC-9F17-A3F73D42D1C3}"/>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237316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500104" y="729403"/>
            <a:ext cx="1610100" cy="393016"/>
          </a:xfrm>
          <a:prstGeom prst="rect">
            <a:avLst/>
          </a:prstGeom>
        </p:spPr>
      </p:pic>
      <p:sp>
        <p:nvSpPr>
          <p:cNvPr id="2" name="Title Placeholder 1"/>
          <p:cNvSpPr>
            <a:spLocks noGrp="1"/>
          </p:cNvSpPr>
          <p:nvPr>
            <p:ph type="title"/>
          </p:nvPr>
        </p:nvSpPr>
        <p:spPr>
          <a:xfrm>
            <a:off x="396000" y="296244"/>
            <a:ext cx="6869178" cy="575989"/>
          </a:xfrm>
          <a:prstGeom prst="rect">
            <a:avLst/>
          </a:prstGeom>
        </p:spPr>
        <p:txBody>
          <a:bodyPr vert="horz" lIns="0" tIns="0" rIns="0" bIns="0" rtlCol="0" anchor="b">
            <a:normAutofit/>
          </a:bodyPr>
          <a:lstStyle/>
          <a:p>
            <a:r>
              <a:rPr lang="en-US" altLang="de-DE" dirty="0"/>
              <a:t>Click to add title</a:t>
            </a:r>
            <a:endParaRPr lang="en-US" dirty="0"/>
          </a:p>
        </p:txBody>
      </p:sp>
      <p:sp>
        <p:nvSpPr>
          <p:cNvPr id="3" name="Text Placeholder 2"/>
          <p:cNvSpPr>
            <a:spLocks noGrp="1"/>
          </p:cNvSpPr>
          <p:nvPr>
            <p:ph type="body" idx="1"/>
          </p:nvPr>
        </p:nvSpPr>
        <p:spPr>
          <a:xfrm>
            <a:off x="396000" y="1187341"/>
            <a:ext cx="8351999" cy="3393631"/>
          </a:xfrm>
          <a:prstGeom prst="rect">
            <a:avLst/>
          </a:prstGeom>
        </p:spPr>
        <p:txBody>
          <a:bodyPr vert="horz" lIns="0" tIns="0" rIns="0" bIns="0" rtlCol="0">
            <a:normAutofit/>
          </a:bodyPr>
          <a:lstStyle/>
          <a:p>
            <a:pPr lvl="0"/>
            <a:r>
              <a:rPr lang="de-DE" altLang="de-DE" dirty="0"/>
              <a:t>Karlsruher Institute </a:t>
            </a:r>
            <a:r>
              <a:rPr lang="de-DE" altLang="de-DE" dirty="0" err="1"/>
              <a:t>for</a:t>
            </a:r>
            <a:r>
              <a:rPr lang="de-DE" altLang="de-DE" dirty="0"/>
              <a:t> Technology (KIT).</a:t>
            </a:r>
          </a:p>
          <a:p>
            <a:pPr lvl="1"/>
            <a:r>
              <a:rPr lang="en-US" altLang="de-DE" dirty="0"/>
              <a:t>Second level</a:t>
            </a:r>
          </a:p>
          <a:p>
            <a:pPr lvl="2"/>
            <a:r>
              <a:rPr lang="en-US" altLang="de-DE" dirty="0"/>
              <a:t>Third level</a:t>
            </a:r>
          </a:p>
          <a:p>
            <a:pPr lvl="3"/>
            <a:r>
              <a:rPr lang="en-US" altLang="de-DE" dirty="0"/>
              <a:t>Fourth level           </a:t>
            </a:r>
          </a:p>
        </p:txBody>
      </p:sp>
      <p:cxnSp>
        <p:nvCxnSpPr>
          <p:cNvPr id="12" name="Gerade Verbindung 11"/>
          <p:cNvCxnSpPr/>
          <p:nvPr userDrawn="1"/>
        </p:nvCxnSpPr>
        <p:spPr>
          <a:xfrm>
            <a:off x="107947" y="4741374"/>
            <a:ext cx="8928107" cy="745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 xmlns:a16="http://schemas.microsoft.com/office/drawing/2014/main" id="{49C6492B-9F9B-4588-8AB6-62DBF42A6EA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68000" y="146438"/>
            <a:ext cx="1079999" cy="500374"/>
          </a:xfrm>
          <a:prstGeom prst="rect">
            <a:avLst/>
          </a:prstGeom>
        </p:spPr>
      </p:pic>
      <p:sp>
        <p:nvSpPr>
          <p:cNvPr id="15" name="Date Placeholder 3"/>
          <p:cNvSpPr>
            <a:spLocks noGrp="1"/>
          </p:cNvSpPr>
          <p:nvPr>
            <p:ph type="dt" sz="half" idx="2"/>
          </p:nvPr>
        </p:nvSpPr>
        <p:spPr>
          <a:xfrm>
            <a:off x="627234" y="4748824"/>
            <a:ext cx="1027755" cy="396264"/>
          </a:xfrm>
          <a:prstGeom prst="rect">
            <a:avLst/>
          </a:prstGeom>
        </p:spPr>
        <p:txBody>
          <a:bodyPr vert="horz" lIns="0" tIns="0" rIns="0" bIns="0" rtlCol="0" anchor="ctr"/>
          <a:lstStyle>
            <a:lvl1pPr algn="l">
              <a:defRPr sz="900">
                <a:solidFill>
                  <a:schemeClr val="tx1"/>
                </a:solidFill>
              </a:defRPr>
            </a:lvl1pPr>
          </a:lstStyle>
          <a:p>
            <a:r>
              <a:rPr lang="en-US"/>
              <a:t>2021-11-29</a:t>
            </a:r>
            <a:endParaRPr lang="en-US" dirty="0"/>
          </a:p>
        </p:txBody>
      </p:sp>
      <p:sp>
        <p:nvSpPr>
          <p:cNvPr id="16" name="Slide Number Placeholder 5"/>
          <p:cNvSpPr>
            <a:spLocks noGrp="1"/>
          </p:cNvSpPr>
          <p:nvPr>
            <p:ph type="sldNum" sz="quarter" idx="4"/>
          </p:nvPr>
        </p:nvSpPr>
        <p:spPr>
          <a:xfrm>
            <a:off x="216000" y="4748824"/>
            <a:ext cx="326368" cy="396264"/>
          </a:xfrm>
          <a:prstGeom prst="rect">
            <a:avLst/>
          </a:prstGeom>
        </p:spPr>
        <p:txBody>
          <a:bodyPr vert="horz" lIns="0" tIns="0" rIns="0" bIns="0" rtlCol="0" anchor="ctr"/>
          <a:lstStyle>
            <a:lvl1pPr algn="l">
              <a:defRPr sz="900" b="1">
                <a:solidFill>
                  <a:schemeClr val="tx1"/>
                </a:solidFill>
              </a:defRPr>
            </a:lvl1pPr>
          </a:lstStyle>
          <a:p>
            <a:fld id="{61696EC4-B4CF-4701-AD06-A8439D6D8E12}" type="slidenum">
              <a:rPr lang="en-US" smtClean="0"/>
              <a:pPr/>
              <a:t>‹Nr.›</a:t>
            </a:fld>
            <a:endParaRPr lang="en-US" dirty="0"/>
          </a:p>
        </p:txBody>
      </p:sp>
      <p:sp>
        <p:nvSpPr>
          <p:cNvPr id="17" name="Footer Placeholder 4">
            <a:extLst>
              <a:ext uri="{FF2B5EF4-FFF2-40B4-BE49-F238E27FC236}">
                <a16:creationId xmlns="" xmlns:a16="http://schemas.microsoft.com/office/drawing/2014/main" id="{74D87B36-D57F-487F-9086-156B2F77E750}"/>
              </a:ext>
            </a:extLst>
          </p:cNvPr>
          <p:cNvSpPr txBox="1">
            <a:spLocks/>
          </p:cNvSpPr>
          <p:nvPr userDrawn="1"/>
        </p:nvSpPr>
        <p:spPr>
          <a:xfrm>
            <a:off x="1700330" y="4748824"/>
            <a:ext cx="3681295" cy="396264"/>
          </a:xfrm>
          <a:prstGeom prst="rect">
            <a:avLst/>
          </a:prstGeom>
        </p:spPr>
        <p:txBody>
          <a:bodyPr vert="horz" lIns="0" tIns="0" rIns="0" bIns="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900" dirty="0"/>
              <a:t>Stefan </a:t>
            </a:r>
            <a:r>
              <a:rPr lang="de-DE" sz="900" dirty="0" err="1"/>
              <a:t>Illy</a:t>
            </a:r>
            <a:r>
              <a:rPr lang="de-DE" sz="900" dirty="0"/>
              <a:t> – </a:t>
            </a:r>
            <a:r>
              <a:rPr lang="de-DE" sz="900" dirty="0" err="1"/>
              <a:t>EUROfusion</a:t>
            </a:r>
            <a:r>
              <a:rPr lang="de-DE" sz="900" baseline="0" dirty="0"/>
              <a:t> ENR Monitoring Meeting</a:t>
            </a:r>
            <a:endParaRPr lang="de-DE" sz="900" dirty="0"/>
          </a:p>
        </p:txBody>
      </p:sp>
      <p:sp>
        <p:nvSpPr>
          <p:cNvPr id="11" name="Fußzeilenplatzhalter 4">
            <a:extLst>
              <a:ext uri="{FF2B5EF4-FFF2-40B4-BE49-F238E27FC236}">
                <a16:creationId xmlns="" xmlns:a16="http://schemas.microsoft.com/office/drawing/2014/main" id="{AE6A56DB-B5EE-4225-952A-4A1FEE4F4716}"/>
              </a:ext>
            </a:extLst>
          </p:cNvPr>
          <p:cNvSpPr txBox="1">
            <a:spLocks/>
          </p:cNvSpPr>
          <p:nvPr userDrawn="1"/>
        </p:nvSpPr>
        <p:spPr>
          <a:xfrm>
            <a:off x="4786994" y="4741374"/>
            <a:ext cx="3245053" cy="403714"/>
          </a:xfrm>
          <a:prstGeom prst="rect">
            <a:avLst/>
          </a:prstGeom>
        </p:spPr>
        <p:txBody>
          <a:bodyPr vert="horz" lIns="0" tIns="0" rIns="0" bIns="0" rtlCol="0" anchor="ctr"/>
          <a:lstStyle>
            <a:defPPr>
              <a:defRPr lang="de-DE"/>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50000"/>
              </a:spcBef>
            </a:pPr>
            <a:r>
              <a:rPr lang="en-US" altLang="de-DE" sz="900" dirty="0" err="1"/>
              <a:t>Institut</a:t>
            </a:r>
            <a:r>
              <a:rPr lang="en-US" altLang="de-DE" sz="900" dirty="0"/>
              <a:t> </a:t>
            </a:r>
            <a:r>
              <a:rPr lang="en-US" altLang="de-DE" sz="900" dirty="0" err="1"/>
              <a:t>für</a:t>
            </a:r>
            <a:r>
              <a:rPr lang="en-US" altLang="de-DE" sz="900" dirty="0"/>
              <a:t> </a:t>
            </a:r>
            <a:r>
              <a:rPr lang="en-US" altLang="de-DE" sz="900" dirty="0" err="1"/>
              <a:t>Hochleistungsimpuls</a:t>
            </a:r>
            <a:r>
              <a:rPr lang="en-US" altLang="de-DE" sz="900" dirty="0"/>
              <a:t>- </a:t>
            </a:r>
            <a:br>
              <a:rPr lang="en-US" altLang="de-DE" sz="900" dirty="0"/>
            </a:br>
            <a:r>
              <a:rPr lang="en-US" altLang="de-DE" sz="900" dirty="0"/>
              <a:t>und </a:t>
            </a:r>
            <a:r>
              <a:rPr lang="en-US" altLang="de-DE" sz="900" dirty="0" err="1"/>
              <a:t>Mikrowellentechnik</a:t>
            </a:r>
            <a:r>
              <a:rPr lang="en-US" altLang="de-DE" sz="900" dirty="0"/>
              <a:t> (IHM)</a:t>
            </a:r>
          </a:p>
        </p:txBody>
      </p:sp>
      <p:pic>
        <p:nvPicPr>
          <p:cNvPr id="13" name="Picture 13" descr="Logo-alone - II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179674" y="4812018"/>
            <a:ext cx="5683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Eurofusion"/>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571999" y="4773515"/>
            <a:ext cx="1415789" cy="33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3404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87" r:id="rId4"/>
    <p:sldLayoutId id="2147483678" r:id="rId5"/>
    <p:sldLayoutId id="2147483686" r:id="rId6"/>
    <p:sldLayoutId id="2147483688" r:id="rId7"/>
    <p:sldLayoutId id="2147483689" r:id="rId8"/>
    <p:sldLayoutId id="2147483679" r:id="rId9"/>
    <p:sldLayoutId id="2147483680" r:id="rId10"/>
    <p:sldLayoutId id="2147483681" r:id="rId11"/>
    <p:sldLayoutId id="2147483682" r:id="rId12"/>
    <p:sldLayoutId id="2147483683" r:id="rId13"/>
    <p:sldLayoutId id="2147483684" r:id="rId14"/>
  </p:sldLayoutIdLst>
  <p:hf hdr="0" ftr="0"/>
  <p:txStyles>
    <p:titleStyle>
      <a:lvl1pPr algn="l" defTabSz="685983" rtl="0" eaLnBrk="1" latinLnBrk="0" hangingPunct="1">
        <a:lnSpc>
          <a:spcPct val="90000"/>
        </a:lnSpc>
        <a:spcBef>
          <a:spcPct val="0"/>
        </a:spcBef>
        <a:buNone/>
        <a:defRPr lang="en-US" sz="2400" b="1" kern="1200" dirty="0">
          <a:solidFill>
            <a:schemeClr val="tx1"/>
          </a:solidFill>
          <a:latin typeface="+mj-lt"/>
          <a:ea typeface="+mj-ea"/>
          <a:cs typeface="Arial" panose="020B0604020202020204" pitchFamily="34" charset="0"/>
        </a:defRPr>
      </a:lvl1pPr>
    </p:titleStyle>
    <p:bodyStyle>
      <a:lvl1pPr marL="203652" indent="-203652" algn="l" defTabSz="685983" rtl="0" eaLnBrk="1" latinLnBrk="0" hangingPunct="1">
        <a:lnSpc>
          <a:spcPct val="90000"/>
        </a:lnSpc>
        <a:spcBef>
          <a:spcPts val="360"/>
        </a:spcBef>
        <a:buSzPct val="88000"/>
        <a:buFontTx/>
        <a:buBlip>
          <a:blip r:embed="rId20"/>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20"/>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20"/>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20"/>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20"/>
        </a:buBlip>
        <a:defRPr sz="12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800" userDrawn="1">
          <p15:clr>
            <a:srgbClr val="F26B43"/>
          </p15:clr>
        </p15:guide>
        <p15:guide id="3" orient="horz" pos="464" userDrawn="1">
          <p15:clr>
            <a:srgbClr val="F26B43"/>
          </p15:clr>
        </p15:guide>
        <p15:guide id="4" pos="4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25.tif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png"/><Relationship Id="rId7" Type="http://schemas.openxmlformats.org/officeDocument/2006/relationships/image" Target="../media/image37.emf"/><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emf"/><Relationship Id="rId4" Type="http://schemas.openxmlformats.org/officeDocument/2006/relationships/image" Target="../media/image34.png"/><Relationship Id="rId9" Type="http://schemas.openxmlformats.org/officeDocument/2006/relationships/image" Target="../media/image3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1"/>
          </p:nvPr>
        </p:nvSpPr>
        <p:spPr>
          <a:xfrm>
            <a:off x="365443" y="1320165"/>
            <a:ext cx="8524557" cy="868679"/>
          </a:xfrm>
        </p:spPr>
        <p:txBody>
          <a:bodyPr>
            <a:noAutofit/>
          </a:bodyPr>
          <a:lstStyle/>
          <a:p>
            <a:r>
              <a:rPr lang="en-US" sz="1400" dirty="0"/>
              <a:t>2021 Monitoring Meeting EUROfusion ENR Project (ENR-TEC.01.KIT)</a:t>
            </a:r>
            <a:br>
              <a:rPr lang="en-US" sz="1400" dirty="0"/>
            </a:br>
            <a:r>
              <a:rPr lang="en-US" sz="1400" dirty="0"/>
              <a:t/>
            </a:r>
            <a:br>
              <a:rPr lang="en-US" sz="1400" dirty="0"/>
            </a:br>
            <a:r>
              <a:rPr lang="en-US" sz="1600" dirty="0"/>
              <a:t>“</a:t>
            </a:r>
            <a:r>
              <a:rPr lang="el-GR" sz="1600" i="1" dirty="0"/>
              <a:t>New </a:t>
            </a:r>
            <a:r>
              <a:rPr lang="de-DE" sz="1600" i="1" dirty="0"/>
              <a:t>G</a:t>
            </a:r>
            <a:r>
              <a:rPr lang="el-GR" sz="1600" i="1" dirty="0"/>
              <a:t>eneration of </a:t>
            </a:r>
            <a:r>
              <a:rPr lang="de-DE" sz="1600" i="1" dirty="0"/>
              <a:t>M</a:t>
            </a:r>
            <a:r>
              <a:rPr lang="el-GR" sz="1600" i="1" dirty="0"/>
              <a:t>egawatt-</a:t>
            </a:r>
            <a:r>
              <a:rPr lang="de-DE" sz="1600" i="1" dirty="0"/>
              <a:t>C</a:t>
            </a:r>
            <a:r>
              <a:rPr lang="el-GR" sz="1600" i="1" dirty="0"/>
              <a:t>lass </a:t>
            </a:r>
            <a:r>
              <a:rPr lang="de-DE" sz="1600" i="1" dirty="0"/>
              <a:t>F</a:t>
            </a:r>
            <a:r>
              <a:rPr lang="el-GR" sz="1600" i="1" dirty="0"/>
              <a:t>usion </a:t>
            </a:r>
            <a:r>
              <a:rPr lang="de-DE" sz="1600" i="1" dirty="0"/>
              <a:t>G</a:t>
            </a:r>
            <a:r>
              <a:rPr lang="el-GR" sz="1600" i="1" dirty="0"/>
              <a:t>yrotron </a:t>
            </a:r>
            <a:r>
              <a:rPr lang="de-DE" sz="1600" i="1" dirty="0"/>
              <a:t>S</a:t>
            </a:r>
            <a:r>
              <a:rPr lang="el-GR" sz="1600" i="1" dirty="0"/>
              <a:t>ystems </a:t>
            </a:r>
            <a:r>
              <a:rPr lang="de-DE" sz="1600" i="1" dirty="0"/>
              <a:t>B</a:t>
            </a:r>
            <a:r>
              <a:rPr lang="el-GR" sz="1600" i="1" dirty="0"/>
              <a:t>ased on </a:t>
            </a:r>
            <a:r>
              <a:rPr lang="de-DE" sz="1600" i="1" dirty="0"/>
              <a:t>H</a:t>
            </a:r>
            <a:r>
              <a:rPr lang="el-GR" sz="1600" i="1" dirty="0"/>
              <a:t>ighly </a:t>
            </a:r>
            <a:r>
              <a:rPr lang="de-DE" sz="1600" i="1" dirty="0"/>
              <a:t>E</a:t>
            </a:r>
            <a:r>
              <a:rPr lang="el-GR" sz="1600" i="1" dirty="0"/>
              <a:t>fficient </a:t>
            </a:r>
            <a:r>
              <a:rPr lang="de-DE" sz="1600" i="1" dirty="0"/>
              <a:t>O</a:t>
            </a:r>
            <a:r>
              <a:rPr lang="el-GR" sz="1600" i="1" dirty="0"/>
              <a:t>peration at the </a:t>
            </a:r>
            <a:r>
              <a:rPr lang="de-DE" sz="1600" i="1" dirty="0"/>
              <a:t>S</a:t>
            </a:r>
            <a:r>
              <a:rPr lang="el-GR" sz="1600" i="1" dirty="0"/>
              <a:t>econd </a:t>
            </a:r>
            <a:r>
              <a:rPr lang="de-DE" sz="1600" i="1" dirty="0"/>
              <a:t>H</a:t>
            </a:r>
            <a:r>
              <a:rPr lang="el-GR" sz="1600" i="1" dirty="0"/>
              <a:t>armonic of the </a:t>
            </a:r>
            <a:r>
              <a:rPr lang="de-DE" sz="1600" i="1" dirty="0"/>
              <a:t>C</a:t>
            </a:r>
            <a:r>
              <a:rPr lang="el-GR" sz="1600" i="1" dirty="0"/>
              <a:t>yclotron </a:t>
            </a:r>
            <a:r>
              <a:rPr lang="de-DE" sz="1600" i="1" dirty="0"/>
              <a:t>F</a:t>
            </a:r>
            <a:r>
              <a:rPr lang="el-GR" sz="1600" i="1" dirty="0"/>
              <a:t>requency</a:t>
            </a:r>
            <a:r>
              <a:rPr lang="en-US" sz="1600" dirty="0"/>
              <a:t>”</a:t>
            </a:r>
            <a:endParaRPr lang="de-DE" sz="1400" dirty="0"/>
          </a:p>
        </p:txBody>
      </p:sp>
      <p:sp>
        <p:nvSpPr>
          <p:cNvPr id="8" name="Textplatzhalter 7"/>
          <p:cNvSpPr>
            <a:spLocks noGrp="1"/>
          </p:cNvSpPr>
          <p:nvPr>
            <p:ph type="body" sz="quarter" idx="13"/>
          </p:nvPr>
        </p:nvSpPr>
        <p:spPr>
          <a:xfrm>
            <a:off x="380675" y="2308860"/>
            <a:ext cx="8515675" cy="251460"/>
          </a:xfrm>
        </p:spPr>
        <p:txBody>
          <a:bodyPr>
            <a:normAutofit/>
          </a:bodyPr>
          <a:lstStyle/>
          <a:p>
            <a:r>
              <a:rPr lang="en-US" sz="1400" dirty="0"/>
              <a:t>Stefan Illy on behalf of the ENR Project Team</a:t>
            </a:r>
          </a:p>
          <a:p>
            <a:endParaRPr lang="en-US" dirty="0"/>
          </a:p>
          <a:p>
            <a:endParaRPr lang="en-US" dirty="0"/>
          </a:p>
          <a:p>
            <a:endParaRPr lang="en-US" dirty="0"/>
          </a:p>
        </p:txBody>
      </p:sp>
      <p:pic>
        <p:nvPicPr>
          <p:cNvPr id="15" name="Picture 2" descr="Euro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132" y="3892818"/>
            <a:ext cx="2685699" cy="64389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579" y="347578"/>
            <a:ext cx="3036707" cy="741244"/>
          </a:xfrm>
          <a:prstGeom prst="rect">
            <a:avLst/>
          </a:prstGeom>
        </p:spPr>
      </p:pic>
      <p:sp>
        <p:nvSpPr>
          <p:cNvPr id="16" name="Rechteck 15">
            <a:extLst>
              <a:ext uri="{FF2B5EF4-FFF2-40B4-BE49-F238E27FC236}">
                <a16:creationId xmlns="" xmlns:a16="http://schemas.microsoft.com/office/drawing/2014/main" id="{867B2137-6E17-45CE-82D1-37C6BC5FCA0D}"/>
              </a:ext>
            </a:extLst>
          </p:cNvPr>
          <p:cNvSpPr/>
          <p:nvPr/>
        </p:nvSpPr>
        <p:spPr>
          <a:xfrm>
            <a:off x="2186867" y="165492"/>
            <a:ext cx="5886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4290796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dirty="0"/>
              <a:t>2021-11-29</a:t>
            </a:r>
          </a:p>
        </p:txBody>
      </p:sp>
      <p:sp>
        <p:nvSpPr>
          <p:cNvPr id="4" name="Foliennummernplatzhalter 3"/>
          <p:cNvSpPr>
            <a:spLocks noGrp="1"/>
          </p:cNvSpPr>
          <p:nvPr>
            <p:ph type="sldNum" sz="quarter" idx="12"/>
          </p:nvPr>
        </p:nvSpPr>
        <p:spPr/>
        <p:txBody>
          <a:bodyPr/>
          <a:lstStyle/>
          <a:p>
            <a:fld id="{61696EC4-B4CF-4701-AD06-A8439D6D8E12}" type="slidenum">
              <a:rPr lang="en-US" noProof="0" smtClean="0"/>
              <a:t>10</a:t>
            </a:fld>
            <a:endParaRPr lang="en-US" noProof="0" dirty="0"/>
          </a:p>
        </p:txBody>
      </p:sp>
      <p:sp>
        <p:nvSpPr>
          <p:cNvPr id="5" name="Titel 4"/>
          <p:cNvSpPr>
            <a:spLocks noGrp="1"/>
          </p:cNvSpPr>
          <p:nvPr>
            <p:ph type="title"/>
          </p:nvPr>
        </p:nvSpPr>
        <p:spPr/>
        <p:txBody>
          <a:bodyPr>
            <a:normAutofit/>
          </a:bodyPr>
          <a:lstStyle/>
          <a:p>
            <a:r>
              <a:rPr lang="en-US" dirty="0"/>
              <a:t>Fundamental Challenge</a:t>
            </a:r>
          </a:p>
        </p:txBody>
      </p:sp>
      <p:pic>
        <p:nvPicPr>
          <p:cNvPr id="7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l="17555" t="23889" r="20670" b="21716"/>
          <a:stretch>
            <a:fillRect/>
          </a:stretch>
        </p:blipFill>
        <p:spPr bwMode="auto">
          <a:xfrm>
            <a:off x="216000" y="1285529"/>
            <a:ext cx="5071700" cy="3463295"/>
          </a:xfrm>
          <a:prstGeom prst="rect">
            <a:avLst/>
          </a:prstGeom>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 name="Textfeld 2047"/>
          <p:cNvSpPr txBox="1"/>
          <p:nvPr/>
        </p:nvSpPr>
        <p:spPr>
          <a:xfrm>
            <a:off x="699836" y="946077"/>
            <a:ext cx="2964866" cy="307777"/>
          </a:xfrm>
          <a:prstGeom prst="rect">
            <a:avLst/>
          </a:prstGeom>
          <a:solidFill>
            <a:srgbClr val="FFFFFF"/>
          </a:solidFill>
        </p:spPr>
        <p:txBody>
          <a:bodyPr wrap="square" rtlCol="0">
            <a:spAutoFit/>
          </a:bodyPr>
          <a:lstStyle/>
          <a:p>
            <a:pPr algn="ctr"/>
            <a:r>
              <a:rPr lang="en-US" sz="1400" dirty="0"/>
              <a:t>Typical mode spectrum at 140 GHz</a:t>
            </a:r>
          </a:p>
        </p:txBody>
      </p:sp>
      <p:sp>
        <p:nvSpPr>
          <p:cNvPr id="10" name="Textfeld 9">
            <a:extLst>
              <a:ext uri="{FF2B5EF4-FFF2-40B4-BE49-F238E27FC236}">
                <a16:creationId xmlns="" xmlns:a16="http://schemas.microsoft.com/office/drawing/2014/main" id="{B9D58B98-BCDF-4EE9-8220-0CBB7C817190}"/>
              </a:ext>
            </a:extLst>
          </p:cNvPr>
          <p:cNvSpPr txBox="1"/>
          <p:nvPr/>
        </p:nvSpPr>
        <p:spPr>
          <a:xfrm>
            <a:off x="5287700" y="1363388"/>
            <a:ext cx="3737811" cy="3142399"/>
          </a:xfrm>
          <a:prstGeom prst="rect">
            <a:avLst/>
          </a:prstGeom>
          <a:noFill/>
        </p:spPr>
        <p:txBody>
          <a:bodyPr wrap="square" rtlCol="0">
            <a:spAutoFit/>
          </a:bodyPr>
          <a:lstStyle/>
          <a:p>
            <a:pPr>
              <a:lnSpc>
                <a:spcPct val="110000"/>
              </a:lnSpc>
              <a:spcAft>
                <a:spcPts val="600"/>
              </a:spcAft>
            </a:pPr>
            <a:r>
              <a:rPr lang="de-DE" b="1" dirty="0">
                <a:sym typeface="Wingdings" panose="05000000000000000000" pitchFamily="2" charset="2"/>
              </a:rPr>
              <a:t>Very </a:t>
            </a:r>
            <a:r>
              <a:rPr lang="de-DE" b="1" dirty="0" err="1">
                <a:sym typeface="Wingdings" panose="05000000000000000000" pitchFamily="2" charset="2"/>
              </a:rPr>
              <a:t>dense</a:t>
            </a:r>
            <a:r>
              <a:rPr lang="de-DE" b="1" dirty="0">
                <a:sym typeface="Wingdings" panose="05000000000000000000" pitchFamily="2" charset="2"/>
              </a:rPr>
              <a:t> </a:t>
            </a:r>
            <a:r>
              <a:rPr lang="de-DE" b="1" dirty="0" err="1">
                <a:sym typeface="Wingdings" panose="05000000000000000000" pitchFamily="2" charset="2"/>
              </a:rPr>
              <a:t>mode</a:t>
            </a:r>
            <a:r>
              <a:rPr lang="de-DE" b="1" dirty="0">
                <a:sym typeface="Wingdings" panose="05000000000000000000" pitchFamily="2" charset="2"/>
              </a:rPr>
              <a:t> </a:t>
            </a:r>
            <a:r>
              <a:rPr lang="de-DE" b="1" dirty="0" err="1">
                <a:sym typeface="Wingdings" panose="05000000000000000000" pitchFamily="2" charset="2"/>
              </a:rPr>
              <a:t>spectrum</a:t>
            </a:r>
            <a:r>
              <a:rPr lang="de-DE" b="1" dirty="0">
                <a:sym typeface="Wingdings" panose="05000000000000000000" pitchFamily="2" charset="2"/>
              </a:rPr>
              <a:t> </a:t>
            </a:r>
            <a:r>
              <a:rPr lang="de-DE" b="1" dirty="0" err="1">
                <a:sym typeface="Wingdings" panose="05000000000000000000" pitchFamily="2" charset="2"/>
              </a:rPr>
              <a:t>even</a:t>
            </a:r>
            <a:r>
              <a:rPr lang="de-DE" b="1" dirty="0">
                <a:sym typeface="Wingdings" panose="05000000000000000000" pitchFamily="2" charset="2"/>
              </a:rPr>
              <a:t> </a:t>
            </a:r>
            <a:r>
              <a:rPr lang="de-DE" b="1" dirty="0" err="1">
                <a:sym typeface="Wingdings" panose="05000000000000000000" pitchFamily="2" charset="2"/>
              </a:rPr>
              <a:t>for</a:t>
            </a:r>
            <a:r>
              <a:rPr lang="de-DE" b="1" dirty="0">
                <a:sym typeface="Wingdings" panose="05000000000000000000" pitchFamily="2" charset="2"/>
              </a:rPr>
              <a:t> 140 GHz TE</a:t>
            </a:r>
            <a:r>
              <a:rPr lang="de-DE" b="1" baseline="-25000" dirty="0">
                <a:sym typeface="Wingdings" panose="05000000000000000000" pitchFamily="2" charset="2"/>
              </a:rPr>
              <a:t>28,8</a:t>
            </a:r>
            <a:r>
              <a:rPr lang="de-DE" b="1" dirty="0">
                <a:sym typeface="Wingdings" panose="05000000000000000000" pitchFamily="2" charset="2"/>
              </a:rPr>
              <a:t>-mode </a:t>
            </a:r>
            <a:r>
              <a:rPr lang="de-DE" b="1" dirty="0" err="1">
                <a:sym typeface="Wingdings" panose="05000000000000000000" pitchFamily="2" charset="2"/>
              </a:rPr>
              <a:t>gyrotron</a:t>
            </a:r>
            <a:endParaRPr lang="de-DE" b="1" dirty="0">
              <a:sym typeface="Wingdings" panose="05000000000000000000" pitchFamily="2" charset="2"/>
            </a:endParaRPr>
          </a:p>
          <a:p>
            <a:pPr marL="285750" indent="-285750">
              <a:lnSpc>
                <a:spcPct val="110000"/>
              </a:lnSpc>
              <a:spcAft>
                <a:spcPts val="600"/>
              </a:spcAft>
              <a:buFont typeface="Wingdings" panose="05000000000000000000" pitchFamily="2" charset="2"/>
              <a:buChar char="à"/>
            </a:pPr>
            <a:r>
              <a:rPr lang="de-DE" dirty="0">
                <a:sym typeface="Wingdings" panose="05000000000000000000" pitchFamily="2" charset="2"/>
              </a:rPr>
              <a:t>Advance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coaxial-cavity</a:t>
            </a:r>
            <a:r>
              <a:rPr lang="de-DE" dirty="0">
                <a:sym typeface="Wingdings" panose="05000000000000000000" pitchFamily="2" charset="2"/>
              </a:rPr>
              <a:t> design</a:t>
            </a:r>
          </a:p>
          <a:p>
            <a:pPr marL="285750" indent="-285750">
              <a:lnSpc>
                <a:spcPct val="110000"/>
              </a:lnSpc>
              <a:spcAft>
                <a:spcPts val="600"/>
              </a:spcAft>
              <a:buFont typeface="Wingdings" panose="05000000000000000000" pitchFamily="2" charset="2"/>
              <a:buChar char="à"/>
            </a:pPr>
            <a:r>
              <a:rPr lang="de-DE" dirty="0" err="1">
                <a:sym typeface="Wingdings" panose="05000000000000000000" pitchFamily="2" charset="2"/>
              </a:rPr>
              <a:t>Introduce</a:t>
            </a:r>
            <a:r>
              <a:rPr lang="de-DE" dirty="0">
                <a:sym typeface="Wingdings" panose="05000000000000000000" pitchFamily="2" charset="2"/>
              </a:rPr>
              <a:t> inner-/</a:t>
            </a:r>
            <a:r>
              <a:rPr lang="de-DE" dirty="0" err="1">
                <a:sym typeface="Wingdings" panose="05000000000000000000" pitchFamily="2" charset="2"/>
              </a:rPr>
              <a:t>outer</a:t>
            </a:r>
            <a:r>
              <a:rPr lang="de-DE" dirty="0">
                <a:sym typeface="Wingdings" panose="05000000000000000000" pitchFamily="2" charset="2"/>
              </a:rPr>
              <a:t> </a:t>
            </a:r>
            <a:r>
              <a:rPr lang="de-DE" dirty="0" err="1">
                <a:sym typeface="Wingdings" panose="05000000000000000000" pitchFamily="2" charset="2"/>
              </a:rPr>
              <a:t>corrugations</a:t>
            </a:r>
            <a:endParaRPr lang="de-DE" dirty="0">
              <a:sym typeface="Wingdings" panose="05000000000000000000" pitchFamily="2" charset="2"/>
            </a:endParaRPr>
          </a:p>
          <a:p>
            <a:pPr marL="285750" indent="-285750">
              <a:lnSpc>
                <a:spcPct val="110000"/>
              </a:lnSpc>
              <a:spcAft>
                <a:spcPts val="600"/>
              </a:spcAft>
              <a:buFont typeface="Wingdings" panose="05000000000000000000" pitchFamily="2" charset="2"/>
              <a:buChar char="à"/>
            </a:pPr>
            <a:r>
              <a:rPr lang="de-DE" dirty="0">
                <a:sym typeface="Wingdings" panose="05000000000000000000" pitchFamily="2" charset="2"/>
              </a:rPr>
              <a:t>Move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injection</a:t>
            </a:r>
            <a:r>
              <a:rPr lang="de-DE" dirty="0">
                <a:sym typeface="Wingdings" panose="05000000000000000000" pitchFamily="2" charset="2"/>
              </a:rPr>
              <a:t> </a:t>
            </a:r>
            <a:r>
              <a:rPr lang="de-DE" dirty="0" err="1" smtClean="0">
                <a:sym typeface="Wingdings" panose="05000000000000000000" pitchFamily="2" charset="2"/>
              </a:rPr>
              <a:t>locking</a:t>
            </a:r>
            <a:endParaRPr lang="de-DE" dirty="0" smtClean="0">
              <a:sym typeface="Wingdings" panose="05000000000000000000" pitchFamily="2" charset="2"/>
            </a:endParaRPr>
          </a:p>
          <a:p>
            <a:pPr>
              <a:lnSpc>
                <a:spcPct val="110000"/>
              </a:lnSpc>
              <a:spcAft>
                <a:spcPts val="600"/>
              </a:spcAft>
            </a:pPr>
            <a:endParaRPr lang="de-DE" dirty="0"/>
          </a:p>
        </p:txBody>
      </p:sp>
    </p:spTree>
    <p:extLst>
      <p:ext uri="{BB962C8B-B14F-4D97-AF65-F5344CB8AC3E}">
        <p14:creationId xmlns:p14="http://schemas.microsoft.com/office/powerpoint/2010/main" val="3717749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955" descr="Gyrotron">
            <a:extLst>
              <a:ext uri="{FF2B5EF4-FFF2-40B4-BE49-F238E27FC236}">
                <a16:creationId xmlns="" xmlns:a16="http://schemas.microsoft.com/office/drawing/2014/main" id="{6EEB352F-F334-4662-9971-B3C5C90F36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966" t="54181" r="24318"/>
          <a:stretch>
            <a:fillRect/>
          </a:stretch>
        </p:blipFill>
        <p:spPr bwMode="auto">
          <a:xfrm>
            <a:off x="3236331" y="1178055"/>
            <a:ext cx="2169798" cy="324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ihandform: Form 31">
            <a:extLst>
              <a:ext uri="{FF2B5EF4-FFF2-40B4-BE49-F238E27FC236}">
                <a16:creationId xmlns="" xmlns:a16="http://schemas.microsoft.com/office/drawing/2014/main" id="{81242E34-7604-433A-B025-C5EBF2ED68C8}"/>
              </a:ext>
            </a:extLst>
          </p:cNvPr>
          <p:cNvSpPr/>
          <p:nvPr/>
        </p:nvSpPr>
        <p:spPr>
          <a:xfrm>
            <a:off x="2865418" y="982636"/>
            <a:ext cx="2911623" cy="3630864"/>
          </a:xfrm>
          <a:custGeom>
            <a:avLst/>
            <a:gdLst>
              <a:gd name="connsiteX0" fmla="*/ 1670107 w 2911623"/>
              <a:gd name="connsiteY0" fmla="*/ 1544673 h 3630864"/>
              <a:gd name="connsiteX1" fmla="*/ 1234296 w 2911623"/>
              <a:gd name="connsiteY1" fmla="*/ 2215308 h 3630864"/>
              <a:gd name="connsiteX2" fmla="*/ 1670107 w 2911623"/>
              <a:gd name="connsiteY2" fmla="*/ 2885943 h 3630864"/>
              <a:gd name="connsiteX3" fmla="*/ 2105918 w 2911623"/>
              <a:gd name="connsiteY3" fmla="*/ 2215308 h 3630864"/>
              <a:gd name="connsiteX4" fmla="*/ 1670107 w 2911623"/>
              <a:gd name="connsiteY4" fmla="*/ 1544673 h 3630864"/>
              <a:gd name="connsiteX5" fmla="*/ 0 w 2911623"/>
              <a:gd name="connsiteY5" fmla="*/ 0 h 3630864"/>
              <a:gd name="connsiteX6" fmla="*/ 2911623 w 2911623"/>
              <a:gd name="connsiteY6" fmla="*/ 0 h 3630864"/>
              <a:gd name="connsiteX7" fmla="*/ 2911623 w 2911623"/>
              <a:gd name="connsiteY7" fmla="*/ 3630864 h 3630864"/>
              <a:gd name="connsiteX8" fmla="*/ 0 w 2911623"/>
              <a:gd name="connsiteY8" fmla="*/ 3630864 h 363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623" h="3630864">
                <a:moveTo>
                  <a:pt x="1670107" y="1544673"/>
                </a:moveTo>
                <a:cubicBezTo>
                  <a:pt x="1429415" y="1544673"/>
                  <a:pt x="1234296" y="1844927"/>
                  <a:pt x="1234296" y="2215308"/>
                </a:cubicBezTo>
                <a:cubicBezTo>
                  <a:pt x="1234296" y="2585689"/>
                  <a:pt x="1429415" y="2885943"/>
                  <a:pt x="1670107" y="2885943"/>
                </a:cubicBezTo>
                <a:cubicBezTo>
                  <a:pt x="1910799" y="2885943"/>
                  <a:pt x="2105918" y="2585689"/>
                  <a:pt x="2105918" y="2215308"/>
                </a:cubicBezTo>
                <a:cubicBezTo>
                  <a:pt x="2105918" y="1844927"/>
                  <a:pt x="1910799" y="1544673"/>
                  <a:pt x="1670107" y="1544673"/>
                </a:cubicBezTo>
                <a:close/>
                <a:moveTo>
                  <a:pt x="0" y="0"/>
                </a:moveTo>
                <a:lnTo>
                  <a:pt x="2911623" y="0"/>
                </a:lnTo>
                <a:lnTo>
                  <a:pt x="2911623" y="3630864"/>
                </a:lnTo>
                <a:lnTo>
                  <a:pt x="0" y="3630864"/>
                </a:lnTo>
                <a:close/>
              </a:path>
            </a:pathLst>
          </a:custGeom>
          <a:solidFill>
            <a:srgbClr val="FFFFF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Datumsplatzhalter 2">
            <a:extLst>
              <a:ext uri="{FF2B5EF4-FFF2-40B4-BE49-F238E27FC236}">
                <a16:creationId xmlns="" xmlns:a16="http://schemas.microsoft.com/office/drawing/2014/main" id="{66042862-DA9E-46F1-B2C5-AA6CFF3DD7D2}"/>
              </a:ext>
            </a:extLst>
          </p:cNvPr>
          <p:cNvSpPr>
            <a:spLocks noGrp="1"/>
          </p:cNvSpPr>
          <p:nvPr>
            <p:ph type="dt" sz="half" idx="10"/>
          </p:nvPr>
        </p:nvSpPr>
        <p:spPr/>
        <p:txBody>
          <a:bodyPr/>
          <a:lstStyle/>
          <a:p>
            <a:r>
              <a:rPr lang="en-US"/>
              <a:t>2021-11-29</a:t>
            </a:r>
            <a:endParaRPr lang="en-US" dirty="0"/>
          </a:p>
        </p:txBody>
      </p:sp>
      <p:sp>
        <p:nvSpPr>
          <p:cNvPr id="4" name="Foliennummernplatzhalter 3">
            <a:extLst>
              <a:ext uri="{FF2B5EF4-FFF2-40B4-BE49-F238E27FC236}">
                <a16:creationId xmlns="" xmlns:a16="http://schemas.microsoft.com/office/drawing/2014/main" id="{EEEC5B19-F832-4CFA-981B-84555A61E8E7}"/>
              </a:ext>
            </a:extLst>
          </p:cNvPr>
          <p:cNvSpPr>
            <a:spLocks noGrp="1"/>
          </p:cNvSpPr>
          <p:nvPr>
            <p:ph type="sldNum" sz="quarter" idx="12"/>
          </p:nvPr>
        </p:nvSpPr>
        <p:spPr/>
        <p:txBody>
          <a:bodyPr/>
          <a:lstStyle/>
          <a:p>
            <a:fld id="{61696EC4-B4CF-4701-AD06-A8439D6D8E12}" type="slidenum">
              <a:rPr lang="en-US" noProof="0" smtClean="0"/>
              <a:t>11</a:t>
            </a:fld>
            <a:endParaRPr lang="en-US" noProof="0" dirty="0"/>
          </a:p>
        </p:txBody>
      </p:sp>
      <p:sp>
        <p:nvSpPr>
          <p:cNvPr id="5" name="Titel 4">
            <a:extLst>
              <a:ext uri="{FF2B5EF4-FFF2-40B4-BE49-F238E27FC236}">
                <a16:creationId xmlns="" xmlns:a16="http://schemas.microsoft.com/office/drawing/2014/main" id="{B54D77C9-13C4-4580-B99F-A6B33F64CB49}"/>
              </a:ext>
            </a:extLst>
          </p:cNvPr>
          <p:cNvSpPr>
            <a:spLocks noGrp="1"/>
          </p:cNvSpPr>
          <p:nvPr>
            <p:ph type="title"/>
          </p:nvPr>
        </p:nvSpPr>
        <p:spPr/>
        <p:txBody>
          <a:bodyPr>
            <a:normAutofit/>
          </a:bodyPr>
          <a:lstStyle/>
          <a:p>
            <a:r>
              <a:rPr lang="de-DE" dirty="0" err="1"/>
              <a:t>Towards</a:t>
            </a:r>
            <a:r>
              <a:rPr lang="de-DE" dirty="0"/>
              <a:t> </a:t>
            </a:r>
            <a:r>
              <a:rPr lang="de-DE" dirty="0" err="1"/>
              <a:t>Coaxial</a:t>
            </a:r>
            <a:r>
              <a:rPr lang="de-DE" dirty="0"/>
              <a:t> </a:t>
            </a:r>
            <a:r>
              <a:rPr lang="de-DE" dirty="0" err="1"/>
              <a:t>Cavity</a:t>
            </a:r>
            <a:r>
              <a:rPr lang="de-DE" dirty="0"/>
              <a:t> </a:t>
            </a:r>
            <a:r>
              <a:rPr lang="de-DE" dirty="0" err="1"/>
              <a:t>Gyrotron</a:t>
            </a:r>
            <a:endParaRPr lang="de-DE" dirty="0"/>
          </a:p>
        </p:txBody>
      </p:sp>
      <p:pic>
        <p:nvPicPr>
          <p:cNvPr id="7" name="Picture 3">
            <a:extLst>
              <a:ext uri="{FF2B5EF4-FFF2-40B4-BE49-F238E27FC236}">
                <a16:creationId xmlns="" xmlns:a16="http://schemas.microsoft.com/office/drawing/2014/main" id="{247BBEED-1698-4BED-A600-D0125D0F314F}"/>
              </a:ext>
            </a:extLst>
          </p:cNvPr>
          <p:cNvPicPr>
            <a:picLocks noChangeAspect="1"/>
          </p:cNvPicPr>
          <p:nvPr/>
        </p:nvPicPr>
        <p:blipFill>
          <a:blip r:embed="rId3"/>
          <a:stretch>
            <a:fillRect/>
          </a:stretch>
        </p:blipFill>
        <p:spPr>
          <a:xfrm>
            <a:off x="787328" y="872233"/>
            <a:ext cx="1679299" cy="3851670"/>
          </a:xfrm>
          <a:prstGeom prst="rect">
            <a:avLst/>
          </a:prstGeom>
        </p:spPr>
      </p:pic>
      <p:pic>
        <p:nvPicPr>
          <p:cNvPr id="26" name="Picture 3">
            <a:extLst>
              <a:ext uri="{FF2B5EF4-FFF2-40B4-BE49-F238E27FC236}">
                <a16:creationId xmlns="" xmlns:a16="http://schemas.microsoft.com/office/drawing/2014/main" id="{EB4CD646-6A94-4EC9-B762-CB48F31E4C8B}"/>
              </a:ext>
            </a:extLst>
          </p:cNvPr>
          <p:cNvPicPr>
            <a:picLocks noChangeAspect="1"/>
          </p:cNvPicPr>
          <p:nvPr/>
        </p:nvPicPr>
        <p:blipFill>
          <a:blip r:embed="rId4"/>
          <a:stretch>
            <a:fillRect/>
          </a:stretch>
        </p:blipFill>
        <p:spPr>
          <a:xfrm>
            <a:off x="6712953" y="112295"/>
            <a:ext cx="2035047" cy="4984893"/>
          </a:xfrm>
          <a:prstGeom prst="rect">
            <a:avLst/>
          </a:prstGeom>
          <a:solidFill>
            <a:schemeClr val="accent2">
              <a:lumMod val="60000"/>
              <a:lumOff val="40000"/>
            </a:schemeClr>
          </a:solidFill>
        </p:spPr>
      </p:pic>
      <p:sp>
        <p:nvSpPr>
          <p:cNvPr id="34" name="Freihandform: Form 33">
            <a:extLst>
              <a:ext uri="{FF2B5EF4-FFF2-40B4-BE49-F238E27FC236}">
                <a16:creationId xmlns="" xmlns:a16="http://schemas.microsoft.com/office/drawing/2014/main" id="{D32E8B5D-B4D8-4DD7-AC8D-A89800F3CC9D}"/>
              </a:ext>
            </a:extLst>
          </p:cNvPr>
          <p:cNvSpPr/>
          <p:nvPr/>
        </p:nvSpPr>
        <p:spPr>
          <a:xfrm>
            <a:off x="6079976" y="982636"/>
            <a:ext cx="2911623" cy="3630864"/>
          </a:xfrm>
          <a:custGeom>
            <a:avLst/>
            <a:gdLst>
              <a:gd name="connsiteX0" fmla="*/ 1670107 w 2911623"/>
              <a:gd name="connsiteY0" fmla="*/ 1544673 h 3630864"/>
              <a:gd name="connsiteX1" fmla="*/ 1234296 w 2911623"/>
              <a:gd name="connsiteY1" fmla="*/ 2215308 h 3630864"/>
              <a:gd name="connsiteX2" fmla="*/ 1670107 w 2911623"/>
              <a:gd name="connsiteY2" fmla="*/ 2885943 h 3630864"/>
              <a:gd name="connsiteX3" fmla="*/ 2105918 w 2911623"/>
              <a:gd name="connsiteY3" fmla="*/ 2215308 h 3630864"/>
              <a:gd name="connsiteX4" fmla="*/ 1670107 w 2911623"/>
              <a:gd name="connsiteY4" fmla="*/ 1544673 h 3630864"/>
              <a:gd name="connsiteX5" fmla="*/ 0 w 2911623"/>
              <a:gd name="connsiteY5" fmla="*/ 0 h 3630864"/>
              <a:gd name="connsiteX6" fmla="*/ 2911623 w 2911623"/>
              <a:gd name="connsiteY6" fmla="*/ 0 h 3630864"/>
              <a:gd name="connsiteX7" fmla="*/ 2911623 w 2911623"/>
              <a:gd name="connsiteY7" fmla="*/ 3630864 h 3630864"/>
              <a:gd name="connsiteX8" fmla="*/ 0 w 2911623"/>
              <a:gd name="connsiteY8" fmla="*/ 3630864 h 363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623" h="3630864">
                <a:moveTo>
                  <a:pt x="1670107" y="1544673"/>
                </a:moveTo>
                <a:cubicBezTo>
                  <a:pt x="1429415" y="1544673"/>
                  <a:pt x="1234296" y="1844927"/>
                  <a:pt x="1234296" y="2215308"/>
                </a:cubicBezTo>
                <a:cubicBezTo>
                  <a:pt x="1234296" y="2585689"/>
                  <a:pt x="1429415" y="2885943"/>
                  <a:pt x="1670107" y="2885943"/>
                </a:cubicBezTo>
                <a:cubicBezTo>
                  <a:pt x="1910799" y="2885943"/>
                  <a:pt x="2105918" y="2585689"/>
                  <a:pt x="2105918" y="2215308"/>
                </a:cubicBezTo>
                <a:cubicBezTo>
                  <a:pt x="2105918" y="1844927"/>
                  <a:pt x="1910799" y="1544673"/>
                  <a:pt x="1670107" y="1544673"/>
                </a:cubicBezTo>
                <a:close/>
                <a:moveTo>
                  <a:pt x="0" y="0"/>
                </a:moveTo>
                <a:lnTo>
                  <a:pt x="2911623" y="0"/>
                </a:lnTo>
                <a:lnTo>
                  <a:pt x="2911623" y="3630864"/>
                </a:lnTo>
                <a:lnTo>
                  <a:pt x="0" y="3630864"/>
                </a:lnTo>
                <a:close/>
              </a:path>
            </a:pathLst>
          </a:custGeom>
          <a:solidFill>
            <a:srgbClr val="FFFFF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 xmlns:a16="http://schemas.microsoft.com/office/drawing/2014/main" id="{C2884C26-52C3-4950-94EB-7BAC23104587}"/>
              </a:ext>
            </a:extLst>
          </p:cNvPr>
          <p:cNvSpPr txBox="1"/>
          <p:nvPr/>
        </p:nvSpPr>
        <p:spPr>
          <a:xfrm>
            <a:off x="6005859" y="4274946"/>
            <a:ext cx="2746265" cy="338554"/>
          </a:xfrm>
          <a:prstGeom prst="rect">
            <a:avLst/>
          </a:prstGeom>
          <a:noFill/>
        </p:spPr>
        <p:txBody>
          <a:bodyPr wrap="none" rtlCol="0">
            <a:spAutoFit/>
          </a:bodyPr>
          <a:lstStyle/>
          <a:p>
            <a:r>
              <a:rPr lang="de-DE" sz="1600" dirty="0"/>
              <a:t>TE</a:t>
            </a:r>
            <a:r>
              <a:rPr lang="de-DE" sz="1600" baseline="-25000" dirty="0"/>
              <a:t>34,19</a:t>
            </a:r>
            <a:r>
              <a:rPr lang="de-DE" sz="1600" dirty="0"/>
              <a:t>–</a:t>
            </a:r>
            <a:r>
              <a:rPr lang="de-DE" sz="1600" dirty="0" err="1"/>
              <a:t>mode</a:t>
            </a:r>
            <a:r>
              <a:rPr lang="de-DE" sz="1600" dirty="0"/>
              <a:t> </a:t>
            </a:r>
            <a:r>
              <a:rPr lang="de-DE" sz="1600" dirty="0" err="1"/>
              <a:t>coaxial</a:t>
            </a:r>
            <a:r>
              <a:rPr lang="de-DE" sz="1600" dirty="0"/>
              <a:t> </a:t>
            </a:r>
            <a:r>
              <a:rPr lang="de-DE" sz="1600" dirty="0" err="1"/>
              <a:t>cavity</a:t>
            </a:r>
            <a:endParaRPr lang="de-DE" sz="1600" dirty="0"/>
          </a:p>
        </p:txBody>
      </p:sp>
      <p:sp>
        <p:nvSpPr>
          <p:cNvPr id="11" name="Textfeld 10">
            <a:extLst>
              <a:ext uri="{FF2B5EF4-FFF2-40B4-BE49-F238E27FC236}">
                <a16:creationId xmlns="" xmlns:a16="http://schemas.microsoft.com/office/drawing/2014/main" id="{FA1D3847-D9A1-4960-B1DE-5F82653CD363}"/>
              </a:ext>
            </a:extLst>
          </p:cNvPr>
          <p:cNvSpPr txBox="1"/>
          <p:nvPr/>
        </p:nvSpPr>
        <p:spPr>
          <a:xfrm>
            <a:off x="2818081" y="4274946"/>
            <a:ext cx="2555508" cy="338554"/>
          </a:xfrm>
          <a:prstGeom prst="rect">
            <a:avLst/>
          </a:prstGeom>
          <a:noFill/>
        </p:spPr>
        <p:txBody>
          <a:bodyPr wrap="none" rtlCol="0">
            <a:spAutoFit/>
          </a:bodyPr>
          <a:lstStyle/>
          <a:p>
            <a:r>
              <a:rPr lang="de-DE" sz="1600" dirty="0"/>
              <a:t>TE</a:t>
            </a:r>
            <a:r>
              <a:rPr lang="de-DE" sz="1600" baseline="-25000" dirty="0"/>
              <a:t>28,8</a:t>
            </a:r>
            <a:r>
              <a:rPr lang="de-DE" sz="1600" dirty="0"/>
              <a:t>–</a:t>
            </a:r>
            <a:r>
              <a:rPr lang="de-DE" sz="1600" dirty="0" err="1"/>
              <a:t>mode</a:t>
            </a:r>
            <a:r>
              <a:rPr lang="de-DE" sz="1600" dirty="0"/>
              <a:t> </a:t>
            </a:r>
            <a:r>
              <a:rPr lang="de-DE" sz="1600" dirty="0" err="1"/>
              <a:t>hollow</a:t>
            </a:r>
            <a:r>
              <a:rPr lang="de-DE" sz="1600" dirty="0"/>
              <a:t> </a:t>
            </a:r>
            <a:r>
              <a:rPr lang="de-DE" sz="1600" dirty="0" err="1"/>
              <a:t>cavity</a:t>
            </a:r>
            <a:endParaRPr lang="de-DE" sz="1600" dirty="0"/>
          </a:p>
        </p:txBody>
      </p:sp>
      <p:sp>
        <p:nvSpPr>
          <p:cNvPr id="12" name="Textfeld 11">
            <a:extLst>
              <a:ext uri="{FF2B5EF4-FFF2-40B4-BE49-F238E27FC236}">
                <a16:creationId xmlns="" xmlns:a16="http://schemas.microsoft.com/office/drawing/2014/main" id="{09EA3C9D-FD0A-400A-9131-E96ED6784CEB}"/>
              </a:ext>
            </a:extLst>
          </p:cNvPr>
          <p:cNvSpPr txBox="1"/>
          <p:nvPr/>
        </p:nvSpPr>
        <p:spPr>
          <a:xfrm>
            <a:off x="388537" y="1025624"/>
            <a:ext cx="889987" cy="646331"/>
          </a:xfrm>
          <a:prstGeom prst="rect">
            <a:avLst/>
          </a:prstGeom>
          <a:noFill/>
        </p:spPr>
        <p:txBody>
          <a:bodyPr wrap="none" rtlCol="0">
            <a:spAutoFit/>
          </a:bodyPr>
          <a:lstStyle/>
          <a:p>
            <a:r>
              <a:rPr lang="de-DE" b="1" dirty="0"/>
              <a:t>W7-X /</a:t>
            </a:r>
          </a:p>
          <a:p>
            <a:r>
              <a:rPr lang="de-DE" b="1" dirty="0"/>
              <a:t>ITER</a:t>
            </a:r>
          </a:p>
        </p:txBody>
      </p:sp>
      <p:sp>
        <p:nvSpPr>
          <p:cNvPr id="13" name="Textfeld 12">
            <a:extLst>
              <a:ext uri="{FF2B5EF4-FFF2-40B4-BE49-F238E27FC236}">
                <a16:creationId xmlns="" xmlns:a16="http://schemas.microsoft.com/office/drawing/2014/main" id="{D876ED30-1B68-4E96-BC91-0C6665455CAB}"/>
              </a:ext>
            </a:extLst>
          </p:cNvPr>
          <p:cNvSpPr txBox="1"/>
          <p:nvPr/>
        </p:nvSpPr>
        <p:spPr>
          <a:xfrm>
            <a:off x="6079976" y="1164124"/>
            <a:ext cx="877163" cy="369332"/>
          </a:xfrm>
          <a:prstGeom prst="rect">
            <a:avLst/>
          </a:prstGeom>
          <a:noFill/>
        </p:spPr>
        <p:txBody>
          <a:bodyPr wrap="none" rtlCol="0">
            <a:spAutoFit/>
          </a:bodyPr>
          <a:lstStyle/>
          <a:p>
            <a:r>
              <a:rPr lang="de-DE" b="1" dirty="0"/>
              <a:t>DEMO</a:t>
            </a:r>
          </a:p>
        </p:txBody>
      </p:sp>
      <p:sp>
        <p:nvSpPr>
          <p:cNvPr id="2" name="Textfeld 1">
            <a:extLst>
              <a:ext uri="{FF2B5EF4-FFF2-40B4-BE49-F238E27FC236}">
                <a16:creationId xmlns="" xmlns:a16="http://schemas.microsoft.com/office/drawing/2014/main" id="{42AFB52C-4D97-4997-9038-8A4C876BDEA1}"/>
              </a:ext>
            </a:extLst>
          </p:cNvPr>
          <p:cNvSpPr txBox="1"/>
          <p:nvPr/>
        </p:nvSpPr>
        <p:spPr>
          <a:xfrm>
            <a:off x="6147954" y="1515208"/>
            <a:ext cx="2723903" cy="861839"/>
          </a:xfrm>
          <a:prstGeom prst="rect">
            <a:avLst/>
          </a:prstGeom>
          <a:noFill/>
          <a:ln>
            <a:solidFill>
              <a:srgbClr val="FF0000"/>
            </a:solidFill>
          </a:ln>
        </p:spPr>
        <p:txBody>
          <a:bodyPr wrap="square" rtlCol="0">
            <a:spAutoFit/>
          </a:bodyPr>
          <a:lstStyle/>
          <a:p>
            <a:pPr>
              <a:lnSpc>
                <a:spcPct val="110000"/>
              </a:lnSpc>
              <a:spcAft>
                <a:spcPts val="600"/>
              </a:spcAft>
            </a:pPr>
            <a:r>
              <a:rPr lang="de-DE" sz="1400" dirty="0">
                <a:sym typeface="Wingdings" panose="05000000000000000000" pitchFamily="2" charset="2"/>
              </a:rPr>
              <a:t></a:t>
            </a:r>
            <a:r>
              <a:rPr lang="de-DE" sz="1400" dirty="0"/>
              <a:t> </a:t>
            </a:r>
            <a:r>
              <a:rPr lang="de-DE" sz="1400" dirty="0" err="1"/>
              <a:t>Improved</a:t>
            </a:r>
            <a:r>
              <a:rPr lang="de-DE" sz="1400" dirty="0"/>
              <a:t> </a:t>
            </a:r>
            <a:r>
              <a:rPr lang="de-DE" sz="1400" dirty="0" err="1"/>
              <a:t>mode</a:t>
            </a:r>
            <a:r>
              <a:rPr lang="de-DE" sz="1400" dirty="0"/>
              <a:t> </a:t>
            </a:r>
            <a:r>
              <a:rPr lang="de-DE" sz="1400" dirty="0" err="1"/>
              <a:t>selectivity</a:t>
            </a:r>
            <a:endParaRPr lang="de-DE" sz="1400" dirty="0"/>
          </a:p>
          <a:p>
            <a:pPr>
              <a:lnSpc>
                <a:spcPct val="110000"/>
              </a:lnSpc>
              <a:spcAft>
                <a:spcPts val="600"/>
              </a:spcAft>
            </a:pPr>
            <a:r>
              <a:rPr lang="de-DE" sz="1400" dirty="0">
                <a:sym typeface="Wingdings" panose="05000000000000000000" pitchFamily="2" charset="2"/>
              </a:rPr>
              <a:t> Larger </a:t>
            </a:r>
            <a:r>
              <a:rPr lang="de-DE" sz="1400" dirty="0" err="1">
                <a:sym typeface="Wingdings" panose="05000000000000000000" pitchFamily="2" charset="2"/>
              </a:rPr>
              <a:t>output</a:t>
            </a:r>
            <a:r>
              <a:rPr lang="de-DE" sz="1400" dirty="0">
                <a:sym typeface="Wingdings" panose="05000000000000000000" pitchFamily="2" charset="2"/>
              </a:rPr>
              <a:t> power at </a:t>
            </a:r>
            <a:r>
              <a:rPr lang="de-DE" sz="1400" dirty="0" err="1">
                <a:sym typeface="Wingdings" panose="05000000000000000000" pitchFamily="2" charset="2"/>
              </a:rPr>
              <a:t>even</a:t>
            </a:r>
            <a:r>
              <a:rPr lang="de-DE" sz="1400" dirty="0">
                <a:sym typeface="Wingdings" panose="05000000000000000000" pitchFamily="2" charset="2"/>
              </a:rPr>
              <a:t/>
            </a:r>
            <a:br>
              <a:rPr lang="de-DE" sz="1400" dirty="0">
                <a:sym typeface="Wingdings" panose="05000000000000000000" pitchFamily="2" charset="2"/>
              </a:rPr>
            </a:br>
            <a:r>
              <a:rPr lang="de-DE" sz="1400" dirty="0">
                <a:sym typeface="Wingdings" panose="05000000000000000000" pitchFamily="2" charset="2"/>
              </a:rPr>
              <a:t>     </a:t>
            </a:r>
            <a:r>
              <a:rPr lang="de-DE" sz="1400" dirty="0" err="1">
                <a:sym typeface="Wingdings" panose="05000000000000000000" pitchFamily="2" charset="2"/>
              </a:rPr>
              <a:t>higher</a:t>
            </a:r>
            <a:r>
              <a:rPr lang="de-DE" sz="1400" dirty="0">
                <a:sym typeface="Wingdings" panose="05000000000000000000" pitchFamily="2" charset="2"/>
              </a:rPr>
              <a:t> </a:t>
            </a:r>
            <a:r>
              <a:rPr lang="de-DE" sz="1400" dirty="0" err="1">
                <a:sym typeface="Wingdings" panose="05000000000000000000" pitchFamily="2" charset="2"/>
              </a:rPr>
              <a:t>frequencies</a:t>
            </a:r>
            <a:endParaRPr lang="de-DE" sz="1400" dirty="0"/>
          </a:p>
        </p:txBody>
      </p:sp>
    </p:spTree>
    <p:extLst>
      <p:ext uri="{BB962C8B-B14F-4D97-AF65-F5344CB8AC3E}">
        <p14:creationId xmlns:p14="http://schemas.microsoft.com/office/powerpoint/2010/main" val="4261283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955" descr="Gyrotron">
            <a:extLst>
              <a:ext uri="{FF2B5EF4-FFF2-40B4-BE49-F238E27FC236}">
                <a16:creationId xmlns="" xmlns:a16="http://schemas.microsoft.com/office/drawing/2014/main" id="{6EEB352F-F334-4662-9971-B3C5C90F36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966" t="54181" r="24318"/>
          <a:stretch>
            <a:fillRect/>
          </a:stretch>
        </p:blipFill>
        <p:spPr bwMode="auto">
          <a:xfrm>
            <a:off x="3236331" y="1178055"/>
            <a:ext cx="2169798" cy="324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ihandform: Form 31">
            <a:extLst>
              <a:ext uri="{FF2B5EF4-FFF2-40B4-BE49-F238E27FC236}">
                <a16:creationId xmlns="" xmlns:a16="http://schemas.microsoft.com/office/drawing/2014/main" id="{81242E34-7604-433A-B025-C5EBF2ED68C8}"/>
              </a:ext>
            </a:extLst>
          </p:cNvPr>
          <p:cNvSpPr/>
          <p:nvPr/>
        </p:nvSpPr>
        <p:spPr>
          <a:xfrm>
            <a:off x="2865418" y="982636"/>
            <a:ext cx="2911623" cy="3630864"/>
          </a:xfrm>
          <a:custGeom>
            <a:avLst/>
            <a:gdLst>
              <a:gd name="connsiteX0" fmla="*/ 1670107 w 2911623"/>
              <a:gd name="connsiteY0" fmla="*/ 1544673 h 3630864"/>
              <a:gd name="connsiteX1" fmla="*/ 1234296 w 2911623"/>
              <a:gd name="connsiteY1" fmla="*/ 2215308 h 3630864"/>
              <a:gd name="connsiteX2" fmla="*/ 1670107 w 2911623"/>
              <a:gd name="connsiteY2" fmla="*/ 2885943 h 3630864"/>
              <a:gd name="connsiteX3" fmla="*/ 2105918 w 2911623"/>
              <a:gd name="connsiteY3" fmla="*/ 2215308 h 3630864"/>
              <a:gd name="connsiteX4" fmla="*/ 1670107 w 2911623"/>
              <a:gd name="connsiteY4" fmla="*/ 1544673 h 3630864"/>
              <a:gd name="connsiteX5" fmla="*/ 0 w 2911623"/>
              <a:gd name="connsiteY5" fmla="*/ 0 h 3630864"/>
              <a:gd name="connsiteX6" fmla="*/ 2911623 w 2911623"/>
              <a:gd name="connsiteY6" fmla="*/ 0 h 3630864"/>
              <a:gd name="connsiteX7" fmla="*/ 2911623 w 2911623"/>
              <a:gd name="connsiteY7" fmla="*/ 3630864 h 3630864"/>
              <a:gd name="connsiteX8" fmla="*/ 0 w 2911623"/>
              <a:gd name="connsiteY8" fmla="*/ 3630864 h 363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623" h="3630864">
                <a:moveTo>
                  <a:pt x="1670107" y="1544673"/>
                </a:moveTo>
                <a:cubicBezTo>
                  <a:pt x="1429415" y="1544673"/>
                  <a:pt x="1234296" y="1844927"/>
                  <a:pt x="1234296" y="2215308"/>
                </a:cubicBezTo>
                <a:cubicBezTo>
                  <a:pt x="1234296" y="2585689"/>
                  <a:pt x="1429415" y="2885943"/>
                  <a:pt x="1670107" y="2885943"/>
                </a:cubicBezTo>
                <a:cubicBezTo>
                  <a:pt x="1910799" y="2885943"/>
                  <a:pt x="2105918" y="2585689"/>
                  <a:pt x="2105918" y="2215308"/>
                </a:cubicBezTo>
                <a:cubicBezTo>
                  <a:pt x="2105918" y="1844927"/>
                  <a:pt x="1910799" y="1544673"/>
                  <a:pt x="1670107" y="1544673"/>
                </a:cubicBezTo>
                <a:close/>
                <a:moveTo>
                  <a:pt x="0" y="0"/>
                </a:moveTo>
                <a:lnTo>
                  <a:pt x="2911623" y="0"/>
                </a:lnTo>
                <a:lnTo>
                  <a:pt x="2911623" y="3630864"/>
                </a:lnTo>
                <a:lnTo>
                  <a:pt x="0" y="3630864"/>
                </a:lnTo>
                <a:close/>
              </a:path>
            </a:pathLst>
          </a:custGeom>
          <a:solidFill>
            <a:srgbClr val="FFFFF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Datumsplatzhalter 2">
            <a:extLst>
              <a:ext uri="{FF2B5EF4-FFF2-40B4-BE49-F238E27FC236}">
                <a16:creationId xmlns="" xmlns:a16="http://schemas.microsoft.com/office/drawing/2014/main" id="{66042862-DA9E-46F1-B2C5-AA6CFF3DD7D2}"/>
              </a:ext>
            </a:extLst>
          </p:cNvPr>
          <p:cNvSpPr>
            <a:spLocks noGrp="1"/>
          </p:cNvSpPr>
          <p:nvPr>
            <p:ph type="dt" sz="half" idx="10"/>
          </p:nvPr>
        </p:nvSpPr>
        <p:spPr/>
        <p:txBody>
          <a:bodyPr/>
          <a:lstStyle/>
          <a:p>
            <a:r>
              <a:rPr lang="en-US"/>
              <a:t>2021-11-29</a:t>
            </a:r>
            <a:endParaRPr lang="en-US" dirty="0"/>
          </a:p>
        </p:txBody>
      </p:sp>
      <p:sp>
        <p:nvSpPr>
          <p:cNvPr id="4" name="Foliennummernplatzhalter 3">
            <a:extLst>
              <a:ext uri="{FF2B5EF4-FFF2-40B4-BE49-F238E27FC236}">
                <a16:creationId xmlns="" xmlns:a16="http://schemas.microsoft.com/office/drawing/2014/main" id="{EEEC5B19-F832-4CFA-981B-84555A61E8E7}"/>
              </a:ext>
            </a:extLst>
          </p:cNvPr>
          <p:cNvSpPr>
            <a:spLocks noGrp="1"/>
          </p:cNvSpPr>
          <p:nvPr>
            <p:ph type="sldNum" sz="quarter" idx="12"/>
          </p:nvPr>
        </p:nvSpPr>
        <p:spPr/>
        <p:txBody>
          <a:bodyPr/>
          <a:lstStyle/>
          <a:p>
            <a:fld id="{61696EC4-B4CF-4701-AD06-A8439D6D8E12}" type="slidenum">
              <a:rPr lang="en-US" noProof="0" smtClean="0"/>
              <a:t>12</a:t>
            </a:fld>
            <a:endParaRPr lang="en-US" noProof="0" dirty="0"/>
          </a:p>
        </p:txBody>
      </p:sp>
      <p:sp>
        <p:nvSpPr>
          <p:cNvPr id="5" name="Titel 4">
            <a:extLst>
              <a:ext uri="{FF2B5EF4-FFF2-40B4-BE49-F238E27FC236}">
                <a16:creationId xmlns="" xmlns:a16="http://schemas.microsoft.com/office/drawing/2014/main" id="{B54D77C9-13C4-4580-B99F-A6B33F64CB49}"/>
              </a:ext>
            </a:extLst>
          </p:cNvPr>
          <p:cNvSpPr>
            <a:spLocks noGrp="1"/>
          </p:cNvSpPr>
          <p:nvPr>
            <p:ph type="title"/>
          </p:nvPr>
        </p:nvSpPr>
        <p:spPr/>
        <p:txBody>
          <a:bodyPr>
            <a:normAutofit/>
          </a:bodyPr>
          <a:lstStyle/>
          <a:p>
            <a:r>
              <a:rPr lang="de-DE" dirty="0" err="1"/>
              <a:t>Towards</a:t>
            </a:r>
            <a:r>
              <a:rPr lang="de-DE" dirty="0"/>
              <a:t> </a:t>
            </a:r>
            <a:r>
              <a:rPr lang="de-DE" dirty="0" err="1"/>
              <a:t>Coaxial</a:t>
            </a:r>
            <a:r>
              <a:rPr lang="de-DE" dirty="0"/>
              <a:t> </a:t>
            </a:r>
            <a:r>
              <a:rPr lang="de-DE" dirty="0" err="1"/>
              <a:t>Cavity</a:t>
            </a:r>
            <a:r>
              <a:rPr lang="de-DE" dirty="0"/>
              <a:t> </a:t>
            </a:r>
            <a:r>
              <a:rPr lang="de-DE" dirty="0" err="1"/>
              <a:t>Gyrotron</a:t>
            </a:r>
            <a:endParaRPr lang="de-DE" dirty="0"/>
          </a:p>
        </p:txBody>
      </p:sp>
      <p:pic>
        <p:nvPicPr>
          <p:cNvPr id="7" name="Picture 3">
            <a:extLst>
              <a:ext uri="{FF2B5EF4-FFF2-40B4-BE49-F238E27FC236}">
                <a16:creationId xmlns="" xmlns:a16="http://schemas.microsoft.com/office/drawing/2014/main" id="{247BBEED-1698-4BED-A600-D0125D0F314F}"/>
              </a:ext>
            </a:extLst>
          </p:cNvPr>
          <p:cNvPicPr>
            <a:picLocks noChangeAspect="1"/>
          </p:cNvPicPr>
          <p:nvPr/>
        </p:nvPicPr>
        <p:blipFill>
          <a:blip r:embed="rId3"/>
          <a:stretch>
            <a:fillRect/>
          </a:stretch>
        </p:blipFill>
        <p:spPr>
          <a:xfrm>
            <a:off x="787328" y="872233"/>
            <a:ext cx="1679299" cy="3851670"/>
          </a:xfrm>
          <a:prstGeom prst="rect">
            <a:avLst/>
          </a:prstGeom>
        </p:spPr>
      </p:pic>
      <p:pic>
        <p:nvPicPr>
          <p:cNvPr id="26" name="Picture 3">
            <a:extLst>
              <a:ext uri="{FF2B5EF4-FFF2-40B4-BE49-F238E27FC236}">
                <a16:creationId xmlns="" xmlns:a16="http://schemas.microsoft.com/office/drawing/2014/main" id="{EB4CD646-6A94-4EC9-B762-CB48F31E4C8B}"/>
              </a:ext>
            </a:extLst>
          </p:cNvPr>
          <p:cNvPicPr>
            <a:picLocks noChangeAspect="1"/>
          </p:cNvPicPr>
          <p:nvPr/>
        </p:nvPicPr>
        <p:blipFill rotWithShape="1">
          <a:blip r:embed="rId4"/>
          <a:srcRect l="34160" t="54398" r="35009" b="26724"/>
          <a:stretch/>
        </p:blipFill>
        <p:spPr>
          <a:xfrm>
            <a:off x="6623658" y="2033705"/>
            <a:ext cx="1717962" cy="2576943"/>
          </a:xfrm>
          <a:prstGeom prst="rect">
            <a:avLst/>
          </a:prstGeom>
          <a:solidFill>
            <a:schemeClr val="accent2">
              <a:lumMod val="60000"/>
              <a:lumOff val="40000"/>
            </a:schemeClr>
          </a:solidFill>
        </p:spPr>
      </p:pic>
      <p:sp>
        <p:nvSpPr>
          <p:cNvPr id="11" name="Textfeld 10">
            <a:extLst>
              <a:ext uri="{FF2B5EF4-FFF2-40B4-BE49-F238E27FC236}">
                <a16:creationId xmlns="" xmlns:a16="http://schemas.microsoft.com/office/drawing/2014/main" id="{FA1D3847-D9A1-4960-B1DE-5F82653CD363}"/>
              </a:ext>
            </a:extLst>
          </p:cNvPr>
          <p:cNvSpPr txBox="1"/>
          <p:nvPr/>
        </p:nvSpPr>
        <p:spPr>
          <a:xfrm>
            <a:off x="2818081" y="4274946"/>
            <a:ext cx="2555508" cy="338554"/>
          </a:xfrm>
          <a:prstGeom prst="rect">
            <a:avLst/>
          </a:prstGeom>
          <a:noFill/>
        </p:spPr>
        <p:txBody>
          <a:bodyPr wrap="none" rtlCol="0">
            <a:spAutoFit/>
          </a:bodyPr>
          <a:lstStyle/>
          <a:p>
            <a:r>
              <a:rPr lang="de-DE" sz="1600" dirty="0"/>
              <a:t>TE</a:t>
            </a:r>
            <a:r>
              <a:rPr lang="de-DE" sz="1600" baseline="-25000" dirty="0"/>
              <a:t>28,8</a:t>
            </a:r>
            <a:r>
              <a:rPr lang="de-DE" sz="1600" dirty="0"/>
              <a:t>–</a:t>
            </a:r>
            <a:r>
              <a:rPr lang="de-DE" sz="1600" dirty="0" err="1"/>
              <a:t>mode</a:t>
            </a:r>
            <a:r>
              <a:rPr lang="de-DE" sz="1600" dirty="0"/>
              <a:t> </a:t>
            </a:r>
            <a:r>
              <a:rPr lang="de-DE" sz="1600" dirty="0" err="1"/>
              <a:t>hollow</a:t>
            </a:r>
            <a:r>
              <a:rPr lang="de-DE" sz="1600" dirty="0"/>
              <a:t> </a:t>
            </a:r>
            <a:r>
              <a:rPr lang="de-DE" sz="1600" dirty="0" err="1"/>
              <a:t>cavity</a:t>
            </a:r>
            <a:endParaRPr lang="de-DE" sz="1600" dirty="0"/>
          </a:p>
        </p:txBody>
      </p:sp>
      <p:sp>
        <p:nvSpPr>
          <p:cNvPr id="12" name="Textfeld 11">
            <a:extLst>
              <a:ext uri="{FF2B5EF4-FFF2-40B4-BE49-F238E27FC236}">
                <a16:creationId xmlns="" xmlns:a16="http://schemas.microsoft.com/office/drawing/2014/main" id="{09EA3C9D-FD0A-400A-9131-E96ED6784CEB}"/>
              </a:ext>
            </a:extLst>
          </p:cNvPr>
          <p:cNvSpPr txBox="1"/>
          <p:nvPr/>
        </p:nvSpPr>
        <p:spPr>
          <a:xfrm>
            <a:off x="388537" y="1025624"/>
            <a:ext cx="889987" cy="646331"/>
          </a:xfrm>
          <a:prstGeom prst="rect">
            <a:avLst/>
          </a:prstGeom>
          <a:noFill/>
        </p:spPr>
        <p:txBody>
          <a:bodyPr wrap="none" rtlCol="0">
            <a:spAutoFit/>
          </a:bodyPr>
          <a:lstStyle/>
          <a:p>
            <a:r>
              <a:rPr lang="de-DE" b="1" dirty="0"/>
              <a:t>W7-X /</a:t>
            </a:r>
          </a:p>
          <a:p>
            <a:r>
              <a:rPr lang="de-DE" b="1" dirty="0"/>
              <a:t>ITER</a:t>
            </a:r>
          </a:p>
        </p:txBody>
      </p:sp>
      <p:sp>
        <p:nvSpPr>
          <p:cNvPr id="13" name="Textfeld 12">
            <a:extLst>
              <a:ext uri="{FF2B5EF4-FFF2-40B4-BE49-F238E27FC236}">
                <a16:creationId xmlns="" xmlns:a16="http://schemas.microsoft.com/office/drawing/2014/main" id="{D876ED30-1B68-4E96-BC91-0C6665455CAB}"/>
              </a:ext>
            </a:extLst>
          </p:cNvPr>
          <p:cNvSpPr txBox="1"/>
          <p:nvPr/>
        </p:nvSpPr>
        <p:spPr>
          <a:xfrm>
            <a:off x="6005858" y="840958"/>
            <a:ext cx="877163" cy="369332"/>
          </a:xfrm>
          <a:prstGeom prst="rect">
            <a:avLst/>
          </a:prstGeom>
          <a:noFill/>
        </p:spPr>
        <p:txBody>
          <a:bodyPr wrap="none" rtlCol="0">
            <a:spAutoFit/>
          </a:bodyPr>
          <a:lstStyle/>
          <a:p>
            <a:r>
              <a:rPr lang="de-DE" b="1" dirty="0"/>
              <a:t>DEMO</a:t>
            </a:r>
          </a:p>
        </p:txBody>
      </p:sp>
      <p:sp>
        <p:nvSpPr>
          <p:cNvPr id="2" name="Textfeld 1">
            <a:extLst>
              <a:ext uri="{FF2B5EF4-FFF2-40B4-BE49-F238E27FC236}">
                <a16:creationId xmlns="" xmlns:a16="http://schemas.microsoft.com/office/drawing/2014/main" id="{42AFB52C-4D97-4997-9038-8A4C876BDEA1}"/>
              </a:ext>
            </a:extLst>
          </p:cNvPr>
          <p:cNvSpPr txBox="1"/>
          <p:nvPr/>
        </p:nvSpPr>
        <p:spPr>
          <a:xfrm>
            <a:off x="6120688" y="1171866"/>
            <a:ext cx="2723903" cy="861839"/>
          </a:xfrm>
          <a:prstGeom prst="rect">
            <a:avLst/>
          </a:prstGeom>
          <a:noFill/>
          <a:ln>
            <a:solidFill>
              <a:srgbClr val="FF0000"/>
            </a:solidFill>
          </a:ln>
        </p:spPr>
        <p:txBody>
          <a:bodyPr wrap="square" rtlCol="0">
            <a:spAutoFit/>
          </a:bodyPr>
          <a:lstStyle/>
          <a:p>
            <a:pPr>
              <a:lnSpc>
                <a:spcPct val="110000"/>
              </a:lnSpc>
              <a:spcAft>
                <a:spcPts val="600"/>
              </a:spcAft>
            </a:pPr>
            <a:r>
              <a:rPr lang="de-DE" sz="1400" dirty="0">
                <a:sym typeface="Wingdings" panose="05000000000000000000" pitchFamily="2" charset="2"/>
              </a:rPr>
              <a:t></a:t>
            </a:r>
            <a:r>
              <a:rPr lang="de-DE" sz="1400" dirty="0"/>
              <a:t> </a:t>
            </a:r>
            <a:r>
              <a:rPr lang="de-DE" sz="1400" dirty="0" err="1"/>
              <a:t>Improved</a:t>
            </a:r>
            <a:r>
              <a:rPr lang="de-DE" sz="1400" dirty="0"/>
              <a:t> </a:t>
            </a:r>
            <a:r>
              <a:rPr lang="de-DE" sz="1400" dirty="0" err="1"/>
              <a:t>mode</a:t>
            </a:r>
            <a:r>
              <a:rPr lang="de-DE" sz="1400" dirty="0"/>
              <a:t> </a:t>
            </a:r>
            <a:r>
              <a:rPr lang="de-DE" sz="1400" dirty="0" err="1"/>
              <a:t>selectivity</a:t>
            </a:r>
            <a:endParaRPr lang="de-DE" sz="1400" dirty="0"/>
          </a:p>
          <a:p>
            <a:pPr>
              <a:lnSpc>
                <a:spcPct val="110000"/>
              </a:lnSpc>
              <a:spcAft>
                <a:spcPts val="600"/>
              </a:spcAft>
            </a:pPr>
            <a:r>
              <a:rPr lang="de-DE" sz="1400" dirty="0">
                <a:sym typeface="Wingdings" panose="05000000000000000000" pitchFamily="2" charset="2"/>
              </a:rPr>
              <a:t> Larger </a:t>
            </a:r>
            <a:r>
              <a:rPr lang="de-DE" sz="1400" dirty="0" err="1">
                <a:sym typeface="Wingdings" panose="05000000000000000000" pitchFamily="2" charset="2"/>
              </a:rPr>
              <a:t>output</a:t>
            </a:r>
            <a:r>
              <a:rPr lang="de-DE" sz="1400" dirty="0">
                <a:sym typeface="Wingdings" panose="05000000000000000000" pitchFamily="2" charset="2"/>
              </a:rPr>
              <a:t> power at </a:t>
            </a:r>
            <a:r>
              <a:rPr lang="de-DE" sz="1400" dirty="0" err="1">
                <a:sym typeface="Wingdings" panose="05000000000000000000" pitchFamily="2" charset="2"/>
              </a:rPr>
              <a:t>even</a:t>
            </a:r>
            <a:r>
              <a:rPr lang="de-DE" sz="1400" dirty="0">
                <a:sym typeface="Wingdings" panose="05000000000000000000" pitchFamily="2" charset="2"/>
              </a:rPr>
              <a:t/>
            </a:r>
            <a:br>
              <a:rPr lang="de-DE" sz="1400" dirty="0">
                <a:sym typeface="Wingdings" panose="05000000000000000000" pitchFamily="2" charset="2"/>
              </a:rPr>
            </a:br>
            <a:r>
              <a:rPr lang="de-DE" sz="1400" dirty="0">
                <a:sym typeface="Wingdings" panose="05000000000000000000" pitchFamily="2" charset="2"/>
              </a:rPr>
              <a:t>     </a:t>
            </a:r>
            <a:r>
              <a:rPr lang="de-DE" sz="1400" dirty="0" err="1">
                <a:sym typeface="Wingdings" panose="05000000000000000000" pitchFamily="2" charset="2"/>
              </a:rPr>
              <a:t>higher</a:t>
            </a:r>
            <a:r>
              <a:rPr lang="de-DE" sz="1400" dirty="0">
                <a:sym typeface="Wingdings" panose="05000000000000000000" pitchFamily="2" charset="2"/>
              </a:rPr>
              <a:t> </a:t>
            </a:r>
            <a:r>
              <a:rPr lang="de-DE" sz="1400" dirty="0" err="1">
                <a:sym typeface="Wingdings" panose="05000000000000000000" pitchFamily="2" charset="2"/>
              </a:rPr>
              <a:t>frequencies</a:t>
            </a:r>
            <a:endParaRPr lang="de-DE" sz="1400" dirty="0"/>
          </a:p>
        </p:txBody>
      </p:sp>
    </p:spTree>
    <p:extLst>
      <p:ext uri="{BB962C8B-B14F-4D97-AF65-F5344CB8AC3E}">
        <p14:creationId xmlns:p14="http://schemas.microsoft.com/office/powerpoint/2010/main" val="1977074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407504" y="266826"/>
            <a:ext cx="6869178" cy="669640"/>
          </a:xfrm>
        </p:spPr>
        <p:txBody>
          <a:bodyPr>
            <a:noAutofit/>
          </a:bodyPr>
          <a:lstStyle/>
          <a:p>
            <a:r>
              <a:rPr lang="en-US" sz="2000" dirty="0"/>
              <a:t>Kick-Start the Simulation </a:t>
            </a:r>
            <a:r>
              <a:rPr lang="en-US" sz="2000" dirty="0" smtClean="0"/>
              <a:t>of 2</a:t>
            </a:r>
            <a:r>
              <a:rPr lang="en-US" sz="2000" baseline="30000" dirty="0" smtClean="0"/>
              <a:t>nd</a:t>
            </a:r>
            <a:r>
              <a:rPr lang="en-US" sz="2000" dirty="0" smtClean="0"/>
              <a:t> Harmonic Operation</a:t>
            </a:r>
            <a:endParaRPr lang="en-US" sz="2000" dirty="0"/>
          </a:p>
        </p:txBody>
      </p:sp>
      <p:sp>
        <p:nvSpPr>
          <p:cNvPr id="5" name="Slide Number Placeholder 4"/>
          <p:cNvSpPr>
            <a:spLocks noGrp="1"/>
          </p:cNvSpPr>
          <p:nvPr>
            <p:ph type="sldNum" sz="quarter" idx="4294967295"/>
          </p:nvPr>
        </p:nvSpPr>
        <p:spPr>
          <a:xfrm>
            <a:off x="216000" y="4748824"/>
            <a:ext cx="326368" cy="396264"/>
          </a:xfrm>
        </p:spPr>
        <p:txBody>
          <a:bodyPr/>
          <a:lstStyle/>
          <a:p>
            <a:fld id="{61696EC4-B4CF-4701-AD06-A8439D6D8E12}" type="slidenum">
              <a:rPr lang="en-US" smtClean="0"/>
              <a:pPr/>
              <a:t>13</a:t>
            </a:fld>
            <a:endParaRPr lang="en-US" dirty="0"/>
          </a:p>
        </p:txBody>
      </p:sp>
      <p:sp>
        <p:nvSpPr>
          <p:cNvPr id="7" name="Content Placeholder 1"/>
          <p:cNvSpPr txBox="1">
            <a:spLocks/>
          </p:cNvSpPr>
          <p:nvPr/>
        </p:nvSpPr>
        <p:spPr>
          <a:xfrm>
            <a:off x="407503" y="1071595"/>
            <a:ext cx="8357355" cy="3648148"/>
          </a:xfrm>
          <a:prstGeom prst="rect">
            <a:avLst/>
          </a:prstGeom>
        </p:spPr>
        <p:txBody>
          <a:bodyPr vert="horz" lIns="0" tIns="0" rIns="0" bIns="0" rtlCol="0">
            <a:noAutofit/>
          </a:bodyPr>
          <a:lstStyle>
            <a:lvl1pPr marL="203652" indent="-203652" algn="l" defTabSz="685983" rtl="0" eaLnBrk="1" latinLnBrk="0" hangingPunct="1">
              <a:lnSpc>
                <a:spcPct val="90000"/>
              </a:lnSpc>
              <a:spcBef>
                <a:spcPts val="360"/>
              </a:spcBef>
              <a:buSzPct val="88000"/>
              <a:buFontTx/>
              <a:buBlip>
                <a:blip r:embed="rId3"/>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3"/>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3538" indent="-363538">
              <a:lnSpc>
                <a:spcPct val="110000"/>
              </a:lnSpc>
              <a:spcBef>
                <a:spcPts val="600"/>
              </a:spcBef>
              <a:spcAft>
                <a:spcPts val="600"/>
              </a:spcAft>
            </a:pPr>
            <a:r>
              <a:rPr lang="en-US" sz="1800" dirty="0"/>
              <a:t>Take the cavity design and operating point of the 170/</a:t>
            </a:r>
            <a:r>
              <a:rPr lang="en-US" sz="1800" b="1" dirty="0"/>
              <a:t>204</a:t>
            </a:r>
            <a:r>
              <a:rPr lang="en-US" sz="1800" dirty="0"/>
              <a:t> GHz </a:t>
            </a:r>
            <a:r>
              <a:rPr lang="en-US" sz="1800" dirty="0" smtClean="0"/>
              <a:t>dual-frequency </a:t>
            </a:r>
            <a:r>
              <a:rPr lang="en-US" sz="1800" dirty="0"/>
              <a:t>2 MW coaxial gyrotron under preparation at KIT.</a:t>
            </a:r>
          </a:p>
          <a:p>
            <a:pPr marL="363538" indent="-363538">
              <a:lnSpc>
                <a:spcPct val="110000"/>
              </a:lnSpc>
              <a:spcBef>
                <a:spcPts val="600"/>
              </a:spcBef>
              <a:spcAft>
                <a:spcPts val="600"/>
              </a:spcAft>
            </a:pPr>
            <a:r>
              <a:rPr lang="en-US" sz="1800" dirty="0"/>
              <a:t>Increase of the midsection length of the cavity by 5.6 mm, allow for </a:t>
            </a:r>
            <a:br>
              <a:rPr lang="en-US" sz="1800" dirty="0"/>
            </a:br>
            <a:r>
              <a:rPr lang="en-US" sz="1800" dirty="0"/>
              <a:t>2</a:t>
            </a:r>
            <a:r>
              <a:rPr lang="en-US" sz="1800" baseline="30000" dirty="0"/>
              <a:t>nd</a:t>
            </a:r>
            <a:r>
              <a:rPr lang="en-US" sz="1800" dirty="0"/>
              <a:t> harmonic operation with the very-high order TE</a:t>
            </a:r>
            <a:r>
              <a:rPr lang="en-US" sz="1800" baseline="-25000" dirty="0"/>
              <a:t>40,23</a:t>
            </a:r>
            <a:r>
              <a:rPr lang="en-US" sz="1800" dirty="0"/>
              <a:t> mode (</a:t>
            </a:r>
            <a:r>
              <a:rPr lang="el-GR" sz="1800" i="1" dirty="0"/>
              <a:t>χ</a:t>
            </a:r>
            <a:r>
              <a:rPr lang="el-GR" sz="1800" dirty="0"/>
              <a:t> = 126</a:t>
            </a:r>
            <a:r>
              <a:rPr lang="en-US" sz="1800" dirty="0"/>
              <a:t>).</a:t>
            </a:r>
          </a:p>
          <a:p>
            <a:pPr marL="0" indent="0">
              <a:lnSpc>
                <a:spcPct val="110000"/>
              </a:lnSpc>
              <a:spcBef>
                <a:spcPts val="600"/>
              </a:spcBef>
              <a:spcAft>
                <a:spcPts val="600"/>
              </a:spcAft>
              <a:buNone/>
            </a:pPr>
            <a:r>
              <a:rPr lang="en-US" sz="1800" b="1" dirty="0"/>
              <a:t>Single-mode simulation result </a:t>
            </a:r>
            <a:r>
              <a:rPr lang="en-US" sz="1800" dirty="0"/>
              <a:t>(EURIDICE),</a:t>
            </a:r>
            <a:br>
              <a:rPr lang="en-US" sz="1800" dirty="0"/>
            </a:br>
            <a:endParaRPr lang="en-US" sz="1800" dirty="0"/>
          </a:p>
          <a:p>
            <a:pPr marL="538163" lvl="0" indent="-182563" defTabSz="457200">
              <a:lnSpc>
                <a:spcPct val="110000"/>
              </a:lnSpc>
              <a:spcBef>
                <a:spcPts val="600"/>
              </a:spcBef>
              <a:buClr>
                <a:srgbClr val="009682"/>
              </a:buClr>
              <a:buSzTx/>
              <a:buFont typeface="Arial" panose="020B0604020202020204" pitchFamily="34" charset="0"/>
              <a:buChar char="•"/>
            </a:pPr>
            <a:r>
              <a:rPr lang="en-US" sz="1500" i="1" dirty="0" err="1">
                <a:solidFill>
                  <a:prstClr val="black"/>
                </a:solidFill>
              </a:rPr>
              <a:t>E</a:t>
            </a:r>
            <a:r>
              <a:rPr lang="en-US" sz="1500" i="1" baseline="-25000" dirty="0" err="1">
                <a:solidFill>
                  <a:prstClr val="black"/>
                </a:solidFill>
              </a:rPr>
              <a:t>b</a:t>
            </a:r>
            <a:r>
              <a:rPr lang="en-US" sz="1500" dirty="0">
                <a:solidFill>
                  <a:prstClr val="black"/>
                </a:solidFill>
              </a:rPr>
              <a:t> = 89.5 </a:t>
            </a:r>
            <a:r>
              <a:rPr lang="en-US" sz="1500" dirty="0" err="1">
                <a:solidFill>
                  <a:prstClr val="black"/>
                </a:solidFill>
              </a:rPr>
              <a:t>keV</a:t>
            </a:r>
            <a:r>
              <a:rPr lang="en-US" sz="1500" dirty="0">
                <a:solidFill>
                  <a:prstClr val="black"/>
                </a:solidFill>
              </a:rPr>
              <a:t> </a:t>
            </a:r>
          </a:p>
          <a:p>
            <a:pPr marL="538163" lvl="0" indent="-182563" defTabSz="457200">
              <a:lnSpc>
                <a:spcPct val="110000"/>
              </a:lnSpc>
              <a:spcBef>
                <a:spcPts val="0"/>
              </a:spcBef>
              <a:buClr>
                <a:srgbClr val="009682"/>
              </a:buClr>
              <a:buSzTx/>
              <a:buFont typeface="Arial" panose="020B0604020202020204" pitchFamily="34" charset="0"/>
              <a:buChar char="•"/>
            </a:pPr>
            <a:r>
              <a:rPr lang="en-US" sz="1500" i="1" dirty="0" err="1">
                <a:solidFill>
                  <a:prstClr val="black"/>
                </a:solidFill>
              </a:rPr>
              <a:t>I</a:t>
            </a:r>
            <a:r>
              <a:rPr lang="en-US" sz="1500" i="1" baseline="-25000" dirty="0" err="1">
                <a:solidFill>
                  <a:prstClr val="black"/>
                </a:solidFill>
              </a:rPr>
              <a:t>b</a:t>
            </a:r>
            <a:r>
              <a:rPr lang="en-US" sz="1500" dirty="0">
                <a:solidFill>
                  <a:prstClr val="black"/>
                </a:solidFill>
              </a:rPr>
              <a:t> = 81.2 A 			</a:t>
            </a:r>
            <a:r>
              <a:rPr lang="en-US" sz="1500" b="1" dirty="0">
                <a:solidFill>
                  <a:prstClr val="black"/>
                </a:solidFill>
              </a:rPr>
              <a:t>1.3 MW @ 204.1 GHz </a:t>
            </a:r>
          </a:p>
          <a:p>
            <a:pPr marL="538163" lvl="0" indent="-182563" defTabSz="457200">
              <a:lnSpc>
                <a:spcPct val="110000"/>
              </a:lnSpc>
              <a:spcBef>
                <a:spcPts val="0"/>
              </a:spcBef>
              <a:buClr>
                <a:srgbClr val="009682"/>
              </a:buClr>
              <a:buSzTx/>
              <a:buFont typeface="Arial" panose="020B0604020202020204" pitchFamily="34" charset="0"/>
              <a:buChar char="•"/>
            </a:pPr>
            <a:r>
              <a:rPr lang="en-US" sz="1500" i="1" dirty="0">
                <a:solidFill>
                  <a:prstClr val="black"/>
                </a:solidFill>
              </a:rPr>
              <a:t>B</a:t>
            </a:r>
            <a:r>
              <a:rPr lang="en-US" sz="1500" baseline="-25000" dirty="0">
                <a:solidFill>
                  <a:prstClr val="black"/>
                </a:solidFill>
              </a:rPr>
              <a:t>0</a:t>
            </a:r>
            <a:r>
              <a:rPr lang="en-US" sz="1500" dirty="0">
                <a:solidFill>
                  <a:prstClr val="black"/>
                </a:solidFill>
              </a:rPr>
              <a:t> = 4.19 T 			</a:t>
            </a:r>
            <a:r>
              <a:rPr lang="el-GR" sz="1500" b="1" i="1" dirty="0">
                <a:solidFill>
                  <a:prstClr val="black"/>
                </a:solidFill>
              </a:rPr>
              <a:t>ρ</a:t>
            </a:r>
            <a:r>
              <a:rPr lang="en-US" sz="1500" b="1" dirty="0">
                <a:solidFill>
                  <a:prstClr val="black"/>
                </a:solidFill>
              </a:rPr>
              <a:t> = 2.2 kW/cm</a:t>
            </a:r>
            <a:r>
              <a:rPr lang="en-US" sz="1500" b="1" baseline="30000" dirty="0">
                <a:solidFill>
                  <a:prstClr val="black"/>
                </a:solidFill>
              </a:rPr>
              <a:t>2</a:t>
            </a:r>
            <a:r>
              <a:rPr lang="en-US" sz="1500" b="1" dirty="0">
                <a:solidFill>
                  <a:prstClr val="black"/>
                </a:solidFill>
              </a:rPr>
              <a:t> </a:t>
            </a:r>
          </a:p>
          <a:p>
            <a:pPr marL="538163" lvl="0" indent="-182563" defTabSz="457200">
              <a:lnSpc>
                <a:spcPct val="110000"/>
              </a:lnSpc>
              <a:spcBef>
                <a:spcPts val="0"/>
              </a:spcBef>
              <a:buClr>
                <a:srgbClr val="009682"/>
              </a:buClr>
              <a:buSzTx/>
              <a:buFont typeface="Arial" panose="020B0604020202020204" pitchFamily="34" charset="0"/>
              <a:buChar char="•"/>
            </a:pPr>
            <a:r>
              <a:rPr lang="en-US" sz="1500" i="1" dirty="0" err="1">
                <a:solidFill>
                  <a:prstClr val="black"/>
                </a:solidFill>
              </a:rPr>
              <a:t>R</a:t>
            </a:r>
            <a:r>
              <a:rPr lang="en-US" sz="1500" i="1" baseline="-25000" dirty="0" err="1">
                <a:solidFill>
                  <a:prstClr val="black"/>
                </a:solidFill>
              </a:rPr>
              <a:t>b</a:t>
            </a:r>
            <a:r>
              <a:rPr lang="en-US" sz="1500" dirty="0">
                <a:solidFill>
                  <a:prstClr val="black"/>
                </a:solidFill>
              </a:rPr>
              <a:t> = 9.53 mm			</a:t>
            </a:r>
            <a:r>
              <a:rPr lang="el-GR" sz="1500" b="1" i="1" dirty="0">
                <a:solidFill>
                  <a:prstClr val="black"/>
                </a:solidFill>
              </a:rPr>
              <a:t>η</a:t>
            </a:r>
            <a:r>
              <a:rPr lang="en-US" sz="1500" b="1" baseline="-25000" dirty="0" err="1">
                <a:solidFill>
                  <a:prstClr val="black"/>
                </a:solidFill>
              </a:rPr>
              <a:t>elec</a:t>
            </a:r>
            <a:r>
              <a:rPr lang="en-US" sz="1500" b="1" dirty="0">
                <a:solidFill>
                  <a:prstClr val="black"/>
                </a:solidFill>
              </a:rPr>
              <a:t> = 19 %</a:t>
            </a:r>
          </a:p>
          <a:p>
            <a:pPr marL="538163" lvl="0" indent="-182563" defTabSz="457200">
              <a:lnSpc>
                <a:spcPct val="110000"/>
              </a:lnSpc>
              <a:spcBef>
                <a:spcPts val="0"/>
              </a:spcBef>
              <a:buClr>
                <a:srgbClr val="009682"/>
              </a:buClr>
              <a:buSzTx/>
              <a:buFont typeface="Arial" panose="020B0604020202020204" pitchFamily="34" charset="0"/>
              <a:buChar char="•"/>
            </a:pPr>
            <a:r>
              <a:rPr lang="el-GR" sz="1500" i="1" dirty="0">
                <a:solidFill>
                  <a:prstClr val="black"/>
                </a:solidFill>
              </a:rPr>
              <a:t>α</a:t>
            </a:r>
            <a:r>
              <a:rPr lang="en-US" sz="1500" dirty="0">
                <a:solidFill>
                  <a:prstClr val="black"/>
                </a:solidFill>
              </a:rPr>
              <a:t> = 1.26				</a:t>
            </a:r>
            <a:endParaRPr lang="en-US" sz="1500" i="1" dirty="0">
              <a:solidFill>
                <a:prstClr val="black"/>
              </a:solidFill>
            </a:endParaRPr>
          </a:p>
          <a:p>
            <a:pPr marL="0" indent="0">
              <a:lnSpc>
                <a:spcPct val="110000"/>
              </a:lnSpc>
              <a:spcBef>
                <a:spcPts val="1800"/>
              </a:spcBef>
              <a:spcAft>
                <a:spcPts val="600"/>
              </a:spcAft>
              <a:buClr>
                <a:schemeClr val="tx2"/>
              </a:buClr>
              <a:buNone/>
            </a:pPr>
            <a:endParaRPr lang="en-US" sz="1800" b="1" i="1" dirty="0"/>
          </a:p>
        </p:txBody>
      </p:sp>
      <p:sp>
        <p:nvSpPr>
          <p:cNvPr id="8" name="Right Brace 7"/>
          <p:cNvSpPr/>
          <p:nvPr/>
        </p:nvSpPr>
        <p:spPr>
          <a:xfrm>
            <a:off x="2498900" y="3320755"/>
            <a:ext cx="300147" cy="129313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5688330" y="2447076"/>
            <a:ext cx="3304883" cy="2301748"/>
          </a:xfrm>
          <a:prstGeom prst="rect">
            <a:avLst/>
          </a:prstGeom>
        </p:spPr>
      </p:pic>
      <p:sp>
        <p:nvSpPr>
          <p:cNvPr id="11" name="Datumsplatzhalter 2"/>
          <p:cNvSpPr>
            <a:spLocks noGrp="1"/>
          </p:cNvSpPr>
          <p:nvPr>
            <p:ph type="dt" sz="half" idx="10"/>
          </p:nvPr>
        </p:nvSpPr>
        <p:spPr>
          <a:xfrm>
            <a:off x="627234" y="4748824"/>
            <a:ext cx="1027755" cy="396264"/>
          </a:xfrm>
        </p:spPr>
        <p:txBody>
          <a:bodyPr/>
          <a:lstStyle/>
          <a:p>
            <a:r>
              <a:rPr lang="en-US" dirty="0"/>
              <a:t>2021-11-29</a:t>
            </a:r>
          </a:p>
        </p:txBody>
      </p:sp>
      <p:sp>
        <p:nvSpPr>
          <p:cNvPr id="2" name="Rechteck 1">
            <a:extLst>
              <a:ext uri="{FF2B5EF4-FFF2-40B4-BE49-F238E27FC236}">
                <a16:creationId xmlns="" xmlns:a16="http://schemas.microsoft.com/office/drawing/2014/main" id="{78B492C7-6E62-4CD4-8522-54241B4E5EE5}"/>
              </a:ext>
            </a:extLst>
          </p:cNvPr>
          <p:cNvSpPr/>
          <p:nvPr/>
        </p:nvSpPr>
        <p:spPr>
          <a:xfrm>
            <a:off x="2946400" y="3400926"/>
            <a:ext cx="2320758" cy="10587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0874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243151" y="902909"/>
            <a:ext cx="8738923" cy="3852895"/>
          </a:xfrm>
          <a:prstGeom prst="rect">
            <a:avLst/>
          </a:prstGeom>
        </p:spPr>
        <p:txBody>
          <a:bodyPr vert="horz" lIns="0" tIns="0" rIns="0" bIns="0" rtlCol="0">
            <a:noAutofit/>
          </a:bodyPr>
          <a:lstStyle>
            <a:lvl1pPr marL="203652" indent="-203652" algn="l" defTabSz="685983" rtl="0" eaLnBrk="1" latinLnBrk="0" hangingPunct="1">
              <a:lnSpc>
                <a:spcPct val="90000"/>
              </a:lnSpc>
              <a:spcBef>
                <a:spcPts val="360"/>
              </a:spcBef>
              <a:buSzPct val="88000"/>
              <a:buFontTx/>
              <a:buBlip>
                <a:blip r:embed="rId3"/>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3"/>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sz="1600" dirty="0"/>
          </a:p>
          <a:p>
            <a:pPr marL="0" indent="0">
              <a:lnSpc>
                <a:spcPct val="110000"/>
              </a:lnSpc>
              <a:spcBef>
                <a:spcPts val="600"/>
              </a:spcBef>
              <a:spcAft>
                <a:spcPts val="600"/>
              </a:spcAft>
              <a:buNone/>
            </a:pPr>
            <a:endParaRPr lang="en-US" sz="1600" dirty="0"/>
          </a:p>
          <a:p>
            <a:pPr marL="0" indent="0">
              <a:lnSpc>
                <a:spcPct val="110000"/>
              </a:lnSpc>
              <a:spcBef>
                <a:spcPts val="600"/>
              </a:spcBef>
              <a:spcAft>
                <a:spcPts val="600"/>
              </a:spcAft>
              <a:buNone/>
            </a:pPr>
            <a:endParaRPr lang="en-US" sz="1600" dirty="0"/>
          </a:p>
          <a:p>
            <a:pPr marL="0" indent="0">
              <a:lnSpc>
                <a:spcPct val="110000"/>
              </a:lnSpc>
              <a:spcBef>
                <a:spcPts val="600"/>
              </a:spcBef>
              <a:spcAft>
                <a:spcPts val="600"/>
              </a:spcAft>
              <a:buNone/>
            </a:pPr>
            <a:endParaRPr lang="en-US" sz="1600" dirty="0"/>
          </a:p>
          <a:p>
            <a:pPr>
              <a:lnSpc>
                <a:spcPct val="110000"/>
              </a:lnSpc>
              <a:spcBef>
                <a:spcPts val="2400"/>
              </a:spcBef>
              <a:spcAft>
                <a:spcPts val="600"/>
              </a:spcAft>
              <a:buClr>
                <a:schemeClr val="tx2"/>
              </a:buClr>
              <a:buFont typeface="Wingdings" panose="05000000000000000000" pitchFamily="2" charset="2"/>
              <a:buChar char="Ø"/>
            </a:pPr>
            <a:r>
              <a:rPr lang="en-US" sz="1600" b="1" dirty="0" smtClean="0">
                <a:solidFill>
                  <a:srgbClr val="FF0000"/>
                </a:solidFill>
              </a:rPr>
              <a:t>No </a:t>
            </a:r>
            <a:r>
              <a:rPr lang="en-US" sz="1600" b="1" dirty="0">
                <a:solidFill>
                  <a:srgbClr val="FF0000"/>
                </a:solidFill>
              </a:rPr>
              <a:t>chance for </a:t>
            </a:r>
            <a:r>
              <a:rPr lang="en-US" sz="1600" b="1" dirty="0" smtClean="0">
                <a:solidFill>
                  <a:srgbClr val="FF0000"/>
                </a:solidFill>
              </a:rPr>
              <a:t>2</a:t>
            </a:r>
            <a:r>
              <a:rPr lang="en-US" sz="1600" b="1" baseline="30000" dirty="0" smtClean="0">
                <a:solidFill>
                  <a:srgbClr val="FF0000"/>
                </a:solidFill>
              </a:rPr>
              <a:t>nd</a:t>
            </a:r>
            <a:r>
              <a:rPr lang="en-US" sz="1600" b="1" dirty="0" smtClean="0">
                <a:solidFill>
                  <a:srgbClr val="FF0000"/>
                </a:solidFill>
              </a:rPr>
              <a:t> harmonic</a:t>
            </a:r>
            <a:br>
              <a:rPr lang="en-US" sz="1600" b="1" dirty="0" smtClean="0">
                <a:solidFill>
                  <a:srgbClr val="FF0000"/>
                </a:solidFill>
              </a:rPr>
            </a:br>
            <a:r>
              <a:rPr lang="en-US" sz="1600" b="1" dirty="0" smtClean="0">
                <a:solidFill>
                  <a:srgbClr val="FF0000"/>
                </a:solidFill>
              </a:rPr>
              <a:t>TE</a:t>
            </a:r>
            <a:r>
              <a:rPr lang="en-US" sz="1600" b="1" baseline="-25000" dirty="0" smtClean="0">
                <a:solidFill>
                  <a:srgbClr val="FF0000"/>
                </a:solidFill>
              </a:rPr>
              <a:t>40,23</a:t>
            </a:r>
            <a:r>
              <a:rPr lang="en-US" sz="1600" b="1" dirty="0" smtClean="0">
                <a:solidFill>
                  <a:srgbClr val="FF0000"/>
                </a:solidFill>
              </a:rPr>
              <a:t> excitation</a:t>
            </a:r>
            <a:r>
              <a:rPr lang="en-US" sz="1600" b="1" dirty="0">
                <a:solidFill>
                  <a:srgbClr val="FF0000"/>
                </a:solidFill>
              </a:rPr>
              <a:t> </a:t>
            </a:r>
            <a:r>
              <a:rPr lang="en-US" sz="1600" b="1" dirty="0" smtClean="0">
                <a:solidFill>
                  <a:srgbClr val="FF0000"/>
                </a:solidFill>
              </a:rPr>
              <a:t>without</a:t>
            </a:r>
            <a:br>
              <a:rPr lang="en-US" sz="1600" b="1" dirty="0" smtClean="0">
                <a:solidFill>
                  <a:srgbClr val="FF0000"/>
                </a:solidFill>
              </a:rPr>
            </a:br>
            <a:r>
              <a:rPr lang="en-US" sz="1600" b="1" dirty="0" smtClean="0">
                <a:solidFill>
                  <a:srgbClr val="FF0000"/>
                </a:solidFill>
              </a:rPr>
              <a:t>additional means!</a:t>
            </a:r>
          </a:p>
          <a:p>
            <a:pPr>
              <a:lnSpc>
                <a:spcPct val="110000"/>
              </a:lnSpc>
              <a:spcBef>
                <a:spcPts val="2400"/>
              </a:spcBef>
              <a:spcAft>
                <a:spcPts val="600"/>
              </a:spcAft>
              <a:buClr>
                <a:schemeClr val="tx2"/>
              </a:buClr>
              <a:buFont typeface="Wingdings" panose="05000000000000000000" pitchFamily="2" charset="2"/>
              <a:buChar char="Ø"/>
            </a:pPr>
            <a:r>
              <a:rPr lang="en-US" sz="1600" b="1" dirty="0" smtClean="0"/>
              <a:t>Possible solution:</a:t>
            </a:r>
            <a:r>
              <a:rPr lang="en-US" sz="1600" dirty="0"/>
              <a:t/>
            </a:r>
            <a:br>
              <a:rPr lang="en-US" sz="1600" dirty="0"/>
            </a:br>
            <a:r>
              <a:rPr lang="en-US" sz="1600" b="1" dirty="0" smtClean="0"/>
              <a:t>Injection Locking</a:t>
            </a:r>
          </a:p>
        </p:txBody>
      </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3659382" y="1154430"/>
            <a:ext cx="5497246" cy="3488459"/>
          </a:xfrm>
          <a:prstGeom prst="rect">
            <a:avLst/>
          </a:prstGeom>
        </p:spPr>
      </p:pic>
      <p:sp>
        <p:nvSpPr>
          <p:cNvPr id="9" name="Title 4"/>
          <p:cNvSpPr>
            <a:spLocks noGrp="1"/>
          </p:cNvSpPr>
          <p:nvPr>
            <p:ph type="title"/>
          </p:nvPr>
        </p:nvSpPr>
        <p:spPr>
          <a:xfrm>
            <a:off x="386564" y="226583"/>
            <a:ext cx="6869178" cy="552837"/>
          </a:xfrm>
        </p:spPr>
        <p:txBody>
          <a:bodyPr>
            <a:noAutofit/>
          </a:bodyPr>
          <a:lstStyle/>
          <a:p>
            <a:r>
              <a:rPr lang="en-US" sz="2000" dirty="0"/>
              <a:t>Considering Mode Competition</a:t>
            </a:r>
            <a:endParaRPr lang="en-GB" sz="2000" dirty="0"/>
          </a:p>
        </p:txBody>
      </p:sp>
      <p:sp>
        <p:nvSpPr>
          <p:cNvPr id="5" name="Slide Number Placeholder 4"/>
          <p:cNvSpPr>
            <a:spLocks noGrp="1"/>
          </p:cNvSpPr>
          <p:nvPr>
            <p:ph type="sldNum" sz="quarter" idx="4294967295"/>
          </p:nvPr>
        </p:nvSpPr>
        <p:spPr>
          <a:xfrm>
            <a:off x="216000" y="4748824"/>
            <a:ext cx="326368" cy="396264"/>
          </a:xfrm>
        </p:spPr>
        <p:txBody>
          <a:bodyPr/>
          <a:lstStyle/>
          <a:p>
            <a:fld id="{61696EC4-B4CF-4701-AD06-A8439D6D8E12}" type="slidenum">
              <a:rPr lang="en-US" smtClean="0"/>
              <a:pPr/>
              <a:t>14</a:t>
            </a:fld>
            <a:endParaRPr lang="en-US" dirty="0"/>
          </a:p>
        </p:txBody>
      </p:sp>
      <p:sp>
        <p:nvSpPr>
          <p:cNvPr id="16" name="Content Placeholder 1"/>
          <p:cNvSpPr txBox="1">
            <a:spLocks/>
          </p:cNvSpPr>
          <p:nvPr/>
        </p:nvSpPr>
        <p:spPr>
          <a:xfrm>
            <a:off x="3699880" y="3846067"/>
            <a:ext cx="2749781" cy="796822"/>
          </a:xfrm>
          <a:prstGeom prst="rect">
            <a:avLst/>
          </a:prstGeom>
        </p:spPr>
        <p:txBody>
          <a:bodyPr vert="horz" lIns="0" tIns="0" rIns="0" bIns="0" rtlCol="0">
            <a:noAutofit/>
          </a:bodyPr>
          <a:lstStyle>
            <a:lvl1pPr marL="203652" indent="-203652" algn="l" defTabSz="685983" rtl="0" eaLnBrk="1" latinLnBrk="0" hangingPunct="1">
              <a:lnSpc>
                <a:spcPct val="90000"/>
              </a:lnSpc>
              <a:spcBef>
                <a:spcPts val="360"/>
              </a:spcBef>
              <a:buSzPct val="88000"/>
              <a:buFontTx/>
              <a:buBlip>
                <a:blip r:embed="rId3"/>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3"/>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38163" indent="-182563">
              <a:lnSpc>
                <a:spcPct val="110000"/>
              </a:lnSpc>
              <a:spcBef>
                <a:spcPts val="600"/>
              </a:spcBef>
              <a:buClr>
                <a:schemeClr val="tx2"/>
              </a:buClr>
              <a:buFont typeface="Arial" panose="020B0604020202020204" pitchFamily="34" charset="0"/>
              <a:buChar char="•"/>
            </a:pPr>
            <a:endParaRPr lang="en-US" sz="1500" dirty="0"/>
          </a:p>
        </p:txBody>
      </p:sp>
      <p:sp>
        <p:nvSpPr>
          <p:cNvPr id="11" name="Datumsplatzhalter 2"/>
          <p:cNvSpPr>
            <a:spLocks noGrp="1"/>
          </p:cNvSpPr>
          <p:nvPr>
            <p:ph type="dt" sz="half" idx="10"/>
          </p:nvPr>
        </p:nvSpPr>
        <p:spPr>
          <a:xfrm>
            <a:off x="627234" y="4748824"/>
            <a:ext cx="1027755" cy="396264"/>
          </a:xfrm>
        </p:spPr>
        <p:txBody>
          <a:bodyPr/>
          <a:lstStyle/>
          <a:p>
            <a:r>
              <a:rPr lang="en-US" dirty="0"/>
              <a:t>2021-11-29</a:t>
            </a:r>
          </a:p>
        </p:txBody>
      </p:sp>
      <p:sp>
        <p:nvSpPr>
          <p:cNvPr id="2" name="Textfeld 1"/>
          <p:cNvSpPr txBox="1"/>
          <p:nvPr/>
        </p:nvSpPr>
        <p:spPr>
          <a:xfrm>
            <a:off x="4763568" y="2211194"/>
            <a:ext cx="2262855" cy="338554"/>
          </a:xfrm>
          <a:prstGeom prst="rect">
            <a:avLst/>
          </a:prstGeom>
          <a:noFill/>
        </p:spPr>
        <p:txBody>
          <a:bodyPr wrap="square" rtlCol="0">
            <a:spAutoFit/>
          </a:bodyPr>
          <a:lstStyle/>
          <a:p>
            <a:pPr algn="ctr"/>
            <a:r>
              <a:rPr lang="en-US" sz="1600" dirty="0">
                <a:solidFill>
                  <a:srgbClr val="0000FF"/>
                </a:solidFill>
              </a:rPr>
              <a:t>e-beam current</a:t>
            </a:r>
          </a:p>
        </p:txBody>
      </p:sp>
    </p:spTree>
    <p:extLst>
      <p:ext uri="{BB962C8B-B14F-4D97-AF65-F5344CB8AC3E}">
        <p14:creationId xmlns:p14="http://schemas.microsoft.com/office/powerpoint/2010/main" val="2214179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8BCE3159-A082-4770-B2AD-A78F84246F4B}"/>
              </a:ext>
            </a:extLst>
          </p:cNvPr>
          <p:cNvSpPr>
            <a:spLocks noGrp="1"/>
          </p:cNvSpPr>
          <p:nvPr>
            <p:ph idx="1"/>
          </p:nvPr>
        </p:nvSpPr>
        <p:spPr>
          <a:xfrm>
            <a:off x="458130" y="1857400"/>
            <a:ext cx="8343900" cy="2520000"/>
          </a:xfrm>
        </p:spPr>
        <p:txBody>
          <a:bodyPr>
            <a:normAutofit/>
          </a:bodyPr>
          <a:lstStyle/>
          <a:p>
            <a:pPr>
              <a:lnSpc>
                <a:spcPct val="120000"/>
              </a:lnSpc>
              <a:spcBef>
                <a:spcPts val="0"/>
              </a:spcBef>
              <a:spcAft>
                <a:spcPts val="600"/>
              </a:spcAft>
            </a:pPr>
            <a:r>
              <a:rPr lang="de-DE" dirty="0"/>
              <a:t>Start </a:t>
            </a:r>
            <a:r>
              <a:rPr lang="de-DE" dirty="0" err="1"/>
              <a:t>from</a:t>
            </a:r>
            <a:r>
              <a:rPr lang="de-DE" dirty="0"/>
              <a:t> </a:t>
            </a:r>
            <a:r>
              <a:rPr lang="de-DE" dirty="0" err="1" smtClean="0"/>
              <a:t>known</a:t>
            </a:r>
            <a:r>
              <a:rPr lang="de-DE" dirty="0" smtClean="0"/>
              <a:t> </a:t>
            </a:r>
            <a:r>
              <a:rPr lang="de-DE" dirty="0" err="1" smtClean="0"/>
              <a:t>coaxial-cavity</a:t>
            </a:r>
            <a:r>
              <a:rPr lang="de-DE" dirty="0" smtClean="0"/>
              <a:t> </a:t>
            </a:r>
            <a:r>
              <a:rPr lang="de-DE" dirty="0" err="1" smtClean="0"/>
              <a:t>designs</a:t>
            </a:r>
            <a:r>
              <a:rPr lang="de-DE" dirty="0" smtClean="0"/>
              <a:t> </a:t>
            </a:r>
            <a:r>
              <a:rPr lang="de-DE" dirty="0" err="1" smtClean="0"/>
              <a:t>and</a:t>
            </a:r>
            <a:r>
              <a:rPr lang="de-DE" dirty="0" smtClean="0"/>
              <a:t> </a:t>
            </a:r>
            <a:r>
              <a:rPr lang="de-DE" dirty="0" err="1" smtClean="0"/>
              <a:t>advance</a:t>
            </a:r>
            <a:r>
              <a:rPr lang="de-DE" dirty="0" smtClean="0"/>
              <a:t> </a:t>
            </a:r>
            <a:r>
              <a:rPr lang="de-DE" dirty="0" err="1" smtClean="0"/>
              <a:t>to</a:t>
            </a:r>
            <a:r>
              <a:rPr lang="de-DE" dirty="0" smtClean="0"/>
              <a:t> </a:t>
            </a:r>
            <a:r>
              <a:rPr lang="de-DE" dirty="0"/>
              <a:t>2</a:t>
            </a:r>
            <a:r>
              <a:rPr lang="de-DE" baseline="30000" dirty="0"/>
              <a:t>nd</a:t>
            </a:r>
            <a:r>
              <a:rPr lang="de-DE" dirty="0"/>
              <a:t> </a:t>
            </a:r>
            <a:r>
              <a:rPr lang="de-DE" dirty="0" err="1"/>
              <a:t>harmonic</a:t>
            </a:r>
            <a:r>
              <a:rPr lang="de-DE" dirty="0"/>
              <a:t> </a:t>
            </a:r>
            <a:r>
              <a:rPr lang="de-DE" dirty="0" err="1" smtClean="0"/>
              <a:t>operation</a:t>
            </a:r>
            <a:r>
              <a:rPr lang="de-DE" dirty="0" smtClean="0"/>
              <a:t>:</a:t>
            </a:r>
          </a:p>
          <a:p>
            <a:pPr lvl="1">
              <a:lnSpc>
                <a:spcPct val="120000"/>
              </a:lnSpc>
              <a:spcBef>
                <a:spcPts val="0"/>
              </a:spcBef>
              <a:spcAft>
                <a:spcPts val="600"/>
              </a:spcAft>
            </a:pPr>
            <a:r>
              <a:rPr lang="de-DE" dirty="0" smtClean="0"/>
              <a:t>TE</a:t>
            </a:r>
            <a:r>
              <a:rPr lang="de-DE" baseline="-25000" dirty="0" smtClean="0"/>
              <a:t>34,19</a:t>
            </a:r>
            <a:r>
              <a:rPr lang="de-DE" dirty="0"/>
              <a:t>-</a:t>
            </a:r>
            <a:r>
              <a:rPr lang="de-DE" dirty="0" smtClean="0"/>
              <a:t>mode </a:t>
            </a:r>
            <a:r>
              <a:rPr lang="de-DE" dirty="0"/>
              <a:t>170 GHz </a:t>
            </a:r>
            <a:r>
              <a:rPr lang="de-DE" dirty="0" smtClean="0"/>
              <a:t>2 </a:t>
            </a:r>
            <a:r>
              <a:rPr lang="de-DE" dirty="0"/>
              <a:t>MW DEMO </a:t>
            </a:r>
            <a:r>
              <a:rPr lang="de-DE" dirty="0" err="1" smtClean="0"/>
              <a:t>pre</a:t>
            </a:r>
            <a:r>
              <a:rPr lang="de-DE" dirty="0" smtClean="0"/>
              <a:t>-prototype </a:t>
            </a:r>
          </a:p>
          <a:p>
            <a:pPr lvl="1">
              <a:lnSpc>
                <a:spcPct val="120000"/>
              </a:lnSpc>
              <a:spcBef>
                <a:spcPts val="0"/>
              </a:spcBef>
              <a:spcAft>
                <a:spcPts val="600"/>
              </a:spcAft>
            </a:pPr>
            <a:r>
              <a:rPr lang="en-US" dirty="0" smtClean="0"/>
              <a:t>TE</a:t>
            </a:r>
            <a:r>
              <a:rPr lang="en-US" baseline="-25000" dirty="0" smtClean="0"/>
              <a:t>40,23</a:t>
            </a:r>
            <a:r>
              <a:rPr lang="de-DE" dirty="0" smtClean="0"/>
              <a:t>-mode 170/</a:t>
            </a:r>
            <a:r>
              <a:rPr lang="de-DE" b="1" dirty="0" smtClean="0"/>
              <a:t>204</a:t>
            </a:r>
            <a:r>
              <a:rPr lang="de-DE" dirty="0" smtClean="0"/>
              <a:t> GHz dual </a:t>
            </a:r>
            <a:r>
              <a:rPr lang="de-DE" dirty="0" err="1" smtClean="0"/>
              <a:t>frequency</a:t>
            </a:r>
            <a:r>
              <a:rPr lang="de-DE" dirty="0"/>
              <a:t> </a:t>
            </a:r>
            <a:r>
              <a:rPr lang="de-DE" dirty="0" smtClean="0"/>
              <a:t>design</a:t>
            </a:r>
            <a:endParaRPr lang="de-DE" dirty="0"/>
          </a:p>
          <a:p>
            <a:pPr>
              <a:lnSpc>
                <a:spcPct val="120000"/>
              </a:lnSpc>
              <a:spcBef>
                <a:spcPts val="0"/>
              </a:spcBef>
              <a:spcAft>
                <a:spcPts val="600"/>
              </a:spcAft>
            </a:pPr>
            <a:r>
              <a:rPr lang="en-US" dirty="0"/>
              <a:t>Simulate the injection locking by assuming an injected signal at the same frequency as the one in free-running operation.</a:t>
            </a:r>
          </a:p>
          <a:p>
            <a:pPr>
              <a:lnSpc>
                <a:spcPct val="120000"/>
              </a:lnSpc>
              <a:spcBef>
                <a:spcPts val="0"/>
              </a:spcBef>
              <a:spcAft>
                <a:spcPts val="600"/>
              </a:spcAft>
            </a:pPr>
            <a:endParaRPr lang="de-DE" dirty="0"/>
          </a:p>
          <a:p>
            <a:pPr>
              <a:lnSpc>
                <a:spcPct val="120000"/>
              </a:lnSpc>
              <a:spcBef>
                <a:spcPts val="0"/>
              </a:spcBef>
              <a:spcAft>
                <a:spcPts val="600"/>
              </a:spcAft>
            </a:pPr>
            <a:endParaRPr lang="de-DE" dirty="0"/>
          </a:p>
        </p:txBody>
      </p:sp>
      <p:sp>
        <p:nvSpPr>
          <p:cNvPr id="3" name="Datumsplatzhalter 2">
            <a:extLst>
              <a:ext uri="{FF2B5EF4-FFF2-40B4-BE49-F238E27FC236}">
                <a16:creationId xmlns="" xmlns:a16="http://schemas.microsoft.com/office/drawing/2014/main" id="{7F2CC63B-AEA4-455C-972C-5111F625C959}"/>
              </a:ext>
            </a:extLst>
          </p:cNvPr>
          <p:cNvSpPr>
            <a:spLocks noGrp="1"/>
          </p:cNvSpPr>
          <p:nvPr>
            <p:ph type="dt" sz="half" idx="10"/>
          </p:nvPr>
        </p:nvSpPr>
        <p:spPr/>
        <p:txBody>
          <a:bodyPr/>
          <a:lstStyle/>
          <a:p>
            <a:r>
              <a:rPr lang="en-US"/>
              <a:t>2021-11-29</a:t>
            </a:r>
            <a:endParaRPr lang="en-US" dirty="0"/>
          </a:p>
        </p:txBody>
      </p:sp>
      <p:sp>
        <p:nvSpPr>
          <p:cNvPr id="4" name="Foliennummernplatzhalter 3">
            <a:extLst>
              <a:ext uri="{FF2B5EF4-FFF2-40B4-BE49-F238E27FC236}">
                <a16:creationId xmlns="" xmlns:a16="http://schemas.microsoft.com/office/drawing/2014/main" id="{94CA8479-8CB1-44B8-81B3-60DC58DE18DA}"/>
              </a:ext>
            </a:extLst>
          </p:cNvPr>
          <p:cNvSpPr>
            <a:spLocks noGrp="1"/>
          </p:cNvSpPr>
          <p:nvPr>
            <p:ph type="sldNum" sz="quarter" idx="12"/>
          </p:nvPr>
        </p:nvSpPr>
        <p:spPr/>
        <p:txBody>
          <a:bodyPr/>
          <a:lstStyle/>
          <a:p>
            <a:fld id="{61696EC4-B4CF-4701-AD06-A8439D6D8E12}" type="slidenum">
              <a:rPr lang="en-US" noProof="0" smtClean="0"/>
              <a:t>15</a:t>
            </a:fld>
            <a:endParaRPr lang="en-US" noProof="0" dirty="0"/>
          </a:p>
        </p:txBody>
      </p:sp>
      <p:sp>
        <p:nvSpPr>
          <p:cNvPr id="5" name="Titel 4">
            <a:extLst>
              <a:ext uri="{FF2B5EF4-FFF2-40B4-BE49-F238E27FC236}">
                <a16:creationId xmlns="" xmlns:a16="http://schemas.microsoft.com/office/drawing/2014/main" id="{72B3F859-F8CE-4B75-B9B4-01E349F09EAE}"/>
              </a:ext>
            </a:extLst>
          </p:cNvPr>
          <p:cNvSpPr>
            <a:spLocks noGrp="1"/>
          </p:cNvSpPr>
          <p:nvPr>
            <p:ph type="title"/>
          </p:nvPr>
        </p:nvSpPr>
        <p:spPr/>
        <p:txBody>
          <a:bodyPr/>
          <a:lstStyle/>
          <a:p>
            <a:r>
              <a:rPr lang="de-DE" dirty="0"/>
              <a:t>Kick-Start </a:t>
            </a:r>
            <a:r>
              <a:rPr lang="de-DE" dirty="0" err="1"/>
              <a:t>the</a:t>
            </a:r>
            <a:r>
              <a:rPr lang="de-DE" dirty="0"/>
              <a:t> Simulation on </a:t>
            </a:r>
            <a:r>
              <a:rPr lang="de-DE" dirty="0" err="1"/>
              <a:t>Injection</a:t>
            </a:r>
            <a:r>
              <a:rPr lang="de-DE" dirty="0"/>
              <a:t> </a:t>
            </a:r>
            <a:r>
              <a:rPr lang="de-DE" dirty="0" err="1"/>
              <a:t>Locking</a:t>
            </a:r>
            <a:endParaRPr lang="de-DE" dirty="0"/>
          </a:p>
        </p:txBody>
      </p:sp>
    </p:spTree>
    <p:extLst>
      <p:ext uri="{BB962C8B-B14F-4D97-AF65-F5344CB8AC3E}">
        <p14:creationId xmlns:p14="http://schemas.microsoft.com/office/powerpoint/2010/main" val="2088332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47F32985-ACE9-415F-A681-F6AAAC30539B}"/>
              </a:ext>
            </a:extLst>
          </p:cNvPr>
          <p:cNvSpPr>
            <a:spLocks noGrp="1"/>
          </p:cNvSpPr>
          <p:nvPr>
            <p:ph type="dt" sz="half" idx="10"/>
          </p:nvPr>
        </p:nvSpPr>
        <p:spPr/>
        <p:txBody>
          <a:bodyPr/>
          <a:lstStyle/>
          <a:p>
            <a:r>
              <a:rPr lang="en-US"/>
              <a:t>2021-11-29</a:t>
            </a:r>
            <a:endParaRPr lang="en-US" dirty="0"/>
          </a:p>
        </p:txBody>
      </p:sp>
      <p:sp>
        <p:nvSpPr>
          <p:cNvPr id="4" name="Foliennummernplatzhalter 3">
            <a:extLst>
              <a:ext uri="{FF2B5EF4-FFF2-40B4-BE49-F238E27FC236}">
                <a16:creationId xmlns="" xmlns:a16="http://schemas.microsoft.com/office/drawing/2014/main" id="{7004BBB7-2C42-45E5-AA44-B49FFEF69DFD}"/>
              </a:ext>
            </a:extLst>
          </p:cNvPr>
          <p:cNvSpPr>
            <a:spLocks noGrp="1"/>
          </p:cNvSpPr>
          <p:nvPr>
            <p:ph type="sldNum" sz="quarter" idx="12"/>
          </p:nvPr>
        </p:nvSpPr>
        <p:spPr/>
        <p:txBody>
          <a:bodyPr/>
          <a:lstStyle/>
          <a:p>
            <a:fld id="{61696EC4-B4CF-4701-AD06-A8439D6D8E12}" type="slidenum">
              <a:rPr lang="en-US" noProof="0" smtClean="0"/>
              <a:t>16</a:t>
            </a:fld>
            <a:endParaRPr lang="en-US" noProof="0" dirty="0"/>
          </a:p>
        </p:txBody>
      </p:sp>
      <p:sp>
        <p:nvSpPr>
          <p:cNvPr id="5" name="Titel 4">
            <a:extLst>
              <a:ext uri="{FF2B5EF4-FFF2-40B4-BE49-F238E27FC236}">
                <a16:creationId xmlns="" xmlns:a16="http://schemas.microsoft.com/office/drawing/2014/main" id="{84F23C50-6053-41C9-A2A2-6B0817BB1C30}"/>
              </a:ext>
            </a:extLst>
          </p:cNvPr>
          <p:cNvSpPr>
            <a:spLocks noGrp="1"/>
          </p:cNvSpPr>
          <p:nvPr>
            <p:ph type="title"/>
          </p:nvPr>
        </p:nvSpPr>
        <p:spPr/>
        <p:txBody>
          <a:bodyPr/>
          <a:lstStyle/>
          <a:p>
            <a:r>
              <a:rPr lang="de-DE" dirty="0" err="1"/>
              <a:t>Fundamentals</a:t>
            </a:r>
            <a:endParaRPr lang="de-DE" dirty="0"/>
          </a:p>
        </p:txBody>
      </p:sp>
      <p:sp>
        <p:nvSpPr>
          <p:cNvPr id="6" name="object 2">
            <a:extLst>
              <a:ext uri="{FF2B5EF4-FFF2-40B4-BE49-F238E27FC236}">
                <a16:creationId xmlns="" xmlns:a16="http://schemas.microsoft.com/office/drawing/2014/main" id="{C4CEB0D4-C14D-42F8-81E2-0B505A856A17}"/>
              </a:ext>
            </a:extLst>
          </p:cNvPr>
          <p:cNvSpPr/>
          <p:nvPr/>
        </p:nvSpPr>
        <p:spPr>
          <a:xfrm>
            <a:off x="454834" y="1287223"/>
            <a:ext cx="90629" cy="90629"/>
          </a:xfrm>
          <a:custGeom>
            <a:avLst/>
            <a:gdLst/>
            <a:ahLst/>
            <a:cxnLst/>
            <a:rect l="l" t="t" r="r" b="b"/>
            <a:pathLst>
              <a:path w="60960" h="60959">
                <a:moveTo>
                  <a:pt x="0" y="0"/>
                </a:moveTo>
                <a:lnTo>
                  <a:pt x="0" y="42615"/>
                </a:lnTo>
                <a:lnTo>
                  <a:pt x="1435" y="49724"/>
                </a:lnTo>
                <a:lnTo>
                  <a:pt x="5349" y="55529"/>
                </a:lnTo>
                <a:lnTo>
                  <a:pt x="11154" y="59443"/>
                </a:lnTo>
                <a:lnTo>
                  <a:pt x="18263" y="60879"/>
                </a:lnTo>
                <a:lnTo>
                  <a:pt x="60879" y="60879"/>
                </a:lnTo>
                <a:lnTo>
                  <a:pt x="0" y="0"/>
                </a:lnTo>
                <a:close/>
              </a:path>
              <a:path w="60960" h="60959">
                <a:moveTo>
                  <a:pt x="42615" y="0"/>
                </a:moveTo>
                <a:lnTo>
                  <a:pt x="0" y="0"/>
                </a:lnTo>
                <a:lnTo>
                  <a:pt x="60879" y="60879"/>
                </a:lnTo>
                <a:lnTo>
                  <a:pt x="60879" y="18263"/>
                </a:lnTo>
                <a:lnTo>
                  <a:pt x="59443" y="11154"/>
                </a:lnTo>
                <a:lnTo>
                  <a:pt x="55529" y="5349"/>
                </a:lnTo>
                <a:lnTo>
                  <a:pt x="49724" y="1435"/>
                </a:lnTo>
                <a:lnTo>
                  <a:pt x="42615" y="0"/>
                </a:lnTo>
                <a:close/>
              </a:path>
            </a:pathLst>
          </a:custGeom>
          <a:solidFill>
            <a:srgbClr val="009681"/>
          </a:solidFill>
        </p:spPr>
        <p:txBody>
          <a:bodyPr wrap="square" lIns="0" tIns="0" rIns="0" bIns="0" rtlCol="0"/>
          <a:lstStyle/>
          <a:p>
            <a:endParaRPr sz="2676"/>
          </a:p>
        </p:txBody>
      </p:sp>
      <p:sp>
        <p:nvSpPr>
          <p:cNvPr id="7" name="object 3">
            <a:extLst>
              <a:ext uri="{FF2B5EF4-FFF2-40B4-BE49-F238E27FC236}">
                <a16:creationId xmlns="" xmlns:a16="http://schemas.microsoft.com/office/drawing/2014/main" id="{16A8E090-3E36-41A6-9C11-3C9927086A94}"/>
              </a:ext>
            </a:extLst>
          </p:cNvPr>
          <p:cNvSpPr txBox="1"/>
          <p:nvPr/>
        </p:nvSpPr>
        <p:spPr>
          <a:xfrm>
            <a:off x="620498" y="1185845"/>
            <a:ext cx="3773379" cy="942340"/>
          </a:xfrm>
          <a:prstGeom prst="rect">
            <a:avLst/>
          </a:prstGeom>
        </p:spPr>
        <p:txBody>
          <a:bodyPr vert="horz" wrap="square" lIns="0" tIns="17937" rIns="0" bIns="0" rtlCol="0">
            <a:spAutoFit/>
          </a:bodyPr>
          <a:lstStyle/>
          <a:p>
            <a:pPr marL="18881" marR="7552">
              <a:lnSpc>
                <a:spcPct val="110700"/>
              </a:lnSpc>
              <a:spcBef>
                <a:spcPts val="141"/>
              </a:spcBef>
            </a:pPr>
            <a:r>
              <a:rPr sz="1338" spc="7" dirty="0" smtClean="0">
                <a:latin typeface="Arial"/>
                <a:cs typeface="Arial"/>
              </a:rPr>
              <a:t>Injection </a:t>
            </a:r>
            <a:r>
              <a:rPr sz="1338" dirty="0">
                <a:latin typeface="Arial"/>
                <a:cs typeface="Arial"/>
              </a:rPr>
              <a:t>locked </a:t>
            </a:r>
            <a:r>
              <a:rPr sz="1338" spc="7" dirty="0">
                <a:latin typeface="Arial"/>
                <a:cs typeface="Arial"/>
              </a:rPr>
              <a:t>operation of </a:t>
            </a:r>
            <a:r>
              <a:rPr sz="1338" dirty="0">
                <a:latin typeface="Arial"/>
                <a:cs typeface="Arial"/>
              </a:rPr>
              <a:t>low power </a:t>
            </a:r>
            <a:r>
              <a:rPr sz="1338" spc="7" dirty="0">
                <a:latin typeface="Arial"/>
                <a:cs typeface="Arial"/>
              </a:rPr>
              <a:t>gyrotrons </a:t>
            </a:r>
            <a:r>
              <a:rPr sz="1338" spc="-349" dirty="0">
                <a:latin typeface="Arial"/>
                <a:cs typeface="Arial"/>
              </a:rPr>
              <a:t> </a:t>
            </a:r>
            <a:r>
              <a:rPr sz="1338" spc="7" dirty="0">
                <a:latin typeface="Arial"/>
                <a:cs typeface="Arial"/>
              </a:rPr>
              <a:t>studied</a:t>
            </a:r>
            <a:r>
              <a:rPr sz="1338" spc="-7" dirty="0">
                <a:latin typeface="Arial"/>
                <a:cs typeface="Arial"/>
              </a:rPr>
              <a:t> </a:t>
            </a:r>
            <a:r>
              <a:rPr sz="1338" spc="7" dirty="0">
                <a:latin typeface="Arial"/>
                <a:cs typeface="Arial"/>
              </a:rPr>
              <a:t>in</a:t>
            </a:r>
            <a:r>
              <a:rPr sz="1338" dirty="0">
                <a:latin typeface="Arial"/>
                <a:cs typeface="Arial"/>
              </a:rPr>
              <a:t> </a:t>
            </a:r>
            <a:r>
              <a:rPr sz="1338" spc="-7" dirty="0">
                <a:latin typeface="Arial"/>
                <a:cs typeface="Arial"/>
              </a:rPr>
              <a:t>1970’s</a:t>
            </a:r>
            <a:endParaRPr sz="1338" dirty="0">
              <a:latin typeface="Arial"/>
              <a:cs typeface="Arial"/>
            </a:endParaRPr>
          </a:p>
          <a:p>
            <a:pPr marL="18881" marR="294545">
              <a:lnSpc>
                <a:spcPct val="101499"/>
              </a:lnSpc>
              <a:spcBef>
                <a:spcPts val="446"/>
              </a:spcBef>
            </a:pPr>
            <a:r>
              <a:rPr lang="en-GB" sz="1338" spc="-7" dirty="0">
                <a:cs typeface="Arial"/>
              </a:rPr>
              <a:t>Technical </a:t>
            </a:r>
            <a:r>
              <a:rPr lang="en-GB" sz="1338" spc="7" dirty="0">
                <a:cs typeface="Arial"/>
              </a:rPr>
              <a:t>issue </a:t>
            </a:r>
            <a:r>
              <a:rPr lang="en-GB" sz="1338" spc="-7" dirty="0">
                <a:cs typeface="Arial"/>
              </a:rPr>
              <a:t>for </a:t>
            </a:r>
            <a:r>
              <a:rPr lang="en-GB" sz="1338" dirty="0">
                <a:cs typeface="Arial"/>
              </a:rPr>
              <a:t>MW-class </a:t>
            </a:r>
            <a:r>
              <a:rPr lang="en-GB" sz="1338" spc="7" dirty="0">
                <a:cs typeface="Arial"/>
              </a:rPr>
              <a:t>gyrotrons is the </a:t>
            </a:r>
            <a:r>
              <a:rPr lang="en-GB" sz="1338" spc="-349" dirty="0">
                <a:cs typeface="Arial"/>
              </a:rPr>
              <a:t> </a:t>
            </a:r>
            <a:r>
              <a:rPr lang="en-GB" sz="1338" spc="7" dirty="0">
                <a:cs typeface="Arial"/>
              </a:rPr>
              <a:t>injection</a:t>
            </a:r>
            <a:r>
              <a:rPr lang="en-GB" sz="1338" spc="-7" dirty="0">
                <a:cs typeface="Arial"/>
              </a:rPr>
              <a:t> </a:t>
            </a:r>
            <a:r>
              <a:rPr lang="en-GB" sz="1338" spc="7" dirty="0">
                <a:cs typeface="Arial"/>
              </a:rPr>
              <a:t>of</a:t>
            </a:r>
            <a:r>
              <a:rPr lang="en-GB" sz="1338" dirty="0">
                <a:cs typeface="Arial"/>
              </a:rPr>
              <a:t> </a:t>
            </a:r>
            <a:r>
              <a:rPr lang="en-GB" sz="1338" spc="7" dirty="0">
                <a:cs typeface="Arial"/>
              </a:rPr>
              <a:t>the</a:t>
            </a:r>
            <a:r>
              <a:rPr lang="en-GB" sz="1338" dirty="0">
                <a:cs typeface="Arial"/>
              </a:rPr>
              <a:t> </a:t>
            </a:r>
            <a:r>
              <a:rPr lang="en-GB" sz="1338" spc="7" dirty="0" smtClean="0">
                <a:cs typeface="Arial"/>
              </a:rPr>
              <a:t>signal</a:t>
            </a:r>
            <a:endParaRPr lang="en-GB" sz="1338" dirty="0">
              <a:cs typeface="Arial"/>
            </a:endParaRPr>
          </a:p>
        </p:txBody>
      </p:sp>
      <p:sp>
        <p:nvSpPr>
          <p:cNvPr id="8" name="object 4">
            <a:extLst>
              <a:ext uri="{FF2B5EF4-FFF2-40B4-BE49-F238E27FC236}">
                <a16:creationId xmlns="" xmlns:a16="http://schemas.microsoft.com/office/drawing/2014/main" id="{3B888123-6362-4017-B85F-D33E29090D20}"/>
              </a:ext>
            </a:extLst>
          </p:cNvPr>
          <p:cNvSpPr/>
          <p:nvPr/>
        </p:nvSpPr>
        <p:spPr>
          <a:xfrm>
            <a:off x="454834" y="1776299"/>
            <a:ext cx="90629" cy="90629"/>
          </a:xfrm>
          <a:custGeom>
            <a:avLst/>
            <a:gdLst/>
            <a:ahLst/>
            <a:cxnLst/>
            <a:rect l="l" t="t" r="r" b="b"/>
            <a:pathLst>
              <a:path w="60960" h="60959">
                <a:moveTo>
                  <a:pt x="0" y="0"/>
                </a:moveTo>
                <a:lnTo>
                  <a:pt x="0" y="42615"/>
                </a:lnTo>
                <a:lnTo>
                  <a:pt x="1435" y="49724"/>
                </a:lnTo>
                <a:lnTo>
                  <a:pt x="5349" y="55529"/>
                </a:lnTo>
                <a:lnTo>
                  <a:pt x="11154" y="59443"/>
                </a:lnTo>
                <a:lnTo>
                  <a:pt x="18263" y="60879"/>
                </a:lnTo>
                <a:lnTo>
                  <a:pt x="60879" y="60879"/>
                </a:lnTo>
                <a:lnTo>
                  <a:pt x="0" y="0"/>
                </a:lnTo>
                <a:close/>
              </a:path>
              <a:path w="60960" h="60959">
                <a:moveTo>
                  <a:pt x="42615" y="0"/>
                </a:moveTo>
                <a:lnTo>
                  <a:pt x="0" y="0"/>
                </a:lnTo>
                <a:lnTo>
                  <a:pt x="60879" y="60879"/>
                </a:lnTo>
                <a:lnTo>
                  <a:pt x="60879" y="18263"/>
                </a:lnTo>
                <a:lnTo>
                  <a:pt x="59443" y="11154"/>
                </a:lnTo>
                <a:lnTo>
                  <a:pt x="55529" y="5349"/>
                </a:lnTo>
                <a:lnTo>
                  <a:pt x="49724" y="1435"/>
                </a:lnTo>
                <a:lnTo>
                  <a:pt x="42615" y="0"/>
                </a:lnTo>
                <a:close/>
              </a:path>
            </a:pathLst>
          </a:custGeom>
          <a:solidFill>
            <a:srgbClr val="009681"/>
          </a:solidFill>
        </p:spPr>
        <p:txBody>
          <a:bodyPr wrap="square" lIns="0" tIns="0" rIns="0" bIns="0" rtlCol="0"/>
          <a:lstStyle/>
          <a:p>
            <a:endParaRPr sz="2676"/>
          </a:p>
        </p:txBody>
      </p:sp>
      <p:grpSp>
        <p:nvGrpSpPr>
          <p:cNvPr id="9" name="object 5">
            <a:extLst>
              <a:ext uri="{FF2B5EF4-FFF2-40B4-BE49-F238E27FC236}">
                <a16:creationId xmlns="" xmlns:a16="http://schemas.microsoft.com/office/drawing/2014/main" id="{BEA09C13-D8B3-47CA-970F-7720234641F0}"/>
              </a:ext>
            </a:extLst>
          </p:cNvPr>
          <p:cNvGrpSpPr/>
          <p:nvPr/>
        </p:nvGrpSpPr>
        <p:grpSpPr>
          <a:xfrm>
            <a:off x="5359279" y="914217"/>
            <a:ext cx="3000200" cy="3814917"/>
            <a:chOff x="3602949" y="614931"/>
            <a:chExt cx="2018030" cy="2566035"/>
          </a:xfrm>
        </p:grpSpPr>
        <p:pic>
          <p:nvPicPr>
            <p:cNvPr id="10" name="object 6">
              <a:extLst>
                <a:ext uri="{FF2B5EF4-FFF2-40B4-BE49-F238E27FC236}">
                  <a16:creationId xmlns="" xmlns:a16="http://schemas.microsoft.com/office/drawing/2014/main" id="{5FA5F8BB-ADDA-49AA-987A-7412557EB830}"/>
                </a:ext>
              </a:extLst>
            </p:cNvPr>
            <p:cNvPicPr/>
            <p:nvPr/>
          </p:nvPicPr>
          <p:blipFill>
            <a:blip r:embed="rId2" cstate="print"/>
            <a:stretch>
              <a:fillRect/>
            </a:stretch>
          </p:blipFill>
          <p:spPr>
            <a:xfrm>
              <a:off x="3602949" y="614931"/>
              <a:ext cx="2017562" cy="2565577"/>
            </a:xfrm>
            <a:prstGeom prst="rect">
              <a:avLst/>
            </a:prstGeom>
          </p:spPr>
        </p:pic>
        <p:sp>
          <p:nvSpPr>
            <p:cNvPr id="11" name="object 7">
              <a:extLst>
                <a:ext uri="{FF2B5EF4-FFF2-40B4-BE49-F238E27FC236}">
                  <a16:creationId xmlns="" xmlns:a16="http://schemas.microsoft.com/office/drawing/2014/main" id="{BE7138BF-AA21-472F-BAFB-CB0142661ED6}"/>
                </a:ext>
              </a:extLst>
            </p:cNvPr>
            <p:cNvSpPr/>
            <p:nvPr/>
          </p:nvSpPr>
          <p:spPr>
            <a:xfrm>
              <a:off x="5103743" y="1858545"/>
              <a:ext cx="483234" cy="1905"/>
            </a:xfrm>
            <a:custGeom>
              <a:avLst/>
              <a:gdLst/>
              <a:ahLst/>
              <a:cxnLst/>
              <a:rect l="l" t="t" r="r" b="b"/>
              <a:pathLst>
                <a:path w="483235" h="1905">
                  <a:moveTo>
                    <a:pt x="0" y="0"/>
                  </a:moveTo>
                  <a:lnTo>
                    <a:pt x="482922" y="1906"/>
                  </a:lnTo>
                </a:path>
              </a:pathLst>
            </a:custGeom>
            <a:ln w="15022">
              <a:solidFill>
                <a:srgbClr val="FE0000"/>
              </a:solidFill>
            </a:ln>
          </p:spPr>
          <p:txBody>
            <a:bodyPr wrap="square" lIns="0" tIns="0" rIns="0" bIns="0" rtlCol="0"/>
            <a:lstStyle/>
            <a:p>
              <a:endParaRPr sz="2676"/>
            </a:p>
          </p:txBody>
        </p:sp>
        <p:pic>
          <p:nvPicPr>
            <p:cNvPr id="12" name="object 8">
              <a:extLst>
                <a:ext uri="{FF2B5EF4-FFF2-40B4-BE49-F238E27FC236}">
                  <a16:creationId xmlns="" xmlns:a16="http://schemas.microsoft.com/office/drawing/2014/main" id="{969434A8-BA28-4859-BC1D-89C2F84CCF45}"/>
                </a:ext>
              </a:extLst>
            </p:cNvPr>
            <p:cNvPicPr/>
            <p:nvPr/>
          </p:nvPicPr>
          <p:blipFill>
            <a:blip r:embed="rId3" cstate="print"/>
            <a:stretch>
              <a:fillRect/>
            </a:stretch>
          </p:blipFill>
          <p:spPr>
            <a:xfrm>
              <a:off x="5505123" y="1820957"/>
              <a:ext cx="104248" cy="78069"/>
            </a:xfrm>
            <a:prstGeom prst="rect">
              <a:avLst/>
            </a:prstGeom>
          </p:spPr>
        </p:pic>
      </p:grpSp>
      <p:pic>
        <p:nvPicPr>
          <p:cNvPr id="14" name="Grafik 13">
            <a:extLst>
              <a:ext uri="{FF2B5EF4-FFF2-40B4-BE49-F238E27FC236}">
                <a16:creationId xmlns="" xmlns:a16="http://schemas.microsoft.com/office/drawing/2014/main" id="{2258090C-247F-4B41-AF04-DA1960ADE27F}"/>
              </a:ext>
            </a:extLst>
          </p:cNvPr>
          <p:cNvPicPr>
            <a:picLocks noChangeAspect="1"/>
          </p:cNvPicPr>
          <p:nvPr/>
        </p:nvPicPr>
        <p:blipFill>
          <a:blip r:embed="rId4"/>
          <a:stretch>
            <a:fillRect/>
          </a:stretch>
        </p:blipFill>
        <p:spPr>
          <a:xfrm>
            <a:off x="1216032" y="2459013"/>
            <a:ext cx="2151595" cy="1715697"/>
          </a:xfrm>
          <a:prstGeom prst="rect">
            <a:avLst/>
          </a:prstGeom>
        </p:spPr>
      </p:pic>
      <p:sp>
        <p:nvSpPr>
          <p:cNvPr id="15" name="Textfeld 14">
            <a:extLst>
              <a:ext uri="{FF2B5EF4-FFF2-40B4-BE49-F238E27FC236}">
                <a16:creationId xmlns="" xmlns:a16="http://schemas.microsoft.com/office/drawing/2014/main" id="{DC50F93D-DF14-4FE9-98BA-F0554AB577B4}"/>
              </a:ext>
            </a:extLst>
          </p:cNvPr>
          <p:cNvSpPr txBox="1"/>
          <p:nvPr/>
        </p:nvSpPr>
        <p:spPr>
          <a:xfrm>
            <a:off x="785218" y="4212193"/>
            <a:ext cx="3102320" cy="461665"/>
          </a:xfrm>
          <a:prstGeom prst="rect">
            <a:avLst/>
          </a:prstGeom>
          <a:noFill/>
        </p:spPr>
        <p:txBody>
          <a:bodyPr wrap="square" rtlCol="0">
            <a:spAutoFit/>
          </a:bodyPr>
          <a:lstStyle/>
          <a:p>
            <a:r>
              <a:rPr lang="en-US" sz="1200" dirty="0" smtClean="0"/>
              <a:t>Injection locking is well known for a variety of oscillation systems (e.g. lasers)</a:t>
            </a:r>
            <a:endParaRPr lang="en-US" sz="1200" dirty="0"/>
          </a:p>
        </p:txBody>
      </p:sp>
    </p:spTree>
    <p:extLst>
      <p:ext uri="{BB962C8B-B14F-4D97-AF65-F5344CB8AC3E}">
        <p14:creationId xmlns:p14="http://schemas.microsoft.com/office/powerpoint/2010/main" val="3804442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BDF871BB-9EBF-4EB8-AD0A-AB3683E8AEBE}"/>
              </a:ext>
            </a:extLst>
          </p:cNvPr>
          <p:cNvSpPr>
            <a:spLocks noGrp="1"/>
          </p:cNvSpPr>
          <p:nvPr>
            <p:ph type="dt" sz="half" idx="10"/>
          </p:nvPr>
        </p:nvSpPr>
        <p:spPr/>
        <p:txBody>
          <a:bodyPr/>
          <a:lstStyle/>
          <a:p>
            <a:r>
              <a:rPr lang="en-US"/>
              <a:t>2021-11-29</a:t>
            </a:r>
            <a:endParaRPr lang="en-US" dirty="0"/>
          </a:p>
        </p:txBody>
      </p:sp>
      <p:sp>
        <p:nvSpPr>
          <p:cNvPr id="4" name="Foliennummernplatzhalter 3">
            <a:extLst>
              <a:ext uri="{FF2B5EF4-FFF2-40B4-BE49-F238E27FC236}">
                <a16:creationId xmlns="" xmlns:a16="http://schemas.microsoft.com/office/drawing/2014/main" id="{EEED15A9-4ED2-4892-8457-CEE87AF8AF95}"/>
              </a:ext>
            </a:extLst>
          </p:cNvPr>
          <p:cNvSpPr>
            <a:spLocks noGrp="1"/>
          </p:cNvSpPr>
          <p:nvPr>
            <p:ph type="sldNum" sz="quarter" idx="12"/>
          </p:nvPr>
        </p:nvSpPr>
        <p:spPr/>
        <p:txBody>
          <a:bodyPr/>
          <a:lstStyle/>
          <a:p>
            <a:fld id="{61696EC4-B4CF-4701-AD06-A8439D6D8E12}" type="slidenum">
              <a:rPr lang="en-US" noProof="0" smtClean="0"/>
              <a:t>17</a:t>
            </a:fld>
            <a:endParaRPr lang="en-US" noProof="0" dirty="0"/>
          </a:p>
        </p:txBody>
      </p:sp>
      <p:sp>
        <p:nvSpPr>
          <p:cNvPr id="5" name="Titel 4">
            <a:extLst>
              <a:ext uri="{FF2B5EF4-FFF2-40B4-BE49-F238E27FC236}">
                <a16:creationId xmlns="" xmlns:a16="http://schemas.microsoft.com/office/drawing/2014/main" id="{5C3C1E85-BCE4-4F61-90FD-208A97635E0F}"/>
              </a:ext>
            </a:extLst>
          </p:cNvPr>
          <p:cNvSpPr>
            <a:spLocks noGrp="1"/>
          </p:cNvSpPr>
          <p:nvPr>
            <p:ph type="title"/>
          </p:nvPr>
        </p:nvSpPr>
        <p:spPr/>
        <p:txBody>
          <a:bodyPr/>
          <a:lstStyle/>
          <a:p>
            <a:r>
              <a:rPr lang="de-DE" dirty="0" err="1"/>
              <a:t>Fundamentals</a:t>
            </a:r>
            <a:endParaRPr lang="de-DE" dirty="0"/>
          </a:p>
        </p:txBody>
      </p:sp>
      <p:sp>
        <p:nvSpPr>
          <p:cNvPr id="6" name="object 2">
            <a:extLst>
              <a:ext uri="{FF2B5EF4-FFF2-40B4-BE49-F238E27FC236}">
                <a16:creationId xmlns="" xmlns:a16="http://schemas.microsoft.com/office/drawing/2014/main" id="{782226C4-2295-47AC-8E8B-2BF41E74E051}"/>
              </a:ext>
            </a:extLst>
          </p:cNvPr>
          <p:cNvSpPr/>
          <p:nvPr/>
        </p:nvSpPr>
        <p:spPr>
          <a:xfrm>
            <a:off x="454834" y="1287223"/>
            <a:ext cx="90629" cy="90629"/>
          </a:xfrm>
          <a:custGeom>
            <a:avLst/>
            <a:gdLst/>
            <a:ahLst/>
            <a:cxnLst/>
            <a:rect l="l" t="t" r="r" b="b"/>
            <a:pathLst>
              <a:path w="60960" h="60959">
                <a:moveTo>
                  <a:pt x="0" y="0"/>
                </a:moveTo>
                <a:lnTo>
                  <a:pt x="0" y="42615"/>
                </a:lnTo>
                <a:lnTo>
                  <a:pt x="1435" y="49724"/>
                </a:lnTo>
                <a:lnTo>
                  <a:pt x="5349" y="55529"/>
                </a:lnTo>
                <a:lnTo>
                  <a:pt x="11154" y="59443"/>
                </a:lnTo>
                <a:lnTo>
                  <a:pt x="18263" y="60879"/>
                </a:lnTo>
                <a:lnTo>
                  <a:pt x="60879" y="60879"/>
                </a:lnTo>
                <a:lnTo>
                  <a:pt x="0" y="0"/>
                </a:lnTo>
                <a:close/>
              </a:path>
              <a:path w="60960" h="60959">
                <a:moveTo>
                  <a:pt x="42615" y="0"/>
                </a:moveTo>
                <a:lnTo>
                  <a:pt x="0" y="0"/>
                </a:lnTo>
                <a:lnTo>
                  <a:pt x="60879" y="60879"/>
                </a:lnTo>
                <a:lnTo>
                  <a:pt x="60879" y="18263"/>
                </a:lnTo>
                <a:lnTo>
                  <a:pt x="59443" y="11154"/>
                </a:lnTo>
                <a:lnTo>
                  <a:pt x="55529" y="5349"/>
                </a:lnTo>
                <a:lnTo>
                  <a:pt x="49724" y="1435"/>
                </a:lnTo>
                <a:lnTo>
                  <a:pt x="42615" y="0"/>
                </a:lnTo>
                <a:close/>
              </a:path>
            </a:pathLst>
          </a:custGeom>
          <a:solidFill>
            <a:srgbClr val="009681"/>
          </a:solidFill>
        </p:spPr>
        <p:txBody>
          <a:bodyPr wrap="square" lIns="0" tIns="0" rIns="0" bIns="0" rtlCol="0"/>
          <a:lstStyle/>
          <a:p>
            <a:endParaRPr sz="2676"/>
          </a:p>
        </p:txBody>
      </p:sp>
      <p:sp>
        <p:nvSpPr>
          <p:cNvPr id="7" name="object 3">
            <a:extLst>
              <a:ext uri="{FF2B5EF4-FFF2-40B4-BE49-F238E27FC236}">
                <a16:creationId xmlns="" xmlns:a16="http://schemas.microsoft.com/office/drawing/2014/main" id="{F18B5FFD-2F93-4EBC-85A0-118D101809D1}"/>
              </a:ext>
            </a:extLst>
          </p:cNvPr>
          <p:cNvSpPr/>
          <p:nvPr/>
        </p:nvSpPr>
        <p:spPr>
          <a:xfrm>
            <a:off x="454834" y="1776299"/>
            <a:ext cx="90629" cy="90629"/>
          </a:xfrm>
          <a:custGeom>
            <a:avLst/>
            <a:gdLst/>
            <a:ahLst/>
            <a:cxnLst/>
            <a:rect l="l" t="t" r="r" b="b"/>
            <a:pathLst>
              <a:path w="60960" h="60959">
                <a:moveTo>
                  <a:pt x="0" y="0"/>
                </a:moveTo>
                <a:lnTo>
                  <a:pt x="0" y="42615"/>
                </a:lnTo>
                <a:lnTo>
                  <a:pt x="1435" y="49724"/>
                </a:lnTo>
                <a:lnTo>
                  <a:pt x="5349" y="55529"/>
                </a:lnTo>
                <a:lnTo>
                  <a:pt x="11154" y="59443"/>
                </a:lnTo>
                <a:lnTo>
                  <a:pt x="18263" y="60879"/>
                </a:lnTo>
                <a:lnTo>
                  <a:pt x="60879" y="60879"/>
                </a:lnTo>
                <a:lnTo>
                  <a:pt x="0" y="0"/>
                </a:lnTo>
                <a:close/>
              </a:path>
              <a:path w="60960" h="60959">
                <a:moveTo>
                  <a:pt x="42615" y="0"/>
                </a:moveTo>
                <a:lnTo>
                  <a:pt x="0" y="0"/>
                </a:lnTo>
                <a:lnTo>
                  <a:pt x="60879" y="60879"/>
                </a:lnTo>
                <a:lnTo>
                  <a:pt x="60879" y="18263"/>
                </a:lnTo>
                <a:lnTo>
                  <a:pt x="59443" y="11154"/>
                </a:lnTo>
                <a:lnTo>
                  <a:pt x="55529" y="5349"/>
                </a:lnTo>
                <a:lnTo>
                  <a:pt x="49724" y="1435"/>
                </a:lnTo>
                <a:lnTo>
                  <a:pt x="42615" y="0"/>
                </a:lnTo>
                <a:close/>
              </a:path>
            </a:pathLst>
          </a:custGeom>
          <a:solidFill>
            <a:srgbClr val="009681"/>
          </a:solidFill>
        </p:spPr>
        <p:txBody>
          <a:bodyPr wrap="square" lIns="0" tIns="0" rIns="0" bIns="0" rtlCol="0"/>
          <a:lstStyle/>
          <a:p>
            <a:endParaRPr sz="2676"/>
          </a:p>
        </p:txBody>
      </p:sp>
      <p:sp>
        <p:nvSpPr>
          <p:cNvPr id="8" name="object 4">
            <a:extLst>
              <a:ext uri="{FF2B5EF4-FFF2-40B4-BE49-F238E27FC236}">
                <a16:creationId xmlns="" xmlns:a16="http://schemas.microsoft.com/office/drawing/2014/main" id="{DAFC61CD-6496-4C72-8F75-492620637146}"/>
              </a:ext>
            </a:extLst>
          </p:cNvPr>
          <p:cNvSpPr/>
          <p:nvPr/>
        </p:nvSpPr>
        <p:spPr>
          <a:xfrm>
            <a:off x="840008" y="2238608"/>
            <a:ext cx="82131" cy="82131"/>
          </a:xfrm>
          <a:custGeom>
            <a:avLst/>
            <a:gdLst/>
            <a:ahLst/>
            <a:cxnLst/>
            <a:rect l="l" t="t" r="r" b="b"/>
            <a:pathLst>
              <a:path w="55245" h="55244">
                <a:moveTo>
                  <a:pt x="0" y="0"/>
                </a:moveTo>
                <a:lnTo>
                  <a:pt x="0" y="47431"/>
                </a:lnTo>
                <a:lnTo>
                  <a:pt x="7359" y="54791"/>
                </a:lnTo>
                <a:lnTo>
                  <a:pt x="54791" y="54791"/>
                </a:lnTo>
                <a:lnTo>
                  <a:pt x="0" y="0"/>
                </a:lnTo>
                <a:close/>
              </a:path>
              <a:path w="55245" h="55244">
                <a:moveTo>
                  <a:pt x="47431" y="0"/>
                </a:moveTo>
                <a:lnTo>
                  <a:pt x="0" y="0"/>
                </a:lnTo>
                <a:lnTo>
                  <a:pt x="54791" y="54791"/>
                </a:lnTo>
                <a:lnTo>
                  <a:pt x="54791" y="7359"/>
                </a:lnTo>
                <a:lnTo>
                  <a:pt x="47431" y="0"/>
                </a:lnTo>
                <a:close/>
              </a:path>
            </a:pathLst>
          </a:custGeom>
          <a:solidFill>
            <a:srgbClr val="009681"/>
          </a:solidFill>
        </p:spPr>
        <p:txBody>
          <a:bodyPr wrap="square" lIns="0" tIns="0" rIns="0" bIns="0" rtlCol="0"/>
          <a:lstStyle/>
          <a:p>
            <a:endParaRPr sz="2676"/>
          </a:p>
        </p:txBody>
      </p:sp>
      <p:sp>
        <p:nvSpPr>
          <p:cNvPr id="9" name="object 5">
            <a:extLst>
              <a:ext uri="{FF2B5EF4-FFF2-40B4-BE49-F238E27FC236}">
                <a16:creationId xmlns="" xmlns:a16="http://schemas.microsoft.com/office/drawing/2014/main" id="{B2E5F451-4754-46B0-8A9D-E2C5652ECD65}"/>
              </a:ext>
            </a:extLst>
          </p:cNvPr>
          <p:cNvSpPr txBox="1"/>
          <p:nvPr/>
        </p:nvSpPr>
        <p:spPr>
          <a:xfrm>
            <a:off x="620498" y="1185845"/>
            <a:ext cx="3841351" cy="1189458"/>
          </a:xfrm>
          <a:prstGeom prst="rect">
            <a:avLst/>
          </a:prstGeom>
        </p:spPr>
        <p:txBody>
          <a:bodyPr vert="horz" wrap="square" lIns="0" tIns="17937" rIns="0" bIns="0" rtlCol="0">
            <a:spAutoFit/>
          </a:bodyPr>
          <a:lstStyle/>
          <a:p>
            <a:pPr marL="18881" marR="74580">
              <a:lnSpc>
                <a:spcPct val="110700"/>
              </a:lnSpc>
              <a:spcBef>
                <a:spcPts val="141"/>
              </a:spcBef>
            </a:pPr>
            <a:r>
              <a:rPr sz="1338" spc="7" dirty="0">
                <a:latin typeface="Arial"/>
                <a:cs typeface="Arial"/>
              </a:rPr>
              <a:t>Injection </a:t>
            </a:r>
            <a:r>
              <a:rPr sz="1338" dirty="0">
                <a:latin typeface="Arial"/>
                <a:cs typeface="Arial"/>
              </a:rPr>
              <a:t>locked </a:t>
            </a:r>
            <a:r>
              <a:rPr sz="1338" spc="7" dirty="0">
                <a:latin typeface="Arial"/>
                <a:cs typeface="Arial"/>
              </a:rPr>
              <a:t>operation of </a:t>
            </a:r>
            <a:r>
              <a:rPr sz="1338" dirty="0">
                <a:latin typeface="Arial"/>
                <a:cs typeface="Arial"/>
              </a:rPr>
              <a:t>low power </a:t>
            </a:r>
            <a:r>
              <a:rPr sz="1338" spc="7" dirty="0">
                <a:latin typeface="Arial"/>
                <a:cs typeface="Arial"/>
              </a:rPr>
              <a:t>gyrotrons </a:t>
            </a:r>
            <a:r>
              <a:rPr sz="1338" spc="-349" dirty="0">
                <a:latin typeface="Arial"/>
                <a:cs typeface="Arial"/>
              </a:rPr>
              <a:t> </a:t>
            </a:r>
            <a:r>
              <a:rPr sz="1338" spc="7" dirty="0">
                <a:latin typeface="Arial"/>
                <a:cs typeface="Arial"/>
              </a:rPr>
              <a:t>studied</a:t>
            </a:r>
            <a:r>
              <a:rPr sz="1338" spc="-7" dirty="0">
                <a:latin typeface="Arial"/>
                <a:cs typeface="Arial"/>
              </a:rPr>
              <a:t> </a:t>
            </a:r>
            <a:r>
              <a:rPr sz="1338" spc="7" dirty="0">
                <a:latin typeface="Arial"/>
                <a:cs typeface="Arial"/>
              </a:rPr>
              <a:t>in</a:t>
            </a:r>
            <a:r>
              <a:rPr sz="1338" dirty="0">
                <a:latin typeface="Arial"/>
                <a:cs typeface="Arial"/>
              </a:rPr>
              <a:t> </a:t>
            </a:r>
            <a:r>
              <a:rPr sz="1338" spc="-7" dirty="0">
                <a:latin typeface="Arial"/>
                <a:cs typeface="Arial"/>
              </a:rPr>
              <a:t>1970’s</a:t>
            </a:r>
            <a:endParaRPr sz="1338" dirty="0">
              <a:latin typeface="Arial"/>
              <a:cs typeface="Arial"/>
            </a:endParaRPr>
          </a:p>
          <a:p>
            <a:pPr marL="18881" marR="362517">
              <a:lnSpc>
                <a:spcPct val="101499"/>
              </a:lnSpc>
              <a:spcBef>
                <a:spcPts val="446"/>
              </a:spcBef>
            </a:pPr>
            <a:r>
              <a:rPr sz="1338" spc="-7" dirty="0">
                <a:latin typeface="Arial"/>
                <a:cs typeface="Arial"/>
              </a:rPr>
              <a:t>Technical </a:t>
            </a:r>
            <a:r>
              <a:rPr sz="1338" spc="7" dirty="0">
                <a:latin typeface="Arial"/>
                <a:cs typeface="Arial"/>
              </a:rPr>
              <a:t>issue </a:t>
            </a:r>
            <a:r>
              <a:rPr sz="1338" spc="-7" dirty="0">
                <a:latin typeface="Arial"/>
                <a:cs typeface="Arial"/>
              </a:rPr>
              <a:t>for </a:t>
            </a:r>
            <a:r>
              <a:rPr sz="1338" dirty="0">
                <a:latin typeface="Arial"/>
                <a:cs typeface="Arial"/>
              </a:rPr>
              <a:t>MW-class </a:t>
            </a:r>
            <a:r>
              <a:rPr sz="1338" spc="7" dirty="0">
                <a:latin typeface="Arial"/>
                <a:cs typeface="Arial"/>
              </a:rPr>
              <a:t>gyrotrons is the </a:t>
            </a:r>
            <a:r>
              <a:rPr sz="1338" spc="-349" dirty="0">
                <a:latin typeface="Arial"/>
                <a:cs typeface="Arial"/>
              </a:rPr>
              <a:t> </a:t>
            </a:r>
            <a:r>
              <a:rPr sz="1338" spc="7" dirty="0">
                <a:latin typeface="Arial"/>
                <a:cs typeface="Arial"/>
              </a:rPr>
              <a:t>injection</a:t>
            </a:r>
            <a:r>
              <a:rPr sz="1338" spc="-7" dirty="0">
                <a:latin typeface="Arial"/>
                <a:cs typeface="Arial"/>
              </a:rPr>
              <a:t> </a:t>
            </a:r>
            <a:r>
              <a:rPr sz="1338" spc="7" dirty="0">
                <a:latin typeface="Arial"/>
                <a:cs typeface="Arial"/>
              </a:rPr>
              <a:t>of</a:t>
            </a:r>
            <a:r>
              <a:rPr sz="1338" dirty="0">
                <a:latin typeface="Arial"/>
                <a:cs typeface="Arial"/>
              </a:rPr>
              <a:t> </a:t>
            </a:r>
            <a:r>
              <a:rPr sz="1338" spc="7" dirty="0">
                <a:latin typeface="Arial"/>
                <a:cs typeface="Arial"/>
              </a:rPr>
              <a:t>the</a:t>
            </a:r>
            <a:r>
              <a:rPr sz="1338" dirty="0">
                <a:latin typeface="Arial"/>
                <a:cs typeface="Arial"/>
              </a:rPr>
              <a:t> </a:t>
            </a:r>
            <a:r>
              <a:rPr sz="1338" spc="7" dirty="0">
                <a:latin typeface="Arial"/>
                <a:cs typeface="Arial"/>
              </a:rPr>
              <a:t>signal</a:t>
            </a:r>
            <a:endParaRPr sz="1338" dirty="0">
              <a:latin typeface="Arial"/>
              <a:cs typeface="Arial"/>
            </a:endParaRPr>
          </a:p>
          <a:p>
            <a:pPr marL="394615">
              <a:spcBef>
                <a:spcPts val="468"/>
              </a:spcBef>
            </a:pPr>
            <a:r>
              <a:rPr sz="1189" dirty="0">
                <a:latin typeface="Arial"/>
                <a:cs typeface="Arial"/>
              </a:rPr>
              <a:t>Solved</a:t>
            </a:r>
            <a:r>
              <a:rPr sz="1189" spc="-7" dirty="0">
                <a:latin typeface="Arial"/>
                <a:cs typeface="Arial"/>
              </a:rPr>
              <a:t> </a:t>
            </a:r>
            <a:r>
              <a:rPr sz="1189" spc="7" dirty="0">
                <a:latin typeface="Arial"/>
                <a:cs typeface="Arial"/>
              </a:rPr>
              <a:t>recently</a:t>
            </a:r>
            <a:r>
              <a:rPr sz="1189" dirty="0">
                <a:latin typeface="Arial"/>
                <a:cs typeface="Arial"/>
              </a:rPr>
              <a:t> </a:t>
            </a:r>
            <a:r>
              <a:rPr sz="1189" spc="-7" dirty="0">
                <a:latin typeface="Arial"/>
                <a:cs typeface="Arial"/>
              </a:rPr>
              <a:t>by </a:t>
            </a:r>
            <a:r>
              <a:rPr sz="1189" spc="7" dirty="0">
                <a:latin typeface="Arial"/>
                <a:cs typeface="Arial"/>
              </a:rPr>
              <a:t>synthesized</a:t>
            </a:r>
            <a:r>
              <a:rPr sz="1189" dirty="0">
                <a:latin typeface="Arial"/>
                <a:cs typeface="Arial"/>
              </a:rPr>
              <a:t> </a:t>
            </a:r>
            <a:r>
              <a:rPr sz="1189" spc="7" dirty="0">
                <a:latin typeface="Arial"/>
                <a:cs typeface="Arial"/>
              </a:rPr>
              <a:t>launcher</a:t>
            </a:r>
            <a:r>
              <a:rPr sz="1189" spc="-7" dirty="0">
                <a:latin typeface="Arial"/>
                <a:cs typeface="Arial"/>
              </a:rPr>
              <a:t> </a:t>
            </a:r>
            <a:r>
              <a:rPr sz="1189" spc="15" dirty="0">
                <a:latin typeface="Arial"/>
                <a:cs typeface="Arial"/>
              </a:rPr>
              <a:t>geometry</a:t>
            </a:r>
            <a:endParaRPr sz="1189" dirty="0">
              <a:latin typeface="Arial"/>
              <a:cs typeface="Arial"/>
            </a:endParaRPr>
          </a:p>
        </p:txBody>
      </p:sp>
      <p:pic>
        <p:nvPicPr>
          <p:cNvPr id="10" name="object 6">
            <a:extLst>
              <a:ext uri="{FF2B5EF4-FFF2-40B4-BE49-F238E27FC236}">
                <a16:creationId xmlns="" xmlns:a16="http://schemas.microsoft.com/office/drawing/2014/main" id="{9D96BDC7-426C-42EA-95FA-A311D598402E}"/>
              </a:ext>
            </a:extLst>
          </p:cNvPr>
          <p:cNvPicPr/>
          <p:nvPr/>
        </p:nvPicPr>
        <p:blipFill>
          <a:blip r:embed="rId2" cstate="print"/>
          <a:stretch>
            <a:fillRect/>
          </a:stretch>
        </p:blipFill>
        <p:spPr>
          <a:xfrm>
            <a:off x="680973" y="2713840"/>
            <a:ext cx="3341819" cy="1274027"/>
          </a:xfrm>
          <a:prstGeom prst="rect">
            <a:avLst/>
          </a:prstGeom>
        </p:spPr>
      </p:pic>
      <p:grpSp>
        <p:nvGrpSpPr>
          <p:cNvPr id="11" name="object 7">
            <a:extLst>
              <a:ext uri="{FF2B5EF4-FFF2-40B4-BE49-F238E27FC236}">
                <a16:creationId xmlns="" xmlns:a16="http://schemas.microsoft.com/office/drawing/2014/main" id="{08101F13-18BE-4F89-83FD-AAD0DEE99366}"/>
              </a:ext>
            </a:extLst>
          </p:cNvPr>
          <p:cNvGrpSpPr/>
          <p:nvPr/>
        </p:nvGrpSpPr>
        <p:grpSpPr>
          <a:xfrm>
            <a:off x="5359279" y="914217"/>
            <a:ext cx="3000200" cy="3814917"/>
            <a:chOff x="3602949" y="614931"/>
            <a:chExt cx="2018030" cy="2566035"/>
          </a:xfrm>
        </p:grpSpPr>
        <p:pic>
          <p:nvPicPr>
            <p:cNvPr id="12" name="object 8">
              <a:extLst>
                <a:ext uri="{FF2B5EF4-FFF2-40B4-BE49-F238E27FC236}">
                  <a16:creationId xmlns="" xmlns:a16="http://schemas.microsoft.com/office/drawing/2014/main" id="{CEBA2367-C677-4441-AAF9-7812062997EB}"/>
                </a:ext>
              </a:extLst>
            </p:cNvPr>
            <p:cNvPicPr/>
            <p:nvPr/>
          </p:nvPicPr>
          <p:blipFill>
            <a:blip r:embed="rId3" cstate="print"/>
            <a:stretch>
              <a:fillRect/>
            </a:stretch>
          </p:blipFill>
          <p:spPr>
            <a:xfrm>
              <a:off x="3602949" y="614931"/>
              <a:ext cx="2017562" cy="2565577"/>
            </a:xfrm>
            <a:prstGeom prst="rect">
              <a:avLst/>
            </a:prstGeom>
          </p:spPr>
        </p:pic>
        <p:sp>
          <p:nvSpPr>
            <p:cNvPr id="13" name="object 9">
              <a:extLst>
                <a:ext uri="{FF2B5EF4-FFF2-40B4-BE49-F238E27FC236}">
                  <a16:creationId xmlns="" xmlns:a16="http://schemas.microsoft.com/office/drawing/2014/main" id="{44950EF8-4E16-4EEE-8308-BF5666BAA3D6}"/>
                </a:ext>
              </a:extLst>
            </p:cNvPr>
            <p:cNvSpPr/>
            <p:nvPr/>
          </p:nvSpPr>
          <p:spPr>
            <a:xfrm>
              <a:off x="5103743" y="1858545"/>
              <a:ext cx="483234" cy="1905"/>
            </a:xfrm>
            <a:custGeom>
              <a:avLst/>
              <a:gdLst/>
              <a:ahLst/>
              <a:cxnLst/>
              <a:rect l="l" t="t" r="r" b="b"/>
              <a:pathLst>
                <a:path w="483235" h="1905">
                  <a:moveTo>
                    <a:pt x="0" y="0"/>
                  </a:moveTo>
                  <a:lnTo>
                    <a:pt x="482922" y="1906"/>
                  </a:lnTo>
                </a:path>
              </a:pathLst>
            </a:custGeom>
            <a:ln w="15022">
              <a:solidFill>
                <a:srgbClr val="FE0000"/>
              </a:solidFill>
            </a:ln>
          </p:spPr>
          <p:txBody>
            <a:bodyPr wrap="square" lIns="0" tIns="0" rIns="0" bIns="0" rtlCol="0"/>
            <a:lstStyle/>
            <a:p>
              <a:endParaRPr sz="2676"/>
            </a:p>
          </p:txBody>
        </p:sp>
        <p:pic>
          <p:nvPicPr>
            <p:cNvPr id="14" name="object 10">
              <a:extLst>
                <a:ext uri="{FF2B5EF4-FFF2-40B4-BE49-F238E27FC236}">
                  <a16:creationId xmlns="" xmlns:a16="http://schemas.microsoft.com/office/drawing/2014/main" id="{2BCA9BAE-B3C0-4C75-9746-4CA823D52C8F}"/>
                </a:ext>
              </a:extLst>
            </p:cNvPr>
            <p:cNvPicPr/>
            <p:nvPr/>
          </p:nvPicPr>
          <p:blipFill>
            <a:blip r:embed="rId4" cstate="print"/>
            <a:stretch>
              <a:fillRect/>
            </a:stretch>
          </p:blipFill>
          <p:spPr>
            <a:xfrm>
              <a:off x="5505123" y="1820957"/>
              <a:ext cx="104248" cy="78069"/>
            </a:xfrm>
            <a:prstGeom prst="rect">
              <a:avLst/>
            </a:prstGeom>
          </p:spPr>
        </p:pic>
        <p:sp>
          <p:nvSpPr>
            <p:cNvPr id="15" name="object 11">
              <a:extLst>
                <a:ext uri="{FF2B5EF4-FFF2-40B4-BE49-F238E27FC236}">
                  <a16:creationId xmlns="" xmlns:a16="http://schemas.microsoft.com/office/drawing/2014/main" id="{59A95F60-7A47-4C19-BB4E-F0E4BC9BFCE4}"/>
                </a:ext>
              </a:extLst>
            </p:cNvPr>
            <p:cNvSpPr/>
            <p:nvPr/>
          </p:nvSpPr>
          <p:spPr>
            <a:xfrm>
              <a:off x="5126416" y="1708322"/>
              <a:ext cx="483234" cy="1905"/>
            </a:xfrm>
            <a:custGeom>
              <a:avLst/>
              <a:gdLst/>
              <a:ahLst/>
              <a:cxnLst/>
              <a:rect l="l" t="t" r="r" b="b"/>
              <a:pathLst>
                <a:path w="483235" h="1905">
                  <a:moveTo>
                    <a:pt x="482922" y="0"/>
                  </a:moveTo>
                  <a:lnTo>
                    <a:pt x="0" y="1906"/>
                  </a:lnTo>
                </a:path>
              </a:pathLst>
            </a:custGeom>
            <a:ln w="15022">
              <a:solidFill>
                <a:srgbClr val="2121C8"/>
              </a:solidFill>
            </a:ln>
          </p:spPr>
          <p:txBody>
            <a:bodyPr wrap="square" lIns="0" tIns="0" rIns="0" bIns="0" rtlCol="0"/>
            <a:lstStyle/>
            <a:p>
              <a:endParaRPr sz="2676"/>
            </a:p>
          </p:txBody>
        </p:sp>
        <p:pic>
          <p:nvPicPr>
            <p:cNvPr id="16" name="object 12">
              <a:extLst>
                <a:ext uri="{FF2B5EF4-FFF2-40B4-BE49-F238E27FC236}">
                  <a16:creationId xmlns="" xmlns:a16="http://schemas.microsoft.com/office/drawing/2014/main" id="{F5F87361-0BD1-4C8B-B131-67FB37DAEEA6}"/>
                </a:ext>
              </a:extLst>
            </p:cNvPr>
            <p:cNvPicPr/>
            <p:nvPr/>
          </p:nvPicPr>
          <p:blipFill>
            <a:blip r:embed="rId5" cstate="print"/>
            <a:stretch>
              <a:fillRect/>
            </a:stretch>
          </p:blipFill>
          <p:spPr>
            <a:xfrm>
              <a:off x="5103710" y="1671030"/>
              <a:ext cx="104264" cy="78057"/>
            </a:xfrm>
            <a:prstGeom prst="rect">
              <a:avLst/>
            </a:prstGeom>
          </p:spPr>
        </p:pic>
      </p:grpSp>
      <p:sp>
        <p:nvSpPr>
          <p:cNvPr id="17" name="object 15">
            <a:extLst>
              <a:ext uri="{FF2B5EF4-FFF2-40B4-BE49-F238E27FC236}">
                <a16:creationId xmlns="" xmlns:a16="http://schemas.microsoft.com/office/drawing/2014/main" id="{FBDEB197-BE7D-4619-91E3-08D5C9A8E393}"/>
              </a:ext>
            </a:extLst>
          </p:cNvPr>
          <p:cNvSpPr txBox="1"/>
          <p:nvPr/>
        </p:nvSpPr>
        <p:spPr>
          <a:xfrm>
            <a:off x="377574" y="3999377"/>
            <a:ext cx="3948973" cy="224442"/>
          </a:xfrm>
          <a:prstGeom prst="rect">
            <a:avLst/>
          </a:prstGeom>
        </p:spPr>
        <p:txBody>
          <a:bodyPr vert="horz" wrap="square" lIns="0" tIns="4720" rIns="0" bIns="0" rtlCol="0">
            <a:spAutoFit/>
          </a:bodyPr>
          <a:lstStyle/>
          <a:p>
            <a:pPr marL="1251816" marR="7552" indent="-1233878">
              <a:lnSpc>
                <a:spcPct val="110700"/>
              </a:lnSpc>
              <a:spcBef>
                <a:spcPts val="37"/>
              </a:spcBef>
            </a:pPr>
            <a:r>
              <a:rPr sz="669" dirty="0">
                <a:latin typeface="Arial"/>
                <a:cs typeface="Arial"/>
              </a:rPr>
              <a:t>[3]</a:t>
            </a:r>
            <a:r>
              <a:rPr sz="669" spc="7" dirty="0">
                <a:latin typeface="Arial"/>
                <a:cs typeface="Arial"/>
              </a:rPr>
              <a:t> </a:t>
            </a:r>
            <a:r>
              <a:rPr sz="669" dirty="0">
                <a:latin typeface="Arial"/>
                <a:cs typeface="Arial"/>
              </a:rPr>
              <a:t>A.</a:t>
            </a:r>
            <a:r>
              <a:rPr sz="669" spc="15" dirty="0">
                <a:latin typeface="Arial"/>
                <a:cs typeface="Arial"/>
              </a:rPr>
              <a:t> </a:t>
            </a:r>
            <a:r>
              <a:rPr sz="669" spc="-45" dirty="0">
                <a:latin typeface="Arial"/>
                <a:cs typeface="Arial"/>
              </a:rPr>
              <a:t>V.</a:t>
            </a:r>
            <a:r>
              <a:rPr sz="669" spc="15" dirty="0">
                <a:latin typeface="Arial"/>
                <a:cs typeface="Arial"/>
              </a:rPr>
              <a:t> </a:t>
            </a:r>
            <a:r>
              <a:rPr sz="669" dirty="0">
                <a:latin typeface="Arial"/>
                <a:cs typeface="Arial"/>
              </a:rPr>
              <a:t>Chirkov</a:t>
            </a:r>
            <a:r>
              <a:rPr sz="669" spc="15" dirty="0">
                <a:latin typeface="Arial"/>
                <a:cs typeface="Arial"/>
              </a:rPr>
              <a:t> </a:t>
            </a:r>
            <a:r>
              <a:rPr sz="669" dirty="0">
                <a:latin typeface="Arial"/>
                <a:cs typeface="Arial"/>
              </a:rPr>
              <a:t>et</a:t>
            </a:r>
            <a:r>
              <a:rPr sz="669" spc="15" dirty="0">
                <a:latin typeface="Arial"/>
                <a:cs typeface="Arial"/>
              </a:rPr>
              <a:t> </a:t>
            </a:r>
            <a:r>
              <a:rPr sz="669" dirty="0">
                <a:latin typeface="Arial"/>
                <a:cs typeface="Arial"/>
              </a:rPr>
              <a:t>al.,</a:t>
            </a:r>
            <a:r>
              <a:rPr sz="669" spc="15" dirty="0">
                <a:latin typeface="Arial"/>
                <a:cs typeface="Arial"/>
              </a:rPr>
              <a:t> </a:t>
            </a:r>
            <a:r>
              <a:rPr sz="669" i="1" dirty="0">
                <a:latin typeface="Arial"/>
                <a:cs typeface="Arial"/>
              </a:rPr>
              <a:t>Perspective</a:t>
            </a:r>
            <a:r>
              <a:rPr sz="669" i="1" spc="15" dirty="0">
                <a:latin typeface="Arial"/>
                <a:cs typeface="Arial"/>
              </a:rPr>
              <a:t> </a:t>
            </a:r>
            <a:r>
              <a:rPr sz="669" i="1" dirty="0">
                <a:latin typeface="Arial"/>
                <a:cs typeface="Arial"/>
              </a:rPr>
              <a:t>gyrotron</a:t>
            </a:r>
            <a:r>
              <a:rPr sz="669" i="1" spc="15" dirty="0">
                <a:latin typeface="Arial"/>
                <a:cs typeface="Arial"/>
              </a:rPr>
              <a:t> </a:t>
            </a:r>
            <a:r>
              <a:rPr sz="669" i="1" dirty="0">
                <a:latin typeface="Arial"/>
                <a:cs typeface="Arial"/>
              </a:rPr>
              <a:t>with</a:t>
            </a:r>
            <a:r>
              <a:rPr sz="669" i="1" spc="15" dirty="0">
                <a:latin typeface="Arial"/>
                <a:cs typeface="Arial"/>
              </a:rPr>
              <a:t> </a:t>
            </a:r>
            <a:r>
              <a:rPr sz="669" i="1" spc="7" dirty="0">
                <a:latin typeface="Arial"/>
                <a:cs typeface="Arial"/>
              </a:rPr>
              <a:t>mode</a:t>
            </a:r>
            <a:r>
              <a:rPr sz="669" i="1" spc="15" dirty="0">
                <a:latin typeface="Arial"/>
                <a:cs typeface="Arial"/>
              </a:rPr>
              <a:t> </a:t>
            </a:r>
            <a:r>
              <a:rPr sz="669" i="1" dirty="0">
                <a:latin typeface="Arial"/>
                <a:cs typeface="Arial"/>
              </a:rPr>
              <a:t>converter</a:t>
            </a:r>
            <a:r>
              <a:rPr sz="669" i="1" spc="15" dirty="0">
                <a:latin typeface="Arial"/>
                <a:cs typeface="Arial"/>
              </a:rPr>
              <a:t> </a:t>
            </a:r>
            <a:r>
              <a:rPr sz="669" i="1" spc="-7" dirty="0">
                <a:latin typeface="Arial"/>
                <a:cs typeface="Arial"/>
              </a:rPr>
              <a:t>for</a:t>
            </a:r>
            <a:r>
              <a:rPr sz="669" i="1" spc="15" dirty="0">
                <a:latin typeface="Arial"/>
                <a:cs typeface="Arial"/>
              </a:rPr>
              <a:t> </a:t>
            </a:r>
            <a:r>
              <a:rPr sz="669" i="1" dirty="0">
                <a:latin typeface="Arial"/>
                <a:cs typeface="Arial"/>
              </a:rPr>
              <a:t>co-</a:t>
            </a:r>
            <a:r>
              <a:rPr sz="669" i="1" spc="7" dirty="0">
                <a:latin typeface="Arial"/>
                <a:cs typeface="Arial"/>
              </a:rPr>
              <a:t> </a:t>
            </a:r>
            <a:r>
              <a:rPr sz="669" i="1" dirty="0">
                <a:latin typeface="Arial"/>
                <a:cs typeface="Arial"/>
              </a:rPr>
              <a:t>and</a:t>
            </a:r>
            <a:r>
              <a:rPr sz="669" i="1" spc="15" dirty="0">
                <a:latin typeface="Arial"/>
                <a:cs typeface="Arial"/>
              </a:rPr>
              <a:t> </a:t>
            </a:r>
            <a:r>
              <a:rPr sz="669" i="1" dirty="0">
                <a:latin typeface="Arial"/>
                <a:cs typeface="Arial"/>
              </a:rPr>
              <a:t>counter-rotation</a:t>
            </a:r>
            <a:r>
              <a:rPr sz="669" i="1" spc="15" dirty="0">
                <a:latin typeface="Arial"/>
                <a:cs typeface="Arial"/>
              </a:rPr>
              <a:t> </a:t>
            </a:r>
            <a:r>
              <a:rPr sz="669" i="1" dirty="0">
                <a:latin typeface="Arial"/>
                <a:cs typeface="Arial"/>
              </a:rPr>
              <a:t>operating </a:t>
            </a:r>
            <a:r>
              <a:rPr sz="669" i="1" spc="-164" dirty="0">
                <a:latin typeface="Arial"/>
                <a:cs typeface="Arial"/>
              </a:rPr>
              <a:t> </a:t>
            </a:r>
            <a:r>
              <a:rPr sz="669" i="1" dirty="0">
                <a:latin typeface="Arial"/>
                <a:cs typeface="Arial"/>
              </a:rPr>
              <a:t>modes</a:t>
            </a:r>
            <a:r>
              <a:rPr sz="669" dirty="0">
                <a:latin typeface="Arial"/>
                <a:cs typeface="Arial"/>
              </a:rPr>
              <a:t>, Applied Physics Letters, 2015</a:t>
            </a:r>
            <a:endParaRPr sz="669">
              <a:latin typeface="Arial"/>
              <a:cs typeface="Arial"/>
            </a:endParaRPr>
          </a:p>
        </p:txBody>
      </p:sp>
      <p:sp>
        <p:nvSpPr>
          <p:cNvPr id="19" name="Textfeld 18">
            <a:extLst>
              <a:ext uri="{FF2B5EF4-FFF2-40B4-BE49-F238E27FC236}">
                <a16:creationId xmlns="" xmlns:a16="http://schemas.microsoft.com/office/drawing/2014/main" id="{5D16C901-8EC2-4928-958E-ABFEC504D01A}"/>
              </a:ext>
            </a:extLst>
          </p:cNvPr>
          <p:cNvSpPr txBox="1"/>
          <p:nvPr/>
        </p:nvSpPr>
        <p:spPr>
          <a:xfrm>
            <a:off x="8084166" y="2276020"/>
            <a:ext cx="1007007" cy="276999"/>
          </a:xfrm>
          <a:prstGeom prst="rect">
            <a:avLst/>
          </a:prstGeom>
          <a:noFill/>
        </p:spPr>
        <p:txBody>
          <a:bodyPr wrap="none" rtlCol="0">
            <a:spAutoFit/>
          </a:bodyPr>
          <a:lstStyle/>
          <a:p>
            <a:r>
              <a:rPr lang="de-DE" sz="1200" b="1" dirty="0">
                <a:solidFill>
                  <a:srgbClr val="567EE3"/>
                </a:solidFill>
              </a:rPr>
              <a:t>Input beam</a:t>
            </a:r>
          </a:p>
        </p:txBody>
      </p:sp>
    </p:spTree>
    <p:extLst>
      <p:ext uri="{BB962C8B-B14F-4D97-AF65-F5344CB8AC3E}">
        <p14:creationId xmlns:p14="http://schemas.microsoft.com/office/powerpoint/2010/main" val="2671588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86564" y="155146"/>
            <a:ext cx="6869178" cy="552837"/>
          </a:xfrm>
        </p:spPr>
        <p:txBody>
          <a:bodyPr>
            <a:noAutofit/>
          </a:bodyPr>
          <a:lstStyle/>
          <a:p>
            <a:r>
              <a:rPr lang="en-US" sz="2000" dirty="0" smtClean="0"/>
              <a:t>Single- and Multi-Mode Simulations for TE</a:t>
            </a:r>
            <a:r>
              <a:rPr lang="en-US" sz="2000" baseline="-25000" dirty="0" smtClean="0"/>
              <a:t>40,23</a:t>
            </a:r>
            <a:r>
              <a:rPr lang="en-US" sz="2000" dirty="0" smtClean="0"/>
              <a:t>-Mode</a:t>
            </a:r>
            <a:br>
              <a:rPr lang="en-US" sz="2000" dirty="0" smtClean="0"/>
            </a:br>
            <a:r>
              <a:rPr lang="en-US" sz="1800" dirty="0" smtClean="0"/>
              <a:t>with 18 kW Injected Power (using EURIDICE)</a:t>
            </a:r>
            <a:endParaRPr lang="en-GB" sz="1800" dirty="0"/>
          </a:p>
        </p:txBody>
      </p:sp>
      <p:sp>
        <p:nvSpPr>
          <p:cNvPr id="5" name="Slide Number Placeholder 4"/>
          <p:cNvSpPr>
            <a:spLocks noGrp="1"/>
          </p:cNvSpPr>
          <p:nvPr>
            <p:ph type="sldNum" sz="quarter" idx="4294967295"/>
          </p:nvPr>
        </p:nvSpPr>
        <p:spPr>
          <a:xfrm>
            <a:off x="216000" y="4748824"/>
            <a:ext cx="326368" cy="396264"/>
          </a:xfrm>
        </p:spPr>
        <p:txBody>
          <a:bodyPr/>
          <a:lstStyle/>
          <a:p>
            <a:fld id="{61696EC4-B4CF-4701-AD06-A8439D6D8E12}" type="slidenum">
              <a:rPr lang="en-US" smtClean="0"/>
              <a:pPr/>
              <a:t>18</a:t>
            </a:fld>
            <a:endParaRPr lang="en-US" dirty="0"/>
          </a:p>
        </p:txBody>
      </p:sp>
      <p:sp>
        <p:nvSpPr>
          <p:cNvPr id="7" name="Content Placeholder 1"/>
          <p:cNvSpPr txBox="1">
            <a:spLocks/>
          </p:cNvSpPr>
          <p:nvPr/>
        </p:nvSpPr>
        <p:spPr>
          <a:xfrm>
            <a:off x="379184" y="892173"/>
            <a:ext cx="5315230" cy="3053676"/>
          </a:xfrm>
          <a:prstGeom prst="rect">
            <a:avLst/>
          </a:prstGeom>
        </p:spPr>
        <p:txBody>
          <a:bodyPr vert="horz" lIns="0" tIns="0" rIns="0" bIns="0" rtlCol="0">
            <a:noAutofit/>
          </a:bodyPr>
          <a:lstStyle>
            <a:lvl1pPr marL="203652" indent="-203652" algn="l" defTabSz="685983" rtl="0" eaLnBrk="1" latinLnBrk="0" hangingPunct="1">
              <a:lnSpc>
                <a:spcPct val="90000"/>
              </a:lnSpc>
              <a:spcBef>
                <a:spcPts val="360"/>
              </a:spcBef>
              <a:buSzPct val="88000"/>
              <a:buFontTx/>
              <a:buBlip>
                <a:blip r:embed="rId3"/>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3"/>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65113" indent="-265113">
              <a:lnSpc>
                <a:spcPct val="110000"/>
              </a:lnSpc>
              <a:spcBef>
                <a:spcPts val="600"/>
              </a:spcBef>
              <a:spcAft>
                <a:spcPts val="600"/>
              </a:spcAft>
            </a:pPr>
            <a:endParaRPr lang="en-US" sz="1600" dirty="0"/>
          </a:p>
          <a:p>
            <a:pPr marL="265113" indent="-265113">
              <a:lnSpc>
                <a:spcPct val="110000"/>
              </a:lnSpc>
              <a:spcBef>
                <a:spcPts val="600"/>
              </a:spcBef>
              <a:spcAft>
                <a:spcPts val="600"/>
              </a:spcAft>
            </a:pPr>
            <a:endParaRPr lang="en-US" sz="1600" dirty="0"/>
          </a:p>
          <a:p>
            <a:pPr marL="265113" indent="-265113">
              <a:lnSpc>
                <a:spcPct val="110000"/>
              </a:lnSpc>
              <a:spcBef>
                <a:spcPts val="600"/>
              </a:spcBef>
              <a:spcAft>
                <a:spcPts val="600"/>
              </a:spcAft>
            </a:pPr>
            <a:endParaRPr lang="en-US" sz="1600" dirty="0"/>
          </a:p>
          <a:p>
            <a:pPr marL="265113" indent="-265113">
              <a:lnSpc>
                <a:spcPct val="110000"/>
              </a:lnSpc>
              <a:spcBef>
                <a:spcPts val="600"/>
              </a:spcBef>
              <a:spcAft>
                <a:spcPts val="600"/>
              </a:spcAft>
            </a:pPr>
            <a:endParaRPr lang="en-US" sz="1600" dirty="0"/>
          </a:p>
          <a:p>
            <a:pPr marL="265113" indent="-265113">
              <a:lnSpc>
                <a:spcPct val="110000"/>
              </a:lnSpc>
              <a:spcBef>
                <a:spcPts val="600"/>
              </a:spcBef>
              <a:spcAft>
                <a:spcPts val="600"/>
              </a:spcAft>
            </a:pPr>
            <a:endParaRPr lang="en-US" sz="1600" dirty="0"/>
          </a:p>
          <a:p>
            <a:pPr marL="265113" indent="-265113">
              <a:lnSpc>
                <a:spcPct val="110000"/>
              </a:lnSpc>
              <a:spcBef>
                <a:spcPts val="2400"/>
              </a:spcBef>
              <a:spcAft>
                <a:spcPts val="600"/>
              </a:spcAft>
            </a:pPr>
            <a:endParaRPr lang="en-US" sz="1600" dirty="0"/>
          </a:p>
          <a:p>
            <a:pPr marL="265113" indent="-265113">
              <a:lnSpc>
                <a:spcPct val="110000"/>
              </a:lnSpc>
              <a:spcBef>
                <a:spcPts val="2400"/>
              </a:spcBef>
              <a:spcAft>
                <a:spcPts val="600"/>
              </a:spcAft>
            </a:pPr>
            <a:r>
              <a:rPr lang="en-US" sz="1600" dirty="0" smtClean="0"/>
              <a:t>Solution proposals considered:</a:t>
            </a:r>
            <a:endParaRPr lang="en-US" sz="16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564" y="987271"/>
            <a:ext cx="3715280" cy="2880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4485" y="1006910"/>
            <a:ext cx="3994240" cy="2880000"/>
          </a:xfrm>
          <a:prstGeom prst="rect">
            <a:avLst/>
          </a:prstGeom>
        </p:spPr>
      </p:pic>
      <p:sp>
        <p:nvSpPr>
          <p:cNvPr id="16" name="Content Placeholder 1"/>
          <p:cNvSpPr txBox="1">
            <a:spLocks/>
          </p:cNvSpPr>
          <p:nvPr/>
        </p:nvSpPr>
        <p:spPr>
          <a:xfrm>
            <a:off x="216000" y="4193120"/>
            <a:ext cx="4120729" cy="796822"/>
          </a:xfrm>
          <a:prstGeom prst="rect">
            <a:avLst/>
          </a:prstGeom>
        </p:spPr>
        <p:txBody>
          <a:bodyPr vert="horz" lIns="0" tIns="0" rIns="0" bIns="0" rtlCol="0">
            <a:noAutofit/>
          </a:bodyPr>
          <a:lstStyle>
            <a:lvl1pPr marL="203652" indent="-203652" algn="l" defTabSz="685983" rtl="0" eaLnBrk="1" latinLnBrk="0" hangingPunct="1">
              <a:lnSpc>
                <a:spcPct val="90000"/>
              </a:lnSpc>
              <a:spcBef>
                <a:spcPts val="360"/>
              </a:spcBef>
              <a:buSzPct val="88000"/>
              <a:buFontTx/>
              <a:buBlip>
                <a:blip r:embed="rId3"/>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3"/>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38163" indent="-182563">
              <a:lnSpc>
                <a:spcPct val="110000"/>
              </a:lnSpc>
              <a:spcBef>
                <a:spcPts val="600"/>
              </a:spcBef>
              <a:buClr>
                <a:schemeClr val="tx2"/>
              </a:buClr>
              <a:buFont typeface="Arial" panose="020B0604020202020204" pitchFamily="34" charset="0"/>
              <a:buChar char="•"/>
            </a:pPr>
            <a:r>
              <a:rPr lang="en-US" sz="1200" b="1" dirty="0"/>
              <a:t>Alternative frequency and/or power injection </a:t>
            </a:r>
          </a:p>
          <a:p>
            <a:pPr marL="538163" indent="-182563">
              <a:lnSpc>
                <a:spcPct val="110000"/>
              </a:lnSpc>
              <a:spcBef>
                <a:spcPts val="300"/>
              </a:spcBef>
              <a:buClr>
                <a:schemeClr val="tx2"/>
              </a:buClr>
              <a:buFont typeface="Arial" panose="020B0604020202020204" pitchFamily="34" charset="0"/>
              <a:buChar char="•"/>
            </a:pPr>
            <a:r>
              <a:rPr lang="en-US" sz="1200" b="1" dirty="0"/>
              <a:t>Outer corrugations (T1.2)</a:t>
            </a:r>
          </a:p>
        </p:txBody>
      </p:sp>
      <p:sp>
        <p:nvSpPr>
          <p:cNvPr id="17" name="Content Placeholder 1"/>
          <p:cNvSpPr txBox="1">
            <a:spLocks/>
          </p:cNvSpPr>
          <p:nvPr/>
        </p:nvSpPr>
        <p:spPr>
          <a:xfrm>
            <a:off x="3719553" y="4183875"/>
            <a:ext cx="4504699" cy="815311"/>
          </a:xfrm>
          <a:prstGeom prst="rect">
            <a:avLst/>
          </a:prstGeom>
        </p:spPr>
        <p:txBody>
          <a:bodyPr vert="horz" lIns="0" tIns="0" rIns="0" bIns="0" rtlCol="0">
            <a:noAutofit/>
          </a:bodyPr>
          <a:lstStyle>
            <a:lvl1pPr marL="203652" indent="-203652" algn="l" defTabSz="685983" rtl="0" eaLnBrk="1" latinLnBrk="0" hangingPunct="1">
              <a:lnSpc>
                <a:spcPct val="90000"/>
              </a:lnSpc>
              <a:spcBef>
                <a:spcPts val="360"/>
              </a:spcBef>
              <a:buSzPct val="88000"/>
              <a:buFontTx/>
              <a:buBlip>
                <a:blip r:embed="rId3"/>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3"/>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38163" indent="-182563">
              <a:lnSpc>
                <a:spcPct val="110000"/>
              </a:lnSpc>
              <a:spcBef>
                <a:spcPts val="0"/>
              </a:spcBef>
              <a:buClr>
                <a:schemeClr val="tx2"/>
              </a:buClr>
              <a:buFont typeface="Arial" panose="020B0604020202020204" pitchFamily="34" charset="0"/>
              <a:buChar char="•"/>
            </a:pPr>
            <a:r>
              <a:rPr lang="en-US" sz="1200" b="1" dirty="0"/>
              <a:t>Triode start-up </a:t>
            </a:r>
          </a:p>
          <a:p>
            <a:pPr marL="538163" indent="-182563">
              <a:lnSpc>
                <a:spcPct val="110000"/>
              </a:lnSpc>
              <a:spcBef>
                <a:spcPts val="300"/>
              </a:spcBef>
              <a:buClr>
                <a:schemeClr val="tx2"/>
              </a:buClr>
              <a:buFont typeface="Arial" panose="020B0604020202020204" pitchFamily="34" charset="0"/>
              <a:buChar char="•"/>
            </a:pPr>
            <a:r>
              <a:rPr lang="en-US" sz="1200" b="1" dirty="0"/>
              <a:t>Injection to directly suppress dangerous competitors</a:t>
            </a:r>
            <a:endParaRPr lang="el-GR" sz="1200" b="1" dirty="0"/>
          </a:p>
        </p:txBody>
      </p:sp>
      <p:sp>
        <p:nvSpPr>
          <p:cNvPr id="11" name="Datumsplatzhalter 2"/>
          <p:cNvSpPr>
            <a:spLocks noGrp="1"/>
          </p:cNvSpPr>
          <p:nvPr>
            <p:ph type="dt" sz="half" idx="10"/>
          </p:nvPr>
        </p:nvSpPr>
        <p:spPr>
          <a:xfrm>
            <a:off x="627234" y="4748824"/>
            <a:ext cx="1027755" cy="396264"/>
          </a:xfrm>
        </p:spPr>
        <p:txBody>
          <a:bodyPr/>
          <a:lstStyle/>
          <a:p>
            <a:r>
              <a:rPr lang="en-US" dirty="0"/>
              <a:t>2021-11-29</a:t>
            </a:r>
          </a:p>
        </p:txBody>
      </p:sp>
      <p:sp>
        <p:nvSpPr>
          <p:cNvPr id="2" name="Textfeld 1">
            <a:extLst>
              <a:ext uri="{FF2B5EF4-FFF2-40B4-BE49-F238E27FC236}">
                <a16:creationId xmlns="" xmlns:a16="http://schemas.microsoft.com/office/drawing/2014/main" id="{4E0B68C5-CEE2-4A7B-A7FE-E9F92D422E95}"/>
              </a:ext>
            </a:extLst>
          </p:cNvPr>
          <p:cNvSpPr txBox="1"/>
          <p:nvPr/>
        </p:nvSpPr>
        <p:spPr>
          <a:xfrm>
            <a:off x="1538237" y="728847"/>
            <a:ext cx="2569934" cy="369332"/>
          </a:xfrm>
          <a:prstGeom prst="rect">
            <a:avLst/>
          </a:prstGeom>
          <a:noFill/>
        </p:spPr>
        <p:txBody>
          <a:bodyPr wrap="none" rtlCol="0">
            <a:spAutoFit/>
          </a:bodyPr>
          <a:lstStyle/>
          <a:p>
            <a:r>
              <a:rPr lang="de-DE" dirty="0"/>
              <a:t>Single-mode </a:t>
            </a:r>
            <a:r>
              <a:rPr lang="de-DE" dirty="0" err="1"/>
              <a:t>simulation</a:t>
            </a:r>
            <a:endParaRPr lang="de-DE" dirty="0"/>
          </a:p>
        </p:txBody>
      </p:sp>
      <p:sp>
        <p:nvSpPr>
          <p:cNvPr id="14" name="Textfeld 13">
            <a:extLst>
              <a:ext uri="{FF2B5EF4-FFF2-40B4-BE49-F238E27FC236}">
                <a16:creationId xmlns="" xmlns:a16="http://schemas.microsoft.com/office/drawing/2014/main" id="{673A3048-7B2C-4E6B-8E7F-0F478EBE524F}"/>
              </a:ext>
            </a:extLst>
          </p:cNvPr>
          <p:cNvSpPr txBox="1"/>
          <p:nvPr/>
        </p:nvSpPr>
        <p:spPr>
          <a:xfrm>
            <a:off x="5323051" y="707983"/>
            <a:ext cx="2492990" cy="369332"/>
          </a:xfrm>
          <a:prstGeom prst="rect">
            <a:avLst/>
          </a:prstGeom>
          <a:solidFill>
            <a:srgbClr val="FFFFFF"/>
          </a:solidFill>
        </p:spPr>
        <p:txBody>
          <a:bodyPr wrap="none" rtlCol="0">
            <a:spAutoFit/>
          </a:bodyPr>
          <a:lstStyle/>
          <a:p>
            <a:r>
              <a:rPr lang="de-DE" dirty="0"/>
              <a:t>Multi-mode </a:t>
            </a:r>
            <a:r>
              <a:rPr lang="de-DE" dirty="0" err="1"/>
              <a:t>simulation</a:t>
            </a:r>
            <a:endParaRPr lang="de-DE" dirty="0"/>
          </a:p>
        </p:txBody>
      </p:sp>
      <p:sp>
        <p:nvSpPr>
          <p:cNvPr id="3" name="Ellipse 2">
            <a:extLst>
              <a:ext uri="{FF2B5EF4-FFF2-40B4-BE49-F238E27FC236}">
                <a16:creationId xmlns="" xmlns:a16="http://schemas.microsoft.com/office/drawing/2014/main" id="{A044B11C-9828-483D-9DF1-D95AEA582888}"/>
              </a:ext>
            </a:extLst>
          </p:cNvPr>
          <p:cNvSpPr/>
          <p:nvPr/>
        </p:nvSpPr>
        <p:spPr>
          <a:xfrm>
            <a:off x="6374063" y="1935747"/>
            <a:ext cx="983916" cy="775369"/>
          </a:xfrm>
          <a:prstGeom prst="ellipse">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 xmlns:a16="http://schemas.microsoft.com/office/drawing/2014/main" id="{AA6AE808-BCC2-483A-AB4B-674BB418082C}"/>
              </a:ext>
            </a:extLst>
          </p:cNvPr>
          <p:cNvSpPr txBox="1"/>
          <p:nvPr/>
        </p:nvSpPr>
        <p:spPr>
          <a:xfrm>
            <a:off x="1479511" y="1119043"/>
            <a:ext cx="2359900" cy="369332"/>
          </a:xfrm>
          <a:prstGeom prst="rect">
            <a:avLst/>
          </a:prstGeom>
          <a:noFill/>
        </p:spPr>
        <p:txBody>
          <a:bodyPr wrap="square" rtlCol="0">
            <a:spAutoFit/>
          </a:bodyPr>
          <a:lstStyle/>
          <a:p>
            <a:r>
              <a:rPr lang="de-DE" dirty="0" err="1"/>
              <a:t>Only</a:t>
            </a:r>
            <a:r>
              <a:rPr lang="de-DE" dirty="0"/>
              <a:t> TE</a:t>
            </a:r>
            <a:r>
              <a:rPr lang="de-DE" baseline="-25000" dirty="0"/>
              <a:t>+40,23</a:t>
            </a:r>
            <a:r>
              <a:rPr lang="de-DE" dirty="0"/>
              <a:t>-mode</a:t>
            </a:r>
            <a:endParaRPr lang="de-DE" baseline="-25000" dirty="0"/>
          </a:p>
        </p:txBody>
      </p:sp>
    </p:spTree>
    <p:extLst>
      <p:ext uri="{BB962C8B-B14F-4D97-AF65-F5344CB8AC3E}">
        <p14:creationId xmlns:p14="http://schemas.microsoft.com/office/powerpoint/2010/main" val="2284300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6441" y="1196068"/>
            <a:ext cx="8343900" cy="3401143"/>
          </a:xfrm>
        </p:spPr>
        <p:txBody>
          <a:bodyPr>
            <a:normAutofit/>
          </a:bodyPr>
          <a:lstStyle/>
          <a:p>
            <a:pPr lvl="1">
              <a:lnSpc>
                <a:spcPct val="110000"/>
              </a:lnSpc>
              <a:spcBef>
                <a:spcPts val="0"/>
              </a:spcBef>
              <a:spcAft>
                <a:spcPts val="600"/>
              </a:spcAft>
              <a:buFont typeface="Wingdings" panose="05000000000000000000" pitchFamily="2" charset="2"/>
              <a:buChar char="Ø"/>
            </a:pPr>
            <a:r>
              <a:rPr lang="en-US" sz="1600" b="1" dirty="0">
                <a:solidFill>
                  <a:srgbClr val="00B050"/>
                </a:solidFill>
              </a:rPr>
              <a:t>The stability range can be increased with injection locking and increasing injected power!</a:t>
            </a:r>
          </a:p>
          <a:p>
            <a:pPr lvl="2">
              <a:lnSpc>
                <a:spcPct val="110000"/>
              </a:lnSpc>
              <a:spcBef>
                <a:spcPts val="0"/>
              </a:spcBef>
              <a:spcAft>
                <a:spcPts val="600"/>
              </a:spcAft>
              <a:buFont typeface="Wingdings" panose="05000000000000000000" pitchFamily="2" charset="2"/>
              <a:buChar char="Ø"/>
            </a:pPr>
            <a:r>
              <a:rPr lang="en-US" sz="1400" i="1" dirty="0"/>
              <a:t>With moderate injected power P</a:t>
            </a:r>
            <a:r>
              <a:rPr lang="en-US" sz="1400" i="1" baseline="-25000" dirty="0"/>
              <a:t>i</a:t>
            </a:r>
            <a:r>
              <a:rPr lang="en-US" sz="1400" i="1" dirty="0"/>
              <a:t>=150 kW: </a:t>
            </a:r>
            <a:r>
              <a:rPr lang="en-US" sz="1400" dirty="0"/>
              <a:t/>
            </a:r>
            <a:br>
              <a:rPr lang="en-US" sz="1400" dirty="0"/>
            </a:br>
            <a:r>
              <a:rPr lang="en-US" sz="1400" dirty="0"/>
              <a:t>+300 kW net output power, 3 kV more stability </a:t>
            </a:r>
            <a:r>
              <a:rPr lang="en-US" sz="1400" dirty="0" smtClean="0"/>
              <a:t>range</a:t>
            </a:r>
            <a:br>
              <a:rPr lang="en-US" sz="1400" dirty="0" smtClean="0"/>
            </a:br>
            <a:r>
              <a:rPr lang="en-US" sz="1400" dirty="0" smtClean="0"/>
              <a:t>and </a:t>
            </a:r>
            <a:r>
              <a:rPr lang="en-US" sz="1400" dirty="0"/>
              <a:t>4% higher electronic </a:t>
            </a:r>
            <a:r>
              <a:rPr lang="en-US" sz="1400" dirty="0" smtClean="0"/>
              <a:t>efficiency (26</a:t>
            </a:r>
            <a:r>
              <a:rPr lang="en-US" sz="1400" dirty="0"/>
              <a:t>% </a:t>
            </a:r>
            <a:r>
              <a:rPr lang="en-US" sz="1400" dirty="0">
                <a:sym typeface="Symbol" panose="05050102010706020507" pitchFamily="18" charset="2"/>
              </a:rPr>
              <a:t></a:t>
            </a:r>
            <a:r>
              <a:rPr lang="en-US" sz="1400" dirty="0"/>
              <a:t> 30%).</a:t>
            </a:r>
          </a:p>
          <a:p>
            <a:pPr lvl="2">
              <a:lnSpc>
                <a:spcPct val="110000"/>
              </a:lnSpc>
              <a:spcBef>
                <a:spcPts val="0"/>
              </a:spcBef>
              <a:spcAft>
                <a:spcPts val="600"/>
              </a:spcAft>
              <a:buFont typeface="Wingdings" panose="05000000000000000000" pitchFamily="2" charset="2"/>
              <a:buChar char="Ø"/>
            </a:pPr>
            <a:r>
              <a:rPr lang="en-US" sz="1400" dirty="0"/>
              <a:t>For driving power </a:t>
            </a:r>
            <a:r>
              <a:rPr lang="en-US" sz="1400" i="1" dirty="0"/>
              <a:t>P</a:t>
            </a:r>
            <a:r>
              <a:rPr lang="en-US" sz="1400" baseline="-25000" dirty="0"/>
              <a:t>i</a:t>
            </a:r>
            <a:r>
              <a:rPr lang="en-US" sz="1400" dirty="0"/>
              <a:t> &gt; 150 kW the benefit decreases.</a:t>
            </a:r>
          </a:p>
          <a:p>
            <a:pPr lvl="1">
              <a:lnSpc>
                <a:spcPct val="110000"/>
              </a:lnSpc>
              <a:spcBef>
                <a:spcPts val="0"/>
              </a:spcBef>
              <a:spcAft>
                <a:spcPts val="600"/>
              </a:spcAft>
              <a:buFont typeface="Wingdings" panose="05000000000000000000" pitchFamily="2" charset="2"/>
              <a:buChar char="Ø"/>
            </a:pPr>
            <a:endParaRPr lang="en-US" sz="1600" b="1" dirty="0" smtClean="0">
              <a:solidFill>
                <a:srgbClr val="FF0000"/>
              </a:solidFill>
            </a:endParaRPr>
          </a:p>
          <a:p>
            <a:pPr marL="266771" lvl="1" indent="0">
              <a:lnSpc>
                <a:spcPct val="110000"/>
              </a:lnSpc>
              <a:spcBef>
                <a:spcPts val="0"/>
              </a:spcBef>
              <a:spcAft>
                <a:spcPts val="600"/>
              </a:spcAft>
              <a:buNone/>
            </a:pPr>
            <a:endParaRPr lang="en-US" sz="1600" b="1" dirty="0" smtClean="0">
              <a:solidFill>
                <a:srgbClr val="FF0000"/>
              </a:solidFill>
            </a:endParaRPr>
          </a:p>
          <a:p>
            <a:pPr marL="266771" lvl="1" indent="0">
              <a:lnSpc>
                <a:spcPct val="110000"/>
              </a:lnSpc>
              <a:spcBef>
                <a:spcPts val="0"/>
              </a:spcBef>
              <a:spcAft>
                <a:spcPts val="600"/>
              </a:spcAft>
              <a:buNone/>
            </a:pPr>
            <a:endParaRPr lang="en-US" sz="1600" b="1" dirty="0">
              <a:solidFill>
                <a:srgbClr val="FF0000"/>
              </a:solidFill>
            </a:endParaRPr>
          </a:p>
          <a:p>
            <a:pPr lvl="1">
              <a:lnSpc>
                <a:spcPct val="110000"/>
              </a:lnSpc>
              <a:spcBef>
                <a:spcPts val="0"/>
              </a:spcBef>
              <a:spcAft>
                <a:spcPts val="600"/>
              </a:spcAft>
              <a:buFont typeface="Wingdings" panose="05000000000000000000" pitchFamily="2" charset="2"/>
              <a:buChar char="Ø"/>
            </a:pPr>
            <a:r>
              <a:rPr lang="en-US" sz="1600" b="1" dirty="0">
                <a:solidFill>
                  <a:srgbClr val="FF0000"/>
                </a:solidFill>
              </a:rPr>
              <a:t>BUT: The Ohmic loading increases very rapidly with increasing injected power</a:t>
            </a:r>
            <a:br>
              <a:rPr lang="en-US" sz="1600" b="1" dirty="0">
                <a:solidFill>
                  <a:srgbClr val="FF0000"/>
                </a:solidFill>
              </a:rPr>
            </a:br>
            <a:r>
              <a:rPr lang="en-US" sz="1600" b="1" dirty="0">
                <a:solidFill>
                  <a:srgbClr val="FF0000"/>
                </a:solidFill>
              </a:rPr>
              <a:t>(2.2 kW/cm</a:t>
            </a:r>
            <a:r>
              <a:rPr lang="en-US" sz="1600" b="1" baseline="30000" dirty="0">
                <a:solidFill>
                  <a:srgbClr val="FF0000"/>
                </a:solidFill>
              </a:rPr>
              <a:t>2</a:t>
            </a:r>
            <a:r>
              <a:rPr lang="el-GR" sz="1600" b="1" dirty="0">
                <a:solidFill>
                  <a:srgbClr val="FF0000"/>
                </a:solidFill>
              </a:rPr>
              <a:t> </a:t>
            </a:r>
            <a:r>
              <a:rPr lang="en-US" sz="1600" b="1" dirty="0">
                <a:solidFill>
                  <a:srgbClr val="FF0000"/>
                </a:solidFill>
                <a:sym typeface="Symbol" panose="05050102010706020507" pitchFamily="18" charset="2"/>
              </a:rPr>
              <a:t> </a:t>
            </a:r>
            <a:r>
              <a:rPr lang="en-US" sz="1600" b="1" dirty="0">
                <a:solidFill>
                  <a:srgbClr val="FF0000"/>
                </a:solidFill>
              </a:rPr>
              <a:t>4.1 kW/cm</a:t>
            </a:r>
            <a:r>
              <a:rPr lang="en-US" sz="1600" b="1" baseline="30000" dirty="0">
                <a:solidFill>
                  <a:srgbClr val="FF0000"/>
                </a:solidFill>
              </a:rPr>
              <a:t>2</a:t>
            </a:r>
            <a:r>
              <a:rPr lang="en-US" sz="1600" b="1" dirty="0">
                <a:solidFill>
                  <a:srgbClr val="FF0000"/>
                </a:solidFill>
              </a:rPr>
              <a:t> for</a:t>
            </a:r>
            <a:r>
              <a:rPr lang="en-US" sz="1600" b="1" i="1" dirty="0">
                <a:solidFill>
                  <a:srgbClr val="FF0000"/>
                </a:solidFill>
              </a:rPr>
              <a:t> P</a:t>
            </a:r>
            <a:r>
              <a:rPr lang="en-US" sz="1600" b="1" baseline="-25000" dirty="0">
                <a:solidFill>
                  <a:srgbClr val="FF0000"/>
                </a:solidFill>
              </a:rPr>
              <a:t>i</a:t>
            </a:r>
            <a:r>
              <a:rPr lang="en-US" sz="1600" b="1" dirty="0">
                <a:solidFill>
                  <a:srgbClr val="FF0000"/>
                </a:solidFill>
              </a:rPr>
              <a:t>=150 kW). </a:t>
            </a:r>
          </a:p>
          <a:p>
            <a:pPr marL="0" indent="0">
              <a:lnSpc>
                <a:spcPct val="110000"/>
              </a:lnSpc>
              <a:spcBef>
                <a:spcPts val="0"/>
              </a:spcBef>
              <a:spcAft>
                <a:spcPts val="600"/>
              </a:spcAft>
              <a:buNone/>
            </a:pPr>
            <a:endParaRPr lang="en-US" sz="1600" dirty="0"/>
          </a:p>
        </p:txBody>
      </p:sp>
      <p:sp>
        <p:nvSpPr>
          <p:cNvPr id="3" name="Datumsplatzhalter 2"/>
          <p:cNvSpPr>
            <a:spLocks noGrp="1"/>
          </p:cNvSpPr>
          <p:nvPr>
            <p:ph type="dt" sz="half" idx="10"/>
          </p:nvPr>
        </p:nvSpPr>
        <p:spPr/>
        <p:txBody>
          <a:bodyPr/>
          <a:lstStyle/>
          <a:p>
            <a:r>
              <a:rPr lang="en-US"/>
              <a:t>2021-11-29</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19</a:t>
            </a:fld>
            <a:endParaRPr lang="en-US" noProof="0" dirty="0"/>
          </a:p>
        </p:txBody>
      </p:sp>
      <p:sp>
        <p:nvSpPr>
          <p:cNvPr id="5" name="Titel 4"/>
          <p:cNvSpPr>
            <a:spLocks noGrp="1"/>
          </p:cNvSpPr>
          <p:nvPr>
            <p:ph type="title"/>
          </p:nvPr>
        </p:nvSpPr>
        <p:spPr/>
        <p:txBody>
          <a:bodyPr>
            <a:noAutofit/>
          </a:bodyPr>
          <a:lstStyle/>
          <a:p>
            <a:r>
              <a:rPr lang="en-US" sz="2000" dirty="0"/>
              <a:t>First Findings with Regards to Injection </a:t>
            </a:r>
            <a:r>
              <a:rPr lang="en-US" sz="2000" dirty="0" smtClean="0"/>
              <a:t>Locking</a:t>
            </a:r>
            <a:br>
              <a:rPr lang="en-US" sz="2000" dirty="0" smtClean="0"/>
            </a:br>
            <a:r>
              <a:rPr lang="en-US" sz="1800" dirty="0" smtClean="0"/>
              <a:t>(for TE</a:t>
            </a:r>
            <a:r>
              <a:rPr lang="en-US" sz="1800" baseline="-25000" dirty="0" smtClean="0"/>
              <a:t>34,19</a:t>
            </a:r>
            <a:r>
              <a:rPr lang="en-US" sz="1800" dirty="0" smtClean="0"/>
              <a:t>-Mode at 170 GHz)</a:t>
            </a:r>
            <a:endParaRPr lang="en-US" sz="1800" dirty="0"/>
          </a:p>
        </p:txBody>
      </p:sp>
      <p:graphicFrame>
        <p:nvGraphicFramePr>
          <p:cNvPr id="6" name="Objekt 5"/>
          <p:cNvGraphicFramePr>
            <a:graphicFrameLocks noChangeAspect="1"/>
          </p:cNvGraphicFramePr>
          <p:nvPr>
            <p:extLst>
              <p:ext uri="{D42A27DB-BD31-4B8C-83A1-F6EECF244321}">
                <p14:modId xmlns:p14="http://schemas.microsoft.com/office/powerpoint/2010/main" val="1610033494"/>
              </p:ext>
            </p:extLst>
          </p:nvPr>
        </p:nvGraphicFramePr>
        <p:xfrm>
          <a:off x="5321108" y="1269546"/>
          <a:ext cx="3588169" cy="2747283"/>
        </p:xfrm>
        <a:graphic>
          <a:graphicData uri="http://schemas.openxmlformats.org/presentationml/2006/ole">
            <mc:AlternateContent xmlns:mc="http://schemas.openxmlformats.org/markup-compatibility/2006">
              <mc:Choice xmlns:v="urn:schemas-microsoft-com:vml" Requires="v">
                <p:oleObj spid="_x0000_s3109" name="Graph" r:id="rId3" imgW="3911097" imgH="3005750" progId="Origin50.Graph">
                  <p:embed/>
                </p:oleObj>
              </mc:Choice>
              <mc:Fallback>
                <p:oleObj name="Graph" r:id="rId3" imgW="3911097" imgH="3005750" progId="Origin50.Graph">
                  <p:embed/>
                  <p:pic>
                    <p:nvPicPr>
                      <p:cNvPr id="0" name="Objek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108" y="1269546"/>
                        <a:ext cx="3588169" cy="274728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5353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nSpc>
                <a:spcPct val="150000"/>
              </a:lnSpc>
            </a:pPr>
            <a:r>
              <a:rPr lang="en-US" dirty="0"/>
              <a:t>Introduction</a:t>
            </a:r>
          </a:p>
          <a:p>
            <a:pPr>
              <a:lnSpc>
                <a:spcPct val="150000"/>
              </a:lnSpc>
            </a:pPr>
            <a:r>
              <a:rPr lang="en-US" dirty="0"/>
              <a:t>Main Objective and Approach</a:t>
            </a:r>
          </a:p>
          <a:p>
            <a:pPr>
              <a:lnSpc>
                <a:spcPct val="150000"/>
              </a:lnSpc>
            </a:pPr>
            <a:r>
              <a:rPr lang="en-US" dirty="0"/>
              <a:t>T1.1.1: Initial Studies on MW-class 2</a:t>
            </a:r>
            <a:r>
              <a:rPr lang="en-US" baseline="30000" dirty="0"/>
              <a:t>nd</a:t>
            </a:r>
            <a:r>
              <a:rPr lang="en-US" dirty="0"/>
              <a:t> Harmonic Operation</a:t>
            </a:r>
          </a:p>
          <a:p>
            <a:pPr>
              <a:lnSpc>
                <a:spcPct val="150000"/>
              </a:lnSpc>
            </a:pPr>
            <a:r>
              <a:rPr lang="en-US" dirty="0"/>
              <a:t>T1.1.2: Research on Coupling System for Injection Locking</a:t>
            </a:r>
          </a:p>
          <a:p>
            <a:pPr>
              <a:lnSpc>
                <a:spcPct val="150000"/>
              </a:lnSpc>
            </a:pPr>
            <a:r>
              <a:rPr lang="en-US" dirty="0"/>
              <a:t>T1.2.1: Mode Converting Outer Corrugations</a:t>
            </a:r>
          </a:p>
          <a:p>
            <a:pPr>
              <a:lnSpc>
                <a:spcPct val="150000"/>
              </a:lnSpc>
            </a:pPr>
            <a:r>
              <a:rPr lang="en-US" dirty="0"/>
              <a:t>Conclusion and Outlook</a:t>
            </a:r>
          </a:p>
          <a:p>
            <a:pPr>
              <a:lnSpc>
                <a:spcPct val="150000"/>
              </a:lnSpc>
            </a:pPr>
            <a:endParaRPr lang="en-US" dirty="0"/>
          </a:p>
          <a:p>
            <a:pPr>
              <a:lnSpc>
                <a:spcPct val="150000"/>
              </a:lnSpc>
            </a:pPr>
            <a:endParaRPr lang="en-US" dirty="0"/>
          </a:p>
          <a:p>
            <a:pPr marL="0" indent="0">
              <a:lnSpc>
                <a:spcPct val="150000"/>
              </a:lnSpc>
              <a:buNone/>
            </a:pPr>
            <a:endParaRPr lang="en-US" dirty="0"/>
          </a:p>
          <a:p>
            <a:pPr marL="0" indent="0">
              <a:buNone/>
            </a:pPr>
            <a:endParaRPr lang="en-US" dirty="0"/>
          </a:p>
        </p:txBody>
      </p:sp>
      <p:sp>
        <p:nvSpPr>
          <p:cNvPr id="3" name="Datumsplatzhalter 2"/>
          <p:cNvSpPr>
            <a:spLocks noGrp="1"/>
          </p:cNvSpPr>
          <p:nvPr>
            <p:ph type="dt" sz="half" idx="10"/>
          </p:nvPr>
        </p:nvSpPr>
        <p:spPr/>
        <p:txBody>
          <a:bodyPr/>
          <a:lstStyle/>
          <a:p>
            <a:r>
              <a:rPr lang="en-US"/>
              <a:t>2021-11-29</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2</a:t>
            </a:fld>
            <a:endParaRPr lang="en-US" noProof="0" dirty="0"/>
          </a:p>
        </p:txBody>
      </p:sp>
      <p:sp>
        <p:nvSpPr>
          <p:cNvPr id="5" name="Titel 4"/>
          <p:cNvSpPr>
            <a:spLocks noGrp="1"/>
          </p:cNvSpPr>
          <p:nvPr>
            <p:ph type="title"/>
          </p:nvPr>
        </p:nvSpPr>
        <p:spPr>
          <a:xfrm>
            <a:off x="396000" y="296244"/>
            <a:ext cx="6869178" cy="575989"/>
          </a:xfrm>
        </p:spPr>
        <p:txBody>
          <a:bodyPr/>
          <a:lstStyle/>
          <a:p>
            <a:r>
              <a:rPr lang="en-US" dirty="0"/>
              <a:t>Outline</a:t>
            </a:r>
          </a:p>
        </p:txBody>
      </p:sp>
    </p:spTree>
    <p:extLst>
      <p:ext uri="{BB962C8B-B14F-4D97-AF65-F5344CB8AC3E}">
        <p14:creationId xmlns:p14="http://schemas.microsoft.com/office/powerpoint/2010/main" val="1899051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6000" y="1337726"/>
            <a:ext cx="8530055" cy="3365893"/>
          </a:xfrm>
        </p:spPr>
        <p:txBody>
          <a:bodyPr>
            <a:normAutofit lnSpcReduction="10000"/>
          </a:bodyPr>
          <a:lstStyle/>
          <a:p>
            <a:pPr marL="0" indent="0">
              <a:lnSpc>
                <a:spcPct val="120000"/>
              </a:lnSpc>
              <a:spcBef>
                <a:spcPts val="0"/>
              </a:spcBef>
              <a:spcAft>
                <a:spcPts val="600"/>
              </a:spcAft>
              <a:buNone/>
            </a:pPr>
            <a:r>
              <a:rPr lang="en-US" sz="1600" b="1" dirty="0"/>
              <a:t>Reason:</a:t>
            </a:r>
          </a:p>
          <a:p>
            <a:pPr lvl="1">
              <a:lnSpc>
                <a:spcPct val="120000"/>
              </a:lnSpc>
              <a:spcBef>
                <a:spcPts val="0"/>
              </a:spcBef>
              <a:spcAft>
                <a:spcPts val="600"/>
              </a:spcAft>
              <a:buFont typeface="Wingdings" panose="05000000000000000000" pitchFamily="2" charset="2"/>
              <a:buChar char="Ø"/>
            </a:pPr>
            <a:r>
              <a:rPr lang="en-US" sz="1600" dirty="0"/>
              <a:t>An injected signal without interaction causes a standing </a:t>
            </a:r>
            <a:r>
              <a:rPr lang="en-US" sz="1600" dirty="0" smtClean="0"/>
              <a:t>wave (due to superposition of incoming and back-reflected outgoing wave).</a:t>
            </a:r>
            <a:endParaRPr lang="en-US" sz="1600" dirty="0"/>
          </a:p>
          <a:p>
            <a:pPr marL="266771" lvl="1" indent="0">
              <a:lnSpc>
                <a:spcPct val="120000"/>
              </a:lnSpc>
              <a:spcBef>
                <a:spcPts val="0"/>
              </a:spcBef>
              <a:spcAft>
                <a:spcPts val="600"/>
              </a:spcAft>
              <a:buNone/>
            </a:pPr>
            <a:endParaRPr lang="en-US" sz="1600" dirty="0"/>
          </a:p>
          <a:p>
            <a:pPr>
              <a:lnSpc>
                <a:spcPct val="120000"/>
              </a:lnSpc>
              <a:spcBef>
                <a:spcPts val="0"/>
              </a:spcBef>
              <a:spcAft>
                <a:spcPts val="600"/>
              </a:spcAft>
              <a:buFont typeface="Wingdings" panose="05000000000000000000" pitchFamily="2" charset="2"/>
              <a:buChar char="à"/>
            </a:pPr>
            <a:r>
              <a:rPr lang="en-US" sz="1600" dirty="0">
                <a:sym typeface="Wingdings" panose="05000000000000000000" pitchFamily="2" charset="2"/>
              </a:rPr>
              <a:t>The </a:t>
            </a:r>
            <a:r>
              <a:rPr lang="en-US" sz="1600" dirty="0"/>
              <a:t>injected signal induces a maximum field that is </a:t>
            </a:r>
            <a:r>
              <a:rPr lang="en-US" sz="1600" b="1" dirty="0"/>
              <a:t>two times </a:t>
            </a:r>
            <a:r>
              <a:rPr lang="en-US" sz="1600" dirty="0"/>
              <a:t>the maximum field at free-running </a:t>
            </a:r>
            <a:r>
              <a:rPr lang="en-US" sz="1600" dirty="0" smtClean="0"/>
              <a:t>operation (for identical power).</a:t>
            </a:r>
            <a:endParaRPr lang="en-US" sz="1600" dirty="0"/>
          </a:p>
          <a:p>
            <a:pPr>
              <a:lnSpc>
                <a:spcPct val="120000"/>
              </a:lnSpc>
              <a:spcBef>
                <a:spcPts val="0"/>
              </a:spcBef>
              <a:spcAft>
                <a:spcPts val="600"/>
              </a:spcAft>
              <a:buFont typeface="Wingdings" panose="05000000000000000000" pitchFamily="2" charset="2"/>
              <a:buChar char="à"/>
            </a:pPr>
            <a:endParaRPr lang="en-US" sz="1600" b="1" dirty="0" smtClean="0">
              <a:sym typeface="Wingdings" panose="05000000000000000000" pitchFamily="2" charset="2"/>
            </a:endParaRPr>
          </a:p>
          <a:p>
            <a:pPr>
              <a:lnSpc>
                <a:spcPct val="120000"/>
              </a:lnSpc>
              <a:spcBef>
                <a:spcPts val="0"/>
              </a:spcBef>
              <a:spcAft>
                <a:spcPts val="600"/>
              </a:spcAft>
              <a:buFont typeface="Wingdings" panose="05000000000000000000" pitchFamily="2" charset="2"/>
              <a:buChar char="à"/>
            </a:pPr>
            <a:endParaRPr lang="en-US" sz="1600" b="1" dirty="0">
              <a:sym typeface="Wingdings" panose="05000000000000000000" pitchFamily="2" charset="2"/>
            </a:endParaRPr>
          </a:p>
          <a:p>
            <a:pPr>
              <a:lnSpc>
                <a:spcPct val="120000"/>
              </a:lnSpc>
              <a:spcBef>
                <a:spcPts val="0"/>
              </a:spcBef>
              <a:spcAft>
                <a:spcPts val="600"/>
              </a:spcAft>
              <a:buFont typeface="Wingdings" panose="05000000000000000000" pitchFamily="2" charset="2"/>
              <a:buChar char="à"/>
            </a:pPr>
            <a:endParaRPr lang="en-US" sz="1600" b="1" dirty="0" smtClean="0">
              <a:sym typeface="Wingdings" panose="05000000000000000000" pitchFamily="2" charset="2"/>
            </a:endParaRPr>
          </a:p>
          <a:p>
            <a:pPr>
              <a:lnSpc>
                <a:spcPct val="120000"/>
              </a:lnSpc>
              <a:spcBef>
                <a:spcPts val="0"/>
              </a:spcBef>
              <a:spcAft>
                <a:spcPts val="600"/>
              </a:spcAft>
              <a:buFont typeface="Wingdings" panose="05000000000000000000" pitchFamily="2" charset="2"/>
              <a:buChar char="à"/>
            </a:pPr>
            <a:r>
              <a:rPr lang="en-US" sz="1600" b="1" dirty="0" smtClean="0">
                <a:sym typeface="Wingdings" panose="05000000000000000000" pitchFamily="2" charset="2"/>
              </a:rPr>
              <a:t>The </a:t>
            </a:r>
            <a:r>
              <a:rPr lang="en-US" sz="1600" b="1" dirty="0">
                <a:sym typeface="Wingdings" panose="05000000000000000000" pitchFamily="2" charset="2"/>
              </a:rPr>
              <a:t>maximum possible power that can be injected </a:t>
            </a:r>
            <a:r>
              <a:rPr lang="en-US" sz="1600" b="1" dirty="0" smtClean="0">
                <a:sym typeface="Wingdings" panose="05000000000000000000" pitchFamily="2" charset="2"/>
              </a:rPr>
              <a:t>is </a:t>
            </a:r>
            <a:r>
              <a:rPr lang="en-US" sz="1600" b="1" dirty="0">
                <a:sym typeface="Wingdings" panose="05000000000000000000" pitchFamily="2" charset="2"/>
              </a:rPr>
              <a:t>limited.</a:t>
            </a:r>
            <a:endParaRPr lang="en-US" sz="1600" dirty="0"/>
          </a:p>
        </p:txBody>
      </p:sp>
      <p:sp>
        <p:nvSpPr>
          <p:cNvPr id="3" name="Datumsplatzhalter 2"/>
          <p:cNvSpPr>
            <a:spLocks noGrp="1"/>
          </p:cNvSpPr>
          <p:nvPr>
            <p:ph type="dt" sz="half" idx="10"/>
          </p:nvPr>
        </p:nvSpPr>
        <p:spPr/>
        <p:txBody>
          <a:bodyPr/>
          <a:lstStyle/>
          <a:p>
            <a:r>
              <a:rPr lang="en-US"/>
              <a:t>2021-11-29</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20</a:t>
            </a:fld>
            <a:endParaRPr lang="en-US" noProof="0" dirty="0"/>
          </a:p>
        </p:txBody>
      </p:sp>
      <p:sp>
        <p:nvSpPr>
          <p:cNvPr id="5" name="Titel 4"/>
          <p:cNvSpPr>
            <a:spLocks noGrp="1"/>
          </p:cNvSpPr>
          <p:nvPr>
            <p:ph type="title"/>
          </p:nvPr>
        </p:nvSpPr>
        <p:spPr/>
        <p:txBody>
          <a:bodyPr>
            <a:normAutofit/>
          </a:bodyPr>
          <a:lstStyle/>
          <a:p>
            <a:r>
              <a:rPr lang="en-US" sz="2000" dirty="0"/>
              <a:t>To the New Finding of Increased Ohmic Loading by Applying an Injected Power</a:t>
            </a:r>
          </a:p>
        </p:txBody>
      </p:sp>
      <mc:AlternateContent xmlns:mc="http://schemas.openxmlformats.org/markup-compatibility/2006" xmlns:a14="http://schemas.microsoft.com/office/drawing/2010/main">
        <mc:Choice Requires="a14">
          <p:sp>
            <p:nvSpPr>
              <p:cNvPr id="6" name="Textfeld 5">
                <a:extLst>
                  <a:ext uri="{FF2B5EF4-FFF2-40B4-BE49-F238E27FC236}">
                    <a16:creationId xmlns="" xmlns:a16="http://schemas.microsoft.com/office/drawing/2014/main" id="{A63ADF0A-5857-487F-8D29-9BCA1C349B1B}"/>
                  </a:ext>
                </a:extLst>
              </p:cNvPr>
              <p:cNvSpPr txBox="1"/>
              <p:nvPr/>
            </p:nvSpPr>
            <p:spPr>
              <a:xfrm>
                <a:off x="2467258" y="3360904"/>
                <a:ext cx="4868384" cy="491738"/>
              </a:xfrm>
              <a:prstGeom prst="rect">
                <a:avLst/>
              </a:prstGeom>
              <a:noFill/>
              <a:ln w="1905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a:rPr>
                          </m:ctrlPr>
                        </m:sSubPr>
                        <m:e>
                          <m:r>
                            <a:rPr lang="de-DE" sz="2400" b="0" i="1" smtClean="0">
                              <a:latin typeface="Cambria Math" panose="02040503050406030204" pitchFamily="18" charset="0"/>
                            </a:rPr>
                            <m:t>𝑃</m:t>
                          </m:r>
                        </m:e>
                        <m:sub>
                          <m:r>
                            <a:rPr lang="de-DE" sz="2400" b="0" i="1" smtClean="0">
                              <a:latin typeface="Cambria Math" panose="02040503050406030204" pitchFamily="18" charset="0"/>
                            </a:rPr>
                            <m:t>𝑙𝑜𝑠𝑠</m:t>
                          </m:r>
                          <m:r>
                            <a:rPr lang="de-DE" sz="2400" b="0" i="1" smtClean="0">
                              <a:latin typeface="Cambria Math" panose="02040503050406030204" pitchFamily="18" charset="0"/>
                            </a:rPr>
                            <m:t>_</m:t>
                          </m:r>
                          <m:r>
                            <a:rPr lang="de-DE" sz="2400" b="0" i="1" smtClean="0">
                              <a:latin typeface="Cambria Math" panose="02040503050406030204" pitchFamily="18" charset="0"/>
                            </a:rPr>
                            <m:t>𝑖𝑛𝑗𝑒𝑐𝑡𝑒𝑑</m:t>
                          </m:r>
                        </m:sub>
                      </m:sSub>
                      <m:r>
                        <m:rPr>
                          <m:nor/>
                        </m:rPr>
                        <a:rPr lang="de-DE" sz="2400" b="0" i="0" smtClean="0">
                          <a:latin typeface="Cambria Math"/>
                        </a:rPr>
                        <m:t> </m:t>
                      </m:r>
                      <m:r>
                        <m:rPr>
                          <m:nor/>
                        </m:rPr>
                        <a:rPr lang="en-GB" sz="2400"/>
                        <m:t>≃</m:t>
                      </m:r>
                      <m:r>
                        <m:rPr>
                          <m:nor/>
                        </m:rPr>
                        <a:rPr lang="de-DE" sz="2400" b="0" i="0" smtClean="0"/>
                        <m:t> </m:t>
                      </m:r>
                      <m:r>
                        <a:rPr lang="de-DE" sz="2400" b="0" i="1" smtClean="0">
                          <a:latin typeface="Cambria Math" panose="02040503050406030204" pitchFamily="18" charset="0"/>
                        </a:rPr>
                        <m:t>4</m:t>
                      </m:r>
                      <m:r>
                        <a:rPr lang="de-DE" sz="2400" b="0" i="1" smtClean="0">
                          <a:latin typeface="Cambria Math" panose="02040503050406030204" pitchFamily="18" charset="0"/>
                          <a:ea typeface="Cambria Math" panose="02040503050406030204" pitchFamily="18" charset="0"/>
                        </a:rPr>
                        <m:t>∙</m:t>
                      </m:r>
                      <m:sSub>
                        <m:sSubPr>
                          <m:ctrlPr>
                            <a:rPr lang="de-DE" sz="2400" b="0" i="1" smtClean="0">
                              <a:latin typeface="Cambria Math"/>
                              <a:ea typeface="Cambria Math" panose="02040503050406030204" pitchFamily="18" charset="0"/>
                            </a:rPr>
                          </m:ctrlPr>
                        </m:sSubPr>
                        <m:e>
                          <m:r>
                            <a:rPr lang="de-DE" sz="2400" b="0" i="1" smtClean="0">
                              <a:latin typeface="Cambria Math" panose="02040503050406030204" pitchFamily="18" charset="0"/>
                              <a:ea typeface="Cambria Math" panose="02040503050406030204" pitchFamily="18" charset="0"/>
                            </a:rPr>
                            <m:t>𝑃</m:t>
                          </m:r>
                        </m:e>
                        <m:sub>
                          <m:r>
                            <a:rPr lang="de-DE" sz="2400" b="0" i="1" smtClean="0">
                              <a:latin typeface="Cambria Math" panose="02040503050406030204" pitchFamily="18" charset="0"/>
                              <a:ea typeface="Cambria Math" panose="02040503050406030204" pitchFamily="18" charset="0"/>
                            </a:rPr>
                            <m:t>𝑙𝑜𝑠𝑠</m:t>
                          </m:r>
                          <m:r>
                            <a:rPr lang="de-DE" sz="2400" b="0" i="1" smtClean="0">
                              <a:latin typeface="Cambria Math"/>
                              <a:ea typeface="Cambria Math" panose="02040503050406030204" pitchFamily="18" charset="0"/>
                            </a:rPr>
                            <m:t>_</m:t>
                          </m:r>
                          <m:r>
                            <a:rPr lang="de-DE" sz="2400" b="0" i="1" smtClean="0">
                              <a:latin typeface="Cambria Math"/>
                              <a:ea typeface="Cambria Math" panose="02040503050406030204" pitchFamily="18" charset="0"/>
                            </a:rPr>
                            <m:t>𝑓𝑟𝑒𝑒</m:t>
                          </m:r>
                          <m:r>
                            <a:rPr lang="de-DE" sz="2400" b="0" i="1" smtClean="0">
                              <a:latin typeface="Cambria Math"/>
                              <a:ea typeface="Cambria Math" panose="02040503050406030204" pitchFamily="18" charset="0"/>
                            </a:rPr>
                            <m:t>_</m:t>
                          </m:r>
                          <m:r>
                            <a:rPr lang="de-DE" sz="2400" b="0" i="1" smtClean="0">
                              <a:latin typeface="Cambria Math"/>
                              <a:ea typeface="Cambria Math" panose="02040503050406030204" pitchFamily="18" charset="0"/>
                            </a:rPr>
                            <m:t>𝑟𝑢𝑛𝑛𝑖𝑛𝑔</m:t>
                          </m:r>
                        </m:sub>
                      </m:sSub>
                    </m:oMath>
                  </m:oMathPara>
                </a14:m>
                <a:endParaRPr lang="de-DE" sz="2400" dirty="0"/>
              </a:p>
            </p:txBody>
          </p:sp>
        </mc:Choice>
        <mc:Fallback xmlns="">
          <p:sp>
            <p:nvSpPr>
              <p:cNvPr id="6" name="Textfeld 5">
                <a:extLst>
                  <a:ext uri="{FF2B5EF4-FFF2-40B4-BE49-F238E27FC236}">
                    <a16:creationId xmlns:a16="http://schemas.microsoft.com/office/drawing/2014/main" xmlns="" xmlns:a14="http://schemas.microsoft.com/office/drawing/2010/main" id="{A63ADF0A-5857-487F-8D29-9BCA1C349B1B}"/>
                  </a:ext>
                </a:extLst>
              </p:cNvPr>
              <p:cNvSpPr txBox="1">
                <a:spLocks noRot="1" noChangeAspect="1" noMove="1" noResize="1" noEditPoints="1" noAdjustHandles="1" noChangeArrowheads="1" noChangeShapeType="1" noTextEdit="1"/>
              </p:cNvSpPr>
              <p:nvPr/>
            </p:nvSpPr>
            <p:spPr>
              <a:xfrm>
                <a:off x="2467258" y="3360904"/>
                <a:ext cx="4868384" cy="491738"/>
              </a:xfrm>
              <a:prstGeom prst="rect">
                <a:avLst/>
              </a:prstGeom>
              <a:blipFill rotWithShape="1">
                <a:blip r:embed="rId2"/>
                <a:stretch>
                  <a:fillRect b="-8333"/>
                </a:stretch>
              </a:blipFill>
              <a:ln w="1905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12527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F4F72ED-13DA-4836-AA4F-BE99338D5A99}"/>
              </a:ext>
            </a:extLst>
          </p:cNvPr>
          <p:cNvSpPr>
            <a:spLocks noGrp="1"/>
          </p:cNvSpPr>
          <p:nvPr>
            <p:ph type="dt" sz="half" idx="10"/>
          </p:nvPr>
        </p:nvSpPr>
        <p:spPr/>
        <p:txBody>
          <a:bodyPr/>
          <a:lstStyle/>
          <a:p>
            <a:r>
              <a:rPr lang="en-US"/>
              <a:t>2021-11-29</a:t>
            </a:r>
            <a:endParaRPr lang="en-US" dirty="0"/>
          </a:p>
        </p:txBody>
      </p:sp>
      <p:sp>
        <p:nvSpPr>
          <p:cNvPr id="4" name="Foliennummernplatzhalter 3">
            <a:extLst>
              <a:ext uri="{FF2B5EF4-FFF2-40B4-BE49-F238E27FC236}">
                <a16:creationId xmlns="" xmlns:a16="http://schemas.microsoft.com/office/drawing/2014/main" id="{C4B9039A-6715-4ABB-AC07-FADC19ADE2AB}"/>
              </a:ext>
            </a:extLst>
          </p:cNvPr>
          <p:cNvSpPr>
            <a:spLocks noGrp="1"/>
          </p:cNvSpPr>
          <p:nvPr>
            <p:ph type="sldNum" sz="quarter" idx="12"/>
          </p:nvPr>
        </p:nvSpPr>
        <p:spPr/>
        <p:txBody>
          <a:bodyPr/>
          <a:lstStyle/>
          <a:p>
            <a:fld id="{61696EC4-B4CF-4701-AD06-A8439D6D8E12}" type="slidenum">
              <a:rPr lang="en-US" noProof="0" smtClean="0"/>
              <a:t>21</a:t>
            </a:fld>
            <a:endParaRPr lang="en-US" noProof="0" dirty="0"/>
          </a:p>
        </p:txBody>
      </p:sp>
      <p:sp>
        <p:nvSpPr>
          <p:cNvPr id="6" name="Titel 5">
            <a:extLst>
              <a:ext uri="{FF2B5EF4-FFF2-40B4-BE49-F238E27FC236}">
                <a16:creationId xmlns="" xmlns:a16="http://schemas.microsoft.com/office/drawing/2014/main" id="{76F48CDA-E545-4FF7-AF87-B1C04B22BA6D}"/>
              </a:ext>
            </a:extLst>
          </p:cNvPr>
          <p:cNvSpPr>
            <a:spLocks noGrp="1"/>
          </p:cNvSpPr>
          <p:nvPr>
            <p:ph type="title"/>
          </p:nvPr>
        </p:nvSpPr>
        <p:spPr>
          <a:xfrm>
            <a:off x="379184" y="3419107"/>
            <a:ext cx="8358416" cy="575989"/>
          </a:xfrm>
        </p:spPr>
        <p:txBody>
          <a:bodyPr>
            <a:normAutofit fontScale="90000"/>
          </a:bodyPr>
          <a:lstStyle/>
          <a:p>
            <a:r>
              <a:rPr lang="en-US" dirty="0"/>
              <a:t>T1.1.2: Research on a Coupling System for Injection Locking</a:t>
            </a:r>
            <a:br>
              <a:rPr lang="en-US" dirty="0"/>
            </a:br>
            <a:endParaRPr lang="de-DE" dirty="0"/>
          </a:p>
        </p:txBody>
      </p:sp>
    </p:spTree>
    <p:extLst>
      <p:ext uri="{BB962C8B-B14F-4D97-AF65-F5344CB8AC3E}">
        <p14:creationId xmlns:p14="http://schemas.microsoft.com/office/powerpoint/2010/main" val="3322330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050" y="1199574"/>
            <a:ext cx="5480477" cy="1109636"/>
          </a:xfrm>
        </p:spPr>
        <p:txBody>
          <a:bodyPr>
            <a:normAutofit fontScale="92500"/>
          </a:bodyPr>
          <a:lstStyle/>
          <a:p>
            <a:pPr>
              <a:lnSpc>
                <a:spcPct val="110000"/>
              </a:lnSpc>
            </a:pPr>
            <a:r>
              <a:rPr lang="en-US" sz="1600" b="1" dirty="0"/>
              <a:t>Sub-task</a:t>
            </a:r>
            <a:r>
              <a:rPr lang="en-US" sz="1600" dirty="0"/>
              <a:t>: “Improvement of </a:t>
            </a:r>
            <a:r>
              <a:rPr lang="en-US" sz="1600" i="1" dirty="0"/>
              <a:t>KarLESSS</a:t>
            </a:r>
            <a:r>
              <a:rPr lang="en-US" sz="1600" dirty="0"/>
              <a:t> code for the simulation of the quasi-optical (Q.O.) system with ideal Gaussian mode injection from the launcher, forward and backward propagation of the wave beam in the Q.O. system.”</a:t>
            </a:r>
          </a:p>
        </p:txBody>
      </p:sp>
      <p:sp>
        <p:nvSpPr>
          <p:cNvPr id="3" name="Date Placeholder 2"/>
          <p:cNvSpPr>
            <a:spLocks noGrp="1"/>
          </p:cNvSpPr>
          <p:nvPr>
            <p:ph type="dt" sz="half" idx="10"/>
          </p:nvPr>
        </p:nvSpPr>
        <p:spPr/>
        <p:txBody>
          <a:bodyPr/>
          <a:lstStyle/>
          <a:p>
            <a:fld id="{0A9BFA6A-9A63-4E2D-92C0-C77BFA750EDB}" type="datetime1">
              <a:rPr lang="de-DE" noProof="0" smtClean="0"/>
              <a:t>29.11.2021</a:t>
            </a:fld>
            <a:endParaRPr lang="en-US" noProof="0"/>
          </a:p>
        </p:txBody>
      </p:sp>
      <p:sp>
        <p:nvSpPr>
          <p:cNvPr id="4" name="Slide Number Placeholder 3"/>
          <p:cNvSpPr>
            <a:spLocks noGrp="1"/>
          </p:cNvSpPr>
          <p:nvPr>
            <p:ph type="sldNum" sz="quarter" idx="12"/>
          </p:nvPr>
        </p:nvSpPr>
        <p:spPr/>
        <p:txBody>
          <a:bodyPr/>
          <a:lstStyle/>
          <a:p>
            <a:fld id="{61696EC4-B4CF-4701-AD06-A8439D6D8E12}" type="slidenum">
              <a:rPr lang="en-US" noProof="0" smtClean="0"/>
              <a:t>22</a:t>
            </a:fld>
            <a:endParaRPr lang="en-US" noProof="0"/>
          </a:p>
        </p:txBody>
      </p:sp>
      <p:sp>
        <p:nvSpPr>
          <p:cNvPr id="5" name="Title 4"/>
          <p:cNvSpPr>
            <a:spLocks noGrp="1"/>
          </p:cNvSpPr>
          <p:nvPr>
            <p:ph type="title"/>
          </p:nvPr>
        </p:nvSpPr>
        <p:spPr/>
        <p:txBody>
          <a:bodyPr>
            <a:normAutofit/>
          </a:bodyPr>
          <a:lstStyle/>
          <a:p>
            <a:r>
              <a:rPr lang="en-US" sz="2000" i="1" dirty="0"/>
              <a:t>T1.1.2</a:t>
            </a:r>
            <a:r>
              <a:rPr lang="en-US" sz="2000" dirty="0"/>
              <a:t>: Research on coupling system</a:t>
            </a:r>
          </a:p>
        </p:txBody>
      </p:sp>
      <p:sp>
        <p:nvSpPr>
          <p:cNvPr id="18" name="Content Placeholder 1"/>
          <p:cNvSpPr txBox="1">
            <a:spLocks/>
          </p:cNvSpPr>
          <p:nvPr/>
        </p:nvSpPr>
        <p:spPr>
          <a:xfrm>
            <a:off x="392655" y="2474329"/>
            <a:ext cx="3686980" cy="1777231"/>
          </a:xfrm>
          <a:prstGeom prst="rect">
            <a:avLst/>
          </a:prstGeom>
        </p:spPr>
        <p:txBody>
          <a:bodyPr vert="horz" lIns="0" tIns="0" rIns="0" bIns="0" rtlCol="0">
            <a:normAutofit/>
          </a:bodyPr>
          <a:lstStyle>
            <a:lvl1pPr marL="203652" indent="-203652" algn="l" defTabSz="685983" rtl="0" eaLnBrk="1" latinLnBrk="0" hangingPunct="1">
              <a:lnSpc>
                <a:spcPct val="90000"/>
              </a:lnSpc>
              <a:spcBef>
                <a:spcPts val="360"/>
              </a:spcBef>
              <a:buSzPct val="88000"/>
              <a:buFontTx/>
              <a:buBlip>
                <a:blip r:embed="rId2"/>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2"/>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2"/>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2"/>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2"/>
              </a:buBlip>
              <a:defRPr sz="16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dirty="0"/>
              <a:t>Prove-of-principle simulation</a:t>
            </a:r>
            <a:r>
              <a:rPr lang="en-US" sz="1600" dirty="0"/>
              <a:t>:</a:t>
            </a:r>
          </a:p>
          <a:p>
            <a:pPr lvl="1"/>
            <a:r>
              <a:rPr lang="en-US" sz="1400" dirty="0"/>
              <a:t>Coaxial 2 MW gyrotron</a:t>
            </a:r>
          </a:p>
          <a:p>
            <a:pPr lvl="1"/>
            <a:r>
              <a:rPr lang="en-US" sz="1400" dirty="0"/>
              <a:t>170 GHz</a:t>
            </a:r>
          </a:p>
          <a:p>
            <a:pPr lvl="1"/>
            <a:r>
              <a:rPr lang="en-US" sz="1400" dirty="0"/>
              <a:t>TE</a:t>
            </a:r>
            <a:r>
              <a:rPr lang="en-US" sz="1400" baseline="-25000" dirty="0"/>
              <a:t>34,19</a:t>
            </a:r>
          </a:p>
          <a:p>
            <a:pPr lvl="1"/>
            <a:r>
              <a:rPr lang="en-US" sz="1400" dirty="0"/>
              <a:t>Input: TEM</a:t>
            </a:r>
            <a:r>
              <a:rPr lang="en-US" sz="1400" baseline="-25000" dirty="0"/>
              <a:t>0,0</a:t>
            </a:r>
            <a:r>
              <a:rPr lang="en-US" sz="1400" dirty="0"/>
              <a:t> (Gaussian beam)</a:t>
            </a:r>
            <a:endParaRPr lang="en-US" sz="1600" dirty="0"/>
          </a:p>
        </p:txBody>
      </p:sp>
      <p:grpSp>
        <p:nvGrpSpPr>
          <p:cNvPr id="6" name="Group 5"/>
          <p:cNvGrpSpPr/>
          <p:nvPr/>
        </p:nvGrpSpPr>
        <p:grpSpPr>
          <a:xfrm>
            <a:off x="4878254" y="1807421"/>
            <a:ext cx="4337037" cy="3004902"/>
            <a:chOff x="4878254" y="1807421"/>
            <a:chExt cx="4337037" cy="3004902"/>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84186" y="1807421"/>
              <a:ext cx="2118321" cy="2818341"/>
            </a:xfrm>
            <a:prstGeom prst="rect">
              <a:avLst/>
            </a:prstGeom>
            <a:noFill/>
            <a:extLst>
              <a:ext uri="{909E8E84-426E-40DD-AFC4-6F175D3DCCD1}">
                <a14:hiddenFill xmlns:a14="http://schemas.microsoft.com/office/drawing/2010/main">
                  <a:solidFill>
                    <a:srgbClr val="FFFFFF"/>
                  </a:solidFill>
                </a14:hiddenFill>
              </a:ext>
            </a:extLst>
          </p:spPr>
        </p:pic>
        <p:sp>
          <p:nvSpPr>
            <p:cNvPr id="21" name="Right Arrow 20"/>
            <p:cNvSpPr/>
            <p:nvPr/>
          </p:nvSpPr>
          <p:spPr>
            <a:xfrm>
              <a:off x="5562590" y="2166237"/>
              <a:ext cx="317937" cy="181679"/>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2" name="TextBox 21"/>
            <p:cNvSpPr txBox="1"/>
            <p:nvPr/>
          </p:nvSpPr>
          <p:spPr>
            <a:xfrm>
              <a:off x="4878254" y="2121365"/>
              <a:ext cx="747196" cy="314471"/>
            </a:xfrm>
            <a:prstGeom prst="rect">
              <a:avLst/>
            </a:prstGeom>
            <a:noFill/>
          </p:spPr>
          <p:txBody>
            <a:bodyPr wrap="none" rtlCol="0">
              <a:spAutoFit/>
            </a:bodyPr>
            <a:lstStyle/>
            <a:p>
              <a:r>
                <a:rPr lang="en-US" sz="1400" dirty="0" smtClean="0"/>
                <a:t>TEM</a:t>
              </a:r>
              <a:r>
                <a:rPr lang="en-US" sz="1400" baseline="-25000" dirty="0" smtClean="0"/>
                <a:t>0,0</a:t>
              </a:r>
              <a:endParaRPr lang="en-US" sz="1400" baseline="-25000" dirty="0"/>
            </a:p>
          </p:txBody>
        </p:sp>
        <p:sp>
          <p:nvSpPr>
            <p:cNvPr id="23" name="TextBox 22"/>
            <p:cNvSpPr txBox="1"/>
            <p:nvPr/>
          </p:nvSpPr>
          <p:spPr>
            <a:xfrm>
              <a:off x="7838181" y="1994739"/>
              <a:ext cx="817622" cy="314471"/>
            </a:xfrm>
            <a:prstGeom prst="rect">
              <a:avLst/>
            </a:prstGeom>
            <a:noFill/>
          </p:spPr>
          <p:txBody>
            <a:bodyPr wrap="none" rtlCol="0">
              <a:spAutoFit/>
            </a:bodyPr>
            <a:lstStyle/>
            <a:p>
              <a:r>
                <a:rPr lang="en-US" sz="1400" dirty="0" smtClean="0"/>
                <a:t>Mirror 3</a:t>
              </a:r>
              <a:endParaRPr lang="en-US" sz="1400" dirty="0"/>
            </a:p>
          </p:txBody>
        </p:sp>
        <p:sp>
          <p:nvSpPr>
            <p:cNvPr id="24" name="TextBox 23"/>
            <p:cNvSpPr txBox="1"/>
            <p:nvPr/>
          </p:nvSpPr>
          <p:spPr>
            <a:xfrm>
              <a:off x="6028184" y="2844087"/>
              <a:ext cx="817622" cy="314471"/>
            </a:xfrm>
            <a:prstGeom prst="rect">
              <a:avLst/>
            </a:prstGeom>
            <a:noFill/>
          </p:spPr>
          <p:txBody>
            <a:bodyPr wrap="none" rtlCol="0">
              <a:spAutoFit/>
            </a:bodyPr>
            <a:lstStyle/>
            <a:p>
              <a:r>
                <a:rPr lang="en-US" sz="1400" dirty="0" smtClean="0"/>
                <a:t>Mirror 2</a:t>
              </a:r>
              <a:endParaRPr lang="en-US" sz="1400" dirty="0"/>
            </a:p>
          </p:txBody>
        </p:sp>
        <p:sp>
          <p:nvSpPr>
            <p:cNvPr id="25" name="TextBox 24"/>
            <p:cNvSpPr txBox="1"/>
            <p:nvPr/>
          </p:nvSpPr>
          <p:spPr>
            <a:xfrm>
              <a:off x="7610215" y="3048474"/>
              <a:ext cx="817622" cy="314471"/>
            </a:xfrm>
            <a:prstGeom prst="rect">
              <a:avLst/>
            </a:prstGeom>
            <a:noFill/>
          </p:spPr>
          <p:txBody>
            <a:bodyPr wrap="none" rtlCol="0">
              <a:spAutoFit/>
            </a:bodyPr>
            <a:lstStyle/>
            <a:p>
              <a:r>
                <a:rPr lang="en-US" sz="1400" dirty="0" smtClean="0"/>
                <a:t>Mirror 1</a:t>
              </a:r>
              <a:endParaRPr lang="en-US" sz="1400" dirty="0"/>
            </a:p>
          </p:txBody>
        </p:sp>
        <p:sp>
          <p:nvSpPr>
            <p:cNvPr id="26" name="TextBox 25"/>
            <p:cNvSpPr txBox="1"/>
            <p:nvPr/>
          </p:nvSpPr>
          <p:spPr>
            <a:xfrm>
              <a:off x="6172080" y="3725228"/>
              <a:ext cx="950290" cy="314471"/>
            </a:xfrm>
            <a:prstGeom prst="rect">
              <a:avLst/>
            </a:prstGeom>
            <a:noFill/>
          </p:spPr>
          <p:txBody>
            <a:bodyPr wrap="none" rtlCol="0">
              <a:spAutoFit/>
            </a:bodyPr>
            <a:lstStyle/>
            <a:p>
              <a:r>
                <a:rPr lang="en-US" sz="1400" dirty="0" smtClean="0"/>
                <a:t>Launcher</a:t>
              </a:r>
              <a:endParaRPr lang="en-US" sz="1400" dirty="0"/>
            </a:p>
          </p:txBody>
        </p:sp>
        <p:sp>
          <p:nvSpPr>
            <p:cNvPr id="27" name="Right Arrow 26"/>
            <p:cNvSpPr/>
            <p:nvPr/>
          </p:nvSpPr>
          <p:spPr>
            <a:xfrm rot="5400000">
              <a:off x="7085293" y="4399741"/>
              <a:ext cx="170371" cy="13632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8" name="TextBox 27"/>
            <p:cNvSpPr txBox="1"/>
            <p:nvPr/>
          </p:nvSpPr>
          <p:spPr>
            <a:xfrm>
              <a:off x="6749975" y="4497852"/>
              <a:ext cx="2465316" cy="314471"/>
            </a:xfrm>
            <a:prstGeom prst="rect">
              <a:avLst/>
            </a:prstGeom>
            <a:noFill/>
          </p:spPr>
          <p:txBody>
            <a:bodyPr wrap="none" rtlCol="0">
              <a:spAutoFit/>
            </a:bodyPr>
            <a:lstStyle/>
            <a:p>
              <a:r>
                <a:rPr lang="en-US" sz="1400" dirty="0" smtClean="0"/>
                <a:t>Field radiated into the cavity</a:t>
              </a:r>
              <a:endParaRPr lang="en-US" sz="1400" dirty="0"/>
            </a:p>
          </p:txBody>
        </p:sp>
      </p:grpSp>
    </p:spTree>
    <p:extLst>
      <p:ext uri="{BB962C8B-B14F-4D97-AF65-F5344CB8AC3E}">
        <p14:creationId xmlns:p14="http://schemas.microsoft.com/office/powerpoint/2010/main" val="3347760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732" y="1571766"/>
            <a:ext cx="1280160" cy="313944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0A9BFA6A-9A63-4E2D-92C0-C77BFA750EDB}" type="datetime1">
              <a:rPr lang="de-DE" noProof="0" smtClean="0"/>
              <a:t>29.11.2021</a:t>
            </a:fld>
            <a:endParaRPr lang="en-US" noProof="0"/>
          </a:p>
        </p:txBody>
      </p:sp>
      <p:sp>
        <p:nvSpPr>
          <p:cNvPr id="4" name="Slide Number Placeholder 3"/>
          <p:cNvSpPr>
            <a:spLocks noGrp="1"/>
          </p:cNvSpPr>
          <p:nvPr>
            <p:ph type="sldNum" sz="quarter" idx="12"/>
          </p:nvPr>
        </p:nvSpPr>
        <p:spPr/>
        <p:txBody>
          <a:bodyPr/>
          <a:lstStyle/>
          <a:p>
            <a:fld id="{61696EC4-B4CF-4701-AD06-A8439D6D8E12}" type="slidenum">
              <a:rPr lang="en-US" noProof="0" smtClean="0"/>
              <a:t>23</a:t>
            </a:fld>
            <a:endParaRPr lang="en-US" noProof="0"/>
          </a:p>
        </p:txBody>
      </p:sp>
      <p:sp>
        <p:nvSpPr>
          <p:cNvPr id="5" name="Title 4"/>
          <p:cNvSpPr>
            <a:spLocks noGrp="1"/>
          </p:cNvSpPr>
          <p:nvPr>
            <p:ph type="title"/>
          </p:nvPr>
        </p:nvSpPr>
        <p:spPr/>
        <p:txBody>
          <a:bodyPr>
            <a:normAutofit/>
          </a:bodyPr>
          <a:lstStyle/>
          <a:p>
            <a:r>
              <a:rPr lang="en-US" sz="2000" i="1" dirty="0"/>
              <a:t>T1.1.2</a:t>
            </a:r>
            <a:r>
              <a:rPr lang="en-US" sz="2000" dirty="0"/>
              <a:t>: Research on coupling system</a:t>
            </a:r>
          </a:p>
        </p:txBody>
      </p:sp>
      <p:grpSp>
        <p:nvGrpSpPr>
          <p:cNvPr id="6" name="Group 5"/>
          <p:cNvGrpSpPr/>
          <p:nvPr/>
        </p:nvGrpSpPr>
        <p:grpSpPr>
          <a:xfrm>
            <a:off x="5593976" y="1804545"/>
            <a:ext cx="3361765" cy="2441366"/>
            <a:chOff x="5593976" y="1804545"/>
            <a:chExt cx="3361765" cy="2441366"/>
          </a:xfrm>
        </p:grpSpPr>
        <p:pic>
          <p:nvPicPr>
            <p:cNvPr id="4099" name="Picture 3" descr="Z:\home\marek\owncloud_phd\Presentations\own_presentations\2021_ENR_annual_meeting\figures\relPower_d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976" y="2089307"/>
              <a:ext cx="3361765" cy="2156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89903" y="1804545"/>
              <a:ext cx="1428596" cy="338554"/>
            </a:xfrm>
            <a:prstGeom prst="rect">
              <a:avLst/>
            </a:prstGeom>
            <a:noFill/>
          </p:spPr>
          <p:txBody>
            <a:bodyPr wrap="none" rtlCol="0">
              <a:spAutoFit/>
            </a:bodyPr>
            <a:lstStyle/>
            <a:p>
              <a:r>
                <a:rPr lang="en-US" sz="1600" dirty="0"/>
                <a:t>Mode content</a:t>
              </a:r>
            </a:p>
          </p:txBody>
        </p:sp>
      </p:grpSp>
      <p:cxnSp>
        <p:nvCxnSpPr>
          <p:cNvPr id="18" name="Straight Connector 17"/>
          <p:cNvCxnSpPr/>
          <p:nvPr/>
        </p:nvCxnSpPr>
        <p:spPr>
          <a:xfrm>
            <a:off x="679076" y="4008190"/>
            <a:ext cx="535362"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16" name="Group 15"/>
          <p:cNvGrpSpPr/>
          <p:nvPr/>
        </p:nvGrpSpPr>
        <p:grpSpPr>
          <a:xfrm>
            <a:off x="603487" y="1008891"/>
            <a:ext cx="1961242" cy="3672647"/>
            <a:chOff x="805207" y="1008891"/>
            <a:chExt cx="1961242" cy="3672647"/>
          </a:xfrm>
        </p:grpSpPr>
        <p:sp>
          <p:nvSpPr>
            <p:cNvPr id="7" name="Right Arrow 6"/>
            <p:cNvSpPr/>
            <p:nvPr/>
          </p:nvSpPr>
          <p:spPr>
            <a:xfrm rot="5400000">
              <a:off x="1079105" y="1317362"/>
              <a:ext cx="219869" cy="17593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05207" y="1008891"/>
              <a:ext cx="806631" cy="338554"/>
            </a:xfrm>
            <a:prstGeom prst="rect">
              <a:avLst/>
            </a:prstGeom>
            <a:noFill/>
          </p:spPr>
          <p:txBody>
            <a:bodyPr wrap="none" rtlCol="0">
              <a:spAutoFit/>
            </a:bodyPr>
            <a:lstStyle/>
            <a:p>
              <a:r>
                <a:rPr lang="en-US" sz="1600" dirty="0"/>
                <a:t>TEM</a:t>
              </a:r>
              <a:r>
                <a:rPr lang="en-US" sz="1600" baseline="-25000" dirty="0"/>
                <a:t>0,0</a:t>
              </a:r>
            </a:p>
          </p:txBody>
        </p:sp>
        <p:grpSp>
          <p:nvGrpSpPr>
            <p:cNvPr id="15" name="Group 14"/>
            <p:cNvGrpSpPr/>
            <p:nvPr/>
          </p:nvGrpSpPr>
          <p:grpSpPr>
            <a:xfrm>
              <a:off x="1681187" y="2546877"/>
              <a:ext cx="1085262" cy="2134661"/>
              <a:chOff x="1681187" y="2546877"/>
              <a:chExt cx="1085262" cy="2134661"/>
            </a:xfrm>
          </p:grpSpPr>
          <p:sp>
            <p:nvSpPr>
              <p:cNvPr id="9" name="TextBox 8"/>
              <p:cNvSpPr txBox="1"/>
              <p:nvPr/>
            </p:nvSpPr>
            <p:spPr>
              <a:xfrm>
                <a:off x="1727382" y="4165257"/>
                <a:ext cx="753732" cy="338554"/>
              </a:xfrm>
              <a:prstGeom prst="rect">
                <a:avLst/>
              </a:prstGeom>
              <a:noFill/>
            </p:spPr>
            <p:txBody>
              <a:bodyPr wrap="none" rtlCol="0">
                <a:spAutoFit/>
              </a:bodyPr>
              <a:lstStyle/>
              <a:p>
                <a:r>
                  <a:rPr lang="en-US" sz="1600" dirty="0"/>
                  <a:t>Cavity</a:t>
                </a:r>
              </a:p>
            </p:txBody>
          </p:sp>
          <p:sp>
            <p:nvSpPr>
              <p:cNvPr id="11" name="Right Bracket 10"/>
              <p:cNvSpPr/>
              <p:nvPr/>
            </p:nvSpPr>
            <p:spPr>
              <a:xfrm>
                <a:off x="1681187" y="2546877"/>
                <a:ext cx="45719" cy="1461313"/>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3" name="Right Bracket 12"/>
              <p:cNvSpPr/>
              <p:nvPr/>
            </p:nvSpPr>
            <p:spPr>
              <a:xfrm>
                <a:off x="1681187" y="4038600"/>
                <a:ext cx="46195" cy="642938"/>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 name="TextBox 7"/>
              <p:cNvSpPr txBox="1"/>
              <p:nvPr/>
            </p:nvSpPr>
            <p:spPr>
              <a:xfrm>
                <a:off x="1727382" y="3208522"/>
                <a:ext cx="1039067" cy="338554"/>
              </a:xfrm>
              <a:prstGeom prst="rect">
                <a:avLst/>
              </a:prstGeom>
              <a:noFill/>
            </p:spPr>
            <p:txBody>
              <a:bodyPr wrap="none" rtlCol="0">
                <a:spAutoFit/>
              </a:bodyPr>
              <a:lstStyle/>
              <a:p>
                <a:r>
                  <a:rPr lang="en-US" sz="1600" dirty="0"/>
                  <a:t>Launcher</a:t>
                </a:r>
              </a:p>
            </p:txBody>
          </p:sp>
        </p:grpSp>
      </p:grpSp>
      <p:grpSp>
        <p:nvGrpSpPr>
          <p:cNvPr id="12" name="Group 11"/>
          <p:cNvGrpSpPr/>
          <p:nvPr/>
        </p:nvGrpSpPr>
        <p:grpSpPr>
          <a:xfrm>
            <a:off x="2673751" y="1393774"/>
            <a:ext cx="2742940" cy="3157826"/>
            <a:chOff x="2673751" y="1393774"/>
            <a:chExt cx="2742940" cy="3157826"/>
          </a:xfrm>
        </p:grpSpPr>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73751" y="1839137"/>
              <a:ext cx="2742940" cy="271246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083942" y="1393774"/>
              <a:ext cx="2024913" cy="584775"/>
            </a:xfrm>
            <a:prstGeom prst="rect">
              <a:avLst/>
            </a:prstGeom>
            <a:noFill/>
          </p:spPr>
          <p:txBody>
            <a:bodyPr wrap="none" rtlCol="0">
              <a:spAutoFit/>
            </a:bodyPr>
            <a:lstStyle/>
            <a:p>
              <a:pPr algn="ctr"/>
              <a:r>
                <a:rPr lang="en-US" sz="1600" dirty="0" smtClean="0"/>
                <a:t>Mode pattern at the </a:t>
              </a:r>
            </a:p>
            <a:p>
              <a:pPr algn="ctr"/>
              <a:r>
                <a:rPr lang="en-US" sz="1600" dirty="0" smtClean="0"/>
                <a:t>launcher entrance</a:t>
              </a:r>
              <a:endParaRPr lang="en-US" sz="1600" dirty="0"/>
            </a:p>
          </p:txBody>
        </p:sp>
      </p:grpSp>
    </p:spTree>
    <p:extLst>
      <p:ext uri="{BB962C8B-B14F-4D97-AF65-F5344CB8AC3E}">
        <p14:creationId xmlns:p14="http://schemas.microsoft.com/office/powerpoint/2010/main" val="2486698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682762" y="1217049"/>
            <a:ext cx="8340051" cy="3365284"/>
          </a:xfrm>
          <a:prstGeom prst="rect">
            <a:avLst/>
          </a:prstGeom>
        </p:spPr>
      </p:pic>
      <p:sp>
        <p:nvSpPr>
          <p:cNvPr id="3" name="Date Placeholder 2"/>
          <p:cNvSpPr>
            <a:spLocks noGrp="1"/>
          </p:cNvSpPr>
          <p:nvPr>
            <p:ph type="dt" sz="half" idx="10"/>
          </p:nvPr>
        </p:nvSpPr>
        <p:spPr/>
        <p:txBody>
          <a:bodyPr/>
          <a:lstStyle/>
          <a:p>
            <a:r>
              <a:rPr lang="en-US"/>
              <a:t>2021-11-29</a:t>
            </a:r>
            <a:endParaRPr lang="en-US" dirty="0"/>
          </a:p>
        </p:txBody>
      </p:sp>
      <p:sp>
        <p:nvSpPr>
          <p:cNvPr id="4" name="Slide Number Placeholder 3"/>
          <p:cNvSpPr>
            <a:spLocks noGrp="1"/>
          </p:cNvSpPr>
          <p:nvPr>
            <p:ph type="sldNum" sz="quarter" idx="12"/>
          </p:nvPr>
        </p:nvSpPr>
        <p:spPr/>
        <p:txBody>
          <a:bodyPr/>
          <a:lstStyle/>
          <a:p>
            <a:fld id="{61696EC4-B4CF-4701-AD06-A8439D6D8E12}" type="slidenum">
              <a:rPr lang="en-US" noProof="0" smtClean="0"/>
              <a:t>24</a:t>
            </a:fld>
            <a:endParaRPr lang="en-US" noProof="0" dirty="0"/>
          </a:p>
        </p:txBody>
      </p:sp>
      <p:sp>
        <p:nvSpPr>
          <p:cNvPr id="6" name="Titel 13"/>
          <p:cNvSpPr>
            <a:spLocks noGrp="1"/>
          </p:cNvSpPr>
          <p:nvPr>
            <p:ph type="title"/>
          </p:nvPr>
        </p:nvSpPr>
        <p:spPr/>
        <p:txBody>
          <a:bodyPr>
            <a:normAutofit fontScale="90000"/>
          </a:bodyPr>
          <a:lstStyle/>
          <a:p>
            <a:r>
              <a:rPr lang="en-US" dirty="0"/>
              <a:t>T1.1.2: Research on Coupling System</a:t>
            </a:r>
            <a:br>
              <a:rPr lang="en-US" dirty="0"/>
            </a:br>
            <a:r>
              <a:rPr lang="en-US" sz="2200" dirty="0"/>
              <a:t>Design of launcher for co-and counter-rotating mode</a:t>
            </a:r>
          </a:p>
        </p:txBody>
      </p:sp>
      <p:sp>
        <p:nvSpPr>
          <p:cNvPr id="7" name="Content Placeholder 2"/>
          <p:cNvSpPr txBox="1">
            <a:spLocks/>
          </p:cNvSpPr>
          <p:nvPr/>
        </p:nvSpPr>
        <p:spPr bwMode="auto">
          <a:xfrm>
            <a:off x="377631" y="956738"/>
            <a:ext cx="5688632" cy="2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14325" indent="-314325" algn="l" rtl="0" eaLnBrk="0" fontAlgn="base" hangingPunct="0">
              <a:spcBef>
                <a:spcPct val="20000"/>
              </a:spcBef>
              <a:spcAft>
                <a:spcPct val="0"/>
              </a:spcAft>
              <a:buBlip>
                <a:blip r:embed="rId3"/>
              </a:buBlip>
              <a:defRPr sz="2000">
                <a:solidFill>
                  <a:schemeClr val="tx1"/>
                </a:solidFill>
                <a:latin typeface="+mn-lt"/>
                <a:ea typeface="+mn-ea"/>
                <a:cs typeface="+mn-cs"/>
              </a:defRPr>
            </a:lvl1pPr>
            <a:lvl2pPr marL="790575" indent="-314325" algn="l" rtl="0" eaLnBrk="0" fontAlgn="base" hangingPunct="0">
              <a:spcBef>
                <a:spcPct val="20000"/>
              </a:spcBef>
              <a:spcAft>
                <a:spcPct val="0"/>
              </a:spcAft>
              <a:buBlip>
                <a:blip r:embed="rId4"/>
              </a:buBlip>
              <a:defRPr>
                <a:solidFill>
                  <a:schemeClr val="tx1"/>
                </a:solidFill>
                <a:latin typeface="+mn-lt"/>
              </a:defRPr>
            </a:lvl2pPr>
            <a:lvl3pPr marL="1209675" indent="-276225" algn="l" rtl="0" eaLnBrk="0" fontAlgn="base" hangingPunct="0">
              <a:spcBef>
                <a:spcPct val="20000"/>
              </a:spcBef>
              <a:spcAft>
                <a:spcPct val="0"/>
              </a:spcAft>
              <a:buBlip>
                <a:blip r:embed="rId5"/>
              </a:buBlip>
              <a:defRPr sz="1600">
                <a:solidFill>
                  <a:schemeClr val="tx1"/>
                </a:solidFill>
                <a:latin typeface="+mn-lt"/>
              </a:defRPr>
            </a:lvl3pPr>
            <a:lvl4pPr marL="1657350" indent="-276225" algn="l" rtl="0" eaLnBrk="0" fontAlgn="base" hangingPunct="0">
              <a:spcBef>
                <a:spcPct val="20000"/>
              </a:spcBef>
              <a:spcAft>
                <a:spcPct val="0"/>
              </a:spcAft>
              <a:buBlip>
                <a:blip r:embed="rId5"/>
              </a:buBlip>
              <a:defRPr sz="1600">
                <a:solidFill>
                  <a:schemeClr val="tx1"/>
                </a:solidFill>
                <a:latin typeface="+mn-lt"/>
              </a:defRPr>
            </a:lvl4pPr>
            <a:lvl5pPr marL="2095500" indent="-276225" algn="l" rtl="0" eaLnBrk="0" fontAlgn="base" hangingPunct="0">
              <a:spcBef>
                <a:spcPct val="20000"/>
              </a:spcBef>
              <a:spcAft>
                <a:spcPct val="0"/>
              </a:spcAft>
              <a:buBlip>
                <a:blip r:embed="rId5"/>
              </a:buBlip>
              <a:defRPr sz="1600">
                <a:solidFill>
                  <a:schemeClr val="tx1"/>
                </a:solidFill>
                <a:latin typeface="+mn-lt"/>
              </a:defRPr>
            </a:lvl5pPr>
            <a:lvl6pPr marL="2514600" indent="-228600" algn="l" rtl="0" fontAlgn="base">
              <a:spcBef>
                <a:spcPct val="20000"/>
              </a:spcBef>
              <a:spcAft>
                <a:spcPct val="0"/>
              </a:spcAft>
              <a:buSzPct val="60000"/>
              <a:buBlip>
                <a:blip r:embed="rId6"/>
              </a:buBlip>
              <a:defRPr sz="1400">
                <a:solidFill>
                  <a:schemeClr val="tx1"/>
                </a:solidFill>
                <a:latin typeface="+mn-lt"/>
              </a:defRPr>
            </a:lvl6pPr>
            <a:lvl7pPr marL="2971800" indent="-228600" algn="l" rtl="0" fontAlgn="base">
              <a:spcBef>
                <a:spcPct val="20000"/>
              </a:spcBef>
              <a:spcAft>
                <a:spcPct val="0"/>
              </a:spcAft>
              <a:buSzPct val="60000"/>
              <a:buBlip>
                <a:blip r:embed="rId6"/>
              </a:buBlip>
              <a:defRPr sz="1400">
                <a:solidFill>
                  <a:schemeClr val="tx1"/>
                </a:solidFill>
                <a:latin typeface="+mn-lt"/>
              </a:defRPr>
            </a:lvl7pPr>
            <a:lvl8pPr marL="3429000" indent="-228600" algn="l" rtl="0" fontAlgn="base">
              <a:spcBef>
                <a:spcPct val="20000"/>
              </a:spcBef>
              <a:spcAft>
                <a:spcPct val="0"/>
              </a:spcAft>
              <a:buSzPct val="60000"/>
              <a:buBlip>
                <a:blip r:embed="rId6"/>
              </a:buBlip>
              <a:defRPr sz="1400">
                <a:solidFill>
                  <a:schemeClr val="tx1"/>
                </a:solidFill>
                <a:latin typeface="+mn-lt"/>
              </a:defRPr>
            </a:lvl8pPr>
            <a:lvl9pPr marL="3886200" indent="-228600" algn="l" rtl="0" fontAlgn="base">
              <a:spcBef>
                <a:spcPct val="20000"/>
              </a:spcBef>
              <a:spcAft>
                <a:spcPct val="0"/>
              </a:spcAft>
              <a:buSzPct val="60000"/>
              <a:buBlip>
                <a:blip r:embed="rId6"/>
              </a:buBlip>
              <a:defRPr sz="1400">
                <a:solidFill>
                  <a:schemeClr val="tx1"/>
                </a:solidFill>
                <a:latin typeface="+mn-lt"/>
              </a:defRPr>
            </a:lvl9pPr>
          </a:lstStyle>
          <a:p>
            <a:pPr marL="0" indent="0" defTabSz="914400">
              <a:buClrTx/>
              <a:buSzTx/>
              <a:buFontTx/>
              <a:buNone/>
            </a:pPr>
            <a:r>
              <a:rPr lang="de-DE" sz="1600" kern="0" dirty="0">
                <a:cs typeface="Times New Roman" panose="02020603050405020304" pitchFamily="18" charset="0"/>
              </a:rPr>
              <a:t>Based on hybrid-type launcher</a:t>
            </a:r>
          </a:p>
        </p:txBody>
      </p:sp>
      <p:grpSp>
        <p:nvGrpSpPr>
          <p:cNvPr id="47" name="Group 46"/>
          <p:cNvGrpSpPr/>
          <p:nvPr/>
        </p:nvGrpSpPr>
        <p:grpSpPr>
          <a:xfrm>
            <a:off x="826778" y="1279731"/>
            <a:ext cx="8104950" cy="3393466"/>
            <a:chOff x="826778" y="1279731"/>
            <a:chExt cx="8104950" cy="3393466"/>
          </a:xfrm>
        </p:grpSpPr>
        <p:grpSp>
          <p:nvGrpSpPr>
            <p:cNvPr id="28" name="Group 27"/>
            <p:cNvGrpSpPr/>
            <p:nvPr/>
          </p:nvGrpSpPr>
          <p:grpSpPr>
            <a:xfrm>
              <a:off x="826778" y="1279731"/>
              <a:ext cx="5986261" cy="3393466"/>
              <a:chOff x="1547664" y="1310479"/>
              <a:chExt cx="5986261" cy="4659068"/>
            </a:xfrm>
          </p:grpSpPr>
          <p:pic>
            <p:nvPicPr>
              <p:cNvPr id="29" name="Picture 28"/>
              <p:cNvPicPr/>
              <p:nvPr/>
            </p:nvPicPr>
            <p:blipFill>
              <a:blip r:embed="rId7">
                <a:extLst>
                  <a:ext uri="{28A0092B-C50C-407E-A947-70E740481C1C}">
                    <a14:useLocalDpi xmlns:a14="http://schemas.microsoft.com/office/drawing/2010/main" val="0"/>
                  </a:ext>
                </a:extLst>
              </a:blip>
              <a:srcRect/>
              <a:stretch>
                <a:fillRect/>
              </a:stretch>
            </p:blipFill>
            <p:spPr bwMode="auto">
              <a:xfrm>
                <a:off x="1655676" y="1339403"/>
                <a:ext cx="2520280" cy="1872207"/>
              </a:xfrm>
              <a:prstGeom prst="rect">
                <a:avLst/>
              </a:prstGeom>
              <a:noFill/>
              <a:ln>
                <a:noFill/>
              </a:ln>
            </p:spPr>
          </p:pic>
          <p:pic>
            <p:nvPicPr>
              <p:cNvPr id="30" name="Picture 29"/>
              <p:cNvPicPr/>
              <p:nvPr/>
            </p:nvPicPr>
            <p:blipFill>
              <a:blip r:embed="rId8">
                <a:extLst>
                  <a:ext uri="{28A0092B-C50C-407E-A947-70E740481C1C}">
                    <a14:useLocalDpi xmlns:a14="http://schemas.microsoft.com/office/drawing/2010/main" val="0"/>
                  </a:ext>
                </a:extLst>
              </a:blip>
              <a:srcRect/>
              <a:stretch>
                <a:fillRect/>
              </a:stretch>
            </p:blipFill>
            <p:spPr bwMode="auto">
              <a:xfrm>
                <a:off x="5222236" y="1310479"/>
                <a:ext cx="2304255" cy="1907207"/>
              </a:xfrm>
              <a:prstGeom prst="rect">
                <a:avLst/>
              </a:prstGeom>
              <a:noFill/>
              <a:ln>
                <a:noFill/>
              </a:ln>
            </p:spPr>
          </p:pic>
          <p:pic>
            <p:nvPicPr>
              <p:cNvPr id="31" name="Picture 30"/>
              <p:cNvPicPr/>
              <p:nvPr/>
            </p:nvPicPr>
            <p:blipFill>
              <a:blip r:embed="rId9">
                <a:extLst>
                  <a:ext uri="{28A0092B-C50C-407E-A947-70E740481C1C}">
                    <a14:useLocalDpi xmlns:a14="http://schemas.microsoft.com/office/drawing/2010/main" val="0"/>
                  </a:ext>
                </a:extLst>
              </a:blip>
              <a:srcRect/>
              <a:stretch>
                <a:fillRect/>
              </a:stretch>
            </p:blipFill>
            <p:spPr bwMode="auto">
              <a:xfrm>
                <a:off x="1627106" y="3680101"/>
                <a:ext cx="2548850" cy="1872208"/>
              </a:xfrm>
              <a:prstGeom prst="rect">
                <a:avLst/>
              </a:prstGeom>
              <a:noFill/>
              <a:ln>
                <a:noFill/>
              </a:ln>
            </p:spPr>
          </p:pic>
          <p:pic>
            <p:nvPicPr>
              <p:cNvPr id="32" name="Picture 31"/>
              <p:cNvPicPr/>
              <p:nvPr/>
            </p:nvPicPr>
            <p:blipFill>
              <a:blip r:embed="rId10">
                <a:extLst>
                  <a:ext uri="{28A0092B-C50C-407E-A947-70E740481C1C}">
                    <a14:useLocalDpi xmlns:a14="http://schemas.microsoft.com/office/drawing/2010/main" val="0"/>
                  </a:ext>
                </a:extLst>
              </a:blip>
              <a:srcRect/>
              <a:stretch>
                <a:fillRect/>
              </a:stretch>
            </p:blipFill>
            <p:spPr bwMode="auto">
              <a:xfrm>
                <a:off x="5227506" y="3628654"/>
                <a:ext cx="2306419" cy="1923655"/>
              </a:xfrm>
              <a:prstGeom prst="rect">
                <a:avLst/>
              </a:prstGeom>
              <a:noFill/>
              <a:ln>
                <a:noFill/>
              </a:ln>
            </p:spPr>
          </p:pic>
          <p:sp>
            <p:nvSpPr>
              <p:cNvPr id="33" name="Rectangle 32"/>
              <p:cNvSpPr/>
              <p:nvPr/>
            </p:nvSpPr>
            <p:spPr>
              <a:xfrm>
                <a:off x="1559765" y="3212985"/>
                <a:ext cx="3068789" cy="380307"/>
              </a:xfrm>
              <a:prstGeom prst="rect">
                <a:avLst/>
              </a:prstGeom>
            </p:spPr>
            <p:txBody>
              <a:bodyPr wrap="none">
                <a:spAutoFit/>
              </a:bodyPr>
              <a:lstStyle/>
              <a:p>
                <a:r>
                  <a:rPr lang="en-US" altLang="zh-CN" sz="1200" dirty="0">
                    <a:solidFill>
                      <a:schemeClr val="tx1"/>
                    </a:solidFill>
                    <a:cs typeface="Times New Roman" panose="02020603050405020304" pitchFamily="18" charset="0"/>
                  </a:rPr>
                  <a:t>Field distribution operating in TE</a:t>
                </a:r>
                <a:r>
                  <a:rPr lang="en-US" altLang="zh-CN" sz="800" dirty="0">
                    <a:solidFill>
                      <a:schemeClr val="tx1"/>
                    </a:solidFill>
                    <a:cs typeface="Times New Roman" panose="02020603050405020304" pitchFamily="18" charset="0"/>
                  </a:rPr>
                  <a:t>+32,9</a:t>
                </a:r>
                <a:r>
                  <a:rPr lang="en-US" altLang="zh-CN" sz="1200" dirty="0">
                    <a:solidFill>
                      <a:schemeClr val="tx1"/>
                    </a:solidFill>
                    <a:cs typeface="Times New Roman" panose="02020603050405020304" pitchFamily="18" charset="0"/>
                  </a:rPr>
                  <a:t> mode</a:t>
                </a:r>
                <a:endParaRPr lang="en-US" sz="1200" dirty="0">
                  <a:cs typeface="Times New Roman" panose="02020603050405020304" pitchFamily="18" charset="0"/>
                </a:endParaRPr>
              </a:p>
            </p:txBody>
          </p:sp>
          <p:sp>
            <p:nvSpPr>
              <p:cNvPr id="34" name="Rectangle 33"/>
              <p:cNvSpPr/>
              <p:nvPr/>
            </p:nvSpPr>
            <p:spPr>
              <a:xfrm>
                <a:off x="1547664" y="5589241"/>
                <a:ext cx="3141065" cy="380306"/>
              </a:xfrm>
              <a:prstGeom prst="rect">
                <a:avLst/>
              </a:prstGeom>
            </p:spPr>
            <p:txBody>
              <a:bodyPr wrap="square">
                <a:spAutoFit/>
              </a:bodyPr>
              <a:lstStyle/>
              <a:p>
                <a:r>
                  <a:rPr lang="en-US" altLang="zh-CN" sz="1200" dirty="0">
                    <a:solidFill>
                      <a:schemeClr val="tx1"/>
                    </a:solidFill>
                    <a:cs typeface="Times New Roman" panose="02020603050405020304" pitchFamily="18" charset="0"/>
                  </a:rPr>
                  <a:t>Field distribution operating in TE</a:t>
                </a:r>
                <a:r>
                  <a:rPr lang="en-US" altLang="zh-CN" sz="800" dirty="0">
                    <a:solidFill>
                      <a:schemeClr val="tx1"/>
                    </a:solidFill>
                    <a:cs typeface="Times New Roman" panose="02020603050405020304" pitchFamily="18" charset="0"/>
                  </a:rPr>
                  <a:t>-32,9</a:t>
                </a:r>
                <a:r>
                  <a:rPr lang="en-US" altLang="zh-CN" sz="1200" dirty="0">
                    <a:solidFill>
                      <a:schemeClr val="tx1"/>
                    </a:solidFill>
                    <a:cs typeface="Times New Roman" panose="02020603050405020304" pitchFamily="18" charset="0"/>
                  </a:rPr>
                  <a:t> mode</a:t>
                </a:r>
                <a:endParaRPr lang="en-US" sz="1200" dirty="0">
                  <a:cs typeface="Times New Roman" panose="02020603050405020304" pitchFamily="18" charset="0"/>
                </a:endParaRPr>
              </a:p>
            </p:txBody>
          </p:sp>
          <p:sp>
            <p:nvSpPr>
              <p:cNvPr id="35" name="Rectangle 34"/>
              <p:cNvSpPr/>
              <p:nvPr/>
            </p:nvSpPr>
            <p:spPr>
              <a:xfrm>
                <a:off x="6012160" y="3257606"/>
                <a:ext cx="1224136" cy="380307"/>
              </a:xfrm>
              <a:prstGeom prst="rect">
                <a:avLst/>
              </a:prstGeom>
            </p:spPr>
            <p:txBody>
              <a:bodyPr wrap="square">
                <a:spAutoFit/>
              </a:bodyPr>
              <a:lstStyle/>
              <a:p>
                <a:r>
                  <a:rPr lang="en-US" altLang="zh-CN" sz="1200" dirty="0">
                    <a:solidFill>
                      <a:schemeClr val="tx1"/>
                    </a:solidFill>
                    <a:cs typeface="Times New Roman" panose="02020603050405020304" pitchFamily="18" charset="0"/>
                  </a:rPr>
                  <a:t>On aperture</a:t>
                </a:r>
                <a:endParaRPr lang="en-US" sz="1200" dirty="0">
                  <a:cs typeface="Times New Roman" panose="02020603050405020304" pitchFamily="18" charset="0"/>
                </a:endParaRPr>
              </a:p>
            </p:txBody>
          </p:sp>
          <p:sp>
            <p:nvSpPr>
              <p:cNvPr id="36" name="Rectangle 35"/>
              <p:cNvSpPr/>
              <p:nvPr/>
            </p:nvSpPr>
            <p:spPr>
              <a:xfrm>
                <a:off x="6012160" y="5589240"/>
                <a:ext cx="1008112" cy="380307"/>
              </a:xfrm>
              <a:prstGeom prst="rect">
                <a:avLst/>
              </a:prstGeom>
            </p:spPr>
            <p:txBody>
              <a:bodyPr wrap="square">
                <a:spAutoFit/>
              </a:bodyPr>
              <a:lstStyle/>
              <a:p>
                <a:r>
                  <a:rPr lang="en-US" altLang="zh-CN" sz="1200" dirty="0">
                    <a:solidFill>
                      <a:schemeClr val="tx1"/>
                    </a:solidFill>
                    <a:cs typeface="Times New Roman" panose="02020603050405020304" pitchFamily="18" charset="0"/>
                  </a:rPr>
                  <a:t>On aperture</a:t>
                </a:r>
                <a:endParaRPr lang="en-US" sz="1200" dirty="0">
                  <a:cs typeface="Times New Roman" panose="02020603050405020304" pitchFamily="18" charset="0"/>
                </a:endParaRPr>
              </a:p>
            </p:txBody>
          </p:sp>
        </p:grpSp>
        <p:sp>
          <p:nvSpPr>
            <p:cNvPr id="37" name="Rectangle 36"/>
            <p:cNvSpPr/>
            <p:nvPr/>
          </p:nvSpPr>
          <p:spPr>
            <a:xfrm>
              <a:off x="6849835" y="2420888"/>
              <a:ext cx="2081893" cy="954107"/>
            </a:xfrm>
            <a:prstGeom prst="rect">
              <a:avLst/>
            </a:prstGeom>
          </p:spPr>
          <p:txBody>
            <a:bodyPr wrap="square">
              <a:spAutoFit/>
            </a:bodyPr>
            <a:lstStyle/>
            <a:p>
              <a:pPr algn="ctr"/>
              <a:r>
                <a:rPr lang="de-DE" sz="1400" b="1" dirty="0" smtClean="0">
                  <a:solidFill>
                    <a:schemeClr val="tx1"/>
                  </a:solidFill>
                  <a:cs typeface="Times New Roman" panose="02020603050405020304" pitchFamily="18" charset="0"/>
                </a:rPr>
                <a:t>Next </a:t>
              </a:r>
              <a:r>
                <a:rPr lang="de-DE" sz="1400" b="1" dirty="0" err="1" smtClean="0">
                  <a:solidFill>
                    <a:schemeClr val="tx1"/>
                  </a:solidFill>
                  <a:cs typeface="Times New Roman" panose="02020603050405020304" pitchFamily="18" charset="0"/>
                </a:rPr>
                <a:t>steps</a:t>
              </a:r>
              <a:r>
                <a:rPr lang="de-DE" sz="1400" b="1" dirty="0" smtClean="0">
                  <a:solidFill>
                    <a:schemeClr val="tx1"/>
                  </a:solidFill>
                  <a:cs typeface="Times New Roman" panose="02020603050405020304" pitchFamily="18" charset="0"/>
                </a:rPr>
                <a:t>: </a:t>
              </a:r>
              <a:r>
                <a:rPr lang="de-DE" sz="1400" b="1" dirty="0">
                  <a:solidFill>
                    <a:schemeClr val="tx1"/>
                  </a:solidFill>
                  <a:cs typeface="Times New Roman" panose="02020603050405020304" pitchFamily="18" charset="0"/>
                </a:rPr>
                <a:t>improve the hybrid-type </a:t>
              </a:r>
              <a:r>
                <a:rPr lang="de-DE" sz="1400" b="1" dirty="0" err="1" smtClean="0">
                  <a:solidFill>
                    <a:schemeClr val="tx1"/>
                  </a:solidFill>
                  <a:cs typeface="Times New Roman" panose="02020603050405020304" pitchFamily="18" charset="0"/>
                </a:rPr>
                <a:t>launcher</a:t>
              </a:r>
              <a:r>
                <a:rPr lang="de-DE" sz="1400" b="1" dirty="0" smtClean="0">
                  <a:solidFill>
                    <a:schemeClr val="tx1"/>
                  </a:solidFill>
                  <a:cs typeface="Times New Roman" panose="02020603050405020304" pitchFamily="18" charset="0"/>
                </a:rPr>
                <a:t> </a:t>
              </a:r>
              <a:r>
                <a:rPr lang="de-DE" sz="1400" b="1" dirty="0">
                  <a:solidFill>
                    <a:schemeClr val="tx1"/>
                  </a:solidFill>
                  <a:cs typeface="Times New Roman" panose="02020603050405020304" pitchFamily="18" charset="0"/>
                </a:rPr>
                <a:t>to depress the sidelobes </a:t>
              </a:r>
            </a:p>
          </p:txBody>
        </p:sp>
        <p:sp>
          <p:nvSpPr>
            <p:cNvPr id="38" name="Rectangle 37"/>
            <p:cNvSpPr/>
            <p:nvPr/>
          </p:nvSpPr>
          <p:spPr>
            <a:xfrm>
              <a:off x="7265178" y="1706444"/>
              <a:ext cx="851515" cy="307777"/>
            </a:xfrm>
            <a:prstGeom prst="rect">
              <a:avLst/>
            </a:prstGeom>
          </p:spPr>
          <p:txBody>
            <a:bodyPr wrap="none">
              <a:spAutoFit/>
            </a:bodyPr>
            <a:lstStyle/>
            <a:p>
              <a:r>
                <a:rPr lang="de-DE" sz="1400" dirty="0">
                  <a:solidFill>
                    <a:schemeClr val="tx1"/>
                  </a:solidFill>
                  <a:cs typeface="Times New Roman" panose="02020603050405020304" pitchFamily="18" charset="0"/>
                </a:rPr>
                <a:t>sidelobe</a:t>
              </a:r>
              <a:endParaRPr lang="en-US" sz="1400" dirty="0">
                <a:cs typeface="Times New Roman" panose="02020603050405020304" pitchFamily="18" charset="0"/>
              </a:endParaRPr>
            </a:p>
          </p:txBody>
        </p:sp>
        <p:cxnSp>
          <p:nvCxnSpPr>
            <p:cNvPr id="40" name="Straight Arrow Connector 39"/>
            <p:cNvCxnSpPr>
              <a:stCxn id="38" idx="1"/>
            </p:cNvCxnSpPr>
            <p:nvPr/>
          </p:nvCxnSpPr>
          <p:spPr>
            <a:xfrm flipH="1" flipV="1">
              <a:off x="6125738" y="1784195"/>
              <a:ext cx="1139440" cy="76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066263" y="1967018"/>
              <a:ext cx="1286108" cy="1861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8907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F4F72ED-13DA-4836-AA4F-BE99338D5A99}"/>
              </a:ext>
            </a:extLst>
          </p:cNvPr>
          <p:cNvSpPr>
            <a:spLocks noGrp="1"/>
          </p:cNvSpPr>
          <p:nvPr>
            <p:ph type="dt" sz="half" idx="10"/>
          </p:nvPr>
        </p:nvSpPr>
        <p:spPr/>
        <p:txBody>
          <a:bodyPr/>
          <a:lstStyle/>
          <a:p>
            <a:r>
              <a:rPr lang="en-US"/>
              <a:t>2021-11-29</a:t>
            </a:r>
            <a:endParaRPr lang="en-US" dirty="0"/>
          </a:p>
        </p:txBody>
      </p:sp>
      <p:sp>
        <p:nvSpPr>
          <p:cNvPr id="4" name="Foliennummernplatzhalter 3">
            <a:extLst>
              <a:ext uri="{FF2B5EF4-FFF2-40B4-BE49-F238E27FC236}">
                <a16:creationId xmlns="" xmlns:a16="http://schemas.microsoft.com/office/drawing/2014/main" id="{C4B9039A-6715-4ABB-AC07-FADC19ADE2AB}"/>
              </a:ext>
            </a:extLst>
          </p:cNvPr>
          <p:cNvSpPr>
            <a:spLocks noGrp="1"/>
          </p:cNvSpPr>
          <p:nvPr>
            <p:ph type="sldNum" sz="quarter" idx="12"/>
          </p:nvPr>
        </p:nvSpPr>
        <p:spPr/>
        <p:txBody>
          <a:bodyPr/>
          <a:lstStyle/>
          <a:p>
            <a:fld id="{61696EC4-B4CF-4701-AD06-A8439D6D8E12}" type="slidenum">
              <a:rPr lang="en-US" noProof="0" smtClean="0"/>
              <a:t>25</a:t>
            </a:fld>
            <a:endParaRPr lang="en-US" noProof="0" dirty="0"/>
          </a:p>
        </p:txBody>
      </p:sp>
      <p:sp>
        <p:nvSpPr>
          <p:cNvPr id="6" name="Titel 5">
            <a:extLst>
              <a:ext uri="{FF2B5EF4-FFF2-40B4-BE49-F238E27FC236}">
                <a16:creationId xmlns="" xmlns:a16="http://schemas.microsoft.com/office/drawing/2014/main" id="{76F48CDA-E545-4FF7-AF87-B1C04B22BA6D}"/>
              </a:ext>
            </a:extLst>
          </p:cNvPr>
          <p:cNvSpPr>
            <a:spLocks noGrp="1"/>
          </p:cNvSpPr>
          <p:nvPr>
            <p:ph type="title"/>
          </p:nvPr>
        </p:nvSpPr>
        <p:spPr>
          <a:xfrm>
            <a:off x="379184" y="3419107"/>
            <a:ext cx="8358416" cy="575989"/>
          </a:xfrm>
        </p:spPr>
        <p:txBody>
          <a:bodyPr>
            <a:normAutofit fontScale="90000"/>
          </a:bodyPr>
          <a:lstStyle/>
          <a:p>
            <a:r>
              <a:rPr lang="en-US" dirty="0"/>
              <a:t>T1.2.1: Mode Converting Outer Corrugations</a:t>
            </a:r>
            <a:br>
              <a:rPr lang="en-US" dirty="0"/>
            </a:br>
            <a:endParaRPr lang="de-DE" dirty="0"/>
          </a:p>
        </p:txBody>
      </p:sp>
    </p:spTree>
    <p:extLst>
      <p:ext uri="{BB962C8B-B14F-4D97-AF65-F5344CB8AC3E}">
        <p14:creationId xmlns:p14="http://schemas.microsoft.com/office/powerpoint/2010/main" val="217503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755D1469-110C-472A-B92E-CD267F186195}"/>
              </a:ext>
            </a:extLst>
          </p:cNvPr>
          <p:cNvPicPr>
            <a:picLocks noChangeAspect="1"/>
          </p:cNvPicPr>
          <p:nvPr/>
        </p:nvPicPr>
        <p:blipFill>
          <a:blip r:embed="rId2"/>
          <a:stretch>
            <a:fillRect/>
          </a:stretch>
        </p:blipFill>
        <p:spPr>
          <a:xfrm>
            <a:off x="88653" y="1505417"/>
            <a:ext cx="4049282" cy="2716244"/>
          </a:xfrm>
          <a:prstGeom prst="rect">
            <a:avLst/>
          </a:prstGeom>
        </p:spPr>
      </p:pic>
      <p:grpSp>
        <p:nvGrpSpPr>
          <p:cNvPr id="8" name="Gruppieren 7">
            <a:extLst>
              <a:ext uri="{FF2B5EF4-FFF2-40B4-BE49-F238E27FC236}">
                <a16:creationId xmlns="" xmlns:a16="http://schemas.microsoft.com/office/drawing/2014/main" id="{31904F78-C16C-497B-B584-DE33EE4A76F4}"/>
              </a:ext>
            </a:extLst>
          </p:cNvPr>
          <p:cNvGrpSpPr/>
          <p:nvPr/>
        </p:nvGrpSpPr>
        <p:grpSpPr>
          <a:xfrm>
            <a:off x="4633773" y="1391112"/>
            <a:ext cx="3792531" cy="2816706"/>
            <a:chOff x="4521472" y="1690933"/>
            <a:chExt cx="3792531" cy="2816706"/>
          </a:xfrm>
          <a:noFill/>
        </p:grpSpPr>
        <p:pic>
          <p:nvPicPr>
            <p:cNvPr id="5" name="Grafik 4">
              <a:extLst>
                <a:ext uri="{FF2B5EF4-FFF2-40B4-BE49-F238E27FC236}">
                  <a16:creationId xmlns="" xmlns:a16="http://schemas.microsoft.com/office/drawing/2014/main" id="{EB740144-6896-44FC-88D8-62A5EA63E0F3}"/>
                </a:ext>
              </a:extLst>
            </p:cNvPr>
            <p:cNvPicPr>
              <a:picLocks noChangeAspect="1"/>
            </p:cNvPicPr>
            <p:nvPr/>
          </p:nvPicPr>
          <p:blipFill>
            <a:blip r:embed="rId3"/>
            <a:stretch>
              <a:fillRect/>
            </a:stretch>
          </p:blipFill>
          <p:spPr>
            <a:xfrm>
              <a:off x="4521472" y="1690933"/>
              <a:ext cx="3792531" cy="2816706"/>
            </a:xfrm>
            <a:prstGeom prst="rect">
              <a:avLst/>
            </a:prstGeom>
            <a:grpFill/>
          </p:spPr>
        </p:pic>
        <p:sp>
          <p:nvSpPr>
            <p:cNvPr id="7" name="Rechteck 6">
              <a:extLst>
                <a:ext uri="{FF2B5EF4-FFF2-40B4-BE49-F238E27FC236}">
                  <a16:creationId xmlns="" xmlns:a16="http://schemas.microsoft.com/office/drawing/2014/main" id="{08E24C4D-BF1E-4038-8A67-D4125922AF2C}"/>
                </a:ext>
              </a:extLst>
            </p:cNvPr>
            <p:cNvSpPr/>
            <p:nvPr/>
          </p:nvSpPr>
          <p:spPr>
            <a:xfrm>
              <a:off x="5256463" y="1871579"/>
              <a:ext cx="368969" cy="395705"/>
            </a:xfrm>
            <a:prstGeom prst="rect">
              <a:avLst/>
            </a:prstGeom>
            <a:grpFill/>
            <a:ln>
              <a:solidFill>
                <a:srgbClr val="BEBA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Rechteck 15">
            <a:extLst>
              <a:ext uri="{FF2B5EF4-FFF2-40B4-BE49-F238E27FC236}">
                <a16:creationId xmlns="" xmlns:a16="http://schemas.microsoft.com/office/drawing/2014/main" id="{479B37E7-13E2-436F-BB3D-5291FEF717C9}"/>
              </a:ext>
            </a:extLst>
          </p:cNvPr>
          <p:cNvSpPr/>
          <p:nvPr/>
        </p:nvSpPr>
        <p:spPr>
          <a:xfrm>
            <a:off x="88653" y="1187116"/>
            <a:ext cx="4467305" cy="35028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a:extLst>
              <a:ext uri="{FF2B5EF4-FFF2-40B4-BE49-F238E27FC236}">
                <a16:creationId xmlns="" xmlns:a16="http://schemas.microsoft.com/office/drawing/2014/main" id="{12778295-6CA6-406E-89D3-EB937B9CAB99}"/>
              </a:ext>
            </a:extLst>
          </p:cNvPr>
          <p:cNvSpPr>
            <a:spLocks noGrp="1"/>
          </p:cNvSpPr>
          <p:nvPr>
            <p:ph type="dt" sz="half" idx="10"/>
          </p:nvPr>
        </p:nvSpPr>
        <p:spPr/>
        <p:txBody>
          <a:bodyPr/>
          <a:lstStyle/>
          <a:p>
            <a:r>
              <a:rPr lang="en-US"/>
              <a:t>2021-11-29</a:t>
            </a:r>
            <a:endParaRPr lang="de-DE"/>
          </a:p>
        </p:txBody>
      </p:sp>
      <p:sp>
        <p:nvSpPr>
          <p:cNvPr id="3" name="Foliennummernplatzhalter 2">
            <a:extLst>
              <a:ext uri="{FF2B5EF4-FFF2-40B4-BE49-F238E27FC236}">
                <a16:creationId xmlns="" xmlns:a16="http://schemas.microsoft.com/office/drawing/2014/main" id="{BACFD0B5-8C28-49B2-95FF-A2ACAF1E7841}"/>
              </a:ext>
            </a:extLst>
          </p:cNvPr>
          <p:cNvSpPr>
            <a:spLocks noGrp="1"/>
          </p:cNvSpPr>
          <p:nvPr>
            <p:ph type="sldNum" sz="quarter" idx="12"/>
          </p:nvPr>
        </p:nvSpPr>
        <p:spPr/>
        <p:txBody>
          <a:bodyPr/>
          <a:lstStyle/>
          <a:p>
            <a:fld id="{61696EC4-B4CF-4701-AD06-A8439D6D8E12}" type="slidenum">
              <a:rPr lang="de-DE" smtClean="0"/>
              <a:t>26</a:t>
            </a:fld>
            <a:endParaRPr lang="de-DE"/>
          </a:p>
        </p:txBody>
      </p:sp>
      <p:sp>
        <p:nvSpPr>
          <p:cNvPr id="4" name="Titel 3">
            <a:extLst>
              <a:ext uri="{FF2B5EF4-FFF2-40B4-BE49-F238E27FC236}">
                <a16:creationId xmlns="" xmlns:a16="http://schemas.microsoft.com/office/drawing/2014/main" id="{D2A1E29F-70A4-4B39-9A1C-2C9BA4CEABB5}"/>
              </a:ext>
            </a:extLst>
          </p:cNvPr>
          <p:cNvSpPr>
            <a:spLocks noGrp="1"/>
          </p:cNvSpPr>
          <p:nvPr>
            <p:ph type="title"/>
          </p:nvPr>
        </p:nvSpPr>
        <p:spPr/>
        <p:txBody>
          <a:bodyPr/>
          <a:lstStyle/>
          <a:p>
            <a:r>
              <a:rPr lang="de-DE" dirty="0" err="1"/>
              <a:t>Inner</a:t>
            </a:r>
            <a:r>
              <a:rPr lang="de-DE" dirty="0"/>
              <a:t> and Outer </a:t>
            </a:r>
            <a:r>
              <a:rPr lang="de-DE" dirty="0" err="1"/>
              <a:t>Corrugations</a:t>
            </a:r>
            <a:endParaRPr lang="de-DE" dirty="0"/>
          </a:p>
        </p:txBody>
      </p:sp>
      <p:sp>
        <p:nvSpPr>
          <p:cNvPr id="9" name="Textfeld 8">
            <a:extLst>
              <a:ext uri="{FF2B5EF4-FFF2-40B4-BE49-F238E27FC236}">
                <a16:creationId xmlns="" xmlns:a16="http://schemas.microsoft.com/office/drawing/2014/main" id="{3490582B-A974-4BAA-9C2A-5C3ACC4C8F68}"/>
              </a:ext>
            </a:extLst>
          </p:cNvPr>
          <p:cNvSpPr txBox="1"/>
          <p:nvPr/>
        </p:nvSpPr>
        <p:spPr>
          <a:xfrm>
            <a:off x="1027724" y="1236663"/>
            <a:ext cx="2826415" cy="369332"/>
          </a:xfrm>
          <a:prstGeom prst="rect">
            <a:avLst/>
          </a:prstGeom>
          <a:noFill/>
        </p:spPr>
        <p:txBody>
          <a:bodyPr wrap="none" rtlCol="0">
            <a:spAutoFit/>
          </a:bodyPr>
          <a:lstStyle/>
          <a:p>
            <a:r>
              <a:rPr lang="de-DE" dirty="0" err="1"/>
              <a:t>Inner</a:t>
            </a:r>
            <a:r>
              <a:rPr lang="de-DE" dirty="0"/>
              <a:t> </a:t>
            </a:r>
            <a:r>
              <a:rPr lang="de-DE" dirty="0" err="1"/>
              <a:t>corrugations</a:t>
            </a:r>
            <a:r>
              <a:rPr lang="de-DE" dirty="0"/>
              <a:t> (</a:t>
            </a:r>
            <a:r>
              <a:rPr lang="de-DE" dirty="0" err="1"/>
              <a:t>insert</a:t>
            </a:r>
            <a:r>
              <a:rPr lang="de-DE" dirty="0"/>
              <a:t>)</a:t>
            </a:r>
          </a:p>
        </p:txBody>
      </p:sp>
      <p:sp>
        <p:nvSpPr>
          <p:cNvPr id="11" name="Textfeld 10">
            <a:extLst>
              <a:ext uri="{FF2B5EF4-FFF2-40B4-BE49-F238E27FC236}">
                <a16:creationId xmlns="" xmlns:a16="http://schemas.microsoft.com/office/drawing/2014/main" id="{059215EE-8096-4DA1-8C4B-57B80B605F51}"/>
              </a:ext>
            </a:extLst>
          </p:cNvPr>
          <p:cNvSpPr txBox="1"/>
          <p:nvPr/>
        </p:nvSpPr>
        <p:spPr>
          <a:xfrm>
            <a:off x="780040" y="4166727"/>
            <a:ext cx="3148619" cy="523220"/>
          </a:xfrm>
          <a:prstGeom prst="rect">
            <a:avLst/>
          </a:prstGeom>
          <a:noFill/>
        </p:spPr>
        <p:txBody>
          <a:bodyPr wrap="none" rtlCol="0">
            <a:spAutoFit/>
          </a:bodyPr>
          <a:lstStyle/>
          <a:p>
            <a:r>
              <a:rPr lang="de-DE" sz="1400" i="1" dirty="0" err="1"/>
              <a:t>Effect</a:t>
            </a:r>
            <a:r>
              <a:rPr lang="de-DE" sz="1400" i="1" dirty="0"/>
              <a:t> due </a:t>
            </a:r>
            <a:r>
              <a:rPr lang="de-DE" sz="1400" i="1" dirty="0" err="1"/>
              <a:t>to</a:t>
            </a:r>
            <a:r>
              <a:rPr lang="de-DE" sz="1400" i="1" dirty="0"/>
              <a:t> </a:t>
            </a:r>
            <a:r>
              <a:rPr lang="de-DE" sz="1400" i="1" dirty="0" err="1"/>
              <a:t>impedance</a:t>
            </a:r>
            <a:r>
              <a:rPr lang="de-DE" sz="1400" i="1" dirty="0"/>
              <a:t> </a:t>
            </a:r>
            <a:r>
              <a:rPr lang="de-DE" sz="1400" i="1" dirty="0" err="1"/>
              <a:t>corrugation</a:t>
            </a:r>
            <a:endParaRPr lang="de-DE" sz="1400" i="1" dirty="0"/>
          </a:p>
          <a:p>
            <a:r>
              <a:rPr lang="de-DE" sz="1400" i="1" dirty="0">
                <a:sym typeface="Wingdings" panose="05000000000000000000" pitchFamily="2" charset="2"/>
              </a:rPr>
              <a:t> </a:t>
            </a:r>
            <a:r>
              <a:rPr lang="de-DE" sz="1400" i="1" dirty="0" err="1">
                <a:sym typeface="Wingdings" panose="05000000000000000000" pitchFamily="2" charset="2"/>
              </a:rPr>
              <a:t>Attenuates</a:t>
            </a:r>
            <a:r>
              <a:rPr lang="de-DE" sz="1400" i="1" dirty="0">
                <a:sym typeface="Wingdings" panose="05000000000000000000" pitchFamily="2" charset="2"/>
              </a:rPr>
              <a:t> </a:t>
            </a:r>
            <a:r>
              <a:rPr lang="de-DE" sz="1400" i="1" dirty="0" err="1">
                <a:sym typeface="Wingdings" panose="05000000000000000000" pitchFamily="2" charset="2"/>
              </a:rPr>
              <a:t>unwanted</a:t>
            </a:r>
            <a:r>
              <a:rPr lang="de-DE" sz="1400" i="1" dirty="0">
                <a:sym typeface="Wingdings" panose="05000000000000000000" pitchFamily="2" charset="2"/>
              </a:rPr>
              <a:t> </a:t>
            </a:r>
            <a:r>
              <a:rPr lang="de-DE" sz="1400" i="1" dirty="0" err="1">
                <a:sym typeface="Wingdings" panose="05000000000000000000" pitchFamily="2" charset="2"/>
              </a:rPr>
              <a:t>modes</a:t>
            </a:r>
            <a:endParaRPr lang="de-DE" sz="1400" i="1" dirty="0"/>
          </a:p>
        </p:txBody>
      </p:sp>
      <p:sp>
        <p:nvSpPr>
          <p:cNvPr id="12" name="Textfeld 11">
            <a:extLst>
              <a:ext uri="{FF2B5EF4-FFF2-40B4-BE49-F238E27FC236}">
                <a16:creationId xmlns="" xmlns:a16="http://schemas.microsoft.com/office/drawing/2014/main" id="{EF25D977-801C-4498-BB18-2298F471CF8C}"/>
              </a:ext>
            </a:extLst>
          </p:cNvPr>
          <p:cNvSpPr txBox="1"/>
          <p:nvPr/>
        </p:nvSpPr>
        <p:spPr>
          <a:xfrm>
            <a:off x="5240436" y="4166727"/>
            <a:ext cx="3039615" cy="523220"/>
          </a:xfrm>
          <a:prstGeom prst="rect">
            <a:avLst/>
          </a:prstGeom>
          <a:noFill/>
        </p:spPr>
        <p:txBody>
          <a:bodyPr wrap="none" rtlCol="0">
            <a:spAutoFit/>
          </a:bodyPr>
          <a:lstStyle/>
          <a:p>
            <a:r>
              <a:rPr lang="de-DE" sz="1400" i="1" dirty="0" err="1"/>
              <a:t>Effect</a:t>
            </a:r>
            <a:r>
              <a:rPr lang="de-DE" sz="1400" i="1" dirty="0"/>
              <a:t> due </a:t>
            </a:r>
            <a:r>
              <a:rPr lang="de-DE" sz="1400" i="1" dirty="0" err="1"/>
              <a:t>to</a:t>
            </a:r>
            <a:r>
              <a:rPr lang="de-DE" sz="1400" i="1" dirty="0"/>
              <a:t> </a:t>
            </a:r>
            <a:r>
              <a:rPr lang="de-DE" sz="1400" i="1" dirty="0" err="1"/>
              <a:t>mode</a:t>
            </a:r>
            <a:r>
              <a:rPr lang="de-DE" sz="1400" i="1" dirty="0"/>
              <a:t> </a:t>
            </a:r>
            <a:r>
              <a:rPr lang="de-DE" sz="1400" i="1" dirty="0" err="1"/>
              <a:t>conversion</a:t>
            </a:r>
            <a:endParaRPr lang="de-DE" sz="1400" i="1" dirty="0"/>
          </a:p>
          <a:p>
            <a:r>
              <a:rPr lang="de-DE" sz="1400" i="1" dirty="0">
                <a:sym typeface="Wingdings" panose="05000000000000000000" pitchFamily="2" charset="2"/>
              </a:rPr>
              <a:t> </a:t>
            </a:r>
            <a:r>
              <a:rPr lang="de-DE" sz="1400" i="1" dirty="0" err="1">
                <a:sym typeface="Wingdings" panose="05000000000000000000" pitchFamily="2" charset="2"/>
              </a:rPr>
              <a:t>Converts</a:t>
            </a:r>
            <a:r>
              <a:rPr lang="de-DE" sz="1400" i="1" dirty="0">
                <a:sym typeface="Wingdings" panose="05000000000000000000" pitchFamily="2" charset="2"/>
              </a:rPr>
              <a:t> </a:t>
            </a:r>
            <a:r>
              <a:rPr lang="de-DE" sz="1400" i="1" dirty="0" err="1">
                <a:sym typeface="Wingdings" panose="05000000000000000000" pitchFamily="2" charset="2"/>
              </a:rPr>
              <a:t>energy</a:t>
            </a:r>
            <a:r>
              <a:rPr lang="de-DE" sz="1400" i="1" dirty="0">
                <a:sym typeface="Wingdings" panose="05000000000000000000" pitchFamily="2" charset="2"/>
              </a:rPr>
              <a:t> </a:t>
            </a:r>
            <a:r>
              <a:rPr lang="de-DE" sz="1400" i="1" dirty="0" err="1">
                <a:sym typeface="Wingdings" panose="05000000000000000000" pitchFamily="2" charset="2"/>
              </a:rPr>
              <a:t>to</a:t>
            </a:r>
            <a:r>
              <a:rPr lang="de-DE" sz="1400" i="1" dirty="0">
                <a:sym typeface="Wingdings" panose="05000000000000000000" pitchFamily="2" charset="2"/>
              </a:rPr>
              <a:t> </a:t>
            </a:r>
            <a:r>
              <a:rPr lang="de-DE" sz="1400" i="1" dirty="0" err="1">
                <a:sym typeface="Wingdings" panose="05000000000000000000" pitchFamily="2" charset="2"/>
              </a:rPr>
              <a:t>other</a:t>
            </a:r>
            <a:r>
              <a:rPr lang="de-DE" sz="1400" i="1" dirty="0">
                <a:sym typeface="Wingdings" panose="05000000000000000000" pitchFamily="2" charset="2"/>
              </a:rPr>
              <a:t> </a:t>
            </a:r>
            <a:r>
              <a:rPr lang="de-DE" sz="1400" i="1" dirty="0" err="1">
                <a:sym typeface="Wingdings" panose="05000000000000000000" pitchFamily="2" charset="2"/>
              </a:rPr>
              <a:t>modes</a:t>
            </a:r>
            <a:endParaRPr lang="de-DE" sz="1400" i="1" dirty="0"/>
          </a:p>
        </p:txBody>
      </p:sp>
      <p:sp>
        <p:nvSpPr>
          <p:cNvPr id="13" name="Textfeld 12">
            <a:extLst>
              <a:ext uri="{FF2B5EF4-FFF2-40B4-BE49-F238E27FC236}">
                <a16:creationId xmlns="" xmlns:a16="http://schemas.microsoft.com/office/drawing/2014/main" id="{123C5BF8-5787-4319-A170-2B8F189BC7BD}"/>
              </a:ext>
            </a:extLst>
          </p:cNvPr>
          <p:cNvSpPr txBox="1"/>
          <p:nvPr/>
        </p:nvSpPr>
        <p:spPr>
          <a:xfrm>
            <a:off x="5240436" y="1136935"/>
            <a:ext cx="2710999" cy="369332"/>
          </a:xfrm>
          <a:prstGeom prst="rect">
            <a:avLst/>
          </a:prstGeom>
          <a:noFill/>
        </p:spPr>
        <p:txBody>
          <a:bodyPr wrap="none" rtlCol="0">
            <a:spAutoFit/>
          </a:bodyPr>
          <a:lstStyle/>
          <a:p>
            <a:r>
              <a:rPr lang="de-DE" dirty="0"/>
              <a:t>Outer (wall) </a:t>
            </a:r>
            <a:r>
              <a:rPr lang="de-DE" dirty="0" err="1"/>
              <a:t>corrugations</a:t>
            </a:r>
            <a:endParaRPr lang="de-DE" dirty="0"/>
          </a:p>
        </p:txBody>
      </p:sp>
      <p:sp>
        <p:nvSpPr>
          <p:cNvPr id="14" name="Textfeld 13">
            <a:extLst>
              <a:ext uri="{FF2B5EF4-FFF2-40B4-BE49-F238E27FC236}">
                <a16:creationId xmlns="" xmlns:a16="http://schemas.microsoft.com/office/drawing/2014/main" id="{4C7D2FC4-F022-4792-B8CC-B5A69177DCC5}"/>
              </a:ext>
            </a:extLst>
          </p:cNvPr>
          <p:cNvSpPr txBox="1"/>
          <p:nvPr/>
        </p:nvSpPr>
        <p:spPr>
          <a:xfrm>
            <a:off x="909052" y="3240505"/>
            <a:ext cx="1082348" cy="369332"/>
          </a:xfrm>
          <a:prstGeom prst="rect">
            <a:avLst/>
          </a:prstGeom>
          <a:noFill/>
        </p:spPr>
        <p:txBody>
          <a:bodyPr wrap="none" rtlCol="0">
            <a:spAutoFit/>
          </a:bodyPr>
          <a:lstStyle/>
          <a:p>
            <a:r>
              <a:rPr lang="de-DE" dirty="0" err="1"/>
              <a:t>standard</a:t>
            </a:r>
            <a:endParaRPr lang="de-DE" dirty="0"/>
          </a:p>
        </p:txBody>
      </p:sp>
      <p:sp>
        <p:nvSpPr>
          <p:cNvPr id="15" name="Textfeld 14">
            <a:extLst>
              <a:ext uri="{FF2B5EF4-FFF2-40B4-BE49-F238E27FC236}">
                <a16:creationId xmlns="" xmlns:a16="http://schemas.microsoft.com/office/drawing/2014/main" id="{2301A720-BC2B-40F8-A383-DA8B97A35F21}"/>
              </a:ext>
            </a:extLst>
          </p:cNvPr>
          <p:cNvSpPr txBox="1"/>
          <p:nvPr/>
        </p:nvSpPr>
        <p:spPr>
          <a:xfrm>
            <a:off x="5321541" y="3269490"/>
            <a:ext cx="1544012" cy="369332"/>
          </a:xfrm>
          <a:prstGeom prst="rect">
            <a:avLst/>
          </a:prstGeom>
          <a:noFill/>
        </p:spPr>
        <p:txBody>
          <a:bodyPr wrap="none" rtlCol="0">
            <a:spAutoFit/>
          </a:bodyPr>
          <a:lstStyle/>
          <a:p>
            <a:r>
              <a:rPr lang="de-DE" dirty="0"/>
              <a:t>non-standard</a:t>
            </a:r>
          </a:p>
        </p:txBody>
      </p:sp>
      <p:sp>
        <p:nvSpPr>
          <p:cNvPr id="17" name="Rechteck 16">
            <a:extLst>
              <a:ext uri="{FF2B5EF4-FFF2-40B4-BE49-F238E27FC236}">
                <a16:creationId xmlns="" xmlns:a16="http://schemas.microsoft.com/office/drawing/2014/main" id="{5A408923-5F08-4E8B-852D-4E67709286FE}"/>
              </a:ext>
            </a:extLst>
          </p:cNvPr>
          <p:cNvSpPr/>
          <p:nvPr/>
        </p:nvSpPr>
        <p:spPr>
          <a:xfrm>
            <a:off x="4579965" y="1182570"/>
            <a:ext cx="4467305" cy="35028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6289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marL="0" indent="0">
              <a:lnSpc>
                <a:spcPct val="130000"/>
              </a:lnSpc>
              <a:spcBef>
                <a:spcPts val="0"/>
              </a:spcBef>
              <a:spcAft>
                <a:spcPts val="600"/>
              </a:spcAft>
              <a:buNone/>
            </a:pPr>
            <a:r>
              <a:rPr lang="en-US" dirty="0"/>
              <a:t>By introducing azimuthal corrugations on the outer wall, the modes are coupled with lower order ones and degenerate. The degenerated modes present low quality factor </a:t>
            </a:r>
            <a:r>
              <a:rPr lang="en-US" i="1" dirty="0"/>
              <a:t>Q</a:t>
            </a:r>
            <a:r>
              <a:rPr lang="en-US" dirty="0"/>
              <a:t> and cannot be excited.</a:t>
            </a:r>
          </a:p>
          <a:p>
            <a:pPr>
              <a:lnSpc>
                <a:spcPct val="130000"/>
              </a:lnSpc>
              <a:spcBef>
                <a:spcPts val="0"/>
              </a:spcBef>
              <a:spcAft>
                <a:spcPts val="600"/>
              </a:spcAft>
            </a:pPr>
            <a:r>
              <a:rPr lang="en-US" dirty="0"/>
              <a:t>The number of the azimuthal corrugations should be properly chosen in order that only the first harmonic, low-order modes, to be coupled and consequently suppressed.</a:t>
            </a:r>
          </a:p>
          <a:p>
            <a:pPr>
              <a:lnSpc>
                <a:spcPct val="130000"/>
              </a:lnSpc>
              <a:spcBef>
                <a:spcPts val="0"/>
              </a:spcBef>
              <a:spcAft>
                <a:spcPts val="600"/>
              </a:spcAft>
            </a:pPr>
            <a:r>
              <a:rPr lang="en-US" dirty="0"/>
              <a:t>The geometrical properties of the coaxial insert should be appropriately modified taking the technological constraints for the maximum acceptable Ohmic loading of the insert into account.</a:t>
            </a:r>
          </a:p>
        </p:txBody>
      </p:sp>
      <p:sp>
        <p:nvSpPr>
          <p:cNvPr id="3" name="Datumsplatzhalter 2"/>
          <p:cNvSpPr>
            <a:spLocks noGrp="1"/>
          </p:cNvSpPr>
          <p:nvPr>
            <p:ph type="dt" sz="half" idx="10"/>
          </p:nvPr>
        </p:nvSpPr>
        <p:spPr/>
        <p:txBody>
          <a:bodyPr/>
          <a:lstStyle/>
          <a:p>
            <a:r>
              <a:rPr lang="en-US"/>
              <a:t>2021-11-29</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27</a:t>
            </a:fld>
            <a:endParaRPr lang="en-US" noProof="0" dirty="0"/>
          </a:p>
        </p:txBody>
      </p:sp>
      <p:sp>
        <p:nvSpPr>
          <p:cNvPr id="5" name="Titel 4"/>
          <p:cNvSpPr>
            <a:spLocks noGrp="1"/>
          </p:cNvSpPr>
          <p:nvPr>
            <p:ph type="title"/>
          </p:nvPr>
        </p:nvSpPr>
        <p:spPr/>
        <p:txBody>
          <a:bodyPr>
            <a:normAutofit/>
          </a:bodyPr>
          <a:lstStyle/>
          <a:p>
            <a:r>
              <a:rPr lang="en-US" sz="2000" dirty="0"/>
              <a:t>Fundamental Design Strategy</a:t>
            </a:r>
          </a:p>
        </p:txBody>
      </p:sp>
    </p:spTree>
    <p:extLst>
      <p:ext uri="{BB962C8B-B14F-4D97-AF65-F5344CB8AC3E}">
        <p14:creationId xmlns:p14="http://schemas.microsoft.com/office/powerpoint/2010/main" val="944969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DFC19F3D-D14D-45FC-9EE4-01C8D98A9FA2}"/>
              </a:ext>
            </a:extLst>
          </p:cNvPr>
          <p:cNvSpPr>
            <a:spLocks noGrp="1"/>
          </p:cNvSpPr>
          <p:nvPr>
            <p:ph idx="1"/>
          </p:nvPr>
        </p:nvSpPr>
        <p:spPr>
          <a:xfrm>
            <a:off x="496303" y="1581064"/>
            <a:ext cx="8343900" cy="2627316"/>
          </a:xfrm>
        </p:spPr>
        <p:txBody>
          <a:bodyPr/>
          <a:lstStyle/>
          <a:p>
            <a:pPr>
              <a:lnSpc>
                <a:spcPct val="110000"/>
              </a:lnSpc>
              <a:spcBef>
                <a:spcPts val="0"/>
              </a:spcBef>
              <a:spcAft>
                <a:spcPts val="600"/>
              </a:spcAft>
            </a:pPr>
            <a:r>
              <a:rPr lang="en-US" dirty="0"/>
              <a:t>Start from the 2 MW 170 GHz coaxial cavity (TE</a:t>
            </a:r>
            <a:r>
              <a:rPr lang="en-US" baseline="-25000" dirty="0"/>
              <a:t>34,19</a:t>
            </a:r>
            <a:r>
              <a:rPr lang="en-US" dirty="0"/>
              <a:t> –mode, eigenvalue χ ≈ 105) and assume a </a:t>
            </a:r>
            <a:r>
              <a:rPr lang="en-US" dirty="0" err="1"/>
              <a:t>magnetostatic</a:t>
            </a:r>
            <a:r>
              <a:rPr lang="en-US" dirty="0"/>
              <a:t> field of B ≈ 3.43 T.</a:t>
            </a:r>
          </a:p>
          <a:p>
            <a:pPr>
              <a:lnSpc>
                <a:spcPct val="110000"/>
              </a:lnSpc>
              <a:spcBef>
                <a:spcPts val="0"/>
              </a:spcBef>
              <a:spcAft>
                <a:spcPts val="600"/>
              </a:spcAft>
            </a:pPr>
            <a:endParaRPr lang="en-US" dirty="0"/>
          </a:p>
          <a:p>
            <a:pPr>
              <a:lnSpc>
                <a:spcPct val="110000"/>
              </a:lnSpc>
              <a:spcBef>
                <a:spcPts val="0"/>
              </a:spcBef>
              <a:spcAft>
                <a:spcPts val="600"/>
              </a:spcAft>
            </a:pPr>
            <a:r>
              <a:rPr lang="en-US" dirty="0"/>
              <a:t>Target for suppression of only the first harmonic competitors </a:t>
            </a:r>
            <a:r>
              <a:rPr lang="el-GR" dirty="0"/>
              <a:t>(</a:t>
            </a:r>
            <a:r>
              <a:rPr lang="el-GR" i="1" dirty="0"/>
              <a:t>χ</a:t>
            </a:r>
            <a:r>
              <a:rPr lang="en-US" dirty="0"/>
              <a:t> ≈ </a:t>
            </a:r>
            <a:r>
              <a:rPr lang="el-GR" dirty="0"/>
              <a:t>52) </a:t>
            </a:r>
            <a:r>
              <a:rPr lang="en-US" dirty="0"/>
              <a:t>leaving the second harmonic ones (including the operating mode) unaffected.</a:t>
            </a:r>
          </a:p>
        </p:txBody>
      </p:sp>
      <p:sp>
        <p:nvSpPr>
          <p:cNvPr id="3" name="Datumsplatzhalter 2">
            <a:extLst>
              <a:ext uri="{FF2B5EF4-FFF2-40B4-BE49-F238E27FC236}">
                <a16:creationId xmlns="" xmlns:a16="http://schemas.microsoft.com/office/drawing/2014/main" id="{4A6F90D3-512C-4EFD-9D7D-96D1B2F482AC}"/>
              </a:ext>
            </a:extLst>
          </p:cNvPr>
          <p:cNvSpPr>
            <a:spLocks noGrp="1"/>
          </p:cNvSpPr>
          <p:nvPr>
            <p:ph type="dt" sz="half" idx="10"/>
          </p:nvPr>
        </p:nvSpPr>
        <p:spPr/>
        <p:txBody>
          <a:bodyPr/>
          <a:lstStyle/>
          <a:p>
            <a:r>
              <a:rPr lang="en-US"/>
              <a:t>2021-11-29</a:t>
            </a:r>
            <a:endParaRPr lang="en-US" dirty="0"/>
          </a:p>
        </p:txBody>
      </p:sp>
      <p:sp>
        <p:nvSpPr>
          <p:cNvPr id="4" name="Foliennummernplatzhalter 3">
            <a:extLst>
              <a:ext uri="{FF2B5EF4-FFF2-40B4-BE49-F238E27FC236}">
                <a16:creationId xmlns="" xmlns:a16="http://schemas.microsoft.com/office/drawing/2014/main" id="{3059F58F-9D46-472B-A697-A77850F9F453}"/>
              </a:ext>
            </a:extLst>
          </p:cNvPr>
          <p:cNvSpPr>
            <a:spLocks noGrp="1"/>
          </p:cNvSpPr>
          <p:nvPr>
            <p:ph type="sldNum" sz="quarter" idx="12"/>
          </p:nvPr>
        </p:nvSpPr>
        <p:spPr/>
        <p:txBody>
          <a:bodyPr/>
          <a:lstStyle/>
          <a:p>
            <a:fld id="{61696EC4-B4CF-4701-AD06-A8439D6D8E12}" type="slidenum">
              <a:rPr lang="en-US" noProof="0" smtClean="0"/>
              <a:t>28</a:t>
            </a:fld>
            <a:endParaRPr lang="en-US" noProof="0" dirty="0"/>
          </a:p>
        </p:txBody>
      </p:sp>
      <p:sp>
        <p:nvSpPr>
          <p:cNvPr id="5" name="Titel 4">
            <a:extLst>
              <a:ext uri="{FF2B5EF4-FFF2-40B4-BE49-F238E27FC236}">
                <a16:creationId xmlns="" xmlns:a16="http://schemas.microsoft.com/office/drawing/2014/main" id="{905B6D21-2176-4B63-B14C-D7530A244C8A}"/>
              </a:ext>
            </a:extLst>
          </p:cNvPr>
          <p:cNvSpPr>
            <a:spLocks noGrp="1"/>
          </p:cNvSpPr>
          <p:nvPr>
            <p:ph type="title"/>
          </p:nvPr>
        </p:nvSpPr>
        <p:spPr/>
        <p:txBody>
          <a:bodyPr>
            <a:normAutofit/>
          </a:bodyPr>
          <a:lstStyle/>
          <a:p>
            <a:r>
              <a:rPr lang="de-DE" sz="2000" dirty="0" smtClean="0"/>
              <a:t>Basic </a:t>
            </a:r>
            <a:r>
              <a:rPr lang="de-DE" sz="2000" dirty="0" err="1"/>
              <a:t>Assumptions</a:t>
            </a:r>
            <a:r>
              <a:rPr lang="de-DE" sz="2000" dirty="0"/>
              <a:t> </a:t>
            </a:r>
            <a:r>
              <a:rPr lang="de-DE" sz="2000" dirty="0" err="1"/>
              <a:t>for</a:t>
            </a:r>
            <a:r>
              <a:rPr lang="de-DE" sz="2000" dirty="0"/>
              <a:t> Kick-Start</a:t>
            </a:r>
          </a:p>
        </p:txBody>
      </p:sp>
    </p:spTree>
    <p:extLst>
      <p:ext uri="{BB962C8B-B14F-4D97-AF65-F5344CB8AC3E}">
        <p14:creationId xmlns:p14="http://schemas.microsoft.com/office/powerpoint/2010/main" val="4144326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49" y="1188000"/>
            <a:ext cx="3589087" cy="3560824"/>
          </a:xfrm>
        </p:spPr>
        <p:txBody>
          <a:bodyPr>
            <a:normAutofit fontScale="47500" lnSpcReduction="20000"/>
          </a:bodyPr>
          <a:lstStyle/>
          <a:p>
            <a:pPr marL="0" indent="0">
              <a:lnSpc>
                <a:spcPct val="130000"/>
              </a:lnSpc>
              <a:spcBef>
                <a:spcPts val="600"/>
              </a:spcBef>
              <a:spcAft>
                <a:spcPts val="600"/>
              </a:spcAft>
              <a:buNone/>
            </a:pPr>
            <a:r>
              <a:rPr lang="en-US" sz="2500" i="1" dirty="0"/>
              <a:t>Eigenvalues versus C ratio of the case with inner corrugations only (SIM) and when M=7 outer corrugations are introduced. The coupling regions are also visible (encircled areas).</a:t>
            </a:r>
          </a:p>
          <a:p>
            <a:pPr>
              <a:lnSpc>
                <a:spcPct val="130000"/>
              </a:lnSpc>
              <a:spcBef>
                <a:spcPts val="600"/>
              </a:spcBef>
              <a:spcAft>
                <a:spcPts val="600"/>
              </a:spcAft>
            </a:pPr>
            <a:endParaRPr lang="en-US" b="1" i="1" dirty="0"/>
          </a:p>
          <a:p>
            <a:pPr marL="0" indent="0">
              <a:lnSpc>
                <a:spcPct val="130000"/>
              </a:lnSpc>
              <a:spcBef>
                <a:spcPts val="600"/>
              </a:spcBef>
              <a:spcAft>
                <a:spcPts val="600"/>
              </a:spcAft>
              <a:buNone/>
            </a:pPr>
            <a:r>
              <a:rPr lang="en-US" sz="2900" b="1" dirty="0"/>
              <a:t>Work already performed</a:t>
            </a:r>
          </a:p>
          <a:p>
            <a:pPr>
              <a:lnSpc>
                <a:spcPct val="130000"/>
              </a:lnSpc>
              <a:spcBef>
                <a:spcPts val="600"/>
              </a:spcBef>
              <a:spcAft>
                <a:spcPts val="600"/>
              </a:spcAft>
            </a:pPr>
            <a:r>
              <a:rPr lang="en-US" sz="2500" dirty="0"/>
              <a:t>Identification of the competing modes of the first and second harmonic.</a:t>
            </a:r>
          </a:p>
          <a:p>
            <a:pPr>
              <a:lnSpc>
                <a:spcPct val="130000"/>
              </a:lnSpc>
              <a:spcBef>
                <a:spcPts val="600"/>
              </a:spcBef>
              <a:spcAft>
                <a:spcPts val="600"/>
              </a:spcAft>
            </a:pPr>
            <a:r>
              <a:rPr lang="en-US" sz="2500" dirty="0"/>
              <a:t>Investigation of various coupling schemes.</a:t>
            </a:r>
          </a:p>
          <a:p>
            <a:pPr>
              <a:lnSpc>
                <a:spcPct val="130000"/>
              </a:lnSpc>
              <a:spcBef>
                <a:spcPts val="600"/>
              </a:spcBef>
              <a:spcAft>
                <a:spcPts val="600"/>
              </a:spcAft>
            </a:pPr>
            <a:r>
              <a:rPr lang="en-US" sz="2500" dirty="0"/>
              <a:t>It was found that only the first harmonic competitors should be coupled and the coaxial insert geometrical properties should be appropriately changed.</a:t>
            </a:r>
          </a:p>
          <a:p>
            <a:pPr>
              <a:lnSpc>
                <a:spcPct val="130000"/>
              </a:lnSpc>
              <a:spcBef>
                <a:spcPts val="600"/>
              </a:spcBef>
              <a:spcAft>
                <a:spcPts val="600"/>
              </a:spcAft>
            </a:pPr>
            <a:endParaRPr lang="en-US" dirty="0"/>
          </a:p>
        </p:txBody>
      </p:sp>
      <p:sp>
        <p:nvSpPr>
          <p:cNvPr id="3" name="Datumsplatzhalter 2"/>
          <p:cNvSpPr>
            <a:spLocks noGrp="1"/>
          </p:cNvSpPr>
          <p:nvPr>
            <p:ph type="dt" sz="half" idx="10"/>
          </p:nvPr>
        </p:nvSpPr>
        <p:spPr/>
        <p:txBody>
          <a:bodyPr/>
          <a:lstStyle/>
          <a:p>
            <a:r>
              <a:rPr lang="en-US"/>
              <a:t>2021-11-29</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29</a:t>
            </a:fld>
            <a:endParaRPr lang="en-US" noProof="0" dirty="0"/>
          </a:p>
        </p:txBody>
      </p:sp>
      <p:sp>
        <p:nvSpPr>
          <p:cNvPr id="5" name="Titel 4"/>
          <p:cNvSpPr>
            <a:spLocks noGrp="1"/>
          </p:cNvSpPr>
          <p:nvPr>
            <p:ph type="title"/>
          </p:nvPr>
        </p:nvSpPr>
        <p:spPr/>
        <p:txBody>
          <a:bodyPr>
            <a:normAutofit/>
          </a:bodyPr>
          <a:lstStyle/>
          <a:p>
            <a:r>
              <a:rPr lang="en-US" sz="2000" dirty="0"/>
              <a:t>T1.2.1: Mode converting azimuthal corrugations</a:t>
            </a:r>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3185" y="1277831"/>
            <a:ext cx="4716084" cy="3381161"/>
          </a:xfrm>
          <a:prstGeom prst="rect">
            <a:avLst/>
          </a:prstGeom>
        </p:spPr>
      </p:pic>
    </p:spTree>
    <p:extLst>
      <p:ext uri="{BB962C8B-B14F-4D97-AF65-F5344CB8AC3E}">
        <p14:creationId xmlns:p14="http://schemas.microsoft.com/office/powerpoint/2010/main" val="2827758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F4F72ED-13DA-4836-AA4F-BE99338D5A99}"/>
              </a:ext>
            </a:extLst>
          </p:cNvPr>
          <p:cNvSpPr>
            <a:spLocks noGrp="1"/>
          </p:cNvSpPr>
          <p:nvPr>
            <p:ph type="dt" sz="half" idx="10"/>
          </p:nvPr>
        </p:nvSpPr>
        <p:spPr/>
        <p:txBody>
          <a:bodyPr/>
          <a:lstStyle/>
          <a:p>
            <a:r>
              <a:rPr lang="en-US" dirty="0"/>
              <a:t>2021-11-29</a:t>
            </a:r>
          </a:p>
        </p:txBody>
      </p:sp>
      <p:sp>
        <p:nvSpPr>
          <p:cNvPr id="4" name="Foliennummernplatzhalter 3">
            <a:extLst>
              <a:ext uri="{FF2B5EF4-FFF2-40B4-BE49-F238E27FC236}">
                <a16:creationId xmlns="" xmlns:a16="http://schemas.microsoft.com/office/drawing/2014/main" id="{C4B9039A-6715-4ABB-AC07-FADC19ADE2AB}"/>
              </a:ext>
            </a:extLst>
          </p:cNvPr>
          <p:cNvSpPr>
            <a:spLocks noGrp="1"/>
          </p:cNvSpPr>
          <p:nvPr>
            <p:ph type="sldNum" sz="quarter" idx="12"/>
          </p:nvPr>
        </p:nvSpPr>
        <p:spPr/>
        <p:txBody>
          <a:bodyPr/>
          <a:lstStyle/>
          <a:p>
            <a:fld id="{61696EC4-B4CF-4701-AD06-A8439D6D8E12}" type="slidenum">
              <a:rPr lang="en-US" noProof="0" smtClean="0"/>
              <a:t>3</a:t>
            </a:fld>
            <a:endParaRPr lang="en-US" noProof="0" dirty="0"/>
          </a:p>
        </p:txBody>
      </p:sp>
      <p:sp>
        <p:nvSpPr>
          <p:cNvPr id="6" name="Titel 5">
            <a:extLst>
              <a:ext uri="{FF2B5EF4-FFF2-40B4-BE49-F238E27FC236}">
                <a16:creationId xmlns="" xmlns:a16="http://schemas.microsoft.com/office/drawing/2014/main" id="{76F48CDA-E545-4FF7-AF87-B1C04B22BA6D}"/>
              </a:ext>
            </a:extLst>
          </p:cNvPr>
          <p:cNvSpPr>
            <a:spLocks noGrp="1"/>
          </p:cNvSpPr>
          <p:nvPr>
            <p:ph type="title"/>
          </p:nvPr>
        </p:nvSpPr>
        <p:spPr>
          <a:xfrm>
            <a:off x="379184" y="3419107"/>
            <a:ext cx="6869178" cy="575989"/>
          </a:xfrm>
        </p:spPr>
        <p:txBody>
          <a:bodyPr/>
          <a:lstStyle/>
          <a:p>
            <a:r>
              <a:rPr lang="de-DE" dirty="0" err="1"/>
              <a:t>Introduction</a:t>
            </a:r>
            <a:endParaRPr lang="de-DE" dirty="0"/>
          </a:p>
        </p:txBody>
      </p:sp>
    </p:spTree>
    <p:extLst>
      <p:ext uri="{BB962C8B-B14F-4D97-AF65-F5344CB8AC3E}">
        <p14:creationId xmlns:p14="http://schemas.microsoft.com/office/powerpoint/2010/main" val="2928352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a:lnSpc>
                <a:spcPct val="100000"/>
              </a:lnSpc>
            </a:pPr>
            <a:r>
              <a:rPr lang="en-US" sz="1600" dirty="0" smtClean="0"/>
              <a:t>Goals and objectives for Q3/Q4 2021 reached (also with new, unexpected findings).</a:t>
            </a:r>
          </a:p>
          <a:p>
            <a:pPr marL="0" indent="0">
              <a:buNone/>
            </a:pPr>
            <a:endParaRPr lang="en-US" dirty="0" smtClean="0"/>
          </a:p>
          <a:p>
            <a:pPr marL="0" indent="0">
              <a:lnSpc>
                <a:spcPct val="110000"/>
              </a:lnSpc>
              <a:buNone/>
            </a:pPr>
            <a:endParaRPr lang="en-US" sz="1600" dirty="0" smtClean="0"/>
          </a:p>
          <a:p>
            <a:pPr>
              <a:lnSpc>
                <a:spcPct val="110000"/>
              </a:lnSpc>
            </a:pPr>
            <a:endParaRPr lang="en-US" sz="1600" dirty="0" smtClean="0"/>
          </a:p>
          <a:p>
            <a:pPr>
              <a:lnSpc>
                <a:spcPct val="110000"/>
              </a:lnSpc>
            </a:pPr>
            <a:endParaRPr lang="en-US" sz="1600" dirty="0"/>
          </a:p>
          <a:p>
            <a:pPr>
              <a:lnSpc>
                <a:spcPct val="110000"/>
              </a:lnSpc>
            </a:pPr>
            <a:endParaRPr lang="en-US" sz="1600" dirty="0" smtClean="0"/>
          </a:p>
          <a:p>
            <a:pPr>
              <a:lnSpc>
                <a:spcPct val="110000"/>
              </a:lnSpc>
            </a:pPr>
            <a:endParaRPr lang="en-US" sz="1600" dirty="0"/>
          </a:p>
          <a:p>
            <a:pPr>
              <a:lnSpc>
                <a:spcPct val="110000"/>
              </a:lnSpc>
            </a:pPr>
            <a:endParaRPr lang="en-US" sz="1600" dirty="0" smtClean="0"/>
          </a:p>
          <a:p>
            <a:pPr marL="0" indent="0">
              <a:lnSpc>
                <a:spcPct val="110000"/>
              </a:lnSpc>
              <a:buNone/>
            </a:pPr>
            <a:endParaRPr lang="en-US" sz="1600" dirty="0" smtClean="0"/>
          </a:p>
          <a:p>
            <a:pPr marL="0" indent="0">
              <a:lnSpc>
                <a:spcPct val="110000"/>
              </a:lnSpc>
              <a:buNone/>
            </a:pPr>
            <a:endParaRPr lang="en-US" sz="1600" dirty="0"/>
          </a:p>
          <a:p>
            <a:pPr marL="0" indent="0">
              <a:lnSpc>
                <a:spcPct val="110000"/>
              </a:lnSpc>
              <a:buNone/>
            </a:pPr>
            <a:endParaRPr lang="en-US" sz="1600" dirty="0" smtClean="0"/>
          </a:p>
          <a:p>
            <a:pPr marL="0" indent="0">
              <a:lnSpc>
                <a:spcPct val="110000"/>
              </a:lnSpc>
              <a:buNone/>
            </a:pPr>
            <a:endParaRPr lang="en-US" sz="1600" dirty="0"/>
          </a:p>
          <a:p>
            <a:pPr>
              <a:lnSpc>
                <a:spcPct val="110000"/>
              </a:lnSpc>
            </a:pPr>
            <a:r>
              <a:rPr lang="en-US" sz="1600" dirty="0" smtClean="0"/>
              <a:t>For 2022: Continuation based on the current findings according to task specifications.</a:t>
            </a:r>
          </a:p>
          <a:p>
            <a:pPr marL="0" indent="0">
              <a:lnSpc>
                <a:spcPct val="110000"/>
              </a:lnSpc>
              <a:buNone/>
            </a:pPr>
            <a:endParaRPr lang="en-US" dirty="0"/>
          </a:p>
        </p:txBody>
      </p:sp>
      <p:sp>
        <p:nvSpPr>
          <p:cNvPr id="3" name="Datumsplatzhalter 2"/>
          <p:cNvSpPr>
            <a:spLocks noGrp="1"/>
          </p:cNvSpPr>
          <p:nvPr>
            <p:ph type="dt" sz="half" idx="10"/>
          </p:nvPr>
        </p:nvSpPr>
        <p:spPr/>
        <p:txBody>
          <a:bodyPr/>
          <a:lstStyle/>
          <a:p>
            <a:r>
              <a:rPr lang="en-US"/>
              <a:t>2021-11-29</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30</a:t>
            </a:fld>
            <a:endParaRPr lang="en-US" noProof="0" dirty="0"/>
          </a:p>
        </p:txBody>
      </p:sp>
      <p:sp>
        <p:nvSpPr>
          <p:cNvPr id="5" name="Titel 4"/>
          <p:cNvSpPr>
            <a:spLocks noGrp="1"/>
          </p:cNvSpPr>
          <p:nvPr>
            <p:ph type="title"/>
          </p:nvPr>
        </p:nvSpPr>
        <p:spPr/>
        <p:txBody>
          <a:bodyPr/>
          <a:lstStyle/>
          <a:p>
            <a:r>
              <a:rPr lang="en-US" dirty="0"/>
              <a:t>Conclusion and Outlook</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08" y="1486016"/>
            <a:ext cx="6674377" cy="2608269"/>
          </a:xfrm>
          <a:prstGeom prst="rect">
            <a:avLst/>
          </a:prstGeom>
          <a:noFill/>
          <a:ln>
            <a:solidFill>
              <a:schemeClr val="accent1"/>
            </a:solidFill>
          </a:ln>
          <a:effectLst/>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668" y="1328743"/>
            <a:ext cx="730704" cy="730704"/>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668" y="2137008"/>
            <a:ext cx="730704" cy="730704"/>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668" y="3207890"/>
            <a:ext cx="730704" cy="730704"/>
          </a:xfrm>
          <a:prstGeom prst="rect">
            <a:avLst/>
          </a:prstGeom>
        </p:spPr>
      </p:pic>
    </p:spTree>
    <p:extLst>
      <p:ext uri="{BB962C8B-B14F-4D97-AF65-F5344CB8AC3E}">
        <p14:creationId xmlns:p14="http://schemas.microsoft.com/office/powerpoint/2010/main" val="2170057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ctr">
              <a:buNone/>
            </a:pPr>
            <a:endParaRPr lang="en-US" sz="4000" b="1" dirty="0" smtClean="0">
              <a:effectLst>
                <a:outerShdw blurRad="38100" dist="38100" dir="2700000" algn="tl">
                  <a:srgbClr val="000000">
                    <a:alpha val="43137"/>
                  </a:srgbClr>
                </a:outerShdw>
              </a:effectLst>
            </a:endParaRPr>
          </a:p>
          <a:p>
            <a:pPr marL="0" indent="0" algn="ctr">
              <a:buNone/>
            </a:pPr>
            <a:endParaRPr lang="en-US" sz="4000" b="1" dirty="0">
              <a:effectLst>
                <a:outerShdw blurRad="38100" dist="38100" dir="2700000" algn="tl">
                  <a:srgbClr val="000000">
                    <a:alpha val="43137"/>
                  </a:srgbClr>
                </a:outerShdw>
              </a:effectLst>
            </a:endParaRPr>
          </a:p>
          <a:p>
            <a:pPr marL="0" indent="0" algn="ctr">
              <a:buNone/>
            </a:pPr>
            <a:r>
              <a:rPr lang="en-US" sz="4000" b="1" dirty="0" smtClean="0">
                <a:effectLst>
                  <a:outerShdw blurRad="38100" dist="38100" dir="2700000" algn="tl">
                    <a:srgbClr val="000000">
                      <a:alpha val="43137"/>
                    </a:srgbClr>
                  </a:outerShdw>
                </a:effectLst>
              </a:rPr>
              <a:t>Thank you for your attention!</a:t>
            </a:r>
          </a:p>
          <a:p>
            <a:pPr marL="0" indent="0">
              <a:buNone/>
            </a:pPr>
            <a:endParaRPr lang="en-US" dirty="0"/>
          </a:p>
        </p:txBody>
      </p:sp>
      <p:sp>
        <p:nvSpPr>
          <p:cNvPr id="3" name="Datumsplatzhalter 2"/>
          <p:cNvSpPr>
            <a:spLocks noGrp="1"/>
          </p:cNvSpPr>
          <p:nvPr>
            <p:ph type="dt" sz="half" idx="10"/>
          </p:nvPr>
        </p:nvSpPr>
        <p:spPr/>
        <p:txBody>
          <a:bodyPr/>
          <a:lstStyle/>
          <a:p>
            <a:r>
              <a:rPr lang="en-US" smtClean="0"/>
              <a:t>2021-11-29</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31</a:t>
            </a:fld>
            <a:endParaRPr lang="en-US" noProof="0" dirty="0"/>
          </a:p>
        </p:txBody>
      </p:sp>
      <p:sp>
        <p:nvSpPr>
          <p:cNvPr id="5" name="Titel 4"/>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38811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en-US"/>
          </a:p>
        </p:txBody>
      </p:sp>
      <p:sp>
        <p:nvSpPr>
          <p:cNvPr id="3" name="Datumsplatzhalter 2"/>
          <p:cNvSpPr>
            <a:spLocks noGrp="1"/>
          </p:cNvSpPr>
          <p:nvPr>
            <p:ph type="dt" sz="half" idx="10"/>
          </p:nvPr>
        </p:nvSpPr>
        <p:spPr/>
        <p:txBody>
          <a:bodyPr/>
          <a:lstStyle/>
          <a:p>
            <a:r>
              <a:rPr lang="en-US"/>
              <a:t>2021-11-29</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32</a:t>
            </a:fld>
            <a:endParaRPr lang="en-US" noProof="0" dirty="0"/>
          </a:p>
        </p:txBody>
      </p:sp>
      <p:sp>
        <p:nvSpPr>
          <p:cNvPr id="5" name="Titel 4"/>
          <p:cNvSpPr>
            <a:spLocks noGrp="1"/>
          </p:cNvSpPr>
          <p:nvPr>
            <p:ph type="title"/>
          </p:nvPr>
        </p:nvSpPr>
        <p:spPr/>
        <p:txBody>
          <a:bodyPr/>
          <a:lstStyle/>
          <a:p>
            <a:r>
              <a:rPr lang="en-US" dirty="0"/>
              <a:t>BACKUP SLIDES …</a:t>
            </a:r>
          </a:p>
        </p:txBody>
      </p:sp>
    </p:spTree>
    <p:extLst>
      <p:ext uri="{BB962C8B-B14F-4D97-AF65-F5344CB8AC3E}">
        <p14:creationId xmlns:p14="http://schemas.microsoft.com/office/powerpoint/2010/main" val="2350386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50" y="874395"/>
            <a:ext cx="8343900" cy="3806189"/>
          </a:xfrm>
        </p:spPr>
        <p:txBody>
          <a:bodyPr>
            <a:normAutofit/>
          </a:bodyPr>
          <a:lstStyle/>
          <a:p>
            <a:pPr marL="342900" indent="-342900">
              <a:lnSpc>
                <a:spcPct val="120000"/>
              </a:lnSpc>
              <a:buFont typeface="+mj-lt"/>
              <a:buAutoNum type="arabicPeriod"/>
            </a:pPr>
            <a:r>
              <a:rPr lang="en-US" sz="1600" dirty="0"/>
              <a:t>The three elements (injection locking, advanced corrugated cavity, MDC)</a:t>
            </a:r>
            <a:br>
              <a:rPr lang="en-US" sz="1600" dirty="0"/>
            </a:br>
            <a:r>
              <a:rPr lang="en-US" sz="1600" dirty="0"/>
              <a:t>will be comprehensively studied aiming at the development of the</a:t>
            </a:r>
            <a:br>
              <a:rPr lang="en-US" sz="1600" dirty="0"/>
            </a:br>
            <a:r>
              <a:rPr lang="en-US" sz="1600" dirty="0"/>
              <a:t>theoretical background and the required tools.</a:t>
            </a:r>
          </a:p>
          <a:p>
            <a:pPr marL="342900" indent="-342900">
              <a:lnSpc>
                <a:spcPct val="120000"/>
              </a:lnSpc>
              <a:buFont typeface="+mj-lt"/>
              <a:buAutoNum type="arabicPeriod"/>
            </a:pPr>
            <a:r>
              <a:rPr lang="en-US" sz="1600" dirty="0"/>
              <a:t>A high-frequency, high-power and high-efficiency gyrotron operating at second-harmonic will be designed based on the theory and tools developed in the first part.</a:t>
            </a:r>
            <a:br>
              <a:rPr lang="en-US" sz="1600" dirty="0"/>
            </a:br>
            <a:r>
              <a:rPr lang="en-US" sz="1600" dirty="0"/>
              <a:t>The possibility to design a gyrotron operating at very high frequency (above 280 GHz) for future Electron Cyclotron Heating (ECH) systems and Collective Thomson Scattering (CTS) diagnostics will be investigated. </a:t>
            </a:r>
          </a:p>
          <a:p>
            <a:pPr marL="342900" indent="-342900">
              <a:lnSpc>
                <a:spcPct val="120000"/>
              </a:lnSpc>
              <a:buFont typeface="+mj-lt"/>
              <a:buAutoNum type="arabicPeriod"/>
            </a:pPr>
            <a:r>
              <a:rPr lang="en-US" sz="1600" dirty="0"/>
              <a:t>Preparation of the first worldwide experiments of a high-power gyrotron operating in second harmonic with the support of injection locking technique. The presence of two operational high-power gyrotron test stands at KIT is an important advantage for that purpose.</a:t>
            </a:r>
          </a:p>
        </p:txBody>
      </p:sp>
      <p:sp>
        <p:nvSpPr>
          <p:cNvPr id="3" name="Datumsplatzhalter 2"/>
          <p:cNvSpPr>
            <a:spLocks noGrp="1"/>
          </p:cNvSpPr>
          <p:nvPr>
            <p:ph type="dt" sz="half" idx="10"/>
          </p:nvPr>
        </p:nvSpPr>
        <p:spPr/>
        <p:txBody>
          <a:bodyPr/>
          <a:lstStyle/>
          <a:p>
            <a:r>
              <a:rPr lang="en-US"/>
              <a:t>2021-11-29</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33</a:t>
            </a:fld>
            <a:endParaRPr lang="en-US" noProof="0" dirty="0"/>
          </a:p>
        </p:txBody>
      </p:sp>
      <p:sp>
        <p:nvSpPr>
          <p:cNvPr id="5" name="Titel 4"/>
          <p:cNvSpPr>
            <a:spLocks noGrp="1"/>
          </p:cNvSpPr>
          <p:nvPr>
            <p:ph type="title"/>
          </p:nvPr>
        </p:nvSpPr>
        <p:spPr>
          <a:xfrm>
            <a:off x="396000" y="296244"/>
            <a:ext cx="6869178" cy="575989"/>
          </a:xfrm>
        </p:spPr>
        <p:txBody>
          <a:bodyPr>
            <a:normAutofit fontScale="90000"/>
          </a:bodyPr>
          <a:lstStyle/>
          <a:p>
            <a:r>
              <a:rPr lang="en-US" dirty="0"/>
              <a:t>Project Roadmap</a:t>
            </a:r>
            <a:br>
              <a:rPr lang="en-US" dirty="0"/>
            </a:br>
            <a:endParaRPr lang="en-US" dirty="0"/>
          </a:p>
        </p:txBody>
      </p:sp>
    </p:spTree>
    <p:extLst>
      <p:ext uri="{BB962C8B-B14F-4D97-AF65-F5344CB8AC3E}">
        <p14:creationId xmlns:p14="http://schemas.microsoft.com/office/powerpoint/2010/main" val="3414273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88620" y="1165140"/>
            <a:ext cx="8343900" cy="3365893"/>
          </a:xfrm>
        </p:spPr>
        <p:txBody>
          <a:bodyPr>
            <a:normAutofit fontScale="55000" lnSpcReduction="20000"/>
          </a:bodyPr>
          <a:lstStyle/>
          <a:p>
            <a:pPr>
              <a:lnSpc>
                <a:spcPct val="120000"/>
              </a:lnSpc>
            </a:pPr>
            <a:r>
              <a:rPr lang="en-GB" i="1" dirty="0">
                <a:solidFill>
                  <a:schemeClr val="bg1">
                    <a:lumMod val="50000"/>
                  </a:schemeClr>
                </a:solidFill>
              </a:rPr>
              <a:t>T1.1 Injection locking</a:t>
            </a:r>
          </a:p>
          <a:p>
            <a:pPr lvl="1">
              <a:lnSpc>
                <a:spcPct val="120000"/>
              </a:lnSpc>
            </a:pPr>
            <a:r>
              <a:rPr lang="en-GB" i="1" dirty="0">
                <a:solidFill>
                  <a:schemeClr val="bg1">
                    <a:lumMod val="50000"/>
                  </a:schemeClr>
                </a:solidFill>
              </a:rPr>
              <a:t>T1.1.1 Fundamental theoretical studies on injection locking (</a:t>
            </a:r>
            <a:r>
              <a:rPr lang="en-GB" i="1" u="sng" dirty="0">
                <a:solidFill>
                  <a:schemeClr val="bg1">
                    <a:lumMod val="50000"/>
                  </a:schemeClr>
                </a:solidFill>
              </a:rPr>
              <a:t>K. </a:t>
            </a:r>
            <a:r>
              <a:rPr lang="en-GB" i="1" u="sng" dirty="0" err="1">
                <a:solidFill>
                  <a:schemeClr val="bg1">
                    <a:lumMod val="50000"/>
                  </a:schemeClr>
                </a:solidFill>
              </a:rPr>
              <a:t>Avramidis</a:t>
            </a:r>
            <a:r>
              <a:rPr lang="en-GB" i="1" dirty="0">
                <a:solidFill>
                  <a:schemeClr val="bg1">
                    <a:lumMod val="50000"/>
                  </a:schemeClr>
                </a:solidFill>
              </a:rPr>
              <a:t>)</a:t>
            </a:r>
          </a:p>
          <a:p>
            <a:pPr lvl="2">
              <a:lnSpc>
                <a:spcPct val="120000"/>
              </a:lnSpc>
            </a:pPr>
            <a:r>
              <a:rPr lang="en-GB" sz="1800" dirty="0">
                <a:solidFill>
                  <a:schemeClr val="bg1">
                    <a:lumMod val="50000"/>
                  </a:schemeClr>
                </a:solidFill>
              </a:rPr>
              <a:t>Generic studies on the possibilities for driving a gyrotron by injection of signals at fundamental and second harmonic, taking the existing DEMO-relevant gyrotron cavities (e.g. 170 GHz and/or 204 GHz operation) as starting point.</a:t>
            </a:r>
          </a:p>
          <a:p>
            <a:pPr lvl="1">
              <a:lnSpc>
                <a:spcPct val="120000"/>
              </a:lnSpc>
            </a:pPr>
            <a:r>
              <a:rPr lang="en-GB" i="1" dirty="0">
                <a:solidFill>
                  <a:schemeClr val="bg1">
                    <a:lumMod val="50000"/>
                  </a:schemeClr>
                </a:solidFill>
              </a:rPr>
              <a:t>T1.1.2 Enabling research on coupling system (</a:t>
            </a:r>
            <a:r>
              <a:rPr lang="en-GB" i="1" u="sng" dirty="0">
                <a:solidFill>
                  <a:schemeClr val="bg1">
                    <a:lumMod val="50000"/>
                  </a:schemeClr>
                </a:solidFill>
              </a:rPr>
              <a:t>J. </a:t>
            </a:r>
            <a:r>
              <a:rPr lang="en-GB" i="1" u="sng" dirty="0" err="1">
                <a:solidFill>
                  <a:schemeClr val="bg1">
                    <a:lumMod val="50000"/>
                  </a:schemeClr>
                </a:solidFill>
              </a:rPr>
              <a:t>Jin</a:t>
            </a:r>
            <a:r>
              <a:rPr lang="en-GB" i="1" dirty="0">
                <a:solidFill>
                  <a:schemeClr val="bg1">
                    <a:lumMod val="50000"/>
                  </a:schemeClr>
                </a:solidFill>
              </a:rPr>
              <a:t>)</a:t>
            </a:r>
          </a:p>
          <a:p>
            <a:pPr lvl="2">
              <a:lnSpc>
                <a:spcPct val="120000"/>
              </a:lnSpc>
            </a:pPr>
            <a:r>
              <a:rPr lang="en-GB" sz="1800" dirty="0">
                <a:solidFill>
                  <a:schemeClr val="bg1">
                    <a:lumMod val="50000"/>
                  </a:schemeClr>
                </a:solidFill>
              </a:rPr>
              <a:t>Development of the TWLDO code for the synthesis of Denisov-type launchers for the conversion of the co- and counter-rotating mode in the same design.</a:t>
            </a:r>
          </a:p>
          <a:p>
            <a:pPr lvl="2">
              <a:lnSpc>
                <a:spcPct val="120000"/>
              </a:lnSpc>
            </a:pPr>
            <a:r>
              <a:rPr lang="en-GB" sz="1800" dirty="0">
                <a:solidFill>
                  <a:schemeClr val="bg1">
                    <a:lumMod val="50000"/>
                  </a:schemeClr>
                </a:solidFill>
              </a:rPr>
              <a:t>Development of the TWLDO code for the synthesis of hybrid-type launchers for the conversion of the co- and counter-rotating mode in the same design.</a:t>
            </a:r>
          </a:p>
          <a:p>
            <a:pPr lvl="2">
              <a:lnSpc>
                <a:spcPct val="120000"/>
              </a:lnSpc>
            </a:pPr>
            <a:r>
              <a:rPr lang="en-GB" sz="1800" dirty="0">
                <a:solidFill>
                  <a:schemeClr val="bg1">
                    <a:lumMod val="50000"/>
                  </a:schemeClr>
                </a:solidFill>
              </a:rPr>
              <a:t>Improvement of KARLESSS code for the simulation of the quasi-optical (</a:t>
            </a:r>
            <a:r>
              <a:rPr lang="en-GB" sz="1800" dirty="0" err="1">
                <a:solidFill>
                  <a:schemeClr val="bg1">
                    <a:lumMod val="50000"/>
                  </a:schemeClr>
                </a:solidFill>
              </a:rPr>
              <a:t>q.o</a:t>
            </a:r>
            <a:r>
              <a:rPr lang="en-GB" sz="1800" dirty="0">
                <a:solidFill>
                  <a:schemeClr val="bg1">
                    <a:lumMod val="50000"/>
                  </a:schemeClr>
                </a:solidFill>
              </a:rPr>
              <a:t>.) system with ideal Gaussian mode injection from the launcher, forward and backward propagation of the wave beam in the Q.O. system. </a:t>
            </a:r>
          </a:p>
          <a:p>
            <a:pPr>
              <a:lnSpc>
                <a:spcPct val="120000"/>
              </a:lnSpc>
            </a:pPr>
            <a:r>
              <a:rPr lang="en-GB" i="1" dirty="0">
                <a:solidFill>
                  <a:schemeClr val="bg1">
                    <a:lumMod val="50000"/>
                  </a:schemeClr>
                </a:solidFill>
              </a:rPr>
              <a:t>T1.2 Corrugated cavity</a:t>
            </a:r>
          </a:p>
          <a:p>
            <a:pPr lvl="1">
              <a:lnSpc>
                <a:spcPct val="120000"/>
              </a:lnSpc>
            </a:pPr>
            <a:r>
              <a:rPr lang="en-GB" i="1" dirty="0">
                <a:solidFill>
                  <a:schemeClr val="bg1">
                    <a:lumMod val="50000"/>
                  </a:schemeClr>
                </a:solidFill>
              </a:rPr>
              <a:t>T1.2.1 Enabling research on corrugations for second harmonic operation (</a:t>
            </a:r>
            <a:r>
              <a:rPr lang="en-GB" i="1" u="sng" dirty="0">
                <a:solidFill>
                  <a:schemeClr val="bg1">
                    <a:lumMod val="50000"/>
                  </a:schemeClr>
                </a:solidFill>
              </a:rPr>
              <a:t>D. </a:t>
            </a:r>
            <a:r>
              <a:rPr lang="en-GB" i="1" u="sng" dirty="0" err="1">
                <a:solidFill>
                  <a:schemeClr val="bg1">
                    <a:lumMod val="50000"/>
                  </a:schemeClr>
                </a:solidFill>
              </a:rPr>
              <a:t>Peponis</a:t>
            </a:r>
            <a:r>
              <a:rPr lang="en-GB" i="1" u="sng" dirty="0">
                <a:solidFill>
                  <a:schemeClr val="bg1">
                    <a:lumMod val="50000"/>
                  </a:schemeClr>
                </a:solidFill>
              </a:rPr>
              <a:t>, K. </a:t>
            </a:r>
            <a:r>
              <a:rPr lang="en-GB" i="1" u="sng" dirty="0" err="1">
                <a:solidFill>
                  <a:schemeClr val="bg1">
                    <a:lumMod val="50000"/>
                  </a:schemeClr>
                </a:solidFill>
              </a:rPr>
              <a:t>Avramidis</a:t>
            </a:r>
            <a:r>
              <a:rPr lang="en-GB" i="1" u="sng" dirty="0">
                <a:solidFill>
                  <a:schemeClr val="bg1">
                    <a:lumMod val="50000"/>
                  </a:schemeClr>
                </a:solidFill>
              </a:rPr>
              <a:t>, A. Marek</a:t>
            </a:r>
            <a:r>
              <a:rPr lang="en-GB" i="1" dirty="0">
                <a:solidFill>
                  <a:schemeClr val="bg1">
                    <a:lumMod val="50000"/>
                  </a:schemeClr>
                </a:solidFill>
              </a:rPr>
              <a:t>)</a:t>
            </a:r>
          </a:p>
          <a:p>
            <a:pPr lvl="2">
              <a:lnSpc>
                <a:spcPct val="120000"/>
              </a:lnSpc>
            </a:pPr>
            <a:r>
              <a:rPr lang="en-GB" sz="1800" dirty="0">
                <a:solidFill>
                  <a:schemeClr val="bg1">
                    <a:lumMod val="50000"/>
                  </a:schemeClr>
                </a:solidFill>
              </a:rPr>
              <a:t>Investigation of the second harmonic operation of the existing 2 MW coaxial gyrotron at KIT, operating at 170 GHz with the TE</a:t>
            </a:r>
            <a:r>
              <a:rPr lang="en-GB" sz="1800" baseline="-25000" dirty="0">
                <a:solidFill>
                  <a:schemeClr val="bg1">
                    <a:lumMod val="50000"/>
                  </a:schemeClr>
                </a:solidFill>
              </a:rPr>
              <a:t>34,19</a:t>
            </a:r>
            <a:r>
              <a:rPr lang="en-GB" sz="1800" dirty="0">
                <a:solidFill>
                  <a:schemeClr val="bg1">
                    <a:lumMod val="50000"/>
                  </a:schemeClr>
                </a:solidFill>
              </a:rPr>
              <a:t> mode, with the same mode at 170 GHz. The updated cavity design will incorporate mode converting corrugations on the outer wall and impedance corrugations on the coaxial insert.</a:t>
            </a:r>
          </a:p>
          <a:p>
            <a:pPr lvl="2">
              <a:lnSpc>
                <a:spcPct val="120000"/>
              </a:lnSpc>
            </a:pPr>
            <a:r>
              <a:rPr lang="en-GB" sz="1800" dirty="0">
                <a:solidFill>
                  <a:schemeClr val="bg1">
                    <a:lumMod val="50000"/>
                  </a:schemeClr>
                </a:solidFill>
              </a:rPr>
              <a:t>Initiation of the studies of the eigenvalues and azimuthal indices of operating modes appropriate for efficient MW-class second-harmonic operation at 170 GHz, 204 GHz, and &gt;280 GHz.</a:t>
            </a:r>
            <a:endParaRPr lang="de-DE" sz="1800" dirty="0">
              <a:solidFill>
                <a:schemeClr val="bg1">
                  <a:lumMod val="50000"/>
                </a:schemeClr>
              </a:solidFill>
            </a:endParaRPr>
          </a:p>
        </p:txBody>
      </p:sp>
      <p:sp>
        <p:nvSpPr>
          <p:cNvPr id="2" name="Datumsplatzhalter 1"/>
          <p:cNvSpPr>
            <a:spLocks noGrp="1"/>
          </p:cNvSpPr>
          <p:nvPr>
            <p:ph type="dt" sz="half" idx="10"/>
          </p:nvPr>
        </p:nvSpPr>
        <p:spPr/>
        <p:txBody>
          <a:bodyPr/>
          <a:lstStyle/>
          <a:p>
            <a:r>
              <a:rPr lang="en-US"/>
              <a:t>2021-11-29</a:t>
            </a:r>
            <a:endParaRPr lang="de-DE"/>
          </a:p>
        </p:txBody>
      </p:sp>
      <p:sp>
        <p:nvSpPr>
          <p:cNvPr id="3" name="Foliennummernplatzhalter 2"/>
          <p:cNvSpPr>
            <a:spLocks noGrp="1"/>
          </p:cNvSpPr>
          <p:nvPr>
            <p:ph type="sldNum" sz="quarter" idx="12"/>
          </p:nvPr>
        </p:nvSpPr>
        <p:spPr/>
        <p:txBody>
          <a:bodyPr/>
          <a:lstStyle/>
          <a:p>
            <a:fld id="{61696EC4-B4CF-4701-AD06-A8439D6D8E12}" type="slidenum">
              <a:rPr lang="de-DE" smtClean="0"/>
              <a:t>34</a:t>
            </a:fld>
            <a:endParaRPr lang="de-DE" dirty="0"/>
          </a:p>
        </p:txBody>
      </p:sp>
      <p:sp>
        <p:nvSpPr>
          <p:cNvPr id="6" name="Titel 5"/>
          <p:cNvSpPr>
            <a:spLocks noGrp="1"/>
          </p:cNvSpPr>
          <p:nvPr>
            <p:ph type="title"/>
          </p:nvPr>
        </p:nvSpPr>
        <p:spPr>
          <a:xfrm>
            <a:off x="396000" y="296244"/>
            <a:ext cx="6869178" cy="575989"/>
          </a:xfrm>
        </p:spPr>
        <p:txBody>
          <a:bodyPr>
            <a:normAutofit fontScale="90000"/>
          </a:bodyPr>
          <a:lstStyle/>
          <a:p>
            <a:r>
              <a:rPr lang="de-DE" dirty="0"/>
              <a:t>ENR-TEC.01.KIT-T001    </a:t>
            </a:r>
            <a:r>
              <a:rPr lang="de-DE" sz="2000" dirty="0"/>
              <a:t>2021-06-01 – 2021-12-31</a:t>
            </a:r>
            <a:br>
              <a:rPr lang="de-DE" sz="2000" dirty="0"/>
            </a:br>
            <a:r>
              <a:rPr lang="en-GB" sz="1800" i="1" dirty="0"/>
              <a:t>Task 1 - Fundamental theoretical research on individual methods</a:t>
            </a:r>
            <a:endParaRPr lang="de-DE" sz="1800" i="1" dirty="0"/>
          </a:p>
        </p:txBody>
      </p:sp>
    </p:spTree>
    <p:extLst>
      <p:ext uri="{BB962C8B-B14F-4D97-AF65-F5344CB8AC3E}">
        <p14:creationId xmlns:p14="http://schemas.microsoft.com/office/powerpoint/2010/main" val="1482828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88620" y="1165140"/>
            <a:ext cx="8343900" cy="3365893"/>
          </a:xfrm>
        </p:spPr>
        <p:txBody>
          <a:bodyPr>
            <a:normAutofit/>
          </a:bodyPr>
          <a:lstStyle/>
          <a:p>
            <a:pPr marL="0" indent="0">
              <a:lnSpc>
                <a:spcPct val="120000"/>
              </a:lnSpc>
              <a:buNone/>
            </a:pPr>
            <a:endParaRPr lang="en-US" dirty="0"/>
          </a:p>
          <a:p>
            <a:pPr marL="0" indent="0">
              <a:lnSpc>
                <a:spcPct val="120000"/>
              </a:lnSpc>
              <a:buNone/>
            </a:pPr>
            <a:r>
              <a:rPr lang="en-US" sz="1600" i="1" dirty="0"/>
              <a:t>The first-year deliverable will include the results of the tasks performed in 2021, such as the fundamental theoretical studies on injection locking and on advanced corrugated cavities for second harmonic operation.</a:t>
            </a:r>
            <a:endParaRPr lang="en-GB" sz="1600" i="1" dirty="0"/>
          </a:p>
        </p:txBody>
      </p:sp>
      <p:sp>
        <p:nvSpPr>
          <p:cNvPr id="2" name="Datumsplatzhalter 1"/>
          <p:cNvSpPr>
            <a:spLocks noGrp="1"/>
          </p:cNvSpPr>
          <p:nvPr>
            <p:ph type="dt" sz="half" idx="10"/>
          </p:nvPr>
        </p:nvSpPr>
        <p:spPr/>
        <p:txBody>
          <a:bodyPr/>
          <a:lstStyle/>
          <a:p>
            <a:r>
              <a:rPr lang="en-US"/>
              <a:t>2021-11-29</a:t>
            </a:r>
            <a:endParaRPr lang="de-DE"/>
          </a:p>
        </p:txBody>
      </p:sp>
      <p:sp>
        <p:nvSpPr>
          <p:cNvPr id="3" name="Foliennummernplatzhalter 2"/>
          <p:cNvSpPr>
            <a:spLocks noGrp="1"/>
          </p:cNvSpPr>
          <p:nvPr>
            <p:ph type="sldNum" sz="quarter" idx="12"/>
          </p:nvPr>
        </p:nvSpPr>
        <p:spPr/>
        <p:txBody>
          <a:bodyPr/>
          <a:lstStyle/>
          <a:p>
            <a:fld id="{61696EC4-B4CF-4701-AD06-A8439D6D8E12}" type="slidenum">
              <a:rPr lang="de-DE" smtClean="0"/>
              <a:t>35</a:t>
            </a:fld>
            <a:endParaRPr lang="de-DE" dirty="0"/>
          </a:p>
        </p:txBody>
      </p:sp>
      <p:sp>
        <p:nvSpPr>
          <p:cNvPr id="6" name="Titel 5"/>
          <p:cNvSpPr>
            <a:spLocks noGrp="1"/>
          </p:cNvSpPr>
          <p:nvPr>
            <p:ph type="title"/>
          </p:nvPr>
        </p:nvSpPr>
        <p:spPr>
          <a:xfrm>
            <a:off x="396000" y="296244"/>
            <a:ext cx="6869178" cy="575989"/>
          </a:xfrm>
        </p:spPr>
        <p:txBody>
          <a:bodyPr>
            <a:normAutofit fontScale="90000"/>
          </a:bodyPr>
          <a:lstStyle/>
          <a:p>
            <a:r>
              <a:rPr lang="de-DE" dirty="0"/>
              <a:t>ENR-TEC.01.KIT-T001    </a:t>
            </a:r>
            <a:r>
              <a:rPr lang="de-DE" sz="2000" dirty="0"/>
              <a:t>2021-06-01 – 2021-12-31</a:t>
            </a:r>
            <a:br>
              <a:rPr lang="de-DE" sz="2000" dirty="0"/>
            </a:br>
            <a:r>
              <a:rPr lang="de-DE" sz="1800" dirty="0" err="1"/>
              <a:t>Deliverables</a:t>
            </a:r>
            <a:endParaRPr lang="de-DE" sz="1600" i="1" dirty="0"/>
          </a:p>
        </p:txBody>
      </p:sp>
    </p:spTree>
    <p:extLst>
      <p:ext uri="{BB962C8B-B14F-4D97-AF65-F5344CB8AC3E}">
        <p14:creationId xmlns:p14="http://schemas.microsoft.com/office/powerpoint/2010/main" val="3782925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normAutofit fontScale="77500" lnSpcReduction="20000"/>
          </a:bodyPr>
          <a:lstStyle/>
          <a:p>
            <a:pPr>
              <a:lnSpc>
                <a:spcPct val="120000"/>
              </a:lnSpc>
            </a:pPr>
            <a:r>
              <a:rPr lang="en-US" i="1" dirty="0"/>
              <a:t>T1.1 Injection locking</a:t>
            </a:r>
            <a:endParaRPr lang="en-GB" dirty="0"/>
          </a:p>
          <a:p>
            <a:pPr lvl="1">
              <a:lnSpc>
                <a:spcPct val="120000"/>
              </a:lnSpc>
            </a:pPr>
            <a:r>
              <a:rPr lang="en-US" i="1" dirty="0"/>
              <a:t>T1.1.1 Fundamental theoretical studies on injection locking (</a:t>
            </a:r>
            <a:r>
              <a:rPr lang="en-US" i="1" u="sng" dirty="0"/>
              <a:t>K. </a:t>
            </a:r>
            <a:r>
              <a:rPr lang="en-US" i="1" u="sng" dirty="0" err="1"/>
              <a:t>Avramidis</a:t>
            </a:r>
            <a:r>
              <a:rPr lang="en-US" i="1" dirty="0"/>
              <a:t>) </a:t>
            </a:r>
            <a:endParaRPr lang="en-GB" dirty="0"/>
          </a:p>
          <a:p>
            <a:pPr lvl="2">
              <a:lnSpc>
                <a:spcPct val="120000"/>
              </a:lnSpc>
            </a:pPr>
            <a:r>
              <a:rPr lang="en-US" dirty="0"/>
              <a:t>Systematic research on the influence of major design parameters, concerning the cavity geometry and the electron beam properties, on the performance of an injection-locked gyrotron at fundamental and second harmonic operation.</a:t>
            </a:r>
            <a:endParaRPr lang="en-GB" dirty="0"/>
          </a:p>
          <a:p>
            <a:pPr lvl="2">
              <a:lnSpc>
                <a:spcPct val="120000"/>
              </a:lnSpc>
            </a:pPr>
            <a:r>
              <a:rPr lang="en-US" dirty="0"/>
              <a:t>Studies on the influence of mode purity of the external signal on gyrotron operation.</a:t>
            </a:r>
            <a:endParaRPr lang="en-GB" dirty="0"/>
          </a:p>
          <a:p>
            <a:pPr lvl="1">
              <a:lnSpc>
                <a:spcPct val="120000"/>
              </a:lnSpc>
            </a:pPr>
            <a:r>
              <a:rPr lang="en-US" i="1" dirty="0"/>
              <a:t>T1.1.2 Enabling research on coupling system (</a:t>
            </a:r>
            <a:r>
              <a:rPr lang="en-US" i="1" u="sng" dirty="0"/>
              <a:t>J. </a:t>
            </a:r>
            <a:r>
              <a:rPr lang="en-US" i="1" u="sng" dirty="0" err="1"/>
              <a:t>Jin</a:t>
            </a:r>
            <a:r>
              <a:rPr lang="en-US" i="1" dirty="0"/>
              <a:t>)</a:t>
            </a:r>
            <a:endParaRPr lang="en-GB" dirty="0"/>
          </a:p>
          <a:p>
            <a:pPr lvl="2">
              <a:lnSpc>
                <a:spcPct val="120000"/>
              </a:lnSpc>
            </a:pPr>
            <a:r>
              <a:rPr lang="en-US" dirty="0"/>
              <a:t>Design a Denisov-type launcher for the co- and counter-rotating mode, investigate the change of the field distribution due to the influence of the perturbation corresponding to the anti-rotating mode.</a:t>
            </a:r>
            <a:endParaRPr lang="en-GB" dirty="0"/>
          </a:p>
          <a:p>
            <a:pPr lvl="2">
              <a:lnSpc>
                <a:spcPct val="120000"/>
              </a:lnSpc>
            </a:pPr>
            <a:r>
              <a:rPr lang="en-US" dirty="0"/>
              <a:t>Design a hybrid-type launcher for the co- and counter-rotating mode to achieve a higher conversion efficiency in comparison to the Denisov-type launcher as much as possible.</a:t>
            </a:r>
            <a:endParaRPr lang="en-GB" dirty="0"/>
          </a:p>
          <a:p>
            <a:pPr lvl="2">
              <a:lnSpc>
                <a:spcPct val="120000"/>
              </a:lnSpc>
            </a:pPr>
            <a:r>
              <a:rPr lang="en-US" dirty="0"/>
              <a:t>Investigation of the possibility for mirror-line launchers to be used for the conversion of the co- and counter-rotating mode, the possibility for a mirror-line launcher to provide a higher conversion efficiency in comparison to the Denisov-type and hybrid-type launchers.</a:t>
            </a:r>
            <a:endParaRPr lang="en-GB" dirty="0"/>
          </a:p>
          <a:p>
            <a:pPr lvl="2">
              <a:lnSpc>
                <a:spcPct val="120000"/>
              </a:lnSpc>
            </a:pPr>
            <a:r>
              <a:rPr lang="en-US" dirty="0"/>
              <a:t>Design of mirror systems, and analysis of the </a:t>
            </a:r>
            <a:r>
              <a:rPr lang="en-US" dirty="0" err="1"/>
              <a:t>q.o</a:t>
            </a:r>
            <a:r>
              <a:rPr lang="en-US" dirty="0"/>
              <a:t>. system.</a:t>
            </a:r>
            <a:endParaRPr lang="en-GB" dirty="0"/>
          </a:p>
          <a:p>
            <a:pPr>
              <a:lnSpc>
                <a:spcPct val="120000"/>
              </a:lnSpc>
            </a:pPr>
            <a:endParaRPr lang="en-GB" b="1" dirty="0"/>
          </a:p>
          <a:p>
            <a:pPr>
              <a:lnSpc>
                <a:spcPct val="120000"/>
              </a:lnSpc>
            </a:pPr>
            <a:endParaRPr lang="en-GB" b="1" dirty="0"/>
          </a:p>
          <a:p>
            <a:pPr>
              <a:lnSpc>
                <a:spcPct val="120000"/>
              </a:lnSpc>
            </a:pPr>
            <a:endParaRPr lang="en-GB" b="1" dirty="0"/>
          </a:p>
        </p:txBody>
      </p:sp>
      <p:sp>
        <p:nvSpPr>
          <p:cNvPr id="2" name="Datumsplatzhalter 1"/>
          <p:cNvSpPr>
            <a:spLocks noGrp="1"/>
          </p:cNvSpPr>
          <p:nvPr>
            <p:ph type="dt" sz="half" idx="10"/>
          </p:nvPr>
        </p:nvSpPr>
        <p:spPr/>
        <p:txBody>
          <a:bodyPr/>
          <a:lstStyle/>
          <a:p>
            <a:r>
              <a:rPr lang="en-US"/>
              <a:t>2021-11-29</a:t>
            </a:r>
            <a:endParaRPr lang="de-DE"/>
          </a:p>
        </p:txBody>
      </p:sp>
      <p:sp>
        <p:nvSpPr>
          <p:cNvPr id="3" name="Foliennummernplatzhalter 2"/>
          <p:cNvSpPr>
            <a:spLocks noGrp="1"/>
          </p:cNvSpPr>
          <p:nvPr>
            <p:ph type="sldNum" sz="quarter" idx="12"/>
          </p:nvPr>
        </p:nvSpPr>
        <p:spPr/>
        <p:txBody>
          <a:bodyPr/>
          <a:lstStyle/>
          <a:p>
            <a:fld id="{61696EC4-B4CF-4701-AD06-A8439D6D8E12}" type="slidenum">
              <a:rPr lang="de-DE" smtClean="0"/>
              <a:t>36</a:t>
            </a:fld>
            <a:endParaRPr lang="de-DE" dirty="0"/>
          </a:p>
        </p:txBody>
      </p:sp>
      <p:sp>
        <p:nvSpPr>
          <p:cNvPr id="6" name="Titel 5"/>
          <p:cNvSpPr>
            <a:spLocks noGrp="1"/>
          </p:cNvSpPr>
          <p:nvPr>
            <p:ph type="title"/>
          </p:nvPr>
        </p:nvSpPr>
        <p:spPr>
          <a:xfrm>
            <a:off x="396000" y="296244"/>
            <a:ext cx="6869178" cy="575989"/>
          </a:xfrm>
        </p:spPr>
        <p:txBody>
          <a:bodyPr>
            <a:normAutofit fontScale="90000"/>
          </a:bodyPr>
          <a:lstStyle/>
          <a:p>
            <a:r>
              <a:rPr lang="de-DE" dirty="0"/>
              <a:t>ENR-TEC.01.KIT-T002    </a:t>
            </a:r>
            <a:r>
              <a:rPr lang="de-DE" sz="2000" dirty="0"/>
              <a:t>2022</a:t>
            </a:r>
            <a:r>
              <a:rPr lang="de-DE" dirty="0"/>
              <a:t/>
            </a:r>
            <a:br>
              <a:rPr lang="de-DE" dirty="0"/>
            </a:br>
            <a:r>
              <a:rPr lang="en-GB" sz="1800" i="1" dirty="0"/>
              <a:t>Task 1 - Fundamental theoretical research on individual methods</a:t>
            </a:r>
            <a:endParaRPr lang="de-DE" sz="1800" i="1" dirty="0"/>
          </a:p>
        </p:txBody>
      </p:sp>
    </p:spTree>
    <p:extLst>
      <p:ext uri="{BB962C8B-B14F-4D97-AF65-F5344CB8AC3E}">
        <p14:creationId xmlns:p14="http://schemas.microsoft.com/office/powerpoint/2010/main" val="1331096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normAutofit fontScale="77500" lnSpcReduction="20000"/>
          </a:bodyPr>
          <a:lstStyle/>
          <a:p>
            <a:pPr>
              <a:lnSpc>
                <a:spcPct val="120000"/>
              </a:lnSpc>
            </a:pPr>
            <a:r>
              <a:rPr lang="en-US" i="1" dirty="0"/>
              <a:t>T1.2 Corrugated cavity</a:t>
            </a:r>
            <a:endParaRPr lang="en-GB" dirty="0"/>
          </a:p>
          <a:p>
            <a:pPr lvl="1">
              <a:lnSpc>
                <a:spcPct val="120000"/>
              </a:lnSpc>
            </a:pPr>
            <a:r>
              <a:rPr lang="en-US" i="1" dirty="0"/>
              <a:t>T1.2.1 Enabling research on corrugations for second harmonic operation</a:t>
            </a:r>
            <a:br>
              <a:rPr lang="en-US" i="1" dirty="0"/>
            </a:br>
            <a:r>
              <a:rPr lang="en-US" i="1" dirty="0"/>
              <a:t>(</a:t>
            </a:r>
            <a:r>
              <a:rPr lang="en-US" i="1" u="sng" dirty="0"/>
              <a:t>D. </a:t>
            </a:r>
            <a:r>
              <a:rPr lang="en-US" i="1" u="sng" dirty="0" err="1"/>
              <a:t>Peponis</a:t>
            </a:r>
            <a:r>
              <a:rPr lang="en-US" i="1" u="sng" dirty="0"/>
              <a:t>, K. </a:t>
            </a:r>
            <a:r>
              <a:rPr lang="en-US" i="1" u="sng" dirty="0" err="1"/>
              <a:t>Avramidis</a:t>
            </a:r>
            <a:r>
              <a:rPr lang="en-US" i="1" u="sng" dirty="0"/>
              <a:t>, A. Marek</a:t>
            </a:r>
            <a:r>
              <a:rPr lang="en-US" i="1" dirty="0"/>
              <a:t>) </a:t>
            </a:r>
            <a:endParaRPr lang="en-GB" dirty="0"/>
          </a:p>
          <a:p>
            <a:pPr lvl="2">
              <a:lnSpc>
                <a:spcPct val="120000"/>
              </a:lnSpc>
            </a:pPr>
            <a:r>
              <a:rPr lang="en-US" dirty="0"/>
              <a:t>Investigation of the second harmonic operation of the existing coaxial gyrotron design by KIT, which allows for </a:t>
            </a:r>
            <a:br>
              <a:rPr lang="en-US" dirty="0"/>
            </a:br>
            <a:r>
              <a:rPr lang="en-US" dirty="0"/>
              <a:t>2 MW operation at 204 GHz with the TE</a:t>
            </a:r>
            <a:r>
              <a:rPr lang="en-US" baseline="-25000" dirty="0"/>
              <a:t>40,23</a:t>
            </a:r>
            <a:r>
              <a:rPr lang="en-US" dirty="0"/>
              <a:t> mode, with the same mode at 204 GHz. The updated cavity design will incorporate mode converting corrugations on the outer wall and impedance corrugations on the coaxial insert.</a:t>
            </a:r>
            <a:endParaRPr lang="en-GB" dirty="0"/>
          </a:p>
          <a:p>
            <a:pPr lvl="2">
              <a:lnSpc>
                <a:spcPct val="120000"/>
              </a:lnSpc>
            </a:pPr>
            <a:r>
              <a:rPr lang="en-US" dirty="0"/>
              <a:t>Continuation of the studies of the eigenvalues and azimuthal indices of operating modes appropriate for efficient MW-class second-harmonic operation at 170 GHz, 204 GHz, and &gt;280 GHz. </a:t>
            </a:r>
            <a:endParaRPr lang="en-GB" dirty="0"/>
          </a:p>
          <a:p>
            <a:pPr lvl="1">
              <a:lnSpc>
                <a:spcPct val="120000"/>
              </a:lnSpc>
            </a:pPr>
            <a:r>
              <a:rPr lang="en-US" i="1" dirty="0"/>
              <a:t>T1.2.2 Enabling research on multi-frequency operation (</a:t>
            </a:r>
            <a:r>
              <a:rPr lang="en-US" i="1" u="sng" dirty="0"/>
              <a:t>I. </a:t>
            </a:r>
            <a:r>
              <a:rPr lang="en-US" i="1" u="sng" dirty="0" err="1"/>
              <a:t>Chelis</a:t>
            </a:r>
            <a:r>
              <a:rPr lang="en-US" i="1" u="sng" dirty="0"/>
              <a:t>, A. Marek</a:t>
            </a:r>
            <a:r>
              <a:rPr lang="en-US" i="1" dirty="0"/>
              <a:t>)</a:t>
            </a:r>
            <a:endParaRPr lang="en-GB" dirty="0"/>
          </a:p>
          <a:p>
            <a:pPr lvl="2">
              <a:lnSpc>
                <a:spcPct val="120000"/>
              </a:lnSpc>
            </a:pPr>
            <a:r>
              <a:rPr lang="en-US" dirty="0"/>
              <a:t>Search for suitable mode pairs/triplets for multi-frequency operation, based on the sets of suitable modes found in T1.2.1. </a:t>
            </a:r>
            <a:endParaRPr lang="en-GB" dirty="0"/>
          </a:p>
          <a:p>
            <a:pPr lvl="2">
              <a:lnSpc>
                <a:spcPct val="120000"/>
              </a:lnSpc>
            </a:pPr>
            <a:r>
              <a:rPr lang="en-US" dirty="0"/>
              <a:t>Investigation of possible compromises on the design strategies to achieve the best possible performance of the same design in two/three frequencies. </a:t>
            </a:r>
            <a:endParaRPr lang="en-GB" dirty="0"/>
          </a:p>
          <a:p>
            <a:pPr marL="266771" lvl="1" indent="0">
              <a:lnSpc>
                <a:spcPct val="120000"/>
              </a:lnSpc>
              <a:buNone/>
            </a:pPr>
            <a:endParaRPr lang="en-GB" dirty="0"/>
          </a:p>
          <a:p>
            <a:pPr lvl="2">
              <a:lnSpc>
                <a:spcPct val="120000"/>
              </a:lnSpc>
            </a:pPr>
            <a:endParaRPr lang="en-GB" dirty="0"/>
          </a:p>
          <a:p>
            <a:pPr>
              <a:lnSpc>
                <a:spcPct val="120000"/>
              </a:lnSpc>
            </a:pPr>
            <a:endParaRPr lang="en-GB" b="1" dirty="0"/>
          </a:p>
          <a:p>
            <a:pPr>
              <a:lnSpc>
                <a:spcPct val="120000"/>
              </a:lnSpc>
            </a:pPr>
            <a:endParaRPr lang="en-GB" b="1" dirty="0"/>
          </a:p>
          <a:p>
            <a:pPr>
              <a:lnSpc>
                <a:spcPct val="120000"/>
              </a:lnSpc>
            </a:pPr>
            <a:endParaRPr lang="en-GB" b="1" dirty="0"/>
          </a:p>
        </p:txBody>
      </p:sp>
      <p:sp>
        <p:nvSpPr>
          <p:cNvPr id="2" name="Datumsplatzhalter 1"/>
          <p:cNvSpPr>
            <a:spLocks noGrp="1"/>
          </p:cNvSpPr>
          <p:nvPr>
            <p:ph type="dt" sz="half" idx="10"/>
          </p:nvPr>
        </p:nvSpPr>
        <p:spPr/>
        <p:txBody>
          <a:bodyPr/>
          <a:lstStyle/>
          <a:p>
            <a:r>
              <a:rPr lang="en-US"/>
              <a:t>2021-11-29</a:t>
            </a:r>
            <a:endParaRPr lang="de-DE"/>
          </a:p>
        </p:txBody>
      </p:sp>
      <p:sp>
        <p:nvSpPr>
          <p:cNvPr id="3" name="Foliennummernplatzhalter 2"/>
          <p:cNvSpPr>
            <a:spLocks noGrp="1"/>
          </p:cNvSpPr>
          <p:nvPr>
            <p:ph type="sldNum" sz="quarter" idx="12"/>
          </p:nvPr>
        </p:nvSpPr>
        <p:spPr/>
        <p:txBody>
          <a:bodyPr/>
          <a:lstStyle/>
          <a:p>
            <a:fld id="{61696EC4-B4CF-4701-AD06-A8439D6D8E12}" type="slidenum">
              <a:rPr lang="de-DE" smtClean="0"/>
              <a:t>37</a:t>
            </a:fld>
            <a:endParaRPr lang="de-DE" dirty="0"/>
          </a:p>
        </p:txBody>
      </p:sp>
      <p:sp>
        <p:nvSpPr>
          <p:cNvPr id="6" name="Titel 5"/>
          <p:cNvSpPr>
            <a:spLocks noGrp="1"/>
          </p:cNvSpPr>
          <p:nvPr>
            <p:ph type="title"/>
          </p:nvPr>
        </p:nvSpPr>
        <p:spPr>
          <a:xfrm>
            <a:off x="396000" y="296244"/>
            <a:ext cx="6869178" cy="575989"/>
          </a:xfrm>
        </p:spPr>
        <p:txBody>
          <a:bodyPr>
            <a:normAutofit fontScale="90000"/>
          </a:bodyPr>
          <a:lstStyle/>
          <a:p>
            <a:r>
              <a:rPr lang="de-DE" dirty="0"/>
              <a:t>ENR-TEC.01.KIT-T002    </a:t>
            </a:r>
            <a:r>
              <a:rPr lang="de-DE" sz="2000" dirty="0"/>
              <a:t>2022</a:t>
            </a:r>
            <a:r>
              <a:rPr lang="de-DE" dirty="0"/>
              <a:t/>
            </a:r>
            <a:br>
              <a:rPr lang="de-DE" dirty="0"/>
            </a:br>
            <a:r>
              <a:rPr lang="en-GB" sz="1800" i="1" dirty="0"/>
              <a:t>Task 1 - Fundamental theoretical research on individual methods</a:t>
            </a:r>
            <a:endParaRPr lang="de-DE" sz="2000" i="1" dirty="0"/>
          </a:p>
        </p:txBody>
      </p:sp>
    </p:spTree>
    <p:extLst>
      <p:ext uri="{BB962C8B-B14F-4D97-AF65-F5344CB8AC3E}">
        <p14:creationId xmlns:p14="http://schemas.microsoft.com/office/powerpoint/2010/main" val="1606839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normAutofit fontScale="77500" lnSpcReduction="20000"/>
          </a:bodyPr>
          <a:lstStyle/>
          <a:p>
            <a:pPr>
              <a:lnSpc>
                <a:spcPct val="120000"/>
              </a:lnSpc>
            </a:pPr>
            <a:r>
              <a:rPr lang="en-US" i="1" dirty="0"/>
              <a:t>T1.3 Multistage depressed collector (</a:t>
            </a:r>
            <a:r>
              <a:rPr lang="en-US" i="1" u="sng" dirty="0"/>
              <a:t>B. Ell, G. </a:t>
            </a:r>
            <a:r>
              <a:rPr lang="en-US" i="1" u="sng" dirty="0" err="1"/>
              <a:t>Latsas</a:t>
            </a:r>
            <a:r>
              <a:rPr lang="en-US" i="1" dirty="0"/>
              <a:t>)</a:t>
            </a:r>
            <a:endParaRPr lang="en-GB" dirty="0"/>
          </a:p>
          <a:p>
            <a:pPr lvl="1">
              <a:lnSpc>
                <a:spcPct val="120000"/>
              </a:lnSpc>
            </a:pPr>
            <a:r>
              <a:rPr lang="en-US" dirty="0"/>
              <a:t>Fundamental research on different MDC design approaches based on E×B concept for gyrotron operation at higher harmonics. Such design approaches are the coaxial and cylindrical helical MDCs, MDC approaches based on the transformation of the annular beam to sheet beam, MDC approach based on helicoid magnetic field, and novel/alternative design approaches.</a:t>
            </a:r>
            <a:endParaRPr lang="en-GB" dirty="0"/>
          </a:p>
          <a:p>
            <a:pPr lvl="1">
              <a:lnSpc>
                <a:spcPct val="120000"/>
              </a:lnSpc>
            </a:pPr>
            <a:r>
              <a:rPr lang="en-US" dirty="0"/>
              <a:t>The most appropriate design approach will be chosen considering the manufacturing complexity and the operational efficiency. A MDC will be optimized for a typical spent beam of the second-harmonic gyrotron operation.</a:t>
            </a:r>
            <a:endParaRPr lang="en-GB" dirty="0"/>
          </a:p>
          <a:p>
            <a:pPr lvl="1">
              <a:lnSpc>
                <a:spcPct val="120000"/>
              </a:lnSpc>
            </a:pPr>
            <a:r>
              <a:rPr lang="en-US" dirty="0"/>
              <a:t>Fundamental research on the influence of secondary electrons on MDC operation and comparison with the fundamental harmonic results will be performed.</a:t>
            </a:r>
            <a:endParaRPr lang="en-GB" dirty="0"/>
          </a:p>
          <a:p>
            <a:pPr lvl="1">
              <a:lnSpc>
                <a:spcPct val="120000"/>
              </a:lnSpc>
            </a:pPr>
            <a:r>
              <a:rPr lang="en-US" dirty="0"/>
              <a:t>The influence of stray magnetic field and misalignments on the MDC operation and comparison with the corresponding results obtained in older WP for the fundamental harmonic will take place.</a:t>
            </a:r>
            <a:endParaRPr lang="en-GB" dirty="0"/>
          </a:p>
          <a:p>
            <a:pPr lvl="2">
              <a:lnSpc>
                <a:spcPct val="120000"/>
              </a:lnSpc>
            </a:pPr>
            <a:endParaRPr lang="en-GB" dirty="0"/>
          </a:p>
          <a:p>
            <a:pPr>
              <a:lnSpc>
                <a:spcPct val="120000"/>
              </a:lnSpc>
            </a:pPr>
            <a:endParaRPr lang="en-GB" b="1" dirty="0"/>
          </a:p>
          <a:p>
            <a:pPr>
              <a:lnSpc>
                <a:spcPct val="120000"/>
              </a:lnSpc>
            </a:pPr>
            <a:endParaRPr lang="en-GB" b="1" dirty="0"/>
          </a:p>
          <a:p>
            <a:pPr>
              <a:lnSpc>
                <a:spcPct val="120000"/>
              </a:lnSpc>
            </a:pPr>
            <a:endParaRPr lang="en-GB" b="1" dirty="0"/>
          </a:p>
        </p:txBody>
      </p:sp>
      <p:sp>
        <p:nvSpPr>
          <p:cNvPr id="2" name="Datumsplatzhalter 1"/>
          <p:cNvSpPr>
            <a:spLocks noGrp="1"/>
          </p:cNvSpPr>
          <p:nvPr>
            <p:ph type="dt" sz="half" idx="10"/>
          </p:nvPr>
        </p:nvSpPr>
        <p:spPr/>
        <p:txBody>
          <a:bodyPr/>
          <a:lstStyle/>
          <a:p>
            <a:r>
              <a:rPr lang="en-US"/>
              <a:t>2021-11-29</a:t>
            </a:r>
            <a:endParaRPr lang="de-DE"/>
          </a:p>
        </p:txBody>
      </p:sp>
      <p:sp>
        <p:nvSpPr>
          <p:cNvPr id="3" name="Foliennummernplatzhalter 2"/>
          <p:cNvSpPr>
            <a:spLocks noGrp="1"/>
          </p:cNvSpPr>
          <p:nvPr>
            <p:ph type="sldNum" sz="quarter" idx="12"/>
          </p:nvPr>
        </p:nvSpPr>
        <p:spPr/>
        <p:txBody>
          <a:bodyPr/>
          <a:lstStyle/>
          <a:p>
            <a:fld id="{61696EC4-B4CF-4701-AD06-A8439D6D8E12}" type="slidenum">
              <a:rPr lang="de-DE" smtClean="0"/>
              <a:t>38</a:t>
            </a:fld>
            <a:endParaRPr lang="de-DE" dirty="0"/>
          </a:p>
        </p:txBody>
      </p:sp>
      <p:sp>
        <p:nvSpPr>
          <p:cNvPr id="6" name="Titel 5"/>
          <p:cNvSpPr>
            <a:spLocks noGrp="1"/>
          </p:cNvSpPr>
          <p:nvPr>
            <p:ph type="title"/>
          </p:nvPr>
        </p:nvSpPr>
        <p:spPr>
          <a:xfrm>
            <a:off x="396000" y="296244"/>
            <a:ext cx="6869178" cy="575989"/>
          </a:xfrm>
        </p:spPr>
        <p:txBody>
          <a:bodyPr>
            <a:normAutofit fontScale="90000"/>
          </a:bodyPr>
          <a:lstStyle/>
          <a:p>
            <a:r>
              <a:rPr lang="de-DE" dirty="0"/>
              <a:t>ENR-TEC.01.KIT-T002    </a:t>
            </a:r>
            <a:r>
              <a:rPr lang="de-DE" sz="2000" dirty="0"/>
              <a:t>2022</a:t>
            </a:r>
            <a:r>
              <a:rPr lang="de-DE" sz="2200" dirty="0"/>
              <a:t/>
            </a:r>
            <a:br>
              <a:rPr lang="de-DE" sz="2200" dirty="0"/>
            </a:br>
            <a:r>
              <a:rPr lang="en-GB" sz="1800" i="1" dirty="0"/>
              <a:t>Task 1 - Fundamental theoretical research on individual methods</a:t>
            </a:r>
            <a:endParaRPr lang="de-DE" sz="2000" i="1" dirty="0"/>
          </a:p>
        </p:txBody>
      </p:sp>
    </p:spTree>
    <p:extLst>
      <p:ext uri="{BB962C8B-B14F-4D97-AF65-F5344CB8AC3E}">
        <p14:creationId xmlns:p14="http://schemas.microsoft.com/office/powerpoint/2010/main" val="647029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normAutofit/>
          </a:bodyPr>
          <a:lstStyle/>
          <a:p>
            <a:pPr marL="0" indent="0">
              <a:lnSpc>
                <a:spcPct val="120000"/>
              </a:lnSpc>
              <a:buNone/>
            </a:pPr>
            <a:endParaRPr lang="en-US" sz="1600" dirty="0"/>
          </a:p>
          <a:p>
            <a:pPr marL="0" indent="0">
              <a:lnSpc>
                <a:spcPct val="120000"/>
              </a:lnSpc>
              <a:buNone/>
            </a:pPr>
            <a:r>
              <a:rPr lang="en-US" sz="1600" i="1" dirty="0"/>
              <a:t>The annual deliverable will include the results of the tasks performed in 2022: the continuation of the fundamental theoretical studies on injection locking and advanced corrugated cavities, as well as the theoretical investigation on the multistage depressed collector for second harmonic operation.</a:t>
            </a:r>
          </a:p>
          <a:p>
            <a:pPr lvl="2">
              <a:lnSpc>
                <a:spcPct val="120000"/>
              </a:lnSpc>
            </a:pPr>
            <a:endParaRPr lang="en-GB" dirty="0"/>
          </a:p>
          <a:p>
            <a:pPr>
              <a:lnSpc>
                <a:spcPct val="120000"/>
              </a:lnSpc>
            </a:pPr>
            <a:endParaRPr lang="en-GB" b="1" dirty="0"/>
          </a:p>
          <a:p>
            <a:pPr>
              <a:lnSpc>
                <a:spcPct val="120000"/>
              </a:lnSpc>
            </a:pPr>
            <a:endParaRPr lang="en-GB" b="1" dirty="0"/>
          </a:p>
          <a:p>
            <a:pPr>
              <a:lnSpc>
                <a:spcPct val="120000"/>
              </a:lnSpc>
            </a:pPr>
            <a:endParaRPr lang="en-GB" b="1" dirty="0"/>
          </a:p>
        </p:txBody>
      </p:sp>
      <p:sp>
        <p:nvSpPr>
          <p:cNvPr id="2" name="Datumsplatzhalter 1"/>
          <p:cNvSpPr>
            <a:spLocks noGrp="1"/>
          </p:cNvSpPr>
          <p:nvPr>
            <p:ph type="dt" sz="half" idx="10"/>
          </p:nvPr>
        </p:nvSpPr>
        <p:spPr/>
        <p:txBody>
          <a:bodyPr/>
          <a:lstStyle/>
          <a:p>
            <a:r>
              <a:rPr lang="en-US"/>
              <a:t>2021-11-29</a:t>
            </a:r>
            <a:endParaRPr lang="de-DE"/>
          </a:p>
        </p:txBody>
      </p:sp>
      <p:sp>
        <p:nvSpPr>
          <p:cNvPr id="3" name="Foliennummernplatzhalter 2"/>
          <p:cNvSpPr>
            <a:spLocks noGrp="1"/>
          </p:cNvSpPr>
          <p:nvPr>
            <p:ph type="sldNum" sz="quarter" idx="12"/>
          </p:nvPr>
        </p:nvSpPr>
        <p:spPr/>
        <p:txBody>
          <a:bodyPr/>
          <a:lstStyle/>
          <a:p>
            <a:fld id="{61696EC4-B4CF-4701-AD06-A8439D6D8E12}" type="slidenum">
              <a:rPr lang="de-DE" smtClean="0"/>
              <a:t>39</a:t>
            </a:fld>
            <a:endParaRPr lang="de-DE" dirty="0"/>
          </a:p>
        </p:txBody>
      </p:sp>
      <p:sp>
        <p:nvSpPr>
          <p:cNvPr id="6" name="Titel 5"/>
          <p:cNvSpPr>
            <a:spLocks noGrp="1"/>
          </p:cNvSpPr>
          <p:nvPr>
            <p:ph type="title"/>
          </p:nvPr>
        </p:nvSpPr>
        <p:spPr>
          <a:xfrm>
            <a:off x="396000" y="296244"/>
            <a:ext cx="6869178" cy="575989"/>
          </a:xfrm>
        </p:spPr>
        <p:txBody>
          <a:bodyPr>
            <a:normAutofit fontScale="90000"/>
          </a:bodyPr>
          <a:lstStyle/>
          <a:p>
            <a:r>
              <a:rPr lang="de-DE" dirty="0"/>
              <a:t>ENR-TEC.01.KIT-T002    </a:t>
            </a:r>
            <a:r>
              <a:rPr lang="de-DE" sz="2000" dirty="0"/>
              <a:t>2022</a:t>
            </a:r>
            <a:r>
              <a:rPr lang="de-DE" sz="2200" dirty="0"/>
              <a:t/>
            </a:r>
            <a:br>
              <a:rPr lang="de-DE" sz="2200" dirty="0"/>
            </a:br>
            <a:r>
              <a:rPr lang="de-DE" sz="1800" dirty="0" err="1"/>
              <a:t>Deliverables</a:t>
            </a:r>
            <a:endParaRPr lang="de-DE" sz="1600" i="1" dirty="0"/>
          </a:p>
        </p:txBody>
      </p:sp>
    </p:spTree>
    <p:extLst>
      <p:ext uri="{BB962C8B-B14F-4D97-AF65-F5344CB8AC3E}">
        <p14:creationId xmlns:p14="http://schemas.microsoft.com/office/powerpoint/2010/main" val="1567954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
            <a:extLst>
              <a:ext uri="{FF2B5EF4-FFF2-40B4-BE49-F238E27FC236}">
                <a16:creationId xmlns="" xmlns:a16="http://schemas.microsoft.com/office/drawing/2014/main" id="{87A6072C-B4AF-4A01-93E4-C4291C4D9858}"/>
              </a:ext>
            </a:extLst>
          </p:cNvPr>
          <p:cNvSpPr txBox="1">
            <a:spLocks/>
          </p:cNvSpPr>
          <p:nvPr/>
        </p:nvSpPr>
        <p:spPr>
          <a:xfrm>
            <a:off x="373349" y="3671643"/>
            <a:ext cx="326368" cy="396264"/>
          </a:xfrm>
          <a:prstGeom prst="rect">
            <a:avLst/>
          </a:prstGeom>
        </p:spPr>
        <p:txBody>
          <a:bodyPr vert="horz" lIns="0" tIns="0" rIns="0" bIns="0" rtlCol="0" anchor="ctr"/>
          <a:lstStyle>
            <a:defPPr>
              <a:defRPr lang="en-US"/>
            </a:defPPr>
            <a:lvl1pPr marL="0" algn="l" defTabSz="457200" rtl="0" eaLnBrk="1" latinLnBrk="0" hangingPunct="1">
              <a:defRPr sz="9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696EC4-B4CF-4701-AD06-A8439D6D8E12}" type="slidenum">
              <a:rPr lang="en-US" smtClean="0"/>
              <a:pPr/>
              <a:t>4</a:t>
            </a:fld>
            <a:endParaRPr lang="en-US"/>
          </a:p>
        </p:txBody>
      </p:sp>
      <p:sp>
        <p:nvSpPr>
          <p:cNvPr id="20" name="Rechteck 19">
            <a:extLst>
              <a:ext uri="{FF2B5EF4-FFF2-40B4-BE49-F238E27FC236}">
                <a16:creationId xmlns="" xmlns:a16="http://schemas.microsoft.com/office/drawing/2014/main" id="{FD1F17E0-61CB-423A-9E93-F301377C394F}"/>
              </a:ext>
            </a:extLst>
          </p:cNvPr>
          <p:cNvSpPr/>
          <p:nvPr/>
        </p:nvSpPr>
        <p:spPr>
          <a:xfrm>
            <a:off x="255709" y="3231491"/>
            <a:ext cx="462747" cy="1235066"/>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 xmlns:a16="http://schemas.microsoft.com/office/drawing/2014/main" id="{47F394F8-F737-4290-AB27-1E7593C69B94}"/>
              </a:ext>
            </a:extLst>
          </p:cNvPr>
          <p:cNvCxnSpPr>
            <a:cxnSpLocks/>
          </p:cNvCxnSpPr>
          <p:nvPr/>
        </p:nvCxnSpPr>
        <p:spPr>
          <a:xfrm>
            <a:off x="614549" y="3096602"/>
            <a:ext cx="0" cy="163322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3" name="Grafik 3">
            <a:extLst>
              <a:ext uri="{FF2B5EF4-FFF2-40B4-BE49-F238E27FC236}">
                <a16:creationId xmlns="" xmlns:a16="http://schemas.microsoft.com/office/drawing/2014/main" id="{341575C8-A0DD-45DC-AD75-1FCE20148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40"/>
          <a:stretch/>
        </p:blipFill>
        <p:spPr bwMode="auto">
          <a:xfrm>
            <a:off x="2409079" y="914132"/>
            <a:ext cx="3867812" cy="2020093"/>
          </a:xfrm>
          <a:prstGeom prst="rect">
            <a:avLst/>
          </a:prstGeom>
          <a:ln>
            <a:noFill/>
          </a:ln>
          <a:extLst>
            <a:ext uri="{53640926-AAD7-44D8-BBD7-CCE9431645EC}">
              <a14:shadowObscured xmlns:a14="http://schemas.microsoft.com/office/drawing/2010/main"/>
            </a:ext>
          </a:extLst>
        </p:spPr>
      </p:pic>
      <p:sp>
        <p:nvSpPr>
          <p:cNvPr id="34" name="TextBox 1">
            <a:extLst>
              <a:ext uri="{FF2B5EF4-FFF2-40B4-BE49-F238E27FC236}">
                <a16:creationId xmlns="" xmlns:a16="http://schemas.microsoft.com/office/drawing/2014/main" id="{64864D95-2C6E-42AC-AE04-E3DEAAEF6DDC}"/>
              </a:ext>
            </a:extLst>
          </p:cNvPr>
          <p:cNvSpPr txBox="1"/>
          <p:nvPr/>
        </p:nvSpPr>
        <p:spPr>
          <a:xfrm>
            <a:off x="2446453" y="965768"/>
            <a:ext cx="1271094" cy="369332"/>
          </a:xfrm>
          <a:prstGeom prst="rect">
            <a:avLst/>
          </a:prstGeom>
          <a:solidFill>
            <a:srgbClr val="979A96">
              <a:alpha val="60000"/>
            </a:srgbClr>
          </a:solidFill>
        </p:spPr>
        <p:txBody>
          <a:bodyPr wrap="square" rtlCol="0">
            <a:spAutoFit/>
          </a:bodyPr>
          <a:lstStyle/>
          <a:p>
            <a:pPr algn="ctr"/>
            <a:r>
              <a:rPr lang="en-US" dirty="0">
                <a:solidFill>
                  <a:schemeClr val="bg1"/>
                </a:solidFill>
              </a:rPr>
              <a:t>Gyrotron</a:t>
            </a:r>
          </a:p>
        </p:txBody>
      </p:sp>
      <p:sp>
        <p:nvSpPr>
          <p:cNvPr id="3" name="Foliennummernplatzhalter 2">
            <a:extLst>
              <a:ext uri="{FF2B5EF4-FFF2-40B4-BE49-F238E27FC236}">
                <a16:creationId xmlns="" xmlns:a16="http://schemas.microsoft.com/office/drawing/2014/main" id="{7AC9FD06-49FF-49F7-9651-A5CF19A0D8BC}"/>
              </a:ext>
            </a:extLst>
          </p:cNvPr>
          <p:cNvSpPr>
            <a:spLocks noGrp="1"/>
          </p:cNvSpPr>
          <p:nvPr>
            <p:ph type="sldNum" sz="quarter" idx="12"/>
          </p:nvPr>
        </p:nvSpPr>
        <p:spPr/>
        <p:txBody>
          <a:bodyPr/>
          <a:lstStyle/>
          <a:p>
            <a:fld id="{61696EC4-B4CF-4701-AD06-A8439D6D8E12}" type="slidenum">
              <a:rPr lang="en-US" noProof="0" smtClean="0"/>
              <a:t>4</a:t>
            </a:fld>
            <a:endParaRPr lang="en-US" noProof="0"/>
          </a:p>
        </p:txBody>
      </p:sp>
      <p:sp>
        <p:nvSpPr>
          <p:cNvPr id="4" name="Titel 3">
            <a:extLst>
              <a:ext uri="{FF2B5EF4-FFF2-40B4-BE49-F238E27FC236}">
                <a16:creationId xmlns="" xmlns:a16="http://schemas.microsoft.com/office/drawing/2014/main" id="{14507AFA-B3C5-491F-A0C3-419751319DB9}"/>
              </a:ext>
            </a:extLst>
          </p:cNvPr>
          <p:cNvSpPr>
            <a:spLocks noGrp="1"/>
          </p:cNvSpPr>
          <p:nvPr>
            <p:ph type="title"/>
          </p:nvPr>
        </p:nvSpPr>
        <p:spPr/>
        <p:txBody>
          <a:bodyPr>
            <a:normAutofit/>
          </a:bodyPr>
          <a:lstStyle/>
          <a:p>
            <a:r>
              <a:rPr lang="de-DE" dirty="0"/>
              <a:t>Key Components </a:t>
            </a:r>
            <a:r>
              <a:rPr lang="de-DE" dirty="0" err="1"/>
              <a:t>of</a:t>
            </a:r>
            <a:r>
              <a:rPr lang="de-DE" dirty="0"/>
              <a:t> </a:t>
            </a:r>
            <a:r>
              <a:rPr lang="de-DE" dirty="0" err="1"/>
              <a:t>the</a:t>
            </a:r>
            <a:r>
              <a:rPr lang="de-DE" dirty="0"/>
              <a:t> DEMO EC System</a:t>
            </a:r>
          </a:p>
        </p:txBody>
      </p:sp>
      <p:sp>
        <p:nvSpPr>
          <p:cNvPr id="8" name="TextBox 21">
            <a:extLst>
              <a:ext uri="{FF2B5EF4-FFF2-40B4-BE49-F238E27FC236}">
                <a16:creationId xmlns="" xmlns:a16="http://schemas.microsoft.com/office/drawing/2014/main" id="{F008A79D-D2EC-4E51-9124-D43143408935}"/>
              </a:ext>
            </a:extLst>
          </p:cNvPr>
          <p:cNvSpPr txBox="1"/>
          <p:nvPr/>
        </p:nvSpPr>
        <p:spPr>
          <a:xfrm>
            <a:off x="314701" y="2657226"/>
            <a:ext cx="3072718" cy="276999"/>
          </a:xfrm>
          <a:prstGeom prst="rect">
            <a:avLst/>
          </a:prstGeom>
          <a:noFill/>
          <a:ln>
            <a:noFill/>
          </a:ln>
        </p:spPr>
        <p:txBody>
          <a:bodyPr wrap="square" rtlCol="0">
            <a:spAutoFit/>
          </a:bodyPr>
          <a:lstStyle/>
          <a:p>
            <a:r>
              <a:rPr lang="en-US" sz="1200" b="1" dirty="0"/>
              <a:t>EC  equatorial launcher</a:t>
            </a:r>
          </a:p>
        </p:txBody>
      </p:sp>
      <p:pic>
        <p:nvPicPr>
          <p:cNvPr id="12" name="Picture 11">
            <a:extLst>
              <a:ext uri="{FF2B5EF4-FFF2-40B4-BE49-F238E27FC236}">
                <a16:creationId xmlns="" xmlns:a16="http://schemas.microsoft.com/office/drawing/2014/main" id="{F4DB3E95-67C3-4870-B3FA-987473DF76A2}"/>
              </a:ext>
            </a:extLst>
          </p:cNvPr>
          <p:cNvPicPr>
            <a:picLocks noChangeAspect="1"/>
          </p:cNvPicPr>
          <p:nvPr/>
        </p:nvPicPr>
        <p:blipFill>
          <a:blip r:embed="rId3"/>
          <a:stretch>
            <a:fillRect/>
          </a:stretch>
        </p:blipFill>
        <p:spPr>
          <a:xfrm>
            <a:off x="2162121" y="2989228"/>
            <a:ext cx="4117090" cy="1330740"/>
          </a:xfrm>
          <a:prstGeom prst="rect">
            <a:avLst/>
          </a:prstGeom>
        </p:spPr>
      </p:pic>
      <p:pic>
        <p:nvPicPr>
          <p:cNvPr id="13" name="Grafik 17">
            <a:extLst>
              <a:ext uri="{FF2B5EF4-FFF2-40B4-BE49-F238E27FC236}">
                <a16:creationId xmlns="" xmlns:a16="http://schemas.microsoft.com/office/drawing/2014/main" id="{D51C0DCE-4A5A-4B5F-AFFA-64D60C2DC0E6}"/>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745518" y="2915933"/>
            <a:ext cx="1508844" cy="1477329"/>
          </a:xfrm>
          <a:prstGeom prst="rect">
            <a:avLst/>
          </a:prstGeom>
        </p:spPr>
      </p:pic>
      <p:sp>
        <p:nvSpPr>
          <p:cNvPr id="14" name="TextBox 20">
            <a:extLst>
              <a:ext uri="{FF2B5EF4-FFF2-40B4-BE49-F238E27FC236}">
                <a16:creationId xmlns="" xmlns:a16="http://schemas.microsoft.com/office/drawing/2014/main" id="{EAEC3279-17A7-4353-9B8C-54DD82EED364}"/>
              </a:ext>
            </a:extLst>
          </p:cNvPr>
          <p:cNvSpPr txBox="1"/>
          <p:nvPr/>
        </p:nvSpPr>
        <p:spPr>
          <a:xfrm>
            <a:off x="2288554" y="4312668"/>
            <a:ext cx="4403695" cy="246221"/>
          </a:xfrm>
          <a:prstGeom prst="rect">
            <a:avLst/>
          </a:prstGeom>
          <a:noFill/>
          <a:ln>
            <a:noFill/>
          </a:ln>
        </p:spPr>
        <p:txBody>
          <a:bodyPr wrap="square" rtlCol="0">
            <a:spAutoFit/>
          </a:bodyPr>
          <a:lstStyle/>
          <a:p>
            <a:r>
              <a:rPr lang="en-US" sz="1000" dirty="0"/>
              <a:t>Quasi-optical transmission line </a:t>
            </a:r>
          </a:p>
        </p:txBody>
      </p:sp>
      <p:cxnSp>
        <p:nvCxnSpPr>
          <p:cNvPr id="15" name="Straight Arrow Connector 15">
            <a:extLst>
              <a:ext uri="{FF2B5EF4-FFF2-40B4-BE49-F238E27FC236}">
                <a16:creationId xmlns="" xmlns:a16="http://schemas.microsoft.com/office/drawing/2014/main" id="{0A934F06-3E98-4DEC-800B-A23B86DB1431}"/>
              </a:ext>
            </a:extLst>
          </p:cNvPr>
          <p:cNvCxnSpPr>
            <a:cxnSpLocks/>
          </p:cNvCxnSpPr>
          <p:nvPr/>
        </p:nvCxnSpPr>
        <p:spPr>
          <a:xfrm flipH="1">
            <a:off x="4221967" y="2314361"/>
            <a:ext cx="164793" cy="874407"/>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8">
            <a:extLst>
              <a:ext uri="{FF2B5EF4-FFF2-40B4-BE49-F238E27FC236}">
                <a16:creationId xmlns="" xmlns:a16="http://schemas.microsoft.com/office/drawing/2014/main" id="{8C2B1496-F965-49FD-BAD3-0B3A6BA244FC}"/>
              </a:ext>
            </a:extLst>
          </p:cNvPr>
          <p:cNvCxnSpPr>
            <a:cxnSpLocks/>
          </p:cNvCxnSpPr>
          <p:nvPr/>
        </p:nvCxnSpPr>
        <p:spPr>
          <a:xfrm>
            <a:off x="4386760" y="2314361"/>
            <a:ext cx="1631300" cy="990763"/>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4">
            <a:extLst>
              <a:ext uri="{FF2B5EF4-FFF2-40B4-BE49-F238E27FC236}">
                <a16:creationId xmlns="" xmlns:a16="http://schemas.microsoft.com/office/drawing/2014/main" id="{0E0D7A50-95EB-4BB9-A2BE-09D919148079}"/>
              </a:ext>
            </a:extLst>
          </p:cNvPr>
          <p:cNvCxnSpPr>
            <a:cxnSpLocks/>
          </p:cNvCxnSpPr>
          <p:nvPr/>
        </p:nvCxnSpPr>
        <p:spPr>
          <a:xfrm>
            <a:off x="4386760" y="2273778"/>
            <a:ext cx="473104" cy="962632"/>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6">
            <a:extLst>
              <a:ext uri="{FF2B5EF4-FFF2-40B4-BE49-F238E27FC236}">
                <a16:creationId xmlns="" xmlns:a16="http://schemas.microsoft.com/office/drawing/2014/main" id="{4BA360EF-3EC1-434F-8D3A-0F6831084532}"/>
              </a:ext>
            </a:extLst>
          </p:cNvPr>
          <p:cNvCxnSpPr>
            <a:cxnSpLocks/>
          </p:cNvCxnSpPr>
          <p:nvPr/>
        </p:nvCxnSpPr>
        <p:spPr>
          <a:xfrm>
            <a:off x="4388998" y="2276438"/>
            <a:ext cx="1054305" cy="1015250"/>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 xmlns:a16="http://schemas.microsoft.com/office/drawing/2014/main" id="{DB54DB63-FA5D-4D19-8ACE-135C3FB815F3}"/>
              </a:ext>
            </a:extLst>
          </p:cNvPr>
          <p:cNvSpPr txBox="1"/>
          <p:nvPr/>
        </p:nvSpPr>
        <p:spPr>
          <a:xfrm>
            <a:off x="51644" y="4441017"/>
            <a:ext cx="691844" cy="246221"/>
          </a:xfrm>
          <a:prstGeom prst="rect">
            <a:avLst/>
          </a:prstGeom>
          <a:noFill/>
          <a:ln>
            <a:noFill/>
          </a:ln>
        </p:spPr>
        <p:txBody>
          <a:bodyPr wrap="square" rtlCol="0">
            <a:spAutoFit/>
          </a:bodyPr>
          <a:lstStyle>
            <a:defPPr>
              <a:defRPr lang="en-US"/>
            </a:defPPr>
          </a:lstStyle>
          <a:p>
            <a:r>
              <a:rPr lang="de-DE" sz="1000" dirty="0"/>
              <a:t>Plasma</a:t>
            </a:r>
          </a:p>
        </p:txBody>
      </p:sp>
      <p:sp>
        <p:nvSpPr>
          <p:cNvPr id="42" name="Ellipse 41">
            <a:extLst>
              <a:ext uri="{FF2B5EF4-FFF2-40B4-BE49-F238E27FC236}">
                <a16:creationId xmlns="" xmlns:a16="http://schemas.microsoft.com/office/drawing/2014/main" id="{46CF1A04-0F48-46C8-B24A-B07A7FF6D8E8}"/>
              </a:ext>
            </a:extLst>
          </p:cNvPr>
          <p:cNvSpPr/>
          <p:nvPr/>
        </p:nvSpPr>
        <p:spPr>
          <a:xfrm>
            <a:off x="4304363" y="2195673"/>
            <a:ext cx="197869" cy="248074"/>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Datumsplatzhalter 2">
            <a:extLst>
              <a:ext uri="{FF2B5EF4-FFF2-40B4-BE49-F238E27FC236}">
                <a16:creationId xmlns="" xmlns:a16="http://schemas.microsoft.com/office/drawing/2014/main" id="{6F4F72ED-13DA-4836-AA4F-BE99338D5A99}"/>
              </a:ext>
            </a:extLst>
          </p:cNvPr>
          <p:cNvSpPr>
            <a:spLocks noGrp="1"/>
          </p:cNvSpPr>
          <p:nvPr>
            <p:ph type="dt" sz="half" idx="10"/>
          </p:nvPr>
        </p:nvSpPr>
        <p:spPr>
          <a:xfrm>
            <a:off x="627234" y="4748824"/>
            <a:ext cx="1027755" cy="396264"/>
          </a:xfrm>
        </p:spPr>
        <p:txBody>
          <a:bodyPr/>
          <a:lstStyle/>
          <a:p>
            <a:r>
              <a:rPr lang="en-US" dirty="0"/>
              <a:t>2021-11-29</a:t>
            </a:r>
          </a:p>
        </p:txBody>
      </p:sp>
    </p:spTree>
    <p:extLst>
      <p:ext uri="{BB962C8B-B14F-4D97-AF65-F5344CB8AC3E}">
        <p14:creationId xmlns:p14="http://schemas.microsoft.com/office/powerpoint/2010/main" val="4091426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
            <a:extLst>
              <a:ext uri="{FF2B5EF4-FFF2-40B4-BE49-F238E27FC236}">
                <a16:creationId xmlns="" xmlns:a16="http://schemas.microsoft.com/office/drawing/2014/main" id="{87A6072C-B4AF-4A01-93E4-C4291C4D9858}"/>
              </a:ext>
            </a:extLst>
          </p:cNvPr>
          <p:cNvSpPr txBox="1">
            <a:spLocks/>
          </p:cNvSpPr>
          <p:nvPr/>
        </p:nvSpPr>
        <p:spPr>
          <a:xfrm>
            <a:off x="373349" y="3671643"/>
            <a:ext cx="326368" cy="396264"/>
          </a:xfrm>
          <a:prstGeom prst="rect">
            <a:avLst/>
          </a:prstGeom>
        </p:spPr>
        <p:txBody>
          <a:bodyPr vert="horz" lIns="0" tIns="0" rIns="0" bIns="0" rtlCol="0" anchor="ctr"/>
          <a:lstStyle>
            <a:defPPr>
              <a:defRPr lang="en-US"/>
            </a:defPPr>
            <a:lvl1pPr marL="0" algn="l" defTabSz="457200" rtl="0" eaLnBrk="1" latinLnBrk="0" hangingPunct="1">
              <a:defRPr sz="9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696EC4-B4CF-4701-AD06-A8439D6D8E12}" type="slidenum">
              <a:rPr lang="en-US" smtClean="0"/>
              <a:pPr/>
              <a:t>5</a:t>
            </a:fld>
            <a:endParaRPr lang="en-US"/>
          </a:p>
        </p:txBody>
      </p:sp>
      <p:sp>
        <p:nvSpPr>
          <p:cNvPr id="20" name="Rechteck 19">
            <a:extLst>
              <a:ext uri="{FF2B5EF4-FFF2-40B4-BE49-F238E27FC236}">
                <a16:creationId xmlns="" xmlns:a16="http://schemas.microsoft.com/office/drawing/2014/main" id="{FD1F17E0-61CB-423A-9E93-F301377C394F}"/>
              </a:ext>
            </a:extLst>
          </p:cNvPr>
          <p:cNvSpPr/>
          <p:nvPr/>
        </p:nvSpPr>
        <p:spPr>
          <a:xfrm>
            <a:off x="255709" y="3231491"/>
            <a:ext cx="462747" cy="1235066"/>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 xmlns:a16="http://schemas.microsoft.com/office/drawing/2014/main" id="{47F394F8-F737-4290-AB27-1E7593C69B94}"/>
              </a:ext>
            </a:extLst>
          </p:cNvPr>
          <p:cNvCxnSpPr>
            <a:cxnSpLocks/>
          </p:cNvCxnSpPr>
          <p:nvPr/>
        </p:nvCxnSpPr>
        <p:spPr>
          <a:xfrm>
            <a:off x="614549" y="3096602"/>
            <a:ext cx="0" cy="163322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3" name="Grafik 3">
            <a:extLst>
              <a:ext uri="{FF2B5EF4-FFF2-40B4-BE49-F238E27FC236}">
                <a16:creationId xmlns="" xmlns:a16="http://schemas.microsoft.com/office/drawing/2014/main" id="{341575C8-A0DD-45DC-AD75-1FCE20148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40"/>
          <a:stretch/>
        </p:blipFill>
        <p:spPr bwMode="auto">
          <a:xfrm>
            <a:off x="2409079" y="914132"/>
            <a:ext cx="3867812" cy="2020093"/>
          </a:xfrm>
          <a:prstGeom prst="rect">
            <a:avLst/>
          </a:prstGeom>
          <a:ln>
            <a:noFill/>
          </a:ln>
          <a:extLst>
            <a:ext uri="{53640926-AAD7-44D8-BBD7-CCE9431645EC}">
              <a14:shadowObscured xmlns:a14="http://schemas.microsoft.com/office/drawing/2010/main"/>
            </a:ext>
          </a:extLst>
        </p:spPr>
      </p:pic>
      <p:sp>
        <p:nvSpPr>
          <p:cNvPr id="34" name="TextBox 1">
            <a:extLst>
              <a:ext uri="{FF2B5EF4-FFF2-40B4-BE49-F238E27FC236}">
                <a16:creationId xmlns="" xmlns:a16="http://schemas.microsoft.com/office/drawing/2014/main" id="{64864D95-2C6E-42AC-AE04-E3DEAAEF6DDC}"/>
              </a:ext>
            </a:extLst>
          </p:cNvPr>
          <p:cNvSpPr txBox="1"/>
          <p:nvPr/>
        </p:nvSpPr>
        <p:spPr>
          <a:xfrm>
            <a:off x="2446453" y="965768"/>
            <a:ext cx="1271094" cy="369332"/>
          </a:xfrm>
          <a:prstGeom prst="rect">
            <a:avLst/>
          </a:prstGeom>
          <a:solidFill>
            <a:srgbClr val="979A96">
              <a:alpha val="60000"/>
            </a:srgbClr>
          </a:solidFill>
        </p:spPr>
        <p:txBody>
          <a:bodyPr wrap="square" rtlCol="0">
            <a:spAutoFit/>
          </a:bodyPr>
          <a:lstStyle/>
          <a:p>
            <a:pPr algn="ctr"/>
            <a:r>
              <a:rPr lang="en-US" dirty="0">
                <a:solidFill>
                  <a:schemeClr val="bg1"/>
                </a:solidFill>
              </a:rPr>
              <a:t>Gyrotron</a:t>
            </a:r>
          </a:p>
        </p:txBody>
      </p:sp>
      <p:sp>
        <p:nvSpPr>
          <p:cNvPr id="3" name="Foliennummernplatzhalter 2">
            <a:extLst>
              <a:ext uri="{FF2B5EF4-FFF2-40B4-BE49-F238E27FC236}">
                <a16:creationId xmlns="" xmlns:a16="http://schemas.microsoft.com/office/drawing/2014/main" id="{7AC9FD06-49FF-49F7-9651-A5CF19A0D8BC}"/>
              </a:ext>
            </a:extLst>
          </p:cNvPr>
          <p:cNvSpPr>
            <a:spLocks noGrp="1"/>
          </p:cNvSpPr>
          <p:nvPr>
            <p:ph type="sldNum" sz="quarter" idx="12"/>
          </p:nvPr>
        </p:nvSpPr>
        <p:spPr/>
        <p:txBody>
          <a:bodyPr/>
          <a:lstStyle/>
          <a:p>
            <a:fld id="{61696EC4-B4CF-4701-AD06-A8439D6D8E12}" type="slidenum">
              <a:rPr lang="en-US" noProof="0" smtClean="0"/>
              <a:t>5</a:t>
            </a:fld>
            <a:endParaRPr lang="en-US" noProof="0"/>
          </a:p>
        </p:txBody>
      </p:sp>
      <p:sp>
        <p:nvSpPr>
          <p:cNvPr id="4" name="Titel 3">
            <a:extLst>
              <a:ext uri="{FF2B5EF4-FFF2-40B4-BE49-F238E27FC236}">
                <a16:creationId xmlns="" xmlns:a16="http://schemas.microsoft.com/office/drawing/2014/main" id="{14507AFA-B3C5-491F-A0C3-419751319DB9}"/>
              </a:ext>
            </a:extLst>
          </p:cNvPr>
          <p:cNvSpPr>
            <a:spLocks noGrp="1"/>
          </p:cNvSpPr>
          <p:nvPr>
            <p:ph type="title"/>
          </p:nvPr>
        </p:nvSpPr>
        <p:spPr/>
        <p:txBody>
          <a:bodyPr>
            <a:normAutofit/>
          </a:bodyPr>
          <a:lstStyle/>
          <a:p>
            <a:r>
              <a:rPr lang="de-DE" dirty="0"/>
              <a:t>Key Components </a:t>
            </a:r>
            <a:r>
              <a:rPr lang="de-DE" dirty="0" err="1"/>
              <a:t>of</a:t>
            </a:r>
            <a:r>
              <a:rPr lang="de-DE" dirty="0"/>
              <a:t> </a:t>
            </a:r>
            <a:r>
              <a:rPr lang="de-DE" dirty="0" err="1"/>
              <a:t>the</a:t>
            </a:r>
            <a:r>
              <a:rPr lang="de-DE" dirty="0"/>
              <a:t> DEMO EC System</a:t>
            </a:r>
          </a:p>
        </p:txBody>
      </p:sp>
      <p:sp>
        <p:nvSpPr>
          <p:cNvPr id="8" name="TextBox 21">
            <a:extLst>
              <a:ext uri="{FF2B5EF4-FFF2-40B4-BE49-F238E27FC236}">
                <a16:creationId xmlns="" xmlns:a16="http://schemas.microsoft.com/office/drawing/2014/main" id="{F008A79D-D2EC-4E51-9124-D43143408935}"/>
              </a:ext>
            </a:extLst>
          </p:cNvPr>
          <p:cNvSpPr txBox="1"/>
          <p:nvPr/>
        </p:nvSpPr>
        <p:spPr>
          <a:xfrm>
            <a:off x="314701" y="2657226"/>
            <a:ext cx="3072718" cy="276999"/>
          </a:xfrm>
          <a:prstGeom prst="rect">
            <a:avLst/>
          </a:prstGeom>
          <a:noFill/>
          <a:ln>
            <a:noFill/>
          </a:ln>
        </p:spPr>
        <p:txBody>
          <a:bodyPr wrap="square" rtlCol="0">
            <a:spAutoFit/>
          </a:bodyPr>
          <a:lstStyle/>
          <a:p>
            <a:r>
              <a:rPr lang="en-US" sz="1200" b="1" dirty="0"/>
              <a:t>EC  equatorial launcher</a:t>
            </a:r>
          </a:p>
        </p:txBody>
      </p:sp>
      <p:pic>
        <p:nvPicPr>
          <p:cNvPr id="12" name="Picture 11">
            <a:extLst>
              <a:ext uri="{FF2B5EF4-FFF2-40B4-BE49-F238E27FC236}">
                <a16:creationId xmlns="" xmlns:a16="http://schemas.microsoft.com/office/drawing/2014/main" id="{F4DB3E95-67C3-4870-B3FA-987473DF76A2}"/>
              </a:ext>
            </a:extLst>
          </p:cNvPr>
          <p:cNvPicPr>
            <a:picLocks noChangeAspect="1"/>
          </p:cNvPicPr>
          <p:nvPr/>
        </p:nvPicPr>
        <p:blipFill>
          <a:blip r:embed="rId3"/>
          <a:stretch>
            <a:fillRect/>
          </a:stretch>
        </p:blipFill>
        <p:spPr>
          <a:xfrm>
            <a:off x="2162121" y="2989228"/>
            <a:ext cx="4117090" cy="1330740"/>
          </a:xfrm>
          <a:prstGeom prst="rect">
            <a:avLst/>
          </a:prstGeom>
        </p:spPr>
      </p:pic>
      <p:pic>
        <p:nvPicPr>
          <p:cNvPr id="13" name="Grafik 17">
            <a:extLst>
              <a:ext uri="{FF2B5EF4-FFF2-40B4-BE49-F238E27FC236}">
                <a16:creationId xmlns="" xmlns:a16="http://schemas.microsoft.com/office/drawing/2014/main" id="{D51C0DCE-4A5A-4B5F-AFFA-64D60C2DC0E6}"/>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745518" y="2915933"/>
            <a:ext cx="1508844" cy="1477329"/>
          </a:xfrm>
          <a:prstGeom prst="rect">
            <a:avLst/>
          </a:prstGeom>
        </p:spPr>
      </p:pic>
      <p:sp>
        <p:nvSpPr>
          <p:cNvPr id="14" name="TextBox 20">
            <a:extLst>
              <a:ext uri="{FF2B5EF4-FFF2-40B4-BE49-F238E27FC236}">
                <a16:creationId xmlns="" xmlns:a16="http://schemas.microsoft.com/office/drawing/2014/main" id="{EAEC3279-17A7-4353-9B8C-54DD82EED364}"/>
              </a:ext>
            </a:extLst>
          </p:cNvPr>
          <p:cNvSpPr txBox="1"/>
          <p:nvPr/>
        </p:nvSpPr>
        <p:spPr>
          <a:xfrm>
            <a:off x="2288554" y="4312668"/>
            <a:ext cx="4403695" cy="246221"/>
          </a:xfrm>
          <a:prstGeom prst="rect">
            <a:avLst/>
          </a:prstGeom>
          <a:noFill/>
          <a:ln>
            <a:noFill/>
          </a:ln>
        </p:spPr>
        <p:txBody>
          <a:bodyPr wrap="square" rtlCol="0">
            <a:spAutoFit/>
          </a:bodyPr>
          <a:lstStyle/>
          <a:p>
            <a:r>
              <a:rPr lang="en-US" sz="1000" dirty="0"/>
              <a:t>Quasi-optical transmission line </a:t>
            </a:r>
          </a:p>
        </p:txBody>
      </p:sp>
      <p:cxnSp>
        <p:nvCxnSpPr>
          <p:cNvPr id="15" name="Straight Arrow Connector 15">
            <a:extLst>
              <a:ext uri="{FF2B5EF4-FFF2-40B4-BE49-F238E27FC236}">
                <a16:creationId xmlns="" xmlns:a16="http://schemas.microsoft.com/office/drawing/2014/main" id="{0A934F06-3E98-4DEC-800B-A23B86DB1431}"/>
              </a:ext>
            </a:extLst>
          </p:cNvPr>
          <p:cNvCxnSpPr>
            <a:cxnSpLocks/>
          </p:cNvCxnSpPr>
          <p:nvPr/>
        </p:nvCxnSpPr>
        <p:spPr>
          <a:xfrm flipH="1">
            <a:off x="4221967" y="2314361"/>
            <a:ext cx="164793" cy="874407"/>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8">
            <a:extLst>
              <a:ext uri="{FF2B5EF4-FFF2-40B4-BE49-F238E27FC236}">
                <a16:creationId xmlns="" xmlns:a16="http://schemas.microsoft.com/office/drawing/2014/main" id="{8C2B1496-F965-49FD-BAD3-0B3A6BA244FC}"/>
              </a:ext>
            </a:extLst>
          </p:cNvPr>
          <p:cNvCxnSpPr>
            <a:cxnSpLocks/>
          </p:cNvCxnSpPr>
          <p:nvPr/>
        </p:nvCxnSpPr>
        <p:spPr>
          <a:xfrm>
            <a:off x="4386760" y="2314361"/>
            <a:ext cx="1631300" cy="990763"/>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4">
            <a:extLst>
              <a:ext uri="{FF2B5EF4-FFF2-40B4-BE49-F238E27FC236}">
                <a16:creationId xmlns="" xmlns:a16="http://schemas.microsoft.com/office/drawing/2014/main" id="{0E0D7A50-95EB-4BB9-A2BE-09D919148079}"/>
              </a:ext>
            </a:extLst>
          </p:cNvPr>
          <p:cNvCxnSpPr>
            <a:cxnSpLocks/>
          </p:cNvCxnSpPr>
          <p:nvPr/>
        </p:nvCxnSpPr>
        <p:spPr>
          <a:xfrm>
            <a:off x="4386760" y="2273778"/>
            <a:ext cx="473104" cy="962632"/>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6">
            <a:extLst>
              <a:ext uri="{FF2B5EF4-FFF2-40B4-BE49-F238E27FC236}">
                <a16:creationId xmlns="" xmlns:a16="http://schemas.microsoft.com/office/drawing/2014/main" id="{4BA360EF-3EC1-434F-8D3A-0F6831084532}"/>
              </a:ext>
            </a:extLst>
          </p:cNvPr>
          <p:cNvCxnSpPr>
            <a:cxnSpLocks/>
          </p:cNvCxnSpPr>
          <p:nvPr/>
        </p:nvCxnSpPr>
        <p:spPr>
          <a:xfrm>
            <a:off x="4388998" y="2276438"/>
            <a:ext cx="1054305" cy="1015250"/>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 xmlns:a16="http://schemas.microsoft.com/office/drawing/2014/main" id="{DB54DB63-FA5D-4D19-8ACE-135C3FB815F3}"/>
              </a:ext>
            </a:extLst>
          </p:cNvPr>
          <p:cNvSpPr txBox="1"/>
          <p:nvPr/>
        </p:nvSpPr>
        <p:spPr>
          <a:xfrm>
            <a:off x="51644" y="4441017"/>
            <a:ext cx="691844" cy="246221"/>
          </a:xfrm>
          <a:prstGeom prst="rect">
            <a:avLst/>
          </a:prstGeom>
          <a:noFill/>
          <a:ln>
            <a:noFill/>
          </a:ln>
        </p:spPr>
        <p:txBody>
          <a:bodyPr wrap="square" rtlCol="0">
            <a:spAutoFit/>
          </a:bodyPr>
          <a:lstStyle>
            <a:defPPr>
              <a:defRPr lang="en-US"/>
            </a:defPPr>
          </a:lstStyle>
          <a:p>
            <a:r>
              <a:rPr lang="de-DE" sz="1000" dirty="0"/>
              <a:t>Plasma</a:t>
            </a:r>
          </a:p>
        </p:txBody>
      </p:sp>
      <p:sp>
        <p:nvSpPr>
          <p:cNvPr id="42" name="Ellipse 41">
            <a:extLst>
              <a:ext uri="{FF2B5EF4-FFF2-40B4-BE49-F238E27FC236}">
                <a16:creationId xmlns="" xmlns:a16="http://schemas.microsoft.com/office/drawing/2014/main" id="{46CF1A04-0F48-46C8-B24A-B07A7FF6D8E8}"/>
              </a:ext>
            </a:extLst>
          </p:cNvPr>
          <p:cNvSpPr/>
          <p:nvPr/>
        </p:nvSpPr>
        <p:spPr>
          <a:xfrm>
            <a:off x="4304363" y="2195673"/>
            <a:ext cx="197869" cy="248074"/>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 xmlns:a16="http://schemas.microsoft.com/office/drawing/2014/main" id="{BE99BF68-E6FB-44E3-9C53-C0490FEFEB44}"/>
              </a:ext>
            </a:extLst>
          </p:cNvPr>
          <p:cNvGrpSpPr/>
          <p:nvPr/>
        </p:nvGrpSpPr>
        <p:grpSpPr>
          <a:xfrm>
            <a:off x="6417634" y="842891"/>
            <a:ext cx="2680391" cy="3882344"/>
            <a:chOff x="6417634" y="842891"/>
            <a:chExt cx="2680391" cy="3882344"/>
          </a:xfrm>
        </p:grpSpPr>
        <p:pic>
          <p:nvPicPr>
            <p:cNvPr id="6" name="Picture 3">
              <a:extLst>
                <a:ext uri="{FF2B5EF4-FFF2-40B4-BE49-F238E27FC236}">
                  <a16:creationId xmlns="" xmlns:a16="http://schemas.microsoft.com/office/drawing/2014/main" id="{286103D4-3629-4DA1-AB21-9A15AF61CA34}"/>
                </a:ext>
              </a:extLst>
            </p:cNvPr>
            <p:cNvPicPr>
              <a:picLocks noChangeAspect="1"/>
            </p:cNvPicPr>
            <p:nvPr/>
          </p:nvPicPr>
          <p:blipFill>
            <a:blip r:embed="rId5"/>
            <a:stretch>
              <a:fillRect/>
            </a:stretch>
          </p:blipFill>
          <p:spPr>
            <a:xfrm>
              <a:off x="7187693" y="846693"/>
              <a:ext cx="1567875" cy="3840545"/>
            </a:xfrm>
            <a:prstGeom prst="rect">
              <a:avLst/>
            </a:prstGeom>
            <a:solidFill>
              <a:schemeClr val="accent2">
                <a:lumMod val="60000"/>
                <a:lumOff val="40000"/>
              </a:schemeClr>
            </a:solidFill>
          </p:spPr>
        </p:pic>
        <p:sp>
          <p:nvSpPr>
            <p:cNvPr id="5" name="Rechteck 4">
              <a:extLst>
                <a:ext uri="{FF2B5EF4-FFF2-40B4-BE49-F238E27FC236}">
                  <a16:creationId xmlns="" xmlns:a16="http://schemas.microsoft.com/office/drawing/2014/main" id="{BFBAB11E-CA14-4DA9-9295-B35DC2B50662}"/>
                </a:ext>
              </a:extLst>
            </p:cNvPr>
            <p:cNvSpPr/>
            <p:nvPr/>
          </p:nvSpPr>
          <p:spPr>
            <a:xfrm>
              <a:off x="6417634" y="842891"/>
              <a:ext cx="2680391" cy="3882344"/>
            </a:xfrm>
            <a:prstGeom prst="rect">
              <a:avLst/>
            </a:prstGeom>
            <a:noFill/>
            <a:ln w="12700">
              <a:solidFill>
                <a:srgbClr val="016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7">
              <a:extLst>
                <a:ext uri="{FF2B5EF4-FFF2-40B4-BE49-F238E27FC236}">
                  <a16:creationId xmlns="" xmlns:a16="http://schemas.microsoft.com/office/drawing/2014/main" id="{18A0AB6A-2700-481B-9ED8-6D5DEAF12DA7}"/>
                </a:ext>
              </a:extLst>
            </p:cNvPr>
            <p:cNvSpPr txBox="1"/>
            <p:nvPr/>
          </p:nvSpPr>
          <p:spPr>
            <a:xfrm>
              <a:off x="8103227" y="1002025"/>
              <a:ext cx="687945" cy="215444"/>
            </a:xfrm>
            <a:prstGeom prst="rect">
              <a:avLst/>
            </a:prstGeom>
            <a:solidFill>
              <a:srgbClr val="FFFF00"/>
            </a:solidFill>
          </p:spPr>
          <p:txBody>
            <a:bodyPr wrap="square" rtlCol="0">
              <a:spAutoFit/>
            </a:bodyPr>
            <a:lstStyle/>
            <a:p>
              <a:r>
                <a:rPr lang="en-US" sz="800" dirty="0"/>
                <a:t>Collector</a:t>
              </a:r>
            </a:p>
          </p:txBody>
        </p:sp>
        <p:sp>
          <p:nvSpPr>
            <p:cNvPr id="11" name="TextBox 10">
              <a:extLst>
                <a:ext uri="{FF2B5EF4-FFF2-40B4-BE49-F238E27FC236}">
                  <a16:creationId xmlns="" xmlns:a16="http://schemas.microsoft.com/office/drawing/2014/main" id="{70E7A55C-BDF0-4AE5-A399-651740709E1F}"/>
                </a:ext>
              </a:extLst>
            </p:cNvPr>
            <p:cNvSpPr txBox="1"/>
            <p:nvPr/>
          </p:nvSpPr>
          <p:spPr>
            <a:xfrm>
              <a:off x="8134054" y="3698365"/>
              <a:ext cx="621514" cy="461665"/>
            </a:xfrm>
            <a:prstGeom prst="rect">
              <a:avLst/>
            </a:prstGeom>
            <a:solidFill>
              <a:srgbClr val="FFFF00"/>
            </a:solidFill>
          </p:spPr>
          <p:txBody>
            <a:bodyPr wrap="square" rtlCol="0">
              <a:spAutoFit/>
            </a:bodyPr>
            <a:lstStyle/>
            <a:p>
              <a:r>
                <a:rPr lang="en-US" sz="800" dirty="0"/>
                <a:t>Cathode/Emitter (MIG)</a:t>
              </a:r>
            </a:p>
          </p:txBody>
        </p:sp>
        <p:sp>
          <p:nvSpPr>
            <p:cNvPr id="23" name="Pfeil: nach rechts 22">
              <a:extLst>
                <a:ext uri="{FF2B5EF4-FFF2-40B4-BE49-F238E27FC236}">
                  <a16:creationId xmlns="" xmlns:a16="http://schemas.microsoft.com/office/drawing/2014/main" id="{E8F007B0-CAB0-4886-933D-97931F675A7B}"/>
                </a:ext>
              </a:extLst>
            </p:cNvPr>
            <p:cNvSpPr/>
            <p:nvPr/>
          </p:nvSpPr>
          <p:spPr>
            <a:xfrm rot="10800000">
              <a:off x="7220409" y="2269211"/>
              <a:ext cx="271416" cy="298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mit Pfeil 24">
              <a:extLst>
                <a:ext uri="{FF2B5EF4-FFF2-40B4-BE49-F238E27FC236}">
                  <a16:creationId xmlns="" xmlns:a16="http://schemas.microsoft.com/office/drawing/2014/main" id="{DF06F08D-9DF2-4A75-8E22-99C85600713B}"/>
                </a:ext>
              </a:extLst>
            </p:cNvPr>
            <p:cNvCxnSpPr>
              <a:cxnSpLocks/>
            </p:cNvCxnSpPr>
            <p:nvPr/>
          </p:nvCxnSpPr>
          <p:spPr>
            <a:xfrm flipH="1">
              <a:off x="8972372" y="883752"/>
              <a:ext cx="42134" cy="3803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 xmlns:a16="http://schemas.microsoft.com/office/drawing/2014/main" id="{C73A892A-35DD-4CE8-A4E3-B1E118E0F2C5}"/>
                </a:ext>
              </a:extLst>
            </p:cNvPr>
            <p:cNvCxnSpPr/>
            <p:nvPr/>
          </p:nvCxnSpPr>
          <p:spPr>
            <a:xfrm>
              <a:off x="7611486" y="4687238"/>
              <a:ext cx="14456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 xmlns:a16="http://schemas.microsoft.com/office/drawing/2014/main" id="{4F9C6A51-3185-489A-AF39-4A9C5B8CAD7F}"/>
                </a:ext>
              </a:extLst>
            </p:cNvPr>
            <p:cNvCxnSpPr/>
            <p:nvPr/>
          </p:nvCxnSpPr>
          <p:spPr>
            <a:xfrm>
              <a:off x="7613733" y="880644"/>
              <a:ext cx="1445672"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6">
              <a:extLst>
                <a:ext uri="{FF2B5EF4-FFF2-40B4-BE49-F238E27FC236}">
                  <a16:creationId xmlns="" xmlns:a16="http://schemas.microsoft.com/office/drawing/2014/main" id="{1405CE4D-9B56-4C24-9FCC-6FCC252D0979}"/>
                </a:ext>
              </a:extLst>
            </p:cNvPr>
            <p:cNvSpPr txBox="1"/>
            <p:nvPr/>
          </p:nvSpPr>
          <p:spPr>
            <a:xfrm>
              <a:off x="6454379" y="3058702"/>
              <a:ext cx="1280101" cy="1338828"/>
            </a:xfrm>
            <a:prstGeom prst="rect">
              <a:avLst/>
            </a:prstGeom>
            <a:solidFill>
              <a:srgbClr val="FF0000"/>
            </a:solidFill>
          </p:spPr>
          <p:txBody>
            <a:bodyPr wrap="square" rtlCol="0">
              <a:spAutoFit/>
            </a:bodyPr>
            <a:lstStyle/>
            <a:p>
              <a:r>
                <a:rPr lang="en-US" sz="900" b="1" dirty="0"/>
                <a:t>Super Conducting Magnet</a:t>
              </a:r>
            </a:p>
            <a:p>
              <a:r>
                <a:rPr lang="en-US" sz="900" dirty="0"/>
                <a:t>  ~6 T @140 GHz</a:t>
              </a:r>
            </a:p>
            <a:p>
              <a:r>
                <a:rPr lang="en-US" sz="900" dirty="0"/>
                <a:t>  ~7 T @170 GHz</a:t>
              </a:r>
            </a:p>
            <a:p>
              <a:r>
                <a:rPr lang="en-US" sz="900" dirty="0"/>
                <a:t>  ~8 T @200 GHz</a:t>
              </a:r>
            </a:p>
            <a:p>
              <a:r>
                <a:rPr lang="en-US" sz="900" dirty="0"/>
                <a:t>~10 T @240 GHz</a:t>
              </a:r>
            </a:p>
            <a:p>
              <a:endParaRPr lang="en-US" sz="900" dirty="0"/>
            </a:p>
            <a:p>
              <a:r>
                <a:rPr lang="en-US" sz="900" i="1" dirty="0"/>
                <a:t>f </a:t>
              </a:r>
              <a:r>
                <a:rPr lang="en-US" sz="900" dirty="0"/>
                <a:t>[GHz] ~ </a:t>
              </a:r>
              <a:r>
                <a:rPr lang="en-US" sz="900" i="1" dirty="0"/>
                <a:t>s</a:t>
              </a:r>
              <a:r>
                <a:rPr lang="en-US" sz="900" dirty="0"/>
                <a:t>·28/</a:t>
              </a:r>
              <a:r>
                <a:rPr lang="el-GR" sz="900" i="1" dirty="0"/>
                <a:t>γ</a:t>
              </a:r>
              <a:r>
                <a:rPr lang="en-US" sz="900" dirty="0"/>
                <a:t>·</a:t>
              </a:r>
              <a:r>
                <a:rPr lang="en-US" sz="900" i="1" dirty="0"/>
                <a:t>B</a:t>
              </a:r>
              <a:r>
                <a:rPr lang="en-US" sz="900" dirty="0"/>
                <a:t> [T]</a:t>
              </a:r>
            </a:p>
            <a:p>
              <a:endParaRPr lang="en-US" sz="900" dirty="0"/>
            </a:p>
          </p:txBody>
        </p:sp>
        <p:sp>
          <p:nvSpPr>
            <p:cNvPr id="29" name="TextBox 9">
              <a:extLst>
                <a:ext uri="{FF2B5EF4-FFF2-40B4-BE49-F238E27FC236}">
                  <a16:creationId xmlns="" xmlns:a16="http://schemas.microsoft.com/office/drawing/2014/main" id="{1FFEF862-558A-445B-975A-1810772CEE6F}"/>
                </a:ext>
              </a:extLst>
            </p:cNvPr>
            <p:cNvSpPr txBox="1"/>
            <p:nvPr/>
          </p:nvSpPr>
          <p:spPr>
            <a:xfrm>
              <a:off x="8048425" y="2989228"/>
              <a:ext cx="543697" cy="338554"/>
            </a:xfrm>
            <a:prstGeom prst="rect">
              <a:avLst/>
            </a:prstGeom>
            <a:solidFill>
              <a:srgbClr val="FFFF00"/>
            </a:solidFill>
          </p:spPr>
          <p:txBody>
            <a:bodyPr wrap="square" rtlCol="0">
              <a:spAutoFit/>
            </a:bodyPr>
            <a:lstStyle/>
            <a:p>
              <a:r>
                <a:rPr lang="en-US" sz="800" dirty="0"/>
                <a:t>Coaxial cavity</a:t>
              </a:r>
            </a:p>
          </p:txBody>
        </p:sp>
        <p:sp>
          <p:nvSpPr>
            <p:cNvPr id="30" name="Textfeld 29">
              <a:extLst>
                <a:ext uri="{FF2B5EF4-FFF2-40B4-BE49-F238E27FC236}">
                  <a16:creationId xmlns="" xmlns:a16="http://schemas.microsoft.com/office/drawing/2014/main" id="{3070D8D0-61B9-4FBE-BEDF-A47110C3A874}"/>
                </a:ext>
              </a:extLst>
            </p:cNvPr>
            <p:cNvSpPr txBox="1"/>
            <p:nvPr/>
          </p:nvSpPr>
          <p:spPr>
            <a:xfrm rot="16200000">
              <a:off x="8396037" y="1735806"/>
              <a:ext cx="1106393" cy="184666"/>
            </a:xfrm>
            <a:prstGeom prst="rect">
              <a:avLst/>
            </a:prstGeom>
            <a:noFill/>
          </p:spPr>
          <p:txBody>
            <a:bodyPr wrap="none" rtlCol="0">
              <a:spAutoFit/>
            </a:bodyPr>
            <a:lstStyle/>
            <a:p>
              <a:r>
                <a:rPr lang="de-DE" sz="600" dirty="0"/>
                <a:t>Height ~3 m, </a:t>
              </a:r>
              <a:r>
                <a:rPr lang="de-DE" sz="600" dirty="0" err="1"/>
                <a:t>weight</a:t>
              </a:r>
              <a:r>
                <a:rPr lang="de-DE" sz="600" dirty="0"/>
                <a:t> ~1 ton</a:t>
              </a:r>
            </a:p>
          </p:txBody>
        </p:sp>
        <p:sp>
          <p:nvSpPr>
            <p:cNvPr id="10" name="TextBox 8">
              <a:extLst>
                <a:ext uri="{FF2B5EF4-FFF2-40B4-BE49-F238E27FC236}">
                  <a16:creationId xmlns="" xmlns:a16="http://schemas.microsoft.com/office/drawing/2014/main" id="{D7552148-69B0-4083-9D88-69D0A9A41D19}"/>
                </a:ext>
              </a:extLst>
            </p:cNvPr>
            <p:cNvSpPr txBox="1"/>
            <p:nvPr/>
          </p:nvSpPr>
          <p:spPr>
            <a:xfrm>
              <a:off x="6454379" y="1765055"/>
              <a:ext cx="989408" cy="461665"/>
            </a:xfrm>
            <a:prstGeom prst="rect">
              <a:avLst/>
            </a:prstGeom>
            <a:solidFill>
              <a:srgbClr val="FFFF00"/>
            </a:solidFill>
          </p:spPr>
          <p:txBody>
            <a:bodyPr wrap="square" rtlCol="0">
              <a:spAutoFit/>
            </a:bodyPr>
            <a:lstStyle/>
            <a:p>
              <a:r>
                <a:rPr lang="en-US" sz="800" dirty="0"/>
                <a:t>Gaussian beam output at CVD diamond window</a:t>
              </a:r>
            </a:p>
          </p:txBody>
        </p:sp>
      </p:grpSp>
      <p:sp>
        <p:nvSpPr>
          <p:cNvPr id="32" name="Datumsplatzhalter 2">
            <a:extLst>
              <a:ext uri="{FF2B5EF4-FFF2-40B4-BE49-F238E27FC236}">
                <a16:creationId xmlns="" xmlns:a16="http://schemas.microsoft.com/office/drawing/2014/main" id="{6F4F72ED-13DA-4836-AA4F-BE99338D5A99}"/>
              </a:ext>
            </a:extLst>
          </p:cNvPr>
          <p:cNvSpPr>
            <a:spLocks noGrp="1"/>
          </p:cNvSpPr>
          <p:nvPr>
            <p:ph type="dt" sz="half" idx="10"/>
          </p:nvPr>
        </p:nvSpPr>
        <p:spPr>
          <a:xfrm>
            <a:off x="627234" y="4748824"/>
            <a:ext cx="1027755" cy="396264"/>
          </a:xfrm>
        </p:spPr>
        <p:txBody>
          <a:bodyPr/>
          <a:lstStyle/>
          <a:p>
            <a:r>
              <a:rPr lang="en-US" dirty="0"/>
              <a:t>2021-11-29</a:t>
            </a:r>
          </a:p>
        </p:txBody>
      </p:sp>
    </p:spTree>
    <p:extLst>
      <p:ext uri="{BB962C8B-B14F-4D97-AF65-F5344CB8AC3E}">
        <p14:creationId xmlns:p14="http://schemas.microsoft.com/office/powerpoint/2010/main" val="2225527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
            <a:extLst>
              <a:ext uri="{FF2B5EF4-FFF2-40B4-BE49-F238E27FC236}">
                <a16:creationId xmlns="" xmlns:a16="http://schemas.microsoft.com/office/drawing/2014/main" id="{87A6072C-B4AF-4A01-93E4-C4291C4D9858}"/>
              </a:ext>
            </a:extLst>
          </p:cNvPr>
          <p:cNvSpPr txBox="1">
            <a:spLocks/>
          </p:cNvSpPr>
          <p:nvPr/>
        </p:nvSpPr>
        <p:spPr>
          <a:xfrm>
            <a:off x="373349" y="3671643"/>
            <a:ext cx="326368" cy="396264"/>
          </a:xfrm>
          <a:prstGeom prst="rect">
            <a:avLst/>
          </a:prstGeom>
        </p:spPr>
        <p:txBody>
          <a:bodyPr vert="horz" lIns="0" tIns="0" rIns="0" bIns="0" rtlCol="0" anchor="ctr"/>
          <a:lstStyle>
            <a:defPPr>
              <a:defRPr lang="en-US"/>
            </a:defPPr>
            <a:lvl1pPr marL="0" algn="l" defTabSz="457200" rtl="0" eaLnBrk="1" latinLnBrk="0" hangingPunct="1">
              <a:defRPr sz="9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696EC4-B4CF-4701-AD06-A8439D6D8E12}" type="slidenum">
              <a:rPr lang="en-US" smtClean="0"/>
              <a:pPr/>
              <a:t>6</a:t>
            </a:fld>
            <a:endParaRPr lang="en-US"/>
          </a:p>
        </p:txBody>
      </p:sp>
      <p:sp>
        <p:nvSpPr>
          <p:cNvPr id="20" name="Rechteck 19">
            <a:extLst>
              <a:ext uri="{FF2B5EF4-FFF2-40B4-BE49-F238E27FC236}">
                <a16:creationId xmlns="" xmlns:a16="http://schemas.microsoft.com/office/drawing/2014/main" id="{FD1F17E0-61CB-423A-9E93-F301377C394F}"/>
              </a:ext>
            </a:extLst>
          </p:cNvPr>
          <p:cNvSpPr/>
          <p:nvPr/>
        </p:nvSpPr>
        <p:spPr>
          <a:xfrm>
            <a:off x="255709" y="3231491"/>
            <a:ext cx="462747" cy="1235066"/>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 xmlns:a16="http://schemas.microsoft.com/office/drawing/2014/main" id="{47F394F8-F737-4290-AB27-1E7593C69B94}"/>
              </a:ext>
            </a:extLst>
          </p:cNvPr>
          <p:cNvCxnSpPr>
            <a:cxnSpLocks/>
          </p:cNvCxnSpPr>
          <p:nvPr/>
        </p:nvCxnSpPr>
        <p:spPr>
          <a:xfrm>
            <a:off x="614549" y="3096602"/>
            <a:ext cx="0" cy="163322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3" name="Grafik 3">
            <a:extLst>
              <a:ext uri="{FF2B5EF4-FFF2-40B4-BE49-F238E27FC236}">
                <a16:creationId xmlns="" xmlns:a16="http://schemas.microsoft.com/office/drawing/2014/main" id="{341575C8-A0DD-45DC-AD75-1FCE20148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40"/>
          <a:stretch/>
        </p:blipFill>
        <p:spPr bwMode="auto">
          <a:xfrm>
            <a:off x="2409079" y="914132"/>
            <a:ext cx="3867812" cy="2020093"/>
          </a:xfrm>
          <a:prstGeom prst="rect">
            <a:avLst/>
          </a:prstGeom>
          <a:ln>
            <a:noFill/>
          </a:ln>
          <a:extLst>
            <a:ext uri="{53640926-AAD7-44D8-BBD7-CCE9431645EC}">
              <a14:shadowObscured xmlns:a14="http://schemas.microsoft.com/office/drawing/2010/main"/>
            </a:ext>
          </a:extLst>
        </p:spPr>
      </p:pic>
      <p:sp>
        <p:nvSpPr>
          <p:cNvPr id="34" name="TextBox 1">
            <a:extLst>
              <a:ext uri="{FF2B5EF4-FFF2-40B4-BE49-F238E27FC236}">
                <a16:creationId xmlns="" xmlns:a16="http://schemas.microsoft.com/office/drawing/2014/main" id="{64864D95-2C6E-42AC-AE04-E3DEAAEF6DDC}"/>
              </a:ext>
            </a:extLst>
          </p:cNvPr>
          <p:cNvSpPr txBox="1"/>
          <p:nvPr/>
        </p:nvSpPr>
        <p:spPr>
          <a:xfrm>
            <a:off x="2446453" y="965768"/>
            <a:ext cx="1271094" cy="369332"/>
          </a:xfrm>
          <a:prstGeom prst="rect">
            <a:avLst/>
          </a:prstGeom>
          <a:solidFill>
            <a:srgbClr val="979A96">
              <a:alpha val="60000"/>
            </a:srgbClr>
          </a:solidFill>
        </p:spPr>
        <p:txBody>
          <a:bodyPr wrap="square" rtlCol="0">
            <a:spAutoFit/>
          </a:bodyPr>
          <a:lstStyle/>
          <a:p>
            <a:pPr algn="ctr"/>
            <a:r>
              <a:rPr lang="en-US" dirty="0">
                <a:solidFill>
                  <a:schemeClr val="bg1"/>
                </a:solidFill>
              </a:rPr>
              <a:t>Gyrotron</a:t>
            </a:r>
          </a:p>
        </p:txBody>
      </p:sp>
      <p:sp>
        <p:nvSpPr>
          <p:cNvPr id="3" name="Foliennummernplatzhalter 2">
            <a:extLst>
              <a:ext uri="{FF2B5EF4-FFF2-40B4-BE49-F238E27FC236}">
                <a16:creationId xmlns="" xmlns:a16="http://schemas.microsoft.com/office/drawing/2014/main" id="{7AC9FD06-49FF-49F7-9651-A5CF19A0D8BC}"/>
              </a:ext>
            </a:extLst>
          </p:cNvPr>
          <p:cNvSpPr>
            <a:spLocks noGrp="1"/>
          </p:cNvSpPr>
          <p:nvPr>
            <p:ph type="sldNum" sz="quarter" idx="12"/>
          </p:nvPr>
        </p:nvSpPr>
        <p:spPr/>
        <p:txBody>
          <a:bodyPr/>
          <a:lstStyle/>
          <a:p>
            <a:fld id="{61696EC4-B4CF-4701-AD06-A8439D6D8E12}" type="slidenum">
              <a:rPr lang="en-US" noProof="0" smtClean="0"/>
              <a:t>6</a:t>
            </a:fld>
            <a:endParaRPr lang="en-US" noProof="0"/>
          </a:p>
        </p:txBody>
      </p:sp>
      <p:sp>
        <p:nvSpPr>
          <p:cNvPr id="4" name="Titel 3">
            <a:extLst>
              <a:ext uri="{FF2B5EF4-FFF2-40B4-BE49-F238E27FC236}">
                <a16:creationId xmlns="" xmlns:a16="http://schemas.microsoft.com/office/drawing/2014/main" id="{14507AFA-B3C5-491F-A0C3-419751319DB9}"/>
              </a:ext>
            </a:extLst>
          </p:cNvPr>
          <p:cNvSpPr>
            <a:spLocks noGrp="1"/>
          </p:cNvSpPr>
          <p:nvPr>
            <p:ph type="title"/>
          </p:nvPr>
        </p:nvSpPr>
        <p:spPr/>
        <p:txBody>
          <a:bodyPr>
            <a:normAutofit/>
          </a:bodyPr>
          <a:lstStyle/>
          <a:p>
            <a:r>
              <a:rPr lang="de-DE" dirty="0"/>
              <a:t>Key Components </a:t>
            </a:r>
            <a:r>
              <a:rPr lang="de-DE" dirty="0" err="1"/>
              <a:t>of</a:t>
            </a:r>
            <a:r>
              <a:rPr lang="de-DE" dirty="0"/>
              <a:t> </a:t>
            </a:r>
            <a:r>
              <a:rPr lang="de-DE" dirty="0" err="1"/>
              <a:t>the</a:t>
            </a:r>
            <a:r>
              <a:rPr lang="de-DE" dirty="0"/>
              <a:t> DEMO EC System</a:t>
            </a:r>
          </a:p>
        </p:txBody>
      </p:sp>
      <p:sp>
        <p:nvSpPr>
          <p:cNvPr id="8" name="TextBox 21">
            <a:extLst>
              <a:ext uri="{FF2B5EF4-FFF2-40B4-BE49-F238E27FC236}">
                <a16:creationId xmlns="" xmlns:a16="http://schemas.microsoft.com/office/drawing/2014/main" id="{F008A79D-D2EC-4E51-9124-D43143408935}"/>
              </a:ext>
            </a:extLst>
          </p:cNvPr>
          <p:cNvSpPr txBox="1"/>
          <p:nvPr/>
        </p:nvSpPr>
        <p:spPr>
          <a:xfrm>
            <a:off x="314701" y="2657226"/>
            <a:ext cx="3072718" cy="276999"/>
          </a:xfrm>
          <a:prstGeom prst="rect">
            <a:avLst/>
          </a:prstGeom>
          <a:noFill/>
          <a:ln>
            <a:noFill/>
          </a:ln>
        </p:spPr>
        <p:txBody>
          <a:bodyPr wrap="square" rtlCol="0">
            <a:spAutoFit/>
          </a:bodyPr>
          <a:lstStyle/>
          <a:p>
            <a:r>
              <a:rPr lang="en-US" sz="1200" b="1" dirty="0"/>
              <a:t>EC  equatorial launcher</a:t>
            </a:r>
          </a:p>
        </p:txBody>
      </p:sp>
      <p:pic>
        <p:nvPicPr>
          <p:cNvPr id="12" name="Picture 11">
            <a:extLst>
              <a:ext uri="{FF2B5EF4-FFF2-40B4-BE49-F238E27FC236}">
                <a16:creationId xmlns="" xmlns:a16="http://schemas.microsoft.com/office/drawing/2014/main" id="{F4DB3E95-67C3-4870-B3FA-987473DF76A2}"/>
              </a:ext>
            </a:extLst>
          </p:cNvPr>
          <p:cNvPicPr>
            <a:picLocks noChangeAspect="1"/>
          </p:cNvPicPr>
          <p:nvPr/>
        </p:nvPicPr>
        <p:blipFill>
          <a:blip r:embed="rId3"/>
          <a:stretch>
            <a:fillRect/>
          </a:stretch>
        </p:blipFill>
        <p:spPr>
          <a:xfrm>
            <a:off x="2162121" y="2989228"/>
            <a:ext cx="4117090" cy="1330740"/>
          </a:xfrm>
          <a:prstGeom prst="rect">
            <a:avLst/>
          </a:prstGeom>
        </p:spPr>
      </p:pic>
      <p:pic>
        <p:nvPicPr>
          <p:cNvPr id="13" name="Grafik 17">
            <a:extLst>
              <a:ext uri="{FF2B5EF4-FFF2-40B4-BE49-F238E27FC236}">
                <a16:creationId xmlns="" xmlns:a16="http://schemas.microsoft.com/office/drawing/2014/main" id="{D51C0DCE-4A5A-4B5F-AFFA-64D60C2DC0E6}"/>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745518" y="2915933"/>
            <a:ext cx="1508844" cy="1477329"/>
          </a:xfrm>
          <a:prstGeom prst="rect">
            <a:avLst/>
          </a:prstGeom>
        </p:spPr>
      </p:pic>
      <p:sp>
        <p:nvSpPr>
          <p:cNvPr id="14" name="TextBox 20">
            <a:extLst>
              <a:ext uri="{FF2B5EF4-FFF2-40B4-BE49-F238E27FC236}">
                <a16:creationId xmlns="" xmlns:a16="http://schemas.microsoft.com/office/drawing/2014/main" id="{EAEC3279-17A7-4353-9B8C-54DD82EED364}"/>
              </a:ext>
            </a:extLst>
          </p:cNvPr>
          <p:cNvSpPr txBox="1"/>
          <p:nvPr/>
        </p:nvSpPr>
        <p:spPr>
          <a:xfrm>
            <a:off x="2288554" y="4312668"/>
            <a:ext cx="4403695" cy="246221"/>
          </a:xfrm>
          <a:prstGeom prst="rect">
            <a:avLst/>
          </a:prstGeom>
          <a:noFill/>
          <a:ln>
            <a:noFill/>
          </a:ln>
        </p:spPr>
        <p:txBody>
          <a:bodyPr wrap="square" rtlCol="0">
            <a:spAutoFit/>
          </a:bodyPr>
          <a:lstStyle/>
          <a:p>
            <a:r>
              <a:rPr lang="en-US" sz="1000" dirty="0"/>
              <a:t>Quasi-optical transmission line </a:t>
            </a:r>
          </a:p>
        </p:txBody>
      </p:sp>
      <p:cxnSp>
        <p:nvCxnSpPr>
          <p:cNvPr id="15" name="Straight Arrow Connector 15">
            <a:extLst>
              <a:ext uri="{FF2B5EF4-FFF2-40B4-BE49-F238E27FC236}">
                <a16:creationId xmlns="" xmlns:a16="http://schemas.microsoft.com/office/drawing/2014/main" id="{0A934F06-3E98-4DEC-800B-A23B86DB1431}"/>
              </a:ext>
            </a:extLst>
          </p:cNvPr>
          <p:cNvCxnSpPr>
            <a:cxnSpLocks/>
          </p:cNvCxnSpPr>
          <p:nvPr/>
        </p:nvCxnSpPr>
        <p:spPr>
          <a:xfrm flipH="1">
            <a:off x="4221967" y="2314361"/>
            <a:ext cx="164793" cy="874407"/>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8">
            <a:extLst>
              <a:ext uri="{FF2B5EF4-FFF2-40B4-BE49-F238E27FC236}">
                <a16:creationId xmlns="" xmlns:a16="http://schemas.microsoft.com/office/drawing/2014/main" id="{8C2B1496-F965-49FD-BAD3-0B3A6BA244FC}"/>
              </a:ext>
            </a:extLst>
          </p:cNvPr>
          <p:cNvCxnSpPr>
            <a:cxnSpLocks/>
          </p:cNvCxnSpPr>
          <p:nvPr/>
        </p:nvCxnSpPr>
        <p:spPr>
          <a:xfrm>
            <a:off x="4386760" y="2314361"/>
            <a:ext cx="1631300" cy="990763"/>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4">
            <a:extLst>
              <a:ext uri="{FF2B5EF4-FFF2-40B4-BE49-F238E27FC236}">
                <a16:creationId xmlns="" xmlns:a16="http://schemas.microsoft.com/office/drawing/2014/main" id="{0E0D7A50-95EB-4BB9-A2BE-09D919148079}"/>
              </a:ext>
            </a:extLst>
          </p:cNvPr>
          <p:cNvCxnSpPr>
            <a:cxnSpLocks/>
          </p:cNvCxnSpPr>
          <p:nvPr/>
        </p:nvCxnSpPr>
        <p:spPr>
          <a:xfrm>
            <a:off x="4386760" y="2273778"/>
            <a:ext cx="473104" cy="962632"/>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6">
            <a:extLst>
              <a:ext uri="{FF2B5EF4-FFF2-40B4-BE49-F238E27FC236}">
                <a16:creationId xmlns="" xmlns:a16="http://schemas.microsoft.com/office/drawing/2014/main" id="{4BA360EF-3EC1-434F-8D3A-0F6831084532}"/>
              </a:ext>
            </a:extLst>
          </p:cNvPr>
          <p:cNvCxnSpPr>
            <a:cxnSpLocks/>
          </p:cNvCxnSpPr>
          <p:nvPr/>
        </p:nvCxnSpPr>
        <p:spPr>
          <a:xfrm>
            <a:off x="4388998" y="2276438"/>
            <a:ext cx="1054305" cy="1015250"/>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 xmlns:a16="http://schemas.microsoft.com/office/drawing/2014/main" id="{DB54DB63-FA5D-4D19-8ACE-135C3FB815F3}"/>
              </a:ext>
            </a:extLst>
          </p:cNvPr>
          <p:cNvSpPr txBox="1"/>
          <p:nvPr/>
        </p:nvSpPr>
        <p:spPr>
          <a:xfrm>
            <a:off x="51644" y="4441017"/>
            <a:ext cx="691844" cy="246221"/>
          </a:xfrm>
          <a:prstGeom prst="rect">
            <a:avLst/>
          </a:prstGeom>
          <a:noFill/>
          <a:ln>
            <a:noFill/>
          </a:ln>
        </p:spPr>
        <p:txBody>
          <a:bodyPr wrap="square" rtlCol="0">
            <a:spAutoFit/>
          </a:bodyPr>
          <a:lstStyle>
            <a:defPPr>
              <a:defRPr lang="en-US"/>
            </a:defPPr>
          </a:lstStyle>
          <a:p>
            <a:r>
              <a:rPr lang="de-DE" sz="1000" dirty="0"/>
              <a:t>Plasma</a:t>
            </a:r>
          </a:p>
        </p:txBody>
      </p:sp>
      <p:sp>
        <p:nvSpPr>
          <p:cNvPr id="42" name="Ellipse 41">
            <a:extLst>
              <a:ext uri="{FF2B5EF4-FFF2-40B4-BE49-F238E27FC236}">
                <a16:creationId xmlns="" xmlns:a16="http://schemas.microsoft.com/office/drawing/2014/main" id="{46CF1A04-0F48-46C8-B24A-B07A7FF6D8E8}"/>
              </a:ext>
            </a:extLst>
          </p:cNvPr>
          <p:cNvSpPr/>
          <p:nvPr/>
        </p:nvSpPr>
        <p:spPr>
          <a:xfrm>
            <a:off x="4304363" y="2195673"/>
            <a:ext cx="197869" cy="248074"/>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 xmlns:a16="http://schemas.microsoft.com/office/drawing/2014/main" id="{BE99BF68-E6FB-44E3-9C53-C0490FEFEB44}"/>
              </a:ext>
            </a:extLst>
          </p:cNvPr>
          <p:cNvGrpSpPr/>
          <p:nvPr/>
        </p:nvGrpSpPr>
        <p:grpSpPr>
          <a:xfrm>
            <a:off x="6417634" y="842891"/>
            <a:ext cx="2680391" cy="3882344"/>
            <a:chOff x="6417634" y="842891"/>
            <a:chExt cx="2680391" cy="3882344"/>
          </a:xfrm>
        </p:grpSpPr>
        <p:pic>
          <p:nvPicPr>
            <p:cNvPr id="6" name="Picture 3">
              <a:extLst>
                <a:ext uri="{FF2B5EF4-FFF2-40B4-BE49-F238E27FC236}">
                  <a16:creationId xmlns="" xmlns:a16="http://schemas.microsoft.com/office/drawing/2014/main" id="{286103D4-3629-4DA1-AB21-9A15AF61CA34}"/>
                </a:ext>
              </a:extLst>
            </p:cNvPr>
            <p:cNvPicPr>
              <a:picLocks noChangeAspect="1"/>
            </p:cNvPicPr>
            <p:nvPr/>
          </p:nvPicPr>
          <p:blipFill>
            <a:blip r:embed="rId5"/>
            <a:stretch>
              <a:fillRect/>
            </a:stretch>
          </p:blipFill>
          <p:spPr>
            <a:xfrm>
              <a:off x="7187693" y="846693"/>
              <a:ext cx="1567875" cy="3840545"/>
            </a:xfrm>
            <a:prstGeom prst="rect">
              <a:avLst/>
            </a:prstGeom>
            <a:solidFill>
              <a:schemeClr val="accent2">
                <a:lumMod val="60000"/>
                <a:lumOff val="40000"/>
              </a:schemeClr>
            </a:solidFill>
          </p:spPr>
        </p:pic>
        <p:sp>
          <p:nvSpPr>
            <p:cNvPr id="5" name="Rechteck 4">
              <a:extLst>
                <a:ext uri="{FF2B5EF4-FFF2-40B4-BE49-F238E27FC236}">
                  <a16:creationId xmlns="" xmlns:a16="http://schemas.microsoft.com/office/drawing/2014/main" id="{BFBAB11E-CA14-4DA9-9295-B35DC2B50662}"/>
                </a:ext>
              </a:extLst>
            </p:cNvPr>
            <p:cNvSpPr/>
            <p:nvPr/>
          </p:nvSpPr>
          <p:spPr>
            <a:xfrm>
              <a:off x="6417634" y="842891"/>
              <a:ext cx="2680391" cy="3882344"/>
            </a:xfrm>
            <a:prstGeom prst="rect">
              <a:avLst/>
            </a:prstGeom>
            <a:noFill/>
            <a:ln w="12700">
              <a:solidFill>
                <a:srgbClr val="016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7">
              <a:extLst>
                <a:ext uri="{FF2B5EF4-FFF2-40B4-BE49-F238E27FC236}">
                  <a16:creationId xmlns="" xmlns:a16="http://schemas.microsoft.com/office/drawing/2014/main" id="{18A0AB6A-2700-481B-9ED8-6D5DEAF12DA7}"/>
                </a:ext>
              </a:extLst>
            </p:cNvPr>
            <p:cNvSpPr txBox="1"/>
            <p:nvPr/>
          </p:nvSpPr>
          <p:spPr>
            <a:xfrm>
              <a:off x="8103227" y="1002025"/>
              <a:ext cx="687945" cy="215444"/>
            </a:xfrm>
            <a:prstGeom prst="rect">
              <a:avLst/>
            </a:prstGeom>
            <a:solidFill>
              <a:srgbClr val="FFFF00"/>
            </a:solidFill>
          </p:spPr>
          <p:txBody>
            <a:bodyPr wrap="square" rtlCol="0">
              <a:spAutoFit/>
            </a:bodyPr>
            <a:lstStyle/>
            <a:p>
              <a:r>
                <a:rPr lang="en-US" sz="800" dirty="0"/>
                <a:t>Collector</a:t>
              </a:r>
            </a:p>
          </p:txBody>
        </p:sp>
        <p:sp>
          <p:nvSpPr>
            <p:cNvPr id="11" name="TextBox 10">
              <a:extLst>
                <a:ext uri="{FF2B5EF4-FFF2-40B4-BE49-F238E27FC236}">
                  <a16:creationId xmlns="" xmlns:a16="http://schemas.microsoft.com/office/drawing/2014/main" id="{70E7A55C-BDF0-4AE5-A399-651740709E1F}"/>
                </a:ext>
              </a:extLst>
            </p:cNvPr>
            <p:cNvSpPr txBox="1"/>
            <p:nvPr/>
          </p:nvSpPr>
          <p:spPr>
            <a:xfrm>
              <a:off x="8134054" y="3698365"/>
              <a:ext cx="621514" cy="461665"/>
            </a:xfrm>
            <a:prstGeom prst="rect">
              <a:avLst/>
            </a:prstGeom>
            <a:solidFill>
              <a:srgbClr val="FFFF00"/>
            </a:solidFill>
          </p:spPr>
          <p:txBody>
            <a:bodyPr wrap="square" rtlCol="0">
              <a:spAutoFit/>
            </a:bodyPr>
            <a:lstStyle/>
            <a:p>
              <a:r>
                <a:rPr lang="en-US" sz="800" dirty="0"/>
                <a:t>Cathode/Emitter (MIG)</a:t>
              </a:r>
            </a:p>
          </p:txBody>
        </p:sp>
        <p:sp>
          <p:nvSpPr>
            <p:cNvPr id="23" name="Pfeil: nach rechts 22">
              <a:extLst>
                <a:ext uri="{FF2B5EF4-FFF2-40B4-BE49-F238E27FC236}">
                  <a16:creationId xmlns="" xmlns:a16="http://schemas.microsoft.com/office/drawing/2014/main" id="{E8F007B0-CAB0-4886-933D-97931F675A7B}"/>
                </a:ext>
              </a:extLst>
            </p:cNvPr>
            <p:cNvSpPr/>
            <p:nvPr/>
          </p:nvSpPr>
          <p:spPr>
            <a:xfrm rot="10800000">
              <a:off x="7220409" y="2269211"/>
              <a:ext cx="271416" cy="298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mit Pfeil 24">
              <a:extLst>
                <a:ext uri="{FF2B5EF4-FFF2-40B4-BE49-F238E27FC236}">
                  <a16:creationId xmlns="" xmlns:a16="http://schemas.microsoft.com/office/drawing/2014/main" id="{DF06F08D-9DF2-4A75-8E22-99C85600713B}"/>
                </a:ext>
              </a:extLst>
            </p:cNvPr>
            <p:cNvCxnSpPr>
              <a:cxnSpLocks/>
            </p:cNvCxnSpPr>
            <p:nvPr/>
          </p:nvCxnSpPr>
          <p:spPr>
            <a:xfrm flipH="1">
              <a:off x="8972372" y="883752"/>
              <a:ext cx="42134" cy="3803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 xmlns:a16="http://schemas.microsoft.com/office/drawing/2014/main" id="{C73A892A-35DD-4CE8-A4E3-B1E118E0F2C5}"/>
                </a:ext>
              </a:extLst>
            </p:cNvPr>
            <p:cNvCxnSpPr/>
            <p:nvPr/>
          </p:nvCxnSpPr>
          <p:spPr>
            <a:xfrm>
              <a:off x="7611486" y="4687238"/>
              <a:ext cx="14456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 xmlns:a16="http://schemas.microsoft.com/office/drawing/2014/main" id="{4F9C6A51-3185-489A-AF39-4A9C5B8CAD7F}"/>
                </a:ext>
              </a:extLst>
            </p:cNvPr>
            <p:cNvCxnSpPr/>
            <p:nvPr/>
          </p:nvCxnSpPr>
          <p:spPr>
            <a:xfrm>
              <a:off x="7613733" y="880644"/>
              <a:ext cx="1445672"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6">
              <a:extLst>
                <a:ext uri="{FF2B5EF4-FFF2-40B4-BE49-F238E27FC236}">
                  <a16:creationId xmlns="" xmlns:a16="http://schemas.microsoft.com/office/drawing/2014/main" id="{1405CE4D-9B56-4C24-9FCC-6FCC252D0979}"/>
                </a:ext>
              </a:extLst>
            </p:cNvPr>
            <p:cNvSpPr txBox="1"/>
            <p:nvPr/>
          </p:nvSpPr>
          <p:spPr>
            <a:xfrm>
              <a:off x="6454379" y="3058702"/>
              <a:ext cx="1280101" cy="1338828"/>
            </a:xfrm>
            <a:prstGeom prst="rect">
              <a:avLst/>
            </a:prstGeom>
            <a:solidFill>
              <a:srgbClr val="FF0000"/>
            </a:solidFill>
          </p:spPr>
          <p:txBody>
            <a:bodyPr wrap="square" rtlCol="0">
              <a:spAutoFit/>
            </a:bodyPr>
            <a:lstStyle/>
            <a:p>
              <a:r>
                <a:rPr lang="en-US" sz="900" b="1" dirty="0"/>
                <a:t>Super Conducting Magnet</a:t>
              </a:r>
            </a:p>
            <a:p>
              <a:r>
                <a:rPr lang="en-US" sz="900" dirty="0"/>
                <a:t>  ~6 T @140 GHz</a:t>
              </a:r>
            </a:p>
            <a:p>
              <a:r>
                <a:rPr lang="en-US" sz="900" dirty="0"/>
                <a:t>  ~7 T @170 GHz</a:t>
              </a:r>
            </a:p>
            <a:p>
              <a:r>
                <a:rPr lang="en-US" sz="900" dirty="0"/>
                <a:t>  ~8 T @200 GHz</a:t>
              </a:r>
            </a:p>
            <a:p>
              <a:r>
                <a:rPr lang="en-US" sz="900" dirty="0"/>
                <a:t>~10 T @240 GHz</a:t>
              </a:r>
            </a:p>
            <a:p>
              <a:endParaRPr lang="en-US" sz="900" dirty="0"/>
            </a:p>
            <a:p>
              <a:r>
                <a:rPr lang="en-US" sz="900" i="1" dirty="0"/>
                <a:t>f</a:t>
              </a:r>
              <a:r>
                <a:rPr lang="en-US" sz="900" dirty="0"/>
                <a:t> [GHz] ~ </a:t>
              </a:r>
              <a:r>
                <a:rPr lang="en-US" sz="900" i="1" dirty="0"/>
                <a:t>s</a:t>
              </a:r>
              <a:r>
                <a:rPr lang="en-US" sz="900" dirty="0"/>
                <a:t>·28/</a:t>
              </a:r>
              <a:r>
                <a:rPr lang="el-GR" sz="900" i="1" dirty="0"/>
                <a:t>γ</a:t>
              </a:r>
              <a:r>
                <a:rPr lang="en-US" sz="900" dirty="0"/>
                <a:t>·</a:t>
              </a:r>
              <a:r>
                <a:rPr lang="en-US" sz="900" i="1" dirty="0"/>
                <a:t>B</a:t>
              </a:r>
              <a:r>
                <a:rPr lang="en-US" sz="900" dirty="0"/>
                <a:t> [T]</a:t>
              </a:r>
            </a:p>
            <a:p>
              <a:endParaRPr lang="en-US" sz="900" dirty="0"/>
            </a:p>
          </p:txBody>
        </p:sp>
        <p:sp>
          <p:nvSpPr>
            <p:cNvPr id="29" name="TextBox 9">
              <a:extLst>
                <a:ext uri="{FF2B5EF4-FFF2-40B4-BE49-F238E27FC236}">
                  <a16:creationId xmlns="" xmlns:a16="http://schemas.microsoft.com/office/drawing/2014/main" id="{1FFEF862-558A-445B-975A-1810772CEE6F}"/>
                </a:ext>
              </a:extLst>
            </p:cNvPr>
            <p:cNvSpPr txBox="1"/>
            <p:nvPr/>
          </p:nvSpPr>
          <p:spPr>
            <a:xfrm>
              <a:off x="8048425" y="2989228"/>
              <a:ext cx="543697" cy="338554"/>
            </a:xfrm>
            <a:prstGeom prst="rect">
              <a:avLst/>
            </a:prstGeom>
            <a:solidFill>
              <a:srgbClr val="FFFF00"/>
            </a:solidFill>
          </p:spPr>
          <p:txBody>
            <a:bodyPr wrap="square" rtlCol="0">
              <a:spAutoFit/>
            </a:bodyPr>
            <a:lstStyle/>
            <a:p>
              <a:r>
                <a:rPr lang="en-US" sz="800" dirty="0"/>
                <a:t>Coaxial cavity</a:t>
              </a:r>
            </a:p>
          </p:txBody>
        </p:sp>
        <p:sp>
          <p:nvSpPr>
            <p:cNvPr id="30" name="Textfeld 29">
              <a:extLst>
                <a:ext uri="{FF2B5EF4-FFF2-40B4-BE49-F238E27FC236}">
                  <a16:creationId xmlns="" xmlns:a16="http://schemas.microsoft.com/office/drawing/2014/main" id="{3070D8D0-61B9-4FBE-BEDF-A47110C3A874}"/>
                </a:ext>
              </a:extLst>
            </p:cNvPr>
            <p:cNvSpPr txBox="1"/>
            <p:nvPr/>
          </p:nvSpPr>
          <p:spPr>
            <a:xfrm rot="16200000">
              <a:off x="8396037" y="1735806"/>
              <a:ext cx="1106393" cy="184666"/>
            </a:xfrm>
            <a:prstGeom prst="rect">
              <a:avLst/>
            </a:prstGeom>
            <a:noFill/>
          </p:spPr>
          <p:txBody>
            <a:bodyPr wrap="none" rtlCol="0">
              <a:spAutoFit/>
            </a:bodyPr>
            <a:lstStyle/>
            <a:p>
              <a:r>
                <a:rPr lang="de-DE" sz="600" dirty="0"/>
                <a:t>Height ~3 m, </a:t>
              </a:r>
              <a:r>
                <a:rPr lang="de-DE" sz="600" dirty="0" err="1"/>
                <a:t>weight</a:t>
              </a:r>
              <a:r>
                <a:rPr lang="de-DE" sz="600" dirty="0"/>
                <a:t> ~1 ton</a:t>
              </a:r>
            </a:p>
          </p:txBody>
        </p:sp>
        <p:sp>
          <p:nvSpPr>
            <p:cNvPr id="10" name="TextBox 8">
              <a:extLst>
                <a:ext uri="{FF2B5EF4-FFF2-40B4-BE49-F238E27FC236}">
                  <a16:creationId xmlns="" xmlns:a16="http://schemas.microsoft.com/office/drawing/2014/main" id="{D7552148-69B0-4083-9D88-69D0A9A41D19}"/>
                </a:ext>
              </a:extLst>
            </p:cNvPr>
            <p:cNvSpPr txBox="1"/>
            <p:nvPr/>
          </p:nvSpPr>
          <p:spPr>
            <a:xfrm>
              <a:off x="6454379" y="1765055"/>
              <a:ext cx="989408" cy="461665"/>
            </a:xfrm>
            <a:prstGeom prst="rect">
              <a:avLst/>
            </a:prstGeom>
            <a:solidFill>
              <a:srgbClr val="FFFF00"/>
            </a:solidFill>
          </p:spPr>
          <p:txBody>
            <a:bodyPr wrap="square" rtlCol="0">
              <a:spAutoFit/>
            </a:bodyPr>
            <a:lstStyle/>
            <a:p>
              <a:r>
                <a:rPr lang="en-US" sz="800" dirty="0"/>
                <a:t>Gaussian beam output at CVD diamond window</a:t>
              </a:r>
            </a:p>
          </p:txBody>
        </p:sp>
      </p:grpSp>
      <p:grpSp>
        <p:nvGrpSpPr>
          <p:cNvPr id="48" name="Gruppieren 47">
            <a:extLst>
              <a:ext uri="{FF2B5EF4-FFF2-40B4-BE49-F238E27FC236}">
                <a16:creationId xmlns="" xmlns:a16="http://schemas.microsoft.com/office/drawing/2014/main" id="{AB2EBC61-B022-412B-AF5F-1A9F084D2962}"/>
              </a:ext>
            </a:extLst>
          </p:cNvPr>
          <p:cNvGrpSpPr/>
          <p:nvPr/>
        </p:nvGrpSpPr>
        <p:grpSpPr>
          <a:xfrm>
            <a:off x="1102328" y="4204282"/>
            <a:ext cx="7744428" cy="948207"/>
            <a:chOff x="1102328" y="4204282"/>
            <a:chExt cx="7744428" cy="948207"/>
          </a:xfrm>
        </p:grpSpPr>
        <p:sp>
          <p:nvSpPr>
            <p:cNvPr id="43" name="Textfeld 42">
              <a:extLst>
                <a:ext uri="{FF2B5EF4-FFF2-40B4-BE49-F238E27FC236}">
                  <a16:creationId xmlns="" xmlns:a16="http://schemas.microsoft.com/office/drawing/2014/main" id="{3BB0598A-E46E-46A2-9059-415FFBA78CEC}"/>
                </a:ext>
              </a:extLst>
            </p:cNvPr>
            <p:cNvSpPr txBox="1"/>
            <p:nvPr/>
          </p:nvSpPr>
          <p:spPr>
            <a:xfrm>
              <a:off x="1102328" y="4506158"/>
              <a:ext cx="7744428" cy="646331"/>
            </a:xfrm>
            <a:prstGeom prst="rect">
              <a:avLst/>
            </a:prstGeom>
            <a:solidFill>
              <a:schemeClr val="bg1"/>
            </a:solidFill>
            <a:ln>
              <a:solidFill>
                <a:srgbClr val="FF0000"/>
              </a:solidFill>
            </a:ln>
          </p:spPr>
          <p:txBody>
            <a:bodyPr wrap="none" rtlCol="0">
              <a:spAutoFit/>
            </a:bodyPr>
            <a:lstStyle/>
            <a:p>
              <a:r>
                <a:rPr lang="de-DE" dirty="0"/>
                <a:t>The </a:t>
              </a:r>
              <a:r>
                <a:rPr lang="de-DE" dirty="0" err="1"/>
                <a:t>required</a:t>
              </a:r>
              <a:r>
                <a:rPr lang="de-DE" dirty="0"/>
                <a:t> </a:t>
              </a:r>
              <a:r>
                <a:rPr lang="de-DE" dirty="0" err="1"/>
                <a:t>magnetic</a:t>
              </a:r>
              <a:r>
                <a:rPr lang="de-DE" dirty="0"/>
                <a:t> </a:t>
              </a:r>
              <a:r>
                <a:rPr lang="de-DE" dirty="0" err="1"/>
                <a:t>field</a:t>
              </a:r>
              <a:r>
                <a:rPr lang="de-DE" dirty="0"/>
                <a:t> </a:t>
              </a:r>
              <a:r>
                <a:rPr lang="de-DE" dirty="0" err="1"/>
                <a:t>becomes</a:t>
              </a:r>
              <a:r>
                <a:rPr lang="de-DE" dirty="0"/>
                <a:t> an </a:t>
              </a:r>
              <a:r>
                <a:rPr lang="de-DE" dirty="0" err="1"/>
                <a:t>issue</a:t>
              </a:r>
              <a:r>
                <a:rPr lang="de-DE" dirty="0"/>
                <a:t> </a:t>
              </a:r>
              <a:r>
                <a:rPr lang="de-DE" dirty="0" err="1"/>
                <a:t>for</a:t>
              </a:r>
              <a:r>
                <a:rPr lang="de-DE" dirty="0"/>
                <a:t> </a:t>
              </a:r>
              <a:r>
                <a:rPr lang="de-DE" dirty="0" err="1" smtClean="0"/>
                <a:t>operation</a:t>
              </a:r>
              <a:r>
                <a:rPr lang="de-DE" dirty="0" smtClean="0"/>
                <a:t> </a:t>
              </a:r>
              <a:r>
                <a:rPr lang="de-DE" dirty="0"/>
                <a:t>at &gt; 200 GHz</a:t>
              </a:r>
            </a:p>
            <a:p>
              <a:r>
                <a:rPr lang="de-DE" dirty="0">
                  <a:sym typeface="Wingdings" panose="05000000000000000000" pitchFamily="2" charset="2"/>
                </a:rPr>
                <a:t> </a:t>
              </a:r>
              <a:r>
                <a:rPr lang="de-DE" b="1" dirty="0" err="1">
                  <a:sym typeface="Wingdings" panose="05000000000000000000" pitchFamily="2" charset="2"/>
                </a:rPr>
                <a:t>Gyrotrons</a:t>
              </a:r>
              <a:r>
                <a:rPr lang="de-DE" b="1" dirty="0">
                  <a:sym typeface="Wingdings" panose="05000000000000000000" pitchFamily="2" charset="2"/>
                </a:rPr>
                <a:t> </a:t>
              </a:r>
              <a:r>
                <a:rPr lang="de-DE" b="1" dirty="0" err="1">
                  <a:sym typeface="Wingdings" panose="05000000000000000000" pitchFamily="2" charset="2"/>
                </a:rPr>
                <a:t>operating</a:t>
              </a:r>
              <a:r>
                <a:rPr lang="de-DE" b="1" dirty="0">
                  <a:sym typeface="Wingdings" panose="05000000000000000000" pitchFamily="2" charset="2"/>
                </a:rPr>
                <a:t> at 2</a:t>
              </a:r>
              <a:r>
                <a:rPr lang="de-DE" b="1" baseline="30000" dirty="0">
                  <a:sym typeface="Wingdings" panose="05000000000000000000" pitchFamily="2" charset="2"/>
                </a:rPr>
                <a:t>nd</a:t>
              </a:r>
              <a:r>
                <a:rPr lang="de-DE" b="1" dirty="0">
                  <a:sym typeface="Wingdings" panose="05000000000000000000" pitchFamily="2" charset="2"/>
                </a:rPr>
                <a:t> Harmonic (</a:t>
              </a:r>
              <a:r>
                <a:rPr lang="de-DE" b="1" i="1" dirty="0">
                  <a:sym typeface="Wingdings" panose="05000000000000000000" pitchFamily="2" charset="2"/>
                </a:rPr>
                <a:t>s</a:t>
              </a:r>
              <a:r>
                <a:rPr lang="de-DE" b="1" dirty="0">
                  <a:sym typeface="Wingdings" panose="05000000000000000000" pitchFamily="2" charset="2"/>
                </a:rPr>
                <a:t>=2) </a:t>
              </a:r>
              <a:r>
                <a:rPr lang="de-DE" b="1" dirty="0" err="1">
                  <a:sym typeface="Wingdings" panose="05000000000000000000" pitchFamily="2" charset="2"/>
                </a:rPr>
                <a:t>might</a:t>
              </a:r>
              <a:r>
                <a:rPr lang="de-DE" b="1" dirty="0">
                  <a:sym typeface="Wingdings" panose="05000000000000000000" pitchFamily="2" charset="2"/>
                </a:rPr>
                <a:t> </a:t>
              </a:r>
              <a:r>
                <a:rPr lang="de-DE" b="1" dirty="0" err="1">
                  <a:sym typeface="Wingdings" panose="05000000000000000000" pitchFamily="2" charset="2"/>
                </a:rPr>
                <a:t>be</a:t>
              </a:r>
              <a:r>
                <a:rPr lang="de-DE" b="1" dirty="0">
                  <a:sym typeface="Wingdings" panose="05000000000000000000" pitchFamily="2" charset="2"/>
                </a:rPr>
                <a:t> </a:t>
              </a:r>
              <a:r>
                <a:rPr lang="de-DE" b="1" dirty="0" err="1">
                  <a:sym typeface="Wingdings" panose="05000000000000000000" pitchFamily="2" charset="2"/>
                </a:rPr>
                <a:t>the</a:t>
              </a:r>
              <a:r>
                <a:rPr lang="de-DE" b="1" dirty="0">
                  <a:sym typeface="Wingdings" panose="05000000000000000000" pitchFamily="2" charset="2"/>
                </a:rPr>
                <a:t> </a:t>
              </a:r>
              <a:r>
                <a:rPr lang="de-DE" b="1" dirty="0" err="1">
                  <a:sym typeface="Wingdings" panose="05000000000000000000" pitchFamily="2" charset="2"/>
                </a:rPr>
                <a:t>solution</a:t>
              </a:r>
              <a:r>
                <a:rPr lang="de-DE" b="1" dirty="0">
                  <a:sym typeface="Wingdings" panose="05000000000000000000" pitchFamily="2" charset="2"/>
                </a:rPr>
                <a:t>!</a:t>
              </a:r>
              <a:endParaRPr lang="de-DE" b="1" dirty="0"/>
            </a:p>
          </p:txBody>
        </p:sp>
        <p:sp>
          <p:nvSpPr>
            <p:cNvPr id="45" name="Pfeil: nach unten 44">
              <a:extLst>
                <a:ext uri="{FF2B5EF4-FFF2-40B4-BE49-F238E27FC236}">
                  <a16:creationId xmlns="" xmlns:a16="http://schemas.microsoft.com/office/drawing/2014/main" id="{0056877E-FFE9-437F-9D9B-99BC815B0816}"/>
                </a:ext>
              </a:extLst>
            </p:cNvPr>
            <p:cNvSpPr/>
            <p:nvPr/>
          </p:nvSpPr>
          <p:spPr>
            <a:xfrm>
              <a:off x="6945829" y="4269698"/>
              <a:ext cx="223492" cy="269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 xmlns:a16="http://schemas.microsoft.com/office/drawing/2014/main" id="{FCF91C7D-D7B3-4695-8AC0-A03493318DFF}"/>
                </a:ext>
              </a:extLst>
            </p:cNvPr>
            <p:cNvSpPr/>
            <p:nvPr/>
          </p:nvSpPr>
          <p:spPr>
            <a:xfrm>
              <a:off x="6990083" y="4204282"/>
              <a:ext cx="150232"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311643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 xmlns:a16="http://schemas.microsoft.com/office/drawing/2014/main" id="{EE66A3DE-6C15-4E0E-B381-848AD3FD7EE5}"/>
              </a:ext>
            </a:extLst>
          </p:cNvPr>
          <p:cNvSpPr/>
          <p:nvPr/>
        </p:nvSpPr>
        <p:spPr>
          <a:xfrm>
            <a:off x="256674" y="1203158"/>
            <a:ext cx="83439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dirty="0"/>
              <a:t>We aim for a completely new generation of highly efficient, megawatt-class fusion gyrotrons that will operate at the </a:t>
            </a:r>
            <a:r>
              <a:rPr lang="en-US" b="1" dirty="0"/>
              <a:t>2</a:t>
            </a:r>
            <a:r>
              <a:rPr lang="en-US" b="1" baseline="30000" dirty="0"/>
              <a:t>nd</a:t>
            </a:r>
            <a:r>
              <a:rPr lang="en-US" b="1" dirty="0"/>
              <a:t> harmonic (</a:t>
            </a:r>
            <a:r>
              <a:rPr lang="en-US" b="1" i="1" dirty="0"/>
              <a:t>s</a:t>
            </a:r>
            <a:r>
              <a:rPr lang="en-US" b="1" dirty="0"/>
              <a:t> = 2) </a:t>
            </a:r>
            <a:r>
              <a:rPr lang="en-US" dirty="0"/>
              <a:t>of the electron cyclotron frequency.</a:t>
            </a:r>
          </a:p>
        </p:txBody>
      </p:sp>
      <p:sp>
        <p:nvSpPr>
          <p:cNvPr id="2" name="Inhaltsplatzhalter 1"/>
          <p:cNvSpPr>
            <a:spLocks noGrp="1"/>
          </p:cNvSpPr>
          <p:nvPr>
            <p:ph idx="1"/>
          </p:nvPr>
        </p:nvSpPr>
        <p:spPr>
          <a:xfrm>
            <a:off x="400050" y="2572544"/>
            <a:ext cx="8343900" cy="2108040"/>
          </a:xfrm>
        </p:spPr>
        <p:txBody>
          <a:bodyPr>
            <a:normAutofit/>
          </a:bodyPr>
          <a:lstStyle/>
          <a:p>
            <a:pPr marL="0" indent="0">
              <a:lnSpc>
                <a:spcPct val="120000"/>
              </a:lnSpc>
              <a:spcBef>
                <a:spcPts val="0"/>
              </a:spcBef>
              <a:spcAft>
                <a:spcPts val="600"/>
              </a:spcAft>
              <a:buNone/>
            </a:pPr>
            <a:r>
              <a:rPr lang="en-US" sz="1600" dirty="0"/>
              <a:t>Three enabling technologies will be addressed:</a:t>
            </a:r>
          </a:p>
          <a:p>
            <a:pPr marL="609671" lvl="1" indent="-342900">
              <a:lnSpc>
                <a:spcPct val="120000"/>
              </a:lnSpc>
              <a:spcBef>
                <a:spcPts val="0"/>
              </a:spcBef>
              <a:spcAft>
                <a:spcPts val="600"/>
              </a:spcAft>
              <a:buFont typeface="+mj-lt"/>
              <a:buAutoNum type="arabicPeriod"/>
            </a:pPr>
            <a:r>
              <a:rPr lang="en-US" sz="1600" dirty="0"/>
              <a:t>The coaxial-type cavity technology that is specifically adapted to the operation at </a:t>
            </a:r>
            <a:br>
              <a:rPr lang="en-US" sz="1600" dirty="0"/>
            </a:br>
            <a:r>
              <a:rPr lang="en-US" sz="1600" dirty="0"/>
              <a:t>2</a:t>
            </a:r>
            <a:r>
              <a:rPr lang="en-US" sz="1600" baseline="30000" dirty="0"/>
              <a:t>nd</a:t>
            </a:r>
            <a:r>
              <a:rPr lang="en-US" sz="1600" dirty="0"/>
              <a:t> harmonics in combination with advanced inner and outer corrugations.</a:t>
            </a:r>
          </a:p>
          <a:p>
            <a:pPr marL="609671" lvl="1" indent="-342900">
              <a:lnSpc>
                <a:spcPct val="120000"/>
              </a:lnSpc>
              <a:spcBef>
                <a:spcPts val="0"/>
              </a:spcBef>
              <a:spcAft>
                <a:spcPts val="600"/>
              </a:spcAft>
              <a:buFont typeface="+mj-lt"/>
              <a:buAutoNum type="arabicPeriod"/>
            </a:pPr>
            <a:r>
              <a:rPr lang="en-US" sz="1600" dirty="0"/>
              <a:t>The Multi-stage Depressed Collector (MDC) technology based on </a:t>
            </a:r>
            <a:r>
              <a:rPr lang="en-US" sz="1600" i="1" dirty="0"/>
              <a:t>E×B</a:t>
            </a:r>
            <a:r>
              <a:rPr lang="en-US" sz="1600" dirty="0"/>
              <a:t> drift concept.</a:t>
            </a:r>
          </a:p>
          <a:p>
            <a:pPr marL="609671" lvl="1" indent="-342900">
              <a:lnSpc>
                <a:spcPct val="120000"/>
              </a:lnSpc>
              <a:spcBef>
                <a:spcPts val="0"/>
              </a:spcBef>
              <a:spcAft>
                <a:spcPts val="600"/>
              </a:spcAft>
              <a:buFont typeface="+mj-lt"/>
              <a:buAutoNum type="arabicPeriod"/>
            </a:pPr>
            <a:r>
              <a:rPr lang="en-US" sz="1600" dirty="0"/>
              <a:t>Injection locking using an external driving source.</a:t>
            </a:r>
          </a:p>
          <a:p>
            <a:pPr marL="609671" lvl="1" indent="-342900">
              <a:lnSpc>
                <a:spcPct val="120000"/>
              </a:lnSpc>
              <a:spcBef>
                <a:spcPts val="0"/>
              </a:spcBef>
              <a:spcAft>
                <a:spcPts val="600"/>
              </a:spcAft>
              <a:buFont typeface="+mj-lt"/>
              <a:buAutoNum type="arabicPeriod"/>
            </a:pPr>
            <a:endParaRPr lang="en-US" sz="1600" dirty="0">
              <a:solidFill>
                <a:schemeClr val="bg1">
                  <a:lumMod val="50000"/>
                </a:schemeClr>
              </a:solidFill>
            </a:endParaRPr>
          </a:p>
        </p:txBody>
      </p:sp>
      <p:sp>
        <p:nvSpPr>
          <p:cNvPr id="3" name="Datumsplatzhalter 2"/>
          <p:cNvSpPr>
            <a:spLocks noGrp="1"/>
          </p:cNvSpPr>
          <p:nvPr>
            <p:ph type="dt" sz="half" idx="10"/>
          </p:nvPr>
        </p:nvSpPr>
        <p:spPr/>
        <p:txBody>
          <a:bodyPr/>
          <a:lstStyle/>
          <a:p>
            <a:r>
              <a:rPr lang="en-US"/>
              <a:t>2021-11-29</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7</a:t>
            </a:fld>
            <a:endParaRPr lang="en-US" noProof="0" dirty="0"/>
          </a:p>
        </p:txBody>
      </p:sp>
      <p:sp>
        <p:nvSpPr>
          <p:cNvPr id="5" name="Titel 4"/>
          <p:cNvSpPr>
            <a:spLocks noGrp="1"/>
          </p:cNvSpPr>
          <p:nvPr>
            <p:ph type="title"/>
          </p:nvPr>
        </p:nvSpPr>
        <p:spPr>
          <a:xfrm>
            <a:off x="396000" y="296244"/>
            <a:ext cx="6869178" cy="575989"/>
          </a:xfrm>
        </p:spPr>
        <p:txBody>
          <a:bodyPr>
            <a:normAutofit/>
          </a:bodyPr>
          <a:lstStyle/>
          <a:p>
            <a:r>
              <a:rPr lang="en-US" dirty="0"/>
              <a:t>Main Objective and Approach</a:t>
            </a:r>
          </a:p>
        </p:txBody>
      </p:sp>
    </p:spTree>
    <p:extLst>
      <p:ext uri="{BB962C8B-B14F-4D97-AF65-F5344CB8AC3E}">
        <p14:creationId xmlns:p14="http://schemas.microsoft.com/office/powerpoint/2010/main" val="1660712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F4F72ED-13DA-4836-AA4F-BE99338D5A99}"/>
              </a:ext>
            </a:extLst>
          </p:cNvPr>
          <p:cNvSpPr>
            <a:spLocks noGrp="1"/>
          </p:cNvSpPr>
          <p:nvPr>
            <p:ph type="dt" sz="half" idx="10"/>
          </p:nvPr>
        </p:nvSpPr>
        <p:spPr/>
        <p:txBody>
          <a:bodyPr/>
          <a:lstStyle/>
          <a:p>
            <a:r>
              <a:rPr lang="en-US"/>
              <a:t>2021-11-29</a:t>
            </a:r>
            <a:endParaRPr lang="en-US" dirty="0"/>
          </a:p>
        </p:txBody>
      </p:sp>
      <p:sp>
        <p:nvSpPr>
          <p:cNvPr id="4" name="Foliennummernplatzhalter 3">
            <a:extLst>
              <a:ext uri="{FF2B5EF4-FFF2-40B4-BE49-F238E27FC236}">
                <a16:creationId xmlns="" xmlns:a16="http://schemas.microsoft.com/office/drawing/2014/main" id="{C4B9039A-6715-4ABB-AC07-FADC19ADE2AB}"/>
              </a:ext>
            </a:extLst>
          </p:cNvPr>
          <p:cNvSpPr>
            <a:spLocks noGrp="1"/>
          </p:cNvSpPr>
          <p:nvPr>
            <p:ph type="sldNum" sz="quarter" idx="12"/>
          </p:nvPr>
        </p:nvSpPr>
        <p:spPr/>
        <p:txBody>
          <a:bodyPr/>
          <a:lstStyle/>
          <a:p>
            <a:fld id="{61696EC4-B4CF-4701-AD06-A8439D6D8E12}" type="slidenum">
              <a:rPr lang="en-US" noProof="0" smtClean="0"/>
              <a:t>8</a:t>
            </a:fld>
            <a:endParaRPr lang="en-US" noProof="0" dirty="0"/>
          </a:p>
        </p:txBody>
      </p:sp>
      <p:sp>
        <p:nvSpPr>
          <p:cNvPr id="6" name="Titel 5">
            <a:extLst>
              <a:ext uri="{FF2B5EF4-FFF2-40B4-BE49-F238E27FC236}">
                <a16:creationId xmlns="" xmlns:a16="http://schemas.microsoft.com/office/drawing/2014/main" id="{76F48CDA-E545-4FF7-AF87-B1C04B22BA6D}"/>
              </a:ext>
            </a:extLst>
          </p:cNvPr>
          <p:cNvSpPr>
            <a:spLocks noGrp="1"/>
          </p:cNvSpPr>
          <p:nvPr>
            <p:ph type="title"/>
          </p:nvPr>
        </p:nvSpPr>
        <p:spPr>
          <a:xfrm>
            <a:off x="379184" y="3419107"/>
            <a:ext cx="8358416" cy="575989"/>
          </a:xfrm>
        </p:spPr>
        <p:txBody>
          <a:bodyPr>
            <a:normAutofit fontScale="90000"/>
          </a:bodyPr>
          <a:lstStyle/>
          <a:p>
            <a:r>
              <a:rPr lang="en-US" dirty="0"/>
              <a:t>T1.1.1: Initial Studies on Megawatt-class 2</a:t>
            </a:r>
            <a:r>
              <a:rPr lang="en-US" baseline="30000" dirty="0"/>
              <a:t>nd</a:t>
            </a:r>
            <a:r>
              <a:rPr lang="en-US" dirty="0"/>
              <a:t> Harmonic</a:t>
            </a:r>
            <a:br>
              <a:rPr lang="en-US" dirty="0"/>
            </a:br>
            <a:r>
              <a:rPr lang="en-US" dirty="0"/>
              <a:t>            Operation</a:t>
            </a:r>
            <a:endParaRPr lang="de-DE" dirty="0"/>
          </a:p>
        </p:txBody>
      </p:sp>
    </p:spTree>
    <p:extLst>
      <p:ext uri="{BB962C8B-B14F-4D97-AF65-F5344CB8AC3E}">
        <p14:creationId xmlns:p14="http://schemas.microsoft.com/office/powerpoint/2010/main" val="333606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a:extLst>
              <a:ext uri="{FF2B5EF4-FFF2-40B4-BE49-F238E27FC236}">
                <a16:creationId xmlns="" xmlns:a16="http://schemas.microsoft.com/office/drawing/2014/main" id="{45F4238F-29DF-41F2-96AB-79F4379B06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7412" y="2145035"/>
            <a:ext cx="3304833" cy="144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feld 44">
            <a:extLst>
              <a:ext uri="{FF2B5EF4-FFF2-40B4-BE49-F238E27FC236}">
                <a16:creationId xmlns="" xmlns:a16="http://schemas.microsoft.com/office/drawing/2014/main" id="{9B7C41D5-EEF1-418F-8597-6967A9DDB77F}"/>
              </a:ext>
            </a:extLst>
          </p:cNvPr>
          <p:cNvSpPr txBox="1"/>
          <p:nvPr/>
        </p:nvSpPr>
        <p:spPr>
          <a:xfrm>
            <a:off x="5769931" y="2382569"/>
            <a:ext cx="677233" cy="276999"/>
          </a:xfrm>
          <a:prstGeom prst="rect">
            <a:avLst/>
          </a:prstGeom>
          <a:solidFill>
            <a:srgbClr val="FFFFFF"/>
          </a:solidFill>
        </p:spPr>
        <p:txBody>
          <a:bodyPr wrap="square" rtlCol="0">
            <a:spAutoFit/>
          </a:bodyPr>
          <a:lstStyle/>
          <a:p>
            <a:r>
              <a:rPr lang="de-DE" sz="600" dirty="0" err="1">
                <a:solidFill>
                  <a:srgbClr val="FF0000"/>
                </a:solidFill>
              </a:rPr>
              <a:t>helical</a:t>
            </a:r>
            <a:r>
              <a:rPr lang="de-DE" sz="600" dirty="0">
                <a:solidFill>
                  <a:srgbClr val="FF0000"/>
                </a:solidFill>
              </a:rPr>
              <a:t> </a:t>
            </a:r>
            <a:br>
              <a:rPr lang="de-DE" sz="600" dirty="0">
                <a:solidFill>
                  <a:srgbClr val="FF0000"/>
                </a:solidFill>
              </a:rPr>
            </a:br>
            <a:r>
              <a:rPr lang="de-DE" sz="600" dirty="0" err="1">
                <a:solidFill>
                  <a:srgbClr val="FF0000"/>
                </a:solidFill>
              </a:rPr>
              <a:t>electron</a:t>
            </a:r>
            <a:r>
              <a:rPr lang="de-DE" sz="600" dirty="0">
                <a:solidFill>
                  <a:srgbClr val="FF0000"/>
                </a:solidFill>
              </a:rPr>
              <a:t> beam</a:t>
            </a:r>
          </a:p>
        </p:txBody>
      </p:sp>
      <p:pic>
        <p:nvPicPr>
          <p:cNvPr id="33" name="Picture 3955" descr="Gyrotron">
            <a:extLst>
              <a:ext uri="{FF2B5EF4-FFF2-40B4-BE49-F238E27FC236}">
                <a16:creationId xmlns="" xmlns:a16="http://schemas.microsoft.com/office/drawing/2014/main" id="{6EEB352F-F334-4662-9971-B3C5C90F36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966" t="54181" r="24318"/>
          <a:stretch>
            <a:fillRect/>
          </a:stretch>
        </p:blipFill>
        <p:spPr bwMode="auto">
          <a:xfrm>
            <a:off x="3236331" y="1178055"/>
            <a:ext cx="2169798" cy="324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ihandform: Form 31">
            <a:extLst>
              <a:ext uri="{FF2B5EF4-FFF2-40B4-BE49-F238E27FC236}">
                <a16:creationId xmlns="" xmlns:a16="http://schemas.microsoft.com/office/drawing/2014/main" id="{81242E34-7604-433A-B025-C5EBF2ED68C8}"/>
              </a:ext>
            </a:extLst>
          </p:cNvPr>
          <p:cNvSpPr/>
          <p:nvPr/>
        </p:nvSpPr>
        <p:spPr>
          <a:xfrm>
            <a:off x="2865418" y="982636"/>
            <a:ext cx="2911623" cy="3630864"/>
          </a:xfrm>
          <a:custGeom>
            <a:avLst/>
            <a:gdLst>
              <a:gd name="connsiteX0" fmla="*/ 1670107 w 2911623"/>
              <a:gd name="connsiteY0" fmla="*/ 1544673 h 3630864"/>
              <a:gd name="connsiteX1" fmla="*/ 1234296 w 2911623"/>
              <a:gd name="connsiteY1" fmla="*/ 2215308 h 3630864"/>
              <a:gd name="connsiteX2" fmla="*/ 1670107 w 2911623"/>
              <a:gd name="connsiteY2" fmla="*/ 2885943 h 3630864"/>
              <a:gd name="connsiteX3" fmla="*/ 2105918 w 2911623"/>
              <a:gd name="connsiteY3" fmla="*/ 2215308 h 3630864"/>
              <a:gd name="connsiteX4" fmla="*/ 1670107 w 2911623"/>
              <a:gd name="connsiteY4" fmla="*/ 1544673 h 3630864"/>
              <a:gd name="connsiteX5" fmla="*/ 0 w 2911623"/>
              <a:gd name="connsiteY5" fmla="*/ 0 h 3630864"/>
              <a:gd name="connsiteX6" fmla="*/ 2911623 w 2911623"/>
              <a:gd name="connsiteY6" fmla="*/ 0 h 3630864"/>
              <a:gd name="connsiteX7" fmla="*/ 2911623 w 2911623"/>
              <a:gd name="connsiteY7" fmla="*/ 3630864 h 3630864"/>
              <a:gd name="connsiteX8" fmla="*/ 0 w 2911623"/>
              <a:gd name="connsiteY8" fmla="*/ 3630864 h 363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623" h="3630864">
                <a:moveTo>
                  <a:pt x="1670107" y="1544673"/>
                </a:moveTo>
                <a:cubicBezTo>
                  <a:pt x="1429415" y="1544673"/>
                  <a:pt x="1234296" y="1844927"/>
                  <a:pt x="1234296" y="2215308"/>
                </a:cubicBezTo>
                <a:cubicBezTo>
                  <a:pt x="1234296" y="2585689"/>
                  <a:pt x="1429415" y="2885943"/>
                  <a:pt x="1670107" y="2885943"/>
                </a:cubicBezTo>
                <a:cubicBezTo>
                  <a:pt x="1910799" y="2885943"/>
                  <a:pt x="2105918" y="2585689"/>
                  <a:pt x="2105918" y="2215308"/>
                </a:cubicBezTo>
                <a:cubicBezTo>
                  <a:pt x="2105918" y="1844927"/>
                  <a:pt x="1910799" y="1544673"/>
                  <a:pt x="1670107" y="1544673"/>
                </a:cubicBezTo>
                <a:close/>
                <a:moveTo>
                  <a:pt x="0" y="0"/>
                </a:moveTo>
                <a:lnTo>
                  <a:pt x="2911623" y="0"/>
                </a:lnTo>
                <a:lnTo>
                  <a:pt x="2911623" y="3630864"/>
                </a:lnTo>
                <a:lnTo>
                  <a:pt x="0" y="3630864"/>
                </a:lnTo>
                <a:close/>
              </a:path>
            </a:pathLst>
          </a:cu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Datumsplatzhalter 2">
            <a:extLst>
              <a:ext uri="{FF2B5EF4-FFF2-40B4-BE49-F238E27FC236}">
                <a16:creationId xmlns="" xmlns:a16="http://schemas.microsoft.com/office/drawing/2014/main" id="{66042862-DA9E-46F1-B2C5-AA6CFF3DD7D2}"/>
              </a:ext>
            </a:extLst>
          </p:cNvPr>
          <p:cNvSpPr>
            <a:spLocks noGrp="1"/>
          </p:cNvSpPr>
          <p:nvPr>
            <p:ph type="dt" sz="half" idx="10"/>
          </p:nvPr>
        </p:nvSpPr>
        <p:spPr/>
        <p:txBody>
          <a:bodyPr/>
          <a:lstStyle/>
          <a:p>
            <a:r>
              <a:rPr lang="en-US"/>
              <a:t>2021-11-29</a:t>
            </a:r>
            <a:endParaRPr lang="en-US" dirty="0"/>
          </a:p>
        </p:txBody>
      </p:sp>
      <p:sp>
        <p:nvSpPr>
          <p:cNvPr id="4" name="Foliennummernplatzhalter 3">
            <a:extLst>
              <a:ext uri="{FF2B5EF4-FFF2-40B4-BE49-F238E27FC236}">
                <a16:creationId xmlns="" xmlns:a16="http://schemas.microsoft.com/office/drawing/2014/main" id="{EEEC5B19-F832-4CFA-981B-84555A61E8E7}"/>
              </a:ext>
            </a:extLst>
          </p:cNvPr>
          <p:cNvSpPr>
            <a:spLocks noGrp="1"/>
          </p:cNvSpPr>
          <p:nvPr>
            <p:ph type="sldNum" sz="quarter" idx="12"/>
          </p:nvPr>
        </p:nvSpPr>
        <p:spPr/>
        <p:txBody>
          <a:bodyPr/>
          <a:lstStyle/>
          <a:p>
            <a:fld id="{61696EC4-B4CF-4701-AD06-A8439D6D8E12}" type="slidenum">
              <a:rPr lang="en-US" noProof="0" smtClean="0"/>
              <a:t>9</a:t>
            </a:fld>
            <a:endParaRPr lang="en-US" noProof="0" dirty="0"/>
          </a:p>
        </p:txBody>
      </p:sp>
      <p:sp>
        <p:nvSpPr>
          <p:cNvPr id="5" name="Titel 4">
            <a:extLst>
              <a:ext uri="{FF2B5EF4-FFF2-40B4-BE49-F238E27FC236}">
                <a16:creationId xmlns="" xmlns:a16="http://schemas.microsoft.com/office/drawing/2014/main" id="{B54D77C9-13C4-4580-B99F-A6B33F64CB49}"/>
              </a:ext>
            </a:extLst>
          </p:cNvPr>
          <p:cNvSpPr>
            <a:spLocks noGrp="1"/>
          </p:cNvSpPr>
          <p:nvPr>
            <p:ph type="title"/>
          </p:nvPr>
        </p:nvSpPr>
        <p:spPr/>
        <p:txBody>
          <a:bodyPr>
            <a:normAutofit/>
          </a:bodyPr>
          <a:lstStyle/>
          <a:p>
            <a:r>
              <a:rPr lang="de-DE" dirty="0"/>
              <a:t>Basics: The Classic </a:t>
            </a:r>
            <a:r>
              <a:rPr lang="de-DE" dirty="0" err="1"/>
              <a:t>Hollow</a:t>
            </a:r>
            <a:r>
              <a:rPr lang="de-DE" dirty="0"/>
              <a:t>-Type </a:t>
            </a:r>
            <a:r>
              <a:rPr lang="de-DE" dirty="0" err="1"/>
              <a:t>Gyrotron</a:t>
            </a:r>
            <a:endParaRPr lang="de-DE" dirty="0"/>
          </a:p>
        </p:txBody>
      </p:sp>
      <p:pic>
        <p:nvPicPr>
          <p:cNvPr id="7" name="Picture 3">
            <a:extLst>
              <a:ext uri="{FF2B5EF4-FFF2-40B4-BE49-F238E27FC236}">
                <a16:creationId xmlns="" xmlns:a16="http://schemas.microsoft.com/office/drawing/2014/main" id="{247BBEED-1698-4BED-A600-D0125D0F314F}"/>
              </a:ext>
            </a:extLst>
          </p:cNvPr>
          <p:cNvPicPr>
            <a:picLocks noChangeAspect="1"/>
          </p:cNvPicPr>
          <p:nvPr/>
        </p:nvPicPr>
        <p:blipFill>
          <a:blip r:embed="rId4"/>
          <a:stretch>
            <a:fillRect/>
          </a:stretch>
        </p:blipFill>
        <p:spPr>
          <a:xfrm>
            <a:off x="787328" y="872233"/>
            <a:ext cx="1679299" cy="3851670"/>
          </a:xfrm>
          <a:prstGeom prst="rect">
            <a:avLst/>
          </a:prstGeom>
        </p:spPr>
      </p:pic>
      <p:sp>
        <p:nvSpPr>
          <p:cNvPr id="35" name="Textfeld 34">
            <a:extLst>
              <a:ext uri="{FF2B5EF4-FFF2-40B4-BE49-F238E27FC236}">
                <a16:creationId xmlns="" xmlns:a16="http://schemas.microsoft.com/office/drawing/2014/main" id="{13E9B752-13BC-4A98-ADA6-A93F147FF913}"/>
              </a:ext>
            </a:extLst>
          </p:cNvPr>
          <p:cNvSpPr txBox="1"/>
          <p:nvPr/>
        </p:nvSpPr>
        <p:spPr>
          <a:xfrm>
            <a:off x="2815047" y="4346514"/>
            <a:ext cx="1835759" cy="338554"/>
          </a:xfrm>
          <a:prstGeom prst="rect">
            <a:avLst/>
          </a:prstGeom>
          <a:noFill/>
        </p:spPr>
        <p:txBody>
          <a:bodyPr wrap="none" rtlCol="0">
            <a:spAutoFit/>
          </a:bodyPr>
          <a:lstStyle/>
          <a:p>
            <a:r>
              <a:rPr lang="de-DE" sz="1600" dirty="0" err="1"/>
              <a:t>Hollow</a:t>
            </a:r>
            <a:r>
              <a:rPr lang="de-DE" sz="1600" dirty="0"/>
              <a:t>-type </a:t>
            </a:r>
            <a:r>
              <a:rPr lang="de-DE" sz="1600" dirty="0" err="1"/>
              <a:t>cavity</a:t>
            </a:r>
            <a:endParaRPr lang="de-DE" sz="1600" dirty="0"/>
          </a:p>
        </p:txBody>
      </p:sp>
      <p:sp>
        <p:nvSpPr>
          <p:cNvPr id="36" name="Textfeld 35">
            <a:extLst>
              <a:ext uri="{FF2B5EF4-FFF2-40B4-BE49-F238E27FC236}">
                <a16:creationId xmlns="" xmlns:a16="http://schemas.microsoft.com/office/drawing/2014/main" id="{D413993B-04C3-40E3-9787-C5844DF9BC67}"/>
              </a:ext>
            </a:extLst>
          </p:cNvPr>
          <p:cNvSpPr txBox="1"/>
          <p:nvPr/>
        </p:nvSpPr>
        <p:spPr>
          <a:xfrm>
            <a:off x="286229" y="1097940"/>
            <a:ext cx="1002197" cy="954107"/>
          </a:xfrm>
          <a:prstGeom prst="rect">
            <a:avLst/>
          </a:prstGeom>
          <a:noFill/>
        </p:spPr>
        <p:txBody>
          <a:bodyPr wrap="none" rtlCol="0">
            <a:spAutoFit/>
          </a:bodyPr>
          <a:lstStyle/>
          <a:p>
            <a:pPr algn="ctr"/>
            <a:r>
              <a:rPr lang="de-DE" sz="1400" b="1" dirty="0" smtClean="0"/>
              <a:t>140 GHz</a:t>
            </a:r>
            <a:br>
              <a:rPr lang="de-DE" sz="1400" b="1" dirty="0" smtClean="0"/>
            </a:br>
            <a:r>
              <a:rPr lang="de-DE" sz="1400" b="1" dirty="0" smtClean="0"/>
              <a:t>1 MW CW</a:t>
            </a:r>
          </a:p>
          <a:p>
            <a:pPr algn="ctr"/>
            <a:r>
              <a:rPr lang="de-DE" sz="1400" b="1" dirty="0" err="1" smtClean="0"/>
              <a:t>for</a:t>
            </a:r>
            <a:r>
              <a:rPr lang="de-DE" sz="1400" b="1" dirty="0" smtClean="0"/>
              <a:t> </a:t>
            </a:r>
          </a:p>
          <a:p>
            <a:pPr algn="ctr"/>
            <a:r>
              <a:rPr lang="de-DE" sz="1400" b="1" dirty="0" smtClean="0"/>
              <a:t>W7-X</a:t>
            </a:r>
            <a:endParaRPr lang="de-DE" sz="1400" b="1" dirty="0"/>
          </a:p>
        </p:txBody>
      </p:sp>
      <p:sp>
        <p:nvSpPr>
          <p:cNvPr id="38" name="Ellipse 37">
            <a:extLst>
              <a:ext uri="{FF2B5EF4-FFF2-40B4-BE49-F238E27FC236}">
                <a16:creationId xmlns="" xmlns:a16="http://schemas.microsoft.com/office/drawing/2014/main" id="{ED700292-3AFA-472C-B665-F0F8C2F82492}"/>
              </a:ext>
            </a:extLst>
          </p:cNvPr>
          <p:cNvSpPr/>
          <p:nvPr/>
        </p:nvSpPr>
        <p:spPr>
          <a:xfrm>
            <a:off x="4342063" y="2572545"/>
            <a:ext cx="401053" cy="4326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 xmlns:a16="http://schemas.microsoft.com/office/drawing/2014/main" id="{69D0D978-03BB-47D2-8A40-5C0AA09B3061}"/>
              </a:ext>
            </a:extLst>
          </p:cNvPr>
          <p:cNvSpPr/>
          <p:nvPr/>
        </p:nvSpPr>
        <p:spPr>
          <a:xfrm>
            <a:off x="4663665" y="2708672"/>
            <a:ext cx="158901" cy="160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 name="Gerade Verbindung mit Pfeil 40">
            <a:extLst>
              <a:ext uri="{FF2B5EF4-FFF2-40B4-BE49-F238E27FC236}">
                <a16:creationId xmlns="" xmlns:a16="http://schemas.microsoft.com/office/drawing/2014/main" id="{08466F9A-77B1-4856-87DD-6FEC2875E87A}"/>
              </a:ext>
            </a:extLst>
          </p:cNvPr>
          <p:cNvCxnSpPr>
            <a:cxnSpLocks/>
          </p:cNvCxnSpPr>
          <p:nvPr/>
        </p:nvCxnSpPr>
        <p:spPr>
          <a:xfrm flipV="1">
            <a:off x="4748071" y="2793712"/>
            <a:ext cx="979660" cy="29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2" name="Grafik 59" descr="gyr-06-mode.png">
            <a:extLst>
              <a:ext uri="{FF2B5EF4-FFF2-40B4-BE49-F238E27FC236}">
                <a16:creationId xmlns="" xmlns:a16="http://schemas.microsoft.com/office/drawing/2014/main" id="{49007891-218D-4BF5-9248-66F195012887}"/>
              </a:ext>
            </a:extLst>
          </p:cNvPr>
          <p:cNvPicPr>
            <a:picLocks noChangeAspect="1"/>
          </p:cNvPicPr>
          <p:nvPr/>
        </p:nvPicPr>
        <p:blipFill rotWithShape="1">
          <a:blip r:embed="rId5" cstate="print"/>
          <a:srcRect l="19787" t="58389" r="65285" b="19991"/>
          <a:stretch/>
        </p:blipFill>
        <p:spPr>
          <a:xfrm>
            <a:off x="6671945" y="3661227"/>
            <a:ext cx="680484" cy="685287"/>
          </a:xfrm>
          <a:prstGeom prst="rect">
            <a:avLst/>
          </a:prstGeom>
        </p:spPr>
      </p:pic>
      <p:sp>
        <p:nvSpPr>
          <p:cNvPr id="43" name="Textfeld 42">
            <a:extLst>
              <a:ext uri="{FF2B5EF4-FFF2-40B4-BE49-F238E27FC236}">
                <a16:creationId xmlns="" xmlns:a16="http://schemas.microsoft.com/office/drawing/2014/main" id="{E5852251-63A0-400C-8BBB-5359B9FC194F}"/>
              </a:ext>
            </a:extLst>
          </p:cNvPr>
          <p:cNvSpPr txBox="1"/>
          <p:nvPr/>
        </p:nvSpPr>
        <p:spPr>
          <a:xfrm>
            <a:off x="7185723" y="4233415"/>
            <a:ext cx="1431802" cy="369332"/>
          </a:xfrm>
          <a:prstGeom prst="rect">
            <a:avLst/>
          </a:prstGeom>
          <a:noFill/>
        </p:spPr>
        <p:txBody>
          <a:bodyPr wrap="none" rtlCol="0">
            <a:spAutoFit/>
          </a:bodyPr>
          <a:lstStyle/>
          <a:p>
            <a:r>
              <a:rPr lang="de-DE" dirty="0"/>
              <a:t>TE</a:t>
            </a:r>
            <a:r>
              <a:rPr lang="de-DE" baseline="-25000" dirty="0"/>
              <a:t>28,8</a:t>
            </a:r>
            <a:r>
              <a:rPr lang="de-DE" dirty="0"/>
              <a:t>-mode</a:t>
            </a:r>
          </a:p>
        </p:txBody>
      </p:sp>
    </p:spTree>
    <p:extLst>
      <p:ext uri="{BB962C8B-B14F-4D97-AF65-F5344CB8AC3E}">
        <p14:creationId xmlns:p14="http://schemas.microsoft.com/office/powerpoint/2010/main" val="379684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1">
  <a:themeElements>
    <a:clrScheme name="KIT">
      <a:dk1>
        <a:sysClr val="windowText" lastClr="000000"/>
      </a:dk1>
      <a:lt1>
        <a:sysClr val="window" lastClr="FFFFFF"/>
      </a:lt1>
      <a:dk2>
        <a:srgbClr val="009682"/>
      </a:dk2>
      <a:lt2>
        <a:srgbClr val="D9D9D9"/>
      </a:lt2>
      <a:accent1>
        <a:srgbClr val="009682"/>
      </a:accent1>
      <a:accent2>
        <a:srgbClr val="4664AA"/>
      </a:accent2>
      <a:accent3>
        <a:srgbClr val="D9D9D9"/>
      </a:accent3>
      <a:accent4>
        <a:srgbClr val="4CB5A7"/>
      </a:accent4>
      <a:accent5>
        <a:srgbClr val="7D92C3"/>
      </a:accent5>
      <a:accent6>
        <a:srgbClr val="7FCAC0"/>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sign1" id="{D385F135-4BB1-4144-883F-BD663B3FA4BF}" vid="{9BD07EEE-6672-4655-8F7E-3FE0E154673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Template>
  <TotalTime>0</TotalTime>
  <Words>2018</Words>
  <Application>Microsoft Office PowerPoint</Application>
  <PresentationFormat>Benutzerdefiniert</PresentationFormat>
  <Paragraphs>364</Paragraphs>
  <Slides>39</Slides>
  <Notes>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39</vt:i4>
      </vt:variant>
    </vt:vector>
  </HeadingPairs>
  <TitlesOfParts>
    <vt:vector size="41" baseType="lpstr">
      <vt:lpstr>Design1</vt:lpstr>
      <vt:lpstr>Graph</vt:lpstr>
      <vt:lpstr>PowerPoint-Präsentation</vt:lpstr>
      <vt:lpstr>Outline</vt:lpstr>
      <vt:lpstr>Introduction</vt:lpstr>
      <vt:lpstr>Key Components of the DEMO EC System</vt:lpstr>
      <vt:lpstr>Key Components of the DEMO EC System</vt:lpstr>
      <vt:lpstr>Key Components of the DEMO EC System</vt:lpstr>
      <vt:lpstr>Main Objective and Approach</vt:lpstr>
      <vt:lpstr>T1.1.1: Initial Studies on Megawatt-class 2nd Harmonic             Operation</vt:lpstr>
      <vt:lpstr>Basics: The Classic Hollow-Type Gyrotron</vt:lpstr>
      <vt:lpstr>Fundamental Challenge</vt:lpstr>
      <vt:lpstr>Towards Coaxial Cavity Gyrotron</vt:lpstr>
      <vt:lpstr>Towards Coaxial Cavity Gyrotron</vt:lpstr>
      <vt:lpstr>Kick-Start the Simulation of 2nd Harmonic Operation</vt:lpstr>
      <vt:lpstr>Considering Mode Competition</vt:lpstr>
      <vt:lpstr>Kick-Start the Simulation on Injection Locking</vt:lpstr>
      <vt:lpstr>Fundamentals</vt:lpstr>
      <vt:lpstr>Fundamentals</vt:lpstr>
      <vt:lpstr>Single- and Multi-Mode Simulations for TE40,23-Mode with 18 kW Injected Power (using EURIDICE)</vt:lpstr>
      <vt:lpstr>First Findings with Regards to Injection Locking (for TE34,19-Mode at 170 GHz)</vt:lpstr>
      <vt:lpstr>To the New Finding of Increased Ohmic Loading by Applying an Injected Power</vt:lpstr>
      <vt:lpstr>T1.1.2: Research on a Coupling System for Injection Locking </vt:lpstr>
      <vt:lpstr>T1.1.2: Research on coupling system</vt:lpstr>
      <vt:lpstr>T1.1.2: Research on coupling system</vt:lpstr>
      <vt:lpstr>T1.1.2: Research on Coupling System Design of launcher for co-and counter-rotating mode</vt:lpstr>
      <vt:lpstr>T1.2.1: Mode Converting Outer Corrugations </vt:lpstr>
      <vt:lpstr>Inner and Outer Corrugations</vt:lpstr>
      <vt:lpstr>Fundamental Design Strategy</vt:lpstr>
      <vt:lpstr>Basic Assumptions for Kick-Start</vt:lpstr>
      <vt:lpstr>T1.2.1: Mode converting azimuthal corrugations</vt:lpstr>
      <vt:lpstr>Conclusion and Outlook</vt:lpstr>
      <vt:lpstr> </vt:lpstr>
      <vt:lpstr>BACKUP SLIDES …</vt:lpstr>
      <vt:lpstr>Project Roadmap </vt:lpstr>
      <vt:lpstr>ENR-TEC.01.KIT-T001    2021-06-01 – 2021-12-31 Task 1 - Fundamental theoretical research on individual methods</vt:lpstr>
      <vt:lpstr>ENR-TEC.01.KIT-T001    2021-06-01 – 2021-12-31 Deliverables</vt:lpstr>
      <vt:lpstr>ENR-TEC.01.KIT-T002    2022 Task 1 - Fundamental theoretical research on individual methods</vt:lpstr>
      <vt:lpstr>ENR-TEC.01.KIT-T002    2022 Task 1 - Fundamental theoretical research on individual methods</vt:lpstr>
      <vt:lpstr>ENR-TEC.01.KIT-T002    2022 Task 1 - Fundamental theoretical research on individual methods</vt:lpstr>
      <vt:lpstr>ENR-TEC.01.KIT-T002    2022 Deliverables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dc:creator>
  <cp:lastModifiedBy>Stefan Illy</cp:lastModifiedBy>
  <cp:revision>362</cp:revision>
  <cp:lastPrinted>2021-11-26T15:43:12Z</cp:lastPrinted>
  <dcterms:created xsi:type="dcterms:W3CDTF">2017-12-07T14:50:50Z</dcterms:created>
  <dcterms:modified xsi:type="dcterms:W3CDTF">2021-11-29T07:50:40Z</dcterms:modified>
</cp:coreProperties>
</file>