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7"/>
  </p:notesMasterIdLst>
  <p:sldIdLst>
    <p:sldId id="264" r:id="rId2"/>
    <p:sldId id="288" r:id="rId3"/>
    <p:sldId id="294" r:id="rId4"/>
    <p:sldId id="287" r:id="rId5"/>
    <p:sldId id="286" r:id="rId6"/>
    <p:sldId id="289" r:id="rId7"/>
    <p:sldId id="291" r:id="rId8"/>
    <p:sldId id="277" r:id="rId9"/>
    <p:sldId id="279" r:id="rId10"/>
    <p:sldId id="293" r:id="rId11"/>
    <p:sldId id="280" r:id="rId12"/>
    <p:sldId id="281" r:id="rId13"/>
    <p:sldId id="292" r:id="rId14"/>
    <p:sldId id="290" r:id="rId15"/>
    <p:sldId id="28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6CB3"/>
    <a:srgbClr val="005BAA"/>
    <a:srgbClr val="0063B3"/>
    <a:srgbClr val="3F7EC1"/>
    <a:srgbClr val="007C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608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716D5-ACEA-43FB-9282-292FC8262548}" type="datetimeFigureOut">
              <a:rPr lang="de-DE" smtClean="0"/>
              <a:t>29.11.2021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46895-DAEF-47E5-8529-7A3EBD8431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632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9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1.tif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7-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24" y="191122"/>
            <a:ext cx="611063" cy="543221"/>
          </a:xfrm>
          <a:prstGeom prst="rect">
            <a:avLst/>
          </a:prstGeom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358776" y="188639"/>
            <a:ext cx="6821604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lang="de-DE" sz="2800" b="1" kern="1200" dirty="0">
                <a:solidFill>
                  <a:srgbClr val="326CB3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58775" y="6356357"/>
            <a:ext cx="838179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CA4B7E51-DE58-47F6-9B39-900FEC190E77}" type="datetime1">
              <a:rPr lang="de-DE" smtClean="0"/>
              <a:t>29.11.2021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60387" y="6356357"/>
            <a:ext cx="6423233" cy="365125"/>
          </a:xfrm>
        </p:spPr>
        <p:txBody>
          <a:bodyPr/>
          <a:lstStyle>
            <a:lvl1pPr>
              <a:defRPr lang="de-DE" sz="1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74431" y="6357600"/>
            <a:ext cx="81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1" name="Gerader Verbinder 10"/>
          <p:cNvCxnSpPr/>
          <p:nvPr userDrawn="1"/>
        </p:nvCxnSpPr>
        <p:spPr bwMode="auto">
          <a:xfrm>
            <a:off x="373261" y="908050"/>
            <a:ext cx="839747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358775" y="1089026"/>
            <a:ext cx="8425657" cy="5188222"/>
          </a:xfrm>
          <a:prstGeom prst="rect">
            <a:avLst/>
          </a:prstGeom>
        </p:spPr>
        <p:txBody>
          <a:bodyPr/>
          <a:lstStyle>
            <a:lvl1pPr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" name="Grafik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895" y="188639"/>
            <a:ext cx="602373" cy="53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00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UG w/o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11" y="188913"/>
            <a:ext cx="575043" cy="5112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58775" y="6356357"/>
            <a:ext cx="838179" cy="365125"/>
          </a:xfrm>
        </p:spPr>
        <p:txBody>
          <a:bodyPr/>
          <a:lstStyle>
            <a:lvl1pPr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C812B23A-0BF4-46E4-AD1B-AC999C4767AB}" type="datetime1">
              <a:rPr lang="de-DE" smtClean="0"/>
              <a:t>29.11.2021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60387" y="6356357"/>
            <a:ext cx="6423233" cy="365125"/>
          </a:xfrm>
        </p:spPr>
        <p:txBody>
          <a:bodyPr/>
          <a:lstStyle>
            <a:lvl1pPr>
              <a:defRPr lang="de-DE" sz="1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74431" y="6357600"/>
            <a:ext cx="81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03" y="188913"/>
            <a:ext cx="2368219" cy="507600"/>
          </a:xfrm>
          <a:prstGeom prst="rect">
            <a:avLst/>
          </a:prstGeom>
        </p:spPr>
      </p:pic>
      <p:grpSp>
        <p:nvGrpSpPr>
          <p:cNvPr id="15" name="Gruppierung 14"/>
          <p:cNvGrpSpPr/>
          <p:nvPr userDrawn="1"/>
        </p:nvGrpSpPr>
        <p:grpSpPr>
          <a:xfrm>
            <a:off x="1032095" y="5284515"/>
            <a:ext cx="7353189" cy="743526"/>
            <a:chOff x="2556095" y="5284515"/>
            <a:chExt cx="7353189" cy="743526"/>
          </a:xfrm>
        </p:grpSpPr>
        <p:pic>
          <p:nvPicPr>
            <p:cNvPr id="16" name="Picture 11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17" name="Grafik 20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18" name="Grafik 21" descr="eurofusion_logo.pn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358776" y="3690256"/>
            <a:ext cx="8425656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0" name="Titel 7"/>
          <p:cNvSpPr>
            <a:spLocks noGrp="1"/>
          </p:cNvSpPr>
          <p:nvPr>
            <p:ph type="title"/>
          </p:nvPr>
        </p:nvSpPr>
        <p:spPr>
          <a:xfrm>
            <a:off x="358776" y="1501919"/>
            <a:ext cx="8425656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75464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UG w/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58775" y="6356357"/>
            <a:ext cx="838179" cy="365125"/>
          </a:xfrm>
        </p:spPr>
        <p:txBody>
          <a:bodyPr/>
          <a:lstStyle>
            <a:lvl1pPr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B36657A2-A67F-4ED8-91F3-0F73417AC9E3}" type="datetime1">
              <a:rPr lang="de-DE" smtClean="0"/>
              <a:t>29.11.2021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60387" y="6356357"/>
            <a:ext cx="6423233" cy="365125"/>
          </a:xfrm>
        </p:spPr>
        <p:txBody>
          <a:bodyPr/>
          <a:lstStyle>
            <a:lvl1pPr>
              <a:defRPr lang="de-DE" sz="1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74431" y="6357600"/>
            <a:ext cx="81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03" y="188913"/>
            <a:ext cx="2368219" cy="507600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11" y="188913"/>
            <a:ext cx="575043" cy="511200"/>
          </a:xfrm>
          <a:prstGeom prst="rect">
            <a:avLst/>
          </a:prstGeom>
        </p:spPr>
      </p:pic>
      <p:sp>
        <p:nvSpPr>
          <p:cNvPr id="25" name="Untertitel 2"/>
          <p:cNvSpPr>
            <a:spLocks noGrp="1"/>
          </p:cNvSpPr>
          <p:nvPr userDrawn="1">
            <p:ph type="subTitle" idx="1"/>
          </p:nvPr>
        </p:nvSpPr>
        <p:spPr>
          <a:xfrm>
            <a:off x="358776" y="3429000"/>
            <a:ext cx="8425656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6" name="Titel 7"/>
          <p:cNvSpPr>
            <a:spLocks noGrp="1"/>
          </p:cNvSpPr>
          <p:nvPr userDrawn="1">
            <p:ph type="title"/>
          </p:nvPr>
        </p:nvSpPr>
        <p:spPr>
          <a:xfrm>
            <a:off x="358776" y="1268413"/>
            <a:ext cx="8425656" cy="202762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grpSp>
        <p:nvGrpSpPr>
          <p:cNvPr id="18" name="Gruppierung 17"/>
          <p:cNvGrpSpPr/>
          <p:nvPr userDrawn="1"/>
        </p:nvGrpSpPr>
        <p:grpSpPr>
          <a:xfrm>
            <a:off x="1032095" y="4979700"/>
            <a:ext cx="7353189" cy="743526"/>
            <a:chOff x="2556095" y="5284515"/>
            <a:chExt cx="7353189" cy="743526"/>
          </a:xfrm>
        </p:grpSpPr>
        <p:pic>
          <p:nvPicPr>
            <p:cNvPr id="19" name="Picture 11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20" name="Grafik 20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21" name="Grafik 21" descr="eurofusion_logo.pn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grpSp>
        <p:nvGrpSpPr>
          <p:cNvPr id="14" name="Gruppieren 13"/>
          <p:cNvGrpSpPr/>
          <p:nvPr userDrawn="1"/>
        </p:nvGrpSpPr>
        <p:grpSpPr>
          <a:xfrm>
            <a:off x="418306" y="5843335"/>
            <a:ext cx="8366125" cy="566770"/>
            <a:chOff x="507814" y="5834863"/>
            <a:chExt cx="8171183" cy="566770"/>
          </a:xfrm>
        </p:grpSpPr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14" y="5834863"/>
              <a:ext cx="524866" cy="350037"/>
            </a:xfrm>
            <a:prstGeom prst="rect">
              <a:avLst/>
            </a:prstGeom>
          </p:spPr>
        </p:pic>
        <p:sp>
          <p:nvSpPr>
            <p:cNvPr id="16" name="Subtitle 2"/>
            <p:cNvSpPr txBox="1">
              <a:spLocks/>
            </p:cNvSpPr>
            <p:nvPr userDrawn="1"/>
          </p:nvSpPr>
          <p:spPr>
            <a:xfrm>
              <a:off x="1032680" y="5834863"/>
              <a:ext cx="7646317" cy="56677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 smtClean="0">
                  <a:latin typeface="Arial Narrow" panose="020B0606020202030204" pitchFamily="34" charset="0"/>
                </a:rPr>
                <a:t>This work has been carried out within the framework of the EUROfusion Consortium and has received funding from the </a:t>
              </a:r>
              <a:r>
                <a:rPr lang="en-US" sz="1000" dirty="0" err="1" smtClean="0">
                  <a:latin typeface="Arial Narrow" panose="020B0606020202030204" pitchFamily="34" charset="0"/>
                </a:rPr>
                <a:t>Euratom</a:t>
              </a:r>
              <a:r>
                <a:rPr lang="en-US" sz="1000" dirty="0" smtClean="0">
                  <a:latin typeface="Arial Narrow" panose="020B0606020202030204" pitchFamily="34" charset="0"/>
                </a:rPr>
                <a:t> research and training </a:t>
              </a:r>
              <a:r>
                <a:rPr lang="en-US" sz="1000" dirty="0" err="1" smtClean="0">
                  <a:latin typeface="Arial Narrow" panose="020B0606020202030204" pitchFamily="34" charset="0"/>
                </a:rPr>
                <a:t>programme</a:t>
              </a:r>
              <a:r>
                <a:rPr lang="en-US" sz="1000" dirty="0" smtClean="0">
                  <a:latin typeface="Arial Narrow" panose="020B0606020202030204" pitchFamily="34" charset="0"/>
                </a:rPr>
                <a:t> 2014-2018</a:t>
              </a:r>
              <a:r>
                <a:rPr lang="en-US" sz="1000" baseline="0" dirty="0" smtClean="0">
                  <a:latin typeface="Arial Narrow" panose="020B0606020202030204" pitchFamily="34" charset="0"/>
                </a:rPr>
                <a:t> and 2019-2020 </a:t>
              </a:r>
              <a:r>
                <a:rPr lang="en-US" sz="1000" dirty="0" smtClean="0">
                  <a:latin typeface="Arial Narrow" panose="020B0606020202030204" pitchFamily="34" charset="0"/>
                </a:rPr>
                <a:t>under grant agreement No 633053. The views and opinions expressed herein do not necessarily reflect those of the European Commission.</a:t>
              </a:r>
              <a:endParaRPr lang="en-US" sz="1000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51088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UG w/o acknowledgement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930" y="188913"/>
            <a:ext cx="575043" cy="5112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58775" y="6356357"/>
            <a:ext cx="838179" cy="365125"/>
          </a:xfrm>
        </p:spPr>
        <p:txBody>
          <a:bodyPr/>
          <a:lstStyle>
            <a:lvl1pPr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C812B23A-0BF4-46E4-AD1B-AC999C4767AB}" type="datetime1">
              <a:rPr lang="de-DE" smtClean="0"/>
              <a:t>29.11.2021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60387" y="6356357"/>
            <a:ext cx="6423233" cy="365125"/>
          </a:xfrm>
        </p:spPr>
        <p:txBody>
          <a:bodyPr/>
          <a:lstStyle>
            <a:lvl1pPr>
              <a:defRPr lang="de-DE" sz="1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74431" y="6357600"/>
            <a:ext cx="81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03" y="188913"/>
            <a:ext cx="2368219" cy="507600"/>
          </a:xfrm>
          <a:prstGeom prst="rect">
            <a:avLst/>
          </a:prstGeom>
        </p:spPr>
      </p:pic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358776" y="2409914"/>
            <a:ext cx="8425656" cy="7691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1" name="Titel 7"/>
          <p:cNvSpPr>
            <a:spLocks noGrp="1"/>
          </p:cNvSpPr>
          <p:nvPr>
            <p:ph type="title"/>
          </p:nvPr>
        </p:nvSpPr>
        <p:spPr>
          <a:xfrm>
            <a:off x="358776" y="1008847"/>
            <a:ext cx="8425656" cy="1341246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grpSp>
        <p:nvGrpSpPr>
          <p:cNvPr id="22" name="Gruppierung 14"/>
          <p:cNvGrpSpPr/>
          <p:nvPr userDrawn="1"/>
        </p:nvGrpSpPr>
        <p:grpSpPr>
          <a:xfrm>
            <a:off x="947599" y="3240265"/>
            <a:ext cx="7437686" cy="752070"/>
            <a:chOff x="2556095" y="5284515"/>
            <a:chExt cx="7353189" cy="743526"/>
          </a:xfrm>
        </p:grpSpPr>
        <p:pic>
          <p:nvPicPr>
            <p:cNvPr id="23" name="Picture 11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3078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24" name="Grafik 20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25" name="Grafik 21" descr="eurofusion_logo.pn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" t="21252" b="8837"/>
          <a:stretch/>
        </p:blipFill>
        <p:spPr>
          <a:xfrm>
            <a:off x="-1" y="4165840"/>
            <a:ext cx="9143451" cy="224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4435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AU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58775" y="6356357"/>
            <a:ext cx="81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4E143A26-1DDF-4BCF-93D4-B260A923C56D}" type="datetime1">
              <a:rPr lang="de-DE" smtClean="0"/>
              <a:t>29.11.2021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60387" y="6356357"/>
            <a:ext cx="6423233" cy="365125"/>
          </a:xfrm>
        </p:spPr>
        <p:txBody>
          <a:bodyPr/>
          <a:lstStyle>
            <a:lvl1pPr>
              <a:defRPr lang="de-DE" sz="1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74431" y="6357600"/>
            <a:ext cx="81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358775" y="1089025"/>
            <a:ext cx="8425657" cy="5176539"/>
          </a:xfrm>
          <a:prstGeom prst="rect">
            <a:avLst/>
          </a:prstGeom>
        </p:spPr>
        <p:txBody>
          <a:bodyPr/>
          <a:lstStyle>
            <a:lvl1pPr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2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895" y="188639"/>
            <a:ext cx="602373" cy="538451"/>
          </a:xfrm>
          <a:prstGeom prst="rect">
            <a:avLst/>
          </a:prstGeom>
        </p:spPr>
      </p:pic>
      <p:sp>
        <p:nvSpPr>
          <p:cNvPr id="14" name="Titel 12"/>
          <p:cNvSpPr>
            <a:spLocks noGrp="1"/>
          </p:cNvSpPr>
          <p:nvPr>
            <p:ph type="title"/>
          </p:nvPr>
        </p:nvSpPr>
        <p:spPr>
          <a:xfrm>
            <a:off x="358776" y="188639"/>
            <a:ext cx="6821604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lang="de-DE" sz="2800" b="1" kern="1200" dirty="0">
                <a:solidFill>
                  <a:srgbClr val="326CB3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24" y="191122"/>
            <a:ext cx="611063" cy="543220"/>
          </a:xfrm>
          <a:prstGeom prst="rect">
            <a:avLst/>
          </a:prstGeom>
        </p:spPr>
      </p:pic>
      <p:cxnSp>
        <p:nvCxnSpPr>
          <p:cNvPr id="13" name="Gerader Verbinder 12"/>
          <p:cNvCxnSpPr/>
          <p:nvPr userDrawn="1"/>
        </p:nvCxnSpPr>
        <p:spPr bwMode="auto">
          <a:xfrm>
            <a:off x="373261" y="908050"/>
            <a:ext cx="839747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666964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MP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358776" y="188639"/>
            <a:ext cx="6821604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lang="de-DE" sz="2800" b="1" kern="1200" dirty="0">
                <a:solidFill>
                  <a:srgbClr val="326CB3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59576" y="6356356"/>
            <a:ext cx="81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93F7BEF8-5B9C-4EA6-8A3B-5D015C3680C5}" type="datetime1">
              <a:rPr lang="de-DE" smtClean="0"/>
              <a:t>29.11.2021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60387" y="6356357"/>
            <a:ext cx="6423233" cy="365125"/>
          </a:xfrm>
        </p:spPr>
        <p:txBody>
          <a:bodyPr/>
          <a:lstStyle>
            <a:lvl1pPr>
              <a:defRPr lang="de-DE" sz="1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74431" y="6357600"/>
            <a:ext cx="81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5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7098" y="164287"/>
            <a:ext cx="585019" cy="596404"/>
          </a:xfrm>
          <a:prstGeom prst="rect">
            <a:avLst/>
          </a:prstGeom>
          <a:noFill/>
        </p:spPr>
      </p:pic>
      <p:pic>
        <p:nvPicPr>
          <p:cNvPr id="10" name="Grafik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895" y="188639"/>
            <a:ext cx="602373" cy="538451"/>
          </a:xfrm>
          <a:prstGeom prst="rect">
            <a:avLst/>
          </a:prstGeom>
        </p:spPr>
      </p:pic>
      <p:cxnSp>
        <p:nvCxnSpPr>
          <p:cNvPr id="12" name="Gerader Verbinder 11"/>
          <p:cNvCxnSpPr/>
          <p:nvPr userDrawn="1"/>
        </p:nvCxnSpPr>
        <p:spPr bwMode="auto">
          <a:xfrm>
            <a:off x="373261" y="908050"/>
            <a:ext cx="839747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358775" y="1089025"/>
            <a:ext cx="8425657" cy="5176539"/>
          </a:xfrm>
          <a:prstGeom prst="rect">
            <a:avLst/>
          </a:prstGeom>
        </p:spPr>
        <p:txBody>
          <a:bodyPr/>
          <a:lstStyle>
            <a:lvl1pPr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33777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H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358775" y="188639"/>
            <a:ext cx="6283325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lang="de-DE" sz="2800" b="1" kern="1200" dirty="0">
                <a:solidFill>
                  <a:srgbClr val="326CB3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58775" y="6356357"/>
            <a:ext cx="838179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73C64B7C-7888-403D-8DC4-9D96FD84C43D}" type="datetime1">
              <a:rPr lang="de-DE" smtClean="0"/>
              <a:t>29.11.2021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60387" y="6356357"/>
            <a:ext cx="6423233" cy="365125"/>
          </a:xfrm>
        </p:spPr>
        <p:txBody>
          <a:bodyPr/>
          <a:lstStyle>
            <a:lvl1pPr>
              <a:defRPr lang="de-DE" sz="1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74431" y="6357600"/>
            <a:ext cx="81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358774" y="1089010"/>
            <a:ext cx="8425657" cy="5188237"/>
          </a:xfrm>
          <a:prstGeom prst="rect">
            <a:avLst/>
          </a:prstGeom>
        </p:spPr>
        <p:txBody>
          <a:bodyPr/>
          <a:lstStyle>
            <a:lvl1pPr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99" y="289530"/>
            <a:ext cx="1110547" cy="333491"/>
          </a:xfrm>
          <a:prstGeom prst="rect">
            <a:avLst/>
          </a:prstGeom>
        </p:spPr>
      </p:pic>
      <p:pic>
        <p:nvPicPr>
          <p:cNvPr id="10" name="Grafik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895" y="188639"/>
            <a:ext cx="602373" cy="538451"/>
          </a:xfrm>
          <a:prstGeom prst="rect">
            <a:avLst/>
          </a:prstGeom>
        </p:spPr>
      </p:pic>
      <p:cxnSp>
        <p:nvCxnSpPr>
          <p:cNvPr id="14" name="Gerader Verbinder 13"/>
          <p:cNvCxnSpPr/>
          <p:nvPr userDrawn="1"/>
        </p:nvCxnSpPr>
        <p:spPr bwMode="auto">
          <a:xfrm>
            <a:off x="373261" y="908050"/>
            <a:ext cx="839747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772290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/o machine w/o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03" y="188913"/>
            <a:ext cx="2368219" cy="5076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58775" y="6356356"/>
            <a:ext cx="81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C67F9915-1945-4555-BF8F-C36D10626A97}" type="datetime1">
              <a:rPr lang="de-DE" smtClean="0"/>
              <a:t>29.11.2021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60387" y="6356357"/>
            <a:ext cx="6423233" cy="365125"/>
          </a:xfrm>
        </p:spPr>
        <p:txBody>
          <a:bodyPr/>
          <a:lstStyle>
            <a:lvl1pPr>
              <a:defRPr lang="de-DE" sz="1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74431" y="6357600"/>
            <a:ext cx="81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2" name="Gruppierung 11"/>
          <p:cNvGrpSpPr/>
          <p:nvPr userDrawn="1"/>
        </p:nvGrpSpPr>
        <p:grpSpPr>
          <a:xfrm>
            <a:off x="1032095" y="5284515"/>
            <a:ext cx="7353189" cy="743526"/>
            <a:chOff x="2556095" y="5284515"/>
            <a:chExt cx="7353189" cy="743526"/>
          </a:xfrm>
        </p:grpSpPr>
        <p:pic>
          <p:nvPicPr>
            <p:cNvPr id="13" name="Picture 1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14" name="Grafik 20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15" name="Grafik 21" descr="eurofusion_logo.pn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sp>
        <p:nvSpPr>
          <p:cNvPr id="16" name="Untertitel 2"/>
          <p:cNvSpPr>
            <a:spLocks noGrp="1"/>
          </p:cNvSpPr>
          <p:nvPr>
            <p:ph type="subTitle" idx="1"/>
          </p:nvPr>
        </p:nvSpPr>
        <p:spPr>
          <a:xfrm>
            <a:off x="358776" y="3690256"/>
            <a:ext cx="8425656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7" name="Titel 7"/>
          <p:cNvSpPr>
            <a:spLocks noGrp="1"/>
          </p:cNvSpPr>
          <p:nvPr>
            <p:ph type="title"/>
          </p:nvPr>
        </p:nvSpPr>
        <p:spPr>
          <a:xfrm>
            <a:off x="358776" y="1501919"/>
            <a:ext cx="8425656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61048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/o machine w/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58775" y="6356357"/>
            <a:ext cx="81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60E2AE3F-7EE6-4F03-BDD2-484553F11321}" type="datetime1">
              <a:rPr lang="de-DE" smtClean="0"/>
              <a:t>29.11.2021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60387" y="6356357"/>
            <a:ext cx="6423233" cy="365125"/>
          </a:xfrm>
        </p:spPr>
        <p:txBody>
          <a:bodyPr/>
          <a:lstStyle>
            <a:lvl1pPr>
              <a:defRPr lang="de-DE" sz="1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74431" y="6357600"/>
            <a:ext cx="81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03" y="188913"/>
            <a:ext cx="2368219" cy="507600"/>
          </a:xfrm>
          <a:prstGeom prst="rect">
            <a:avLst/>
          </a:prstGeom>
        </p:spPr>
      </p:pic>
      <p:sp>
        <p:nvSpPr>
          <p:cNvPr id="36" name="Untertitel 2"/>
          <p:cNvSpPr>
            <a:spLocks noGrp="1"/>
          </p:cNvSpPr>
          <p:nvPr>
            <p:ph type="subTitle" idx="1"/>
          </p:nvPr>
        </p:nvSpPr>
        <p:spPr>
          <a:xfrm>
            <a:off x="358776" y="3429000"/>
            <a:ext cx="8425656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37" name="Titel 7"/>
          <p:cNvSpPr>
            <a:spLocks noGrp="1"/>
          </p:cNvSpPr>
          <p:nvPr>
            <p:ph type="title"/>
          </p:nvPr>
        </p:nvSpPr>
        <p:spPr>
          <a:xfrm>
            <a:off x="358776" y="1268413"/>
            <a:ext cx="8425656" cy="202762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grpSp>
        <p:nvGrpSpPr>
          <p:cNvPr id="17" name="Gruppierung 16"/>
          <p:cNvGrpSpPr/>
          <p:nvPr userDrawn="1"/>
        </p:nvGrpSpPr>
        <p:grpSpPr>
          <a:xfrm>
            <a:off x="1032095" y="4979700"/>
            <a:ext cx="7353189" cy="743526"/>
            <a:chOff x="2556095" y="5284515"/>
            <a:chExt cx="7353189" cy="743526"/>
          </a:xfrm>
        </p:grpSpPr>
        <p:pic>
          <p:nvPicPr>
            <p:cNvPr id="18" name="Picture 1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19" name="Grafik 20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20" name="Grafik 21" descr="eurofusion_logo.pn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grpSp>
        <p:nvGrpSpPr>
          <p:cNvPr id="22" name="Gruppieren 21"/>
          <p:cNvGrpSpPr/>
          <p:nvPr userDrawn="1"/>
        </p:nvGrpSpPr>
        <p:grpSpPr>
          <a:xfrm>
            <a:off x="418306" y="5843335"/>
            <a:ext cx="8366125" cy="566770"/>
            <a:chOff x="507814" y="5834863"/>
            <a:chExt cx="8171183" cy="566770"/>
          </a:xfrm>
        </p:grpSpPr>
        <p:pic>
          <p:nvPicPr>
            <p:cNvPr id="23" name="Grafik 22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14" y="5834863"/>
              <a:ext cx="524866" cy="350037"/>
            </a:xfrm>
            <a:prstGeom prst="rect">
              <a:avLst/>
            </a:prstGeom>
          </p:spPr>
        </p:pic>
        <p:sp>
          <p:nvSpPr>
            <p:cNvPr id="24" name="Subtitle 2"/>
            <p:cNvSpPr txBox="1">
              <a:spLocks/>
            </p:cNvSpPr>
            <p:nvPr userDrawn="1"/>
          </p:nvSpPr>
          <p:spPr>
            <a:xfrm>
              <a:off x="1032680" y="5834863"/>
              <a:ext cx="7646317" cy="56677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 smtClean="0">
                  <a:latin typeface="Arial Narrow" panose="020B0606020202030204" pitchFamily="34" charset="0"/>
                </a:rPr>
                <a:t>This work has been carried out within the framework of the EUROfusion Consortium and has received funding from the </a:t>
              </a:r>
              <a:r>
                <a:rPr lang="en-US" sz="1000" dirty="0" err="1" smtClean="0">
                  <a:latin typeface="Arial Narrow" panose="020B0606020202030204" pitchFamily="34" charset="0"/>
                </a:rPr>
                <a:t>Euratom</a:t>
              </a:r>
              <a:r>
                <a:rPr lang="en-US" sz="1000" dirty="0" smtClean="0">
                  <a:latin typeface="Arial Narrow" panose="020B0606020202030204" pitchFamily="34" charset="0"/>
                </a:rPr>
                <a:t> research and training </a:t>
              </a:r>
              <a:r>
                <a:rPr lang="en-US" sz="1000" dirty="0" err="1" smtClean="0">
                  <a:latin typeface="Arial Narrow" panose="020B0606020202030204" pitchFamily="34" charset="0"/>
                </a:rPr>
                <a:t>programme</a:t>
              </a:r>
              <a:r>
                <a:rPr lang="en-US" sz="1000" dirty="0" smtClean="0">
                  <a:latin typeface="Arial Narrow" panose="020B0606020202030204" pitchFamily="34" charset="0"/>
                </a:rPr>
                <a:t> 2014-2018</a:t>
              </a:r>
              <a:r>
                <a:rPr lang="en-US" sz="1000" baseline="0" dirty="0" smtClean="0">
                  <a:latin typeface="Arial Narrow" panose="020B0606020202030204" pitchFamily="34" charset="0"/>
                </a:rPr>
                <a:t> and 2019-2020 </a:t>
              </a:r>
              <a:r>
                <a:rPr lang="en-US" sz="1000" dirty="0" smtClean="0">
                  <a:latin typeface="Arial Narrow" panose="020B0606020202030204" pitchFamily="34" charset="0"/>
                </a:rPr>
                <a:t>under grant agreement No 633053. The views and opinions expressed herein do not necessarily reflect those of the European Commission.</a:t>
              </a:r>
              <a:endParaRPr lang="en-US" sz="1000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3509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W7-X w/o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652" y="189217"/>
            <a:ext cx="574223" cy="51047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58775" y="6356357"/>
            <a:ext cx="838179" cy="365125"/>
          </a:xfrm>
        </p:spPr>
        <p:txBody>
          <a:bodyPr/>
          <a:lstStyle>
            <a:lvl1pPr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DBD22C10-34BE-4C50-96D0-7CBCF87098AF}" type="datetime1">
              <a:rPr lang="de-DE" smtClean="0"/>
              <a:t>29.11.2021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60387" y="6356357"/>
            <a:ext cx="6423233" cy="365125"/>
          </a:xfrm>
        </p:spPr>
        <p:txBody>
          <a:bodyPr/>
          <a:lstStyle>
            <a:lvl1pPr>
              <a:defRPr lang="de-DE" sz="1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74431" y="6357600"/>
            <a:ext cx="81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03" y="188913"/>
            <a:ext cx="2368219" cy="507600"/>
          </a:xfrm>
          <a:prstGeom prst="rect">
            <a:avLst/>
          </a:prstGeom>
        </p:spPr>
      </p:pic>
      <p:grpSp>
        <p:nvGrpSpPr>
          <p:cNvPr id="15" name="Gruppierung 14"/>
          <p:cNvGrpSpPr/>
          <p:nvPr userDrawn="1"/>
        </p:nvGrpSpPr>
        <p:grpSpPr>
          <a:xfrm>
            <a:off x="1032095" y="5284515"/>
            <a:ext cx="7353189" cy="743526"/>
            <a:chOff x="2556095" y="5284515"/>
            <a:chExt cx="7353189" cy="743526"/>
          </a:xfrm>
        </p:grpSpPr>
        <p:pic>
          <p:nvPicPr>
            <p:cNvPr id="16" name="Picture 11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17" name="Grafik 20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18" name="Grafik 21" descr="eurofusion_logo.pn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358776" y="3690256"/>
            <a:ext cx="8425656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0" name="Titel 7"/>
          <p:cNvSpPr>
            <a:spLocks noGrp="1"/>
          </p:cNvSpPr>
          <p:nvPr>
            <p:ph type="title"/>
          </p:nvPr>
        </p:nvSpPr>
        <p:spPr>
          <a:xfrm>
            <a:off x="358776" y="1501919"/>
            <a:ext cx="8425656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33658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7-X w/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58775" y="6356357"/>
            <a:ext cx="838179" cy="365125"/>
          </a:xfrm>
        </p:spPr>
        <p:txBody>
          <a:bodyPr/>
          <a:lstStyle>
            <a:lvl1pPr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935A8956-EB44-4E46-A048-08B02C4DC08D}" type="datetime1">
              <a:rPr lang="de-DE" smtClean="0"/>
              <a:t>29.11.2021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60387" y="6356357"/>
            <a:ext cx="6423233" cy="365125"/>
          </a:xfrm>
        </p:spPr>
        <p:txBody>
          <a:bodyPr/>
          <a:lstStyle>
            <a:lvl1pPr>
              <a:defRPr lang="de-DE" sz="1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74431" y="6357600"/>
            <a:ext cx="81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03" y="188913"/>
            <a:ext cx="2368219" cy="50760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652" y="189215"/>
            <a:ext cx="575044" cy="511200"/>
          </a:xfrm>
          <a:prstGeom prst="rect">
            <a:avLst/>
          </a:prstGeom>
        </p:spPr>
      </p:pic>
      <p:sp>
        <p:nvSpPr>
          <p:cNvPr id="24" name="Untertitel 2"/>
          <p:cNvSpPr>
            <a:spLocks noGrp="1"/>
          </p:cNvSpPr>
          <p:nvPr>
            <p:ph type="subTitle" idx="1"/>
          </p:nvPr>
        </p:nvSpPr>
        <p:spPr>
          <a:xfrm>
            <a:off x="358776" y="3429000"/>
            <a:ext cx="8425656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5" name="Titel 7"/>
          <p:cNvSpPr>
            <a:spLocks noGrp="1"/>
          </p:cNvSpPr>
          <p:nvPr>
            <p:ph type="title"/>
          </p:nvPr>
        </p:nvSpPr>
        <p:spPr>
          <a:xfrm>
            <a:off x="358776" y="1268413"/>
            <a:ext cx="8425656" cy="202762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8977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7-X w/o acknowledgement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651" y="189217"/>
            <a:ext cx="575044" cy="5112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58775" y="6356357"/>
            <a:ext cx="838179" cy="365125"/>
          </a:xfrm>
        </p:spPr>
        <p:txBody>
          <a:bodyPr/>
          <a:lstStyle>
            <a:lvl1pPr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DBD22C10-34BE-4C50-96D0-7CBCF87098AF}" type="datetime1">
              <a:rPr lang="de-DE" smtClean="0"/>
              <a:t>29.11.2021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60387" y="6356357"/>
            <a:ext cx="6423233" cy="365125"/>
          </a:xfrm>
        </p:spPr>
        <p:txBody>
          <a:bodyPr/>
          <a:lstStyle>
            <a:lvl1pPr>
              <a:defRPr lang="de-DE" sz="1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74431" y="6357600"/>
            <a:ext cx="81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30" y="188913"/>
            <a:ext cx="2368219" cy="507600"/>
          </a:xfrm>
          <a:prstGeom prst="rect">
            <a:avLst/>
          </a:prstGeom>
        </p:spPr>
      </p:pic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358776" y="2409914"/>
            <a:ext cx="8425656" cy="7691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0" name="Titel 7"/>
          <p:cNvSpPr>
            <a:spLocks noGrp="1"/>
          </p:cNvSpPr>
          <p:nvPr>
            <p:ph type="title"/>
          </p:nvPr>
        </p:nvSpPr>
        <p:spPr>
          <a:xfrm>
            <a:off x="358776" y="1008847"/>
            <a:ext cx="8425656" cy="1341246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grpSp>
        <p:nvGrpSpPr>
          <p:cNvPr id="13" name="Gruppierung 14"/>
          <p:cNvGrpSpPr/>
          <p:nvPr userDrawn="1"/>
        </p:nvGrpSpPr>
        <p:grpSpPr>
          <a:xfrm>
            <a:off x="1032095" y="3248809"/>
            <a:ext cx="7353189" cy="743526"/>
            <a:chOff x="2556095" y="5284515"/>
            <a:chExt cx="7353189" cy="743526"/>
          </a:xfrm>
        </p:grpSpPr>
        <p:pic>
          <p:nvPicPr>
            <p:cNvPr id="21" name="Picture 11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8805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22" name="Grafik 20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23" name="Grafik 21" descr="eurofusion_logo.pn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pic>
        <p:nvPicPr>
          <p:cNvPr id="24" name="Grafik 23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28" b="20782"/>
          <a:stretch/>
        </p:blipFill>
        <p:spPr>
          <a:xfrm>
            <a:off x="0" y="4178708"/>
            <a:ext cx="9144000" cy="219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7206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8774" y="6345238"/>
            <a:ext cx="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D82A78E0-EA51-4CA5-BCF0-4E375523AEDC}" type="datetime1">
              <a:rPr lang="de-DE" smtClean="0"/>
              <a:t>29.11.2021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0187" y="6345238"/>
            <a:ext cx="6422400" cy="376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225" y="6345238"/>
            <a:ext cx="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2968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80" r:id="rId3"/>
    <p:sldLayoutId id="2147483681" r:id="rId4"/>
    <p:sldLayoutId id="2147483655" r:id="rId5"/>
    <p:sldLayoutId id="2147483656" r:id="rId6"/>
    <p:sldLayoutId id="2147483686" r:id="rId7"/>
    <p:sldLayoutId id="2147483682" r:id="rId8"/>
    <p:sldLayoutId id="2147483687" r:id="rId9"/>
    <p:sldLayoutId id="2147483683" r:id="rId10"/>
    <p:sldLayoutId id="2147483685" r:id="rId11"/>
    <p:sldLayoutId id="2147483688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119" userDrawn="1">
          <p15:clr>
            <a:srgbClr val="F26B43"/>
          </p15:clr>
        </p15:guide>
        <p15:guide id="4" pos="5534" userDrawn="1">
          <p15:clr>
            <a:srgbClr val="F26B43"/>
          </p15:clr>
        </p15:guide>
        <p15:guide id="5" pos="226" userDrawn="1">
          <p15:clr>
            <a:srgbClr val="F26B43"/>
          </p15:clr>
        </p15:guide>
        <p15:guide id="7" orient="horz" pos="572" userDrawn="1">
          <p15:clr>
            <a:srgbClr val="F26B43"/>
          </p15:clr>
        </p15:guide>
        <p15:guide id="8" orient="horz" pos="687" userDrawn="1">
          <p15:clr>
            <a:srgbClr val="F26B43"/>
          </p15:clr>
        </p15:guide>
        <p15:guide id="9" orient="horz" pos="3997" userDrawn="1">
          <p15:clr>
            <a:srgbClr val="F26B43"/>
          </p15:clr>
        </p15:guide>
        <p15:guide id="10" orient="horz" pos="458" userDrawn="1">
          <p15:clr>
            <a:srgbClr val="F26B43"/>
          </p15:clr>
        </p15:guide>
        <p15:guide id="11" orient="horz" pos="43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dmmo\AppData\Local\Microsoft\Windows\Temporary%20Internet%20Files\Content.MSO\D45AAAAF.av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2C10-34BE-4C50-96D0-7CBCF87098AF}" type="datetime1">
              <a:rPr lang="de-DE" smtClean="0"/>
              <a:t>29.11.2021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358775" y="3463175"/>
            <a:ext cx="8425656" cy="1697182"/>
          </a:xfrm>
        </p:spPr>
        <p:txBody>
          <a:bodyPr/>
          <a:lstStyle/>
          <a:p>
            <a:r>
              <a:rPr lang="de-DE" dirty="0" smtClean="0"/>
              <a:t>D. Moseev on behalf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r>
              <a:rPr lang="de-DE" dirty="0" smtClean="0"/>
              <a:t> </a:t>
            </a:r>
            <a:r>
              <a:rPr lang="de-DE" dirty="0" err="1" smtClean="0"/>
              <a:t>team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Monitoring </a:t>
            </a:r>
            <a:r>
              <a:rPr lang="de-DE" dirty="0" err="1" smtClean="0"/>
              <a:t>of</a:t>
            </a:r>
            <a:r>
              <a:rPr lang="de-DE" dirty="0" smtClean="0"/>
              <a:t> 2021 </a:t>
            </a:r>
            <a:r>
              <a:rPr lang="de-DE" dirty="0" err="1" smtClean="0"/>
              <a:t>activities</a:t>
            </a:r>
            <a:endParaRPr lang="de-DE" dirty="0" smtClean="0"/>
          </a:p>
        </p:txBody>
      </p:sp>
      <p:pic>
        <p:nvPicPr>
          <p:cNvPr id="1026" name="Picture 2" descr="DTU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2" y="149419"/>
            <a:ext cx="326563" cy="47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atei:Aalto University logo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72" y="149418"/>
            <a:ext cx="646174" cy="53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à degli Studi di Milano-Bicocca (UniMiB) joins the University Network on Cultural Routes Studie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5" t="8300" r="26442" b="11387"/>
          <a:stretch/>
        </p:blipFill>
        <p:spPr bwMode="auto">
          <a:xfrm>
            <a:off x="1228344" y="149418"/>
            <a:ext cx="512426" cy="47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ppsala University logo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468" y="149418"/>
            <a:ext cx="475739" cy="47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rmoiries ERM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210" y="149418"/>
            <a:ext cx="372773" cy="47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urofus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383" y="154226"/>
            <a:ext cx="2217218" cy="53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Reconstruction of 4D and 5D fast-ion phase space distribution functions in tokamaks and </a:t>
            </a:r>
            <a:r>
              <a:rPr lang="en-US" dirty="0" err="1"/>
              <a:t>stellarators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599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First </a:t>
            </a:r>
            <a:r>
              <a:rPr lang="de-DE" dirty="0" err="1"/>
              <a:t>try</a:t>
            </a:r>
            <a:r>
              <a:rPr lang="de-DE" dirty="0"/>
              <a:t> in </a:t>
            </a:r>
            <a:r>
              <a:rPr lang="de-DE" dirty="0" smtClean="0"/>
              <a:t>W7-X </a:t>
            </a:r>
            <a:r>
              <a:rPr lang="de-DE" dirty="0" err="1" smtClean="0"/>
              <a:t>simulations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7E51-DE58-47F6-9B39-900FEC190E77}" type="datetime1">
              <a:rPr lang="de-DE" smtClean="0"/>
              <a:t>29.11.2021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05891" y="231719"/>
            <a:ext cx="5227894" cy="5319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kern="1200" dirty="0">
                <a:solidFill>
                  <a:srgbClr val="326CB3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t="20900"/>
          <a:stretch/>
        </p:blipFill>
        <p:spPr>
          <a:xfrm>
            <a:off x="93647" y="1977656"/>
            <a:ext cx="8956706" cy="394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5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First </a:t>
            </a:r>
            <a:r>
              <a:rPr lang="de-DE" dirty="0" err="1"/>
              <a:t>try</a:t>
            </a:r>
            <a:r>
              <a:rPr lang="de-DE" dirty="0"/>
              <a:t> </a:t>
            </a:r>
            <a:r>
              <a:rPr lang="de-DE" dirty="0" smtClean="0"/>
              <a:t>on W7-X </a:t>
            </a:r>
            <a:r>
              <a:rPr lang="de-DE" dirty="0" err="1" smtClean="0"/>
              <a:t>simulations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7E51-DE58-47F6-9B39-900FEC190E77}" type="datetime1">
              <a:rPr lang="de-DE" smtClean="0"/>
              <a:t>29.11.2021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05891" y="231719"/>
            <a:ext cx="5227894" cy="5319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kern="1200" dirty="0">
                <a:solidFill>
                  <a:srgbClr val="326CB3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63" y="1565502"/>
            <a:ext cx="3312368" cy="249019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8"/>
          <a:stretch/>
        </p:blipFill>
        <p:spPr>
          <a:xfrm>
            <a:off x="4086000" y="4055692"/>
            <a:ext cx="4857976" cy="2200310"/>
          </a:xfrm>
          <a:prstGeom prst="rect">
            <a:avLst/>
          </a:prstGeom>
        </p:spPr>
      </p:pic>
      <p:pic>
        <p:nvPicPr>
          <p:cNvPr id="27" name="Content Placeholder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" t="11751" r="52269" b="377"/>
          <a:stretch/>
        </p:blipFill>
        <p:spPr bwMode="auto">
          <a:xfrm>
            <a:off x="270751" y="2810597"/>
            <a:ext cx="2821855" cy="255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6"/>
              <p:cNvSpPr/>
              <p:nvPr/>
            </p:nvSpPr>
            <p:spPr>
              <a:xfrm>
                <a:off x="4843205" y="994608"/>
                <a:ext cx="2923557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da-DK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=∑</m:t>
                      </m:r>
                      <m:sSub>
                        <m:sSubPr>
                          <m:ctrlPr>
                            <a:rPr lang="da-DK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a-DK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da-DK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a-DK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𝑆𝐷𝑖</m:t>
                          </m:r>
                        </m:sub>
                      </m:sSub>
                      <m:r>
                        <a:rPr lang="da-DK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a-DK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da-DK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𝑆𝐷</m:t>
                          </m:r>
                        </m:sub>
                      </m:sSub>
                      <m:r>
                        <a:rPr lang="da-DK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205" y="994608"/>
                <a:ext cx="2923557" cy="461665"/>
              </a:xfrm>
              <a:prstGeom prst="rect">
                <a:avLst/>
              </a:prstGeom>
              <a:blipFill>
                <a:blip r:embed="rId5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7"/>
          <p:cNvSpPr txBox="1"/>
          <p:nvPr/>
        </p:nvSpPr>
        <p:spPr>
          <a:xfrm>
            <a:off x="269575" y="1231226"/>
            <a:ext cx="42484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 err="1" smtClean="0"/>
              <a:t>Infer</a:t>
            </a:r>
            <a:r>
              <a:rPr lang="da-DK" sz="1800" dirty="0" smtClean="0"/>
              <a:t> the </a:t>
            </a:r>
            <a:r>
              <a:rPr lang="da-DK" sz="1800" dirty="0" err="1" smtClean="0"/>
              <a:t>expansion</a:t>
            </a:r>
            <a:r>
              <a:rPr lang="da-DK" sz="1800" dirty="0" smtClean="0"/>
              <a:t> </a:t>
            </a:r>
            <a:r>
              <a:rPr lang="da-DK" sz="1800" dirty="0" err="1" smtClean="0"/>
              <a:t>coefficients</a:t>
            </a: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 err="1" smtClean="0"/>
              <a:t>Calculate</a:t>
            </a:r>
            <a:r>
              <a:rPr lang="da-DK" sz="1800" dirty="0" smtClean="0"/>
              <a:t> 5D distribution</a:t>
            </a:r>
            <a:endParaRPr lang="da-DK" sz="1800" dirty="0"/>
          </a:p>
        </p:txBody>
      </p:sp>
      <p:sp>
        <p:nvSpPr>
          <p:cNvPr id="6" name="Textfeld 5"/>
          <p:cNvSpPr txBox="1"/>
          <p:nvPr/>
        </p:nvSpPr>
        <p:spPr>
          <a:xfrm>
            <a:off x="1196954" y="5791200"/>
            <a:ext cx="1928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Credit</a:t>
            </a:r>
            <a:r>
              <a:rPr lang="de-DE" dirty="0" smtClean="0"/>
              <a:t>: Bo Schmidt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406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First </a:t>
            </a:r>
            <a:r>
              <a:rPr lang="de-DE" dirty="0" err="1"/>
              <a:t>try</a:t>
            </a:r>
            <a:r>
              <a:rPr lang="de-DE" dirty="0"/>
              <a:t> </a:t>
            </a:r>
            <a:r>
              <a:rPr lang="de-DE" dirty="0" smtClean="0"/>
              <a:t>on W7-X </a:t>
            </a:r>
            <a:r>
              <a:rPr lang="de-DE" dirty="0" err="1" smtClean="0"/>
              <a:t>simulations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7E51-DE58-47F6-9B39-900FEC190E77}" type="datetime1">
              <a:rPr lang="de-DE" smtClean="0"/>
              <a:t>29.11.2021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05891" y="231719"/>
            <a:ext cx="5227894" cy="5319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kern="1200" dirty="0">
                <a:solidFill>
                  <a:srgbClr val="326CB3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4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76"/>
          <a:stretch/>
        </p:blipFill>
        <p:spPr bwMode="auto">
          <a:xfrm>
            <a:off x="5491817" y="2636912"/>
            <a:ext cx="2989315" cy="360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0"/>
          <p:cNvSpPr txBox="1"/>
          <p:nvPr/>
        </p:nvSpPr>
        <p:spPr>
          <a:xfrm>
            <a:off x="609600" y="1423442"/>
            <a:ext cx="725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Now 14 </a:t>
            </a:r>
            <a:r>
              <a:rPr lang="da-DK" dirty="0" err="1" smtClean="0"/>
              <a:t>simultaneosly</a:t>
            </a:r>
            <a:r>
              <a:rPr lang="da-DK" dirty="0" smtClean="0"/>
              <a:t> </a:t>
            </a:r>
            <a:r>
              <a:rPr lang="da-DK" dirty="0" err="1" smtClean="0"/>
              <a:t>measured</a:t>
            </a:r>
            <a:r>
              <a:rPr lang="da-DK" dirty="0" smtClean="0"/>
              <a:t> FIDA </a:t>
            </a:r>
            <a:r>
              <a:rPr lang="da-DK" dirty="0" err="1" smtClean="0"/>
              <a:t>spectra</a:t>
            </a:r>
            <a:r>
              <a:rPr lang="da-DK" dirty="0" smtClean="0"/>
              <a:t> at </a:t>
            </a:r>
            <a:r>
              <a:rPr lang="da-DK" dirty="0" err="1" smtClean="0"/>
              <a:t>Wendelstein</a:t>
            </a:r>
            <a:r>
              <a:rPr lang="da-DK" dirty="0" smtClean="0"/>
              <a:t> 7-X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Could go up to 237 simultaneously measured FIDA spectra</a:t>
            </a:r>
          </a:p>
        </p:txBody>
      </p:sp>
      <p:pic>
        <p:nvPicPr>
          <p:cNvPr id="16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02" y="4253935"/>
            <a:ext cx="3938701" cy="1723181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27" y="2298059"/>
            <a:ext cx="3948776" cy="172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0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A26-1DDF-4BCF-93D4-B260A923C56D}" type="datetime1">
              <a:rPr lang="de-DE" smtClean="0"/>
              <a:t>29.11.2021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Architecture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software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still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defined</a:t>
            </a:r>
            <a:endParaRPr lang="de-DE" dirty="0" smtClean="0"/>
          </a:p>
          <a:p>
            <a:r>
              <a:rPr lang="de-DE" dirty="0" smtClean="0"/>
              <a:t>Forward </a:t>
            </a:r>
            <a:r>
              <a:rPr lang="de-DE" dirty="0" err="1" smtClean="0"/>
              <a:t>models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W7-X </a:t>
            </a:r>
            <a:r>
              <a:rPr lang="de-DE" dirty="0" err="1" smtClean="0"/>
              <a:t>diagnostics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being</a:t>
            </a:r>
            <a:r>
              <a:rPr lang="de-DE" dirty="0" smtClean="0"/>
              <a:t> </a:t>
            </a:r>
            <a:r>
              <a:rPr lang="de-DE" dirty="0" err="1" smtClean="0"/>
              <a:t>developed</a:t>
            </a:r>
            <a:endParaRPr lang="de-DE" dirty="0" smtClean="0"/>
          </a:p>
          <a:p>
            <a:pPr lvl="1"/>
            <a:r>
              <a:rPr lang="de-DE" dirty="0" smtClean="0"/>
              <a:t>Faraday </a:t>
            </a:r>
            <a:r>
              <a:rPr lang="de-DE" dirty="0" err="1" smtClean="0"/>
              <a:t>cups</a:t>
            </a:r>
            <a:r>
              <a:rPr lang="de-DE" dirty="0" smtClean="0"/>
              <a:t> </a:t>
            </a:r>
            <a:r>
              <a:rPr lang="de-DE" dirty="0" err="1" smtClean="0"/>
              <a:t>modelling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just </a:t>
            </a:r>
            <a:r>
              <a:rPr lang="de-DE" dirty="0" err="1" smtClean="0"/>
              <a:t>finished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/>
              <a:t>ICE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under</a:t>
            </a:r>
            <a:r>
              <a:rPr lang="de-DE" dirty="0" smtClean="0"/>
              <a:t> </a:t>
            </a:r>
            <a:r>
              <a:rPr lang="de-DE" dirty="0" err="1" smtClean="0"/>
              <a:t>development</a:t>
            </a:r>
            <a:endParaRPr lang="de-DE" dirty="0" smtClean="0"/>
          </a:p>
          <a:p>
            <a:pPr lvl="1"/>
            <a:endParaRPr lang="de-DE" dirty="0" smtClean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Diagnostic</a:t>
            </a:r>
            <a:r>
              <a:rPr lang="de-DE" dirty="0" smtClean="0"/>
              <a:t> </a:t>
            </a:r>
            <a:r>
              <a:rPr lang="de-DE" dirty="0" err="1" smtClean="0"/>
              <a:t>optimization</a:t>
            </a:r>
            <a:r>
              <a:rPr lang="de-DE" dirty="0" smtClean="0"/>
              <a:t> </a:t>
            </a:r>
            <a:r>
              <a:rPr lang="de-DE" dirty="0" err="1" smtClean="0"/>
              <a:t>software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2594344"/>
            <a:ext cx="8220075" cy="32004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955851" y="5954233"/>
            <a:ext cx="1903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Credit</a:t>
            </a:r>
            <a:r>
              <a:rPr lang="de-DE" dirty="0" smtClean="0"/>
              <a:t>: S. </a:t>
            </a:r>
            <a:r>
              <a:rPr lang="de-DE" dirty="0" err="1" smtClean="0"/>
              <a:t>Lazerson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380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Organizational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7E51-DE58-47F6-9B39-900FEC190E77}" type="datetime1">
              <a:rPr lang="de-DE" smtClean="0"/>
              <a:t>29.11.2021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05891" y="231719"/>
            <a:ext cx="5227894" cy="5319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kern="1200" dirty="0">
                <a:solidFill>
                  <a:srgbClr val="326CB3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245327" y="1215483"/>
            <a:ext cx="88986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Project started in July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 PhD students planned to join the project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PhD student 1 joined DTU in August 2021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PhD student 2 will join IPP in January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BEAMS3D: normalization works properly, basis functions for W7-X beams are computed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LHD simulations are set up, discussion of the basis functions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Overall, the discussion over computation of a new basis is ongoing: so far the plan is to use point-like sources in the phase space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Smart way to do that is still to be found: on grid 10x10x10x10x10 in (R, phi, Z, E, p) we end up with 10</a:t>
            </a:r>
            <a:r>
              <a:rPr lang="en-US" baseline="30000" dirty="0" smtClean="0"/>
              <a:t>5</a:t>
            </a:r>
            <a:r>
              <a:rPr lang="en-US" dirty="0" smtClean="0"/>
              <a:t> basis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Experiment: First </a:t>
            </a:r>
            <a:r>
              <a:rPr lang="en-US" dirty="0" err="1" smtClean="0"/>
              <a:t>stellarator</a:t>
            </a:r>
            <a:r>
              <a:rPr lang="en-US" dirty="0" smtClean="0"/>
              <a:t> experiments will be done on LHD on December 03 and 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Benchmarking with the experiment: Successful test on TCV with 2-view FIDA; JET data is being prepared for the analysis.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58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In </a:t>
            </a:r>
            <a:r>
              <a:rPr lang="de-DE" dirty="0" err="1" smtClean="0"/>
              <a:t>conclusion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7E51-DE58-47F6-9B39-900FEC190E77}" type="datetime1">
              <a:rPr lang="de-DE" smtClean="0"/>
              <a:t>29.11.2021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05891" y="231719"/>
            <a:ext cx="5227894" cy="5319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kern="1200" dirty="0">
                <a:solidFill>
                  <a:srgbClr val="326CB3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358775" y="1092820"/>
            <a:ext cx="81050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Found</a:t>
            </a:r>
            <a:r>
              <a:rPr lang="de-DE" dirty="0" smtClean="0"/>
              <a:t> additional </a:t>
            </a:r>
            <a:r>
              <a:rPr lang="de-DE" dirty="0" err="1" smtClean="0"/>
              <a:t>partner</a:t>
            </a:r>
            <a:r>
              <a:rPr lang="de-DE" dirty="0" smtClean="0"/>
              <a:t> in LHD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method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plans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just </a:t>
            </a:r>
            <a:r>
              <a:rPr lang="de-DE" dirty="0" err="1" smtClean="0"/>
              <a:t>shifted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7 </a:t>
            </a:r>
            <a:r>
              <a:rPr lang="de-DE" dirty="0" err="1" smtClean="0"/>
              <a:t>months</a:t>
            </a:r>
            <a:r>
              <a:rPr lang="de-DE" dirty="0" smtClean="0"/>
              <a:t>, </a:t>
            </a:r>
          </a:p>
          <a:p>
            <a:endParaRPr lang="de-DE" dirty="0"/>
          </a:p>
          <a:p>
            <a:r>
              <a:rPr lang="de-DE" dirty="0" smtClean="0"/>
              <a:t>Most </a:t>
            </a:r>
            <a:r>
              <a:rPr lang="de-DE" dirty="0" err="1" smtClean="0"/>
              <a:t>importantly</a:t>
            </a:r>
            <a:r>
              <a:rPr lang="de-DE" dirty="0" smtClean="0"/>
              <a:t>,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wanted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finish </a:t>
            </a:r>
            <a:r>
              <a:rPr lang="de-DE" dirty="0" err="1" smtClean="0"/>
              <a:t>testing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validating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reconstruction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r>
              <a:rPr lang="de-DE" dirty="0" smtClean="0"/>
              <a:t>. This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still in </a:t>
            </a:r>
            <a:r>
              <a:rPr lang="de-DE" dirty="0" err="1" smtClean="0"/>
              <a:t>progress</a:t>
            </a:r>
            <a:r>
              <a:rPr lang="de-DE" dirty="0" smtClean="0"/>
              <a:t>,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progress</a:t>
            </a:r>
            <a:r>
              <a:rPr lang="de-DE" dirty="0" smtClean="0"/>
              <a:t> (</a:t>
            </a:r>
            <a:r>
              <a:rPr lang="de-DE" dirty="0" err="1" smtClean="0"/>
              <a:t>shown</a:t>
            </a:r>
            <a:r>
              <a:rPr lang="de-DE" dirty="0" smtClean="0"/>
              <a:t> in </a:t>
            </a:r>
            <a:r>
              <a:rPr lang="de-DE" dirty="0" err="1" smtClean="0"/>
              <a:t>slides</a:t>
            </a:r>
            <a:r>
              <a:rPr lang="de-DE" dirty="0" smtClean="0"/>
              <a:t> </a:t>
            </a:r>
            <a:r>
              <a:rPr lang="de-DE" dirty="0" err="1" smtClean="0"/>
              <a:t>above</a:t>
            </a:r>
            <a:r>
              <a:rPr lang="de-DE" dirty="0" smtClean="0"/>
              <a:t>),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completed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summer</a:t>
            </a:r>
            <a:r>
              <a:rPr lang="de-DE" dirty="0" smtClean="0"/>
              <a:t> 2022.</a:t>
            </a:r>
          </a:p>
          <a:p>
            <a:endParaRPr lang="de-DE" dirty="0"/>
          </a:p>
          <a:p>
            <a:r>
              <a:rPr lang="de-DE" dirty="0" err="1" smtClean="0"/>
              <a:t>Diagnostic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r>
              <a:rPr lang="de-DE" dirty="0" smtClean="0"/>
              <a:t> (FILD, ICE)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being</a:t>
            </a:r>
            <a:r>
              <a:rPr lang="de-DE" dirty="0" smtClean="0"/>
              <a:t> </a:t>
            </a:r>
            <a:r>
              <a:rPr lang="de-DE" dirty="0" err="1" smtClean="0"/>
              <a:t>developed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W7-X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optimization</a:t>
            </a:r>
            <a:r>
              <a:rPr lang="de-DE" dirty="0" smtClean="0"/>
              <a:t> </a:t>
            </a:r>
            <a:r>
              <a:rPr lang="de-DE" dirty="0" err="1" smtClean="0"/>
              <a:t>software</a:t>
            </a:r>
            <a:r>
              <a:rPr lang="de-DE" dirty="0" smtClean="0"/>
              <a:t>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720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Inferring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distribution</a:t>
            </a:r>
            <a:r>
              <a:rPr lang="de-DE" dirty="0" smtClean="0"/>
              <a:t> </a:t>
            </a:r>
            <a:r>
              <a:rPr lang="de-DE" dirty="0" err="1" smtClean="0"/>
              <a:t>function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7E51-DE58-47F6-9B39-900FEC190E77}" type="datetime1">
              <a:rPr lang="de-DE" smtClean="0"/>
              <a:t>29.11.2021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8" name="Picture 2" descr="C:\Users\msal\Dropbox\salewski2017nf\tomograph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7" y="2538724"/>
            <a:ext cx="3250656" cy="243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105891" y="231719"/>
            <a:ext cx="5227894" cy="5319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kern="1200" dirty="0">
                <a:solidFill>
                  <a:srgbClr val="326CB3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" b="40871"/>
          <a:stretch/>
        </p:blipFill>
        <p:spPr bwMode="auto">
          <a:xfrm>
            <a:off x="3562020" y="2617159"/>
            <a:ext cx="1770626" cy="217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7"/>
          <p:cNvGrpSpPr/>
          <p:nvPr/>
        </p:nvGrpSpPr>
        <p:grpSpPr>
          <a:xfrm>
            <a:off x="6308835" y="2647167"/>
            <a:ext cx="2316963" cy="1944651"/>
            <a:chOff x="6443177" y="2869211"/>
            <a:chExt cx="1837770" cy="2481074"/>
          </a:xfrm>
        </p:grpSpPr>
        <p:pic>
          <p:nvPicPr>
            <p:cNvPr id="12" name="Picture 2" descr="C:\Users\msal\Dropbox\salewski2017nf\dataHpGeExpSynth2868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297" y="2869211"/>
              <a:ext cx="1008516" cy="747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C:\Users\msal\Dropbox\salewski2017nf\dataHpGeExpSynth3367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3177" y="3616540"/>
              <a:ext cx="1008516" cy="747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C:\Users\msal\Dropbox\salewski2017nf\dataTOFORExpSynth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2431" y="3554287"/>
              <a:ext cx="1008516" cy="747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Users\msal\Dropbox\salewski2017nf\dataDiamondExpSynth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8278" y="4602957"/>
              <a:ext cx="1008516" cy="747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 descr="C:\Users\msal\Dropbox\salewski2017nf\dataNE213ExpSynth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3061" y="4411537"/>
              <a:ext cx="1008516" cy="747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Content Placeholder 2"/>
          <p:cNvSpPr txBox="1">
            <a:spLocks/>
          </p:cNvSpPr>
          <p:nvPr/>
        </p:nvSpPr>
        <p:spPr>
          <a:xfrm>
            <a:off x="3513621" y="1230171"/>
            <a:ext cx="2218349" cy="3986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sz="1800" smtClean="0"/>
              <a:t>Forward problem</a:t>
            </a:r>
            <a:endParaRPr lang="da-DK" sz="1800" dirty="0" smtClean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385221" y="5640177"/>
            <a:ext cx="2261833" cy="4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da-DK" sz="1800" kern="0" dirty="0" smtClean="0"/>
              <a:t>Inverse problem</a:t>
            </a:r>
          </a:p>
          <a:p>
            <a:pPr marL="0" indent="0">
              <a:buFontTx/>
              <a:buNone/>
            </a:pPr>
            <a:endParaRPr lang="da-DK" sz="1800" kern="0" dirty="0"/>
          </a:p>
        </p:txBody>
      </p:sp>
      <p:sp>
        <p:nvSpPr>
          <p:cNvPr id="20" name="Curved Down Arrow 9"/>
          <p:cNvSpPr/>
          <p:nvPr/>
        </p:nvSpPr>
        <p:spPr bwMode="auto">
          <a:xfrm>
            <a:off x="1475655" y="1052736"/>
            <a:ext cx="6066557" cy="1152128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21" name="Curved Down Arrow 31"/>
          <p:cNvSpPr/>
          <p:nvPr/>
        </p:nvSpPr>
        <p:spPr bwMode="auto">
          <a:xfrm rot="10800000">
            <a:off x="1281484" y="4976716"/>
            <a:ext cx="6066557" cy="1152128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0"/>
              <p:cNvSpPr txBox="1"/>
              <p:nvPr/>
            </p:nvSpPr>
            <p:spPr>
              <a:xfrm>
                <a:off x="3771893" y="1485619"/>
                <a:ext cx="139744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800" b="0" i="1" smtClean="0">
                          <a:latin typeface="Cambria Math" panose="02040503050406030204" pitchFamily="18" charset="0"/>
                        </a:rPr>
                        <m:t>𝑊𝐹</m:t>
                      </m:r>
                      <m:r>
                        <a:rPr lang="da-DK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a-DK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da-DK" sz="2800" dirty="0"/>
              </a:p>
            </p:txBody>
          </p:sp>
        </mc:Choice>
        <mc:Fallback xmlns="">
          <p:sp>
            <p:nvSpPr>
              <p:cNvPr id="22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893" y="1485619"/>
                <a:ext cx="1397442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19232" y="2339409"/>
            <a:ext cx="2911388" cy="39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da-DK" sz="1800" kern="0" dirty="0" smtClean="0"/>
              <a:t>Distribution </a:t>
            </a:r>
            <a:r>
              <a:rPr lang="da-DK" sz="1800" kern="0" dirty="0" err="1" smtClean="0"/>
              <a:t>function</a:t>
            </a:r>
            <a:r>
              <a:rPr lang="da-DK" sz="1800" kern="0" dirty="0" smtClean="0"/>
              <a:t> F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6424852" y="2258999"/>
            <a:ext cx="2349011" cy="39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da-DK" sz="1800" kern="0" dirty="0" smtClean="0"/>
              <a:t>Measurements S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3504722" y="2258999"/>
            <a:ext cx="2599771" cy="39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da-DK" sz="1800" kern="0" dirty="0" err="1" smtClean="0"/>
              <a:t>Weight</a:t>
            </a:r>
            <a:r>
              <a:rPr lang="da-DK" sz="1800" kern="0" dirty="0" smtClean="0"/>
              <a:t> </a:t>
            </a:r>
            <a:r>
              <a:rPr lang="da-DK" sz="1800" kern="0" dirty="0" err="1" smtClean="0"/>
              <a:t>functions</a:t>
            </a:r>
            <a:r>
              <a:rPr lang="da-DK" sz="1800" kern="0" dirty="0" smtClean="0"/>
              <a:t> W</a:t>
            </a:r>
          </a:p>
        </p:txBody>
      </p:sp>
    </p:spTree>
    <p:extLst>
      <p:ext uri="{BB962C8B-B14F-4D97-AF65-F5344CB8AC3E}">
        <p14:creationId xmlns:p14="http://schemas.microsoft.com/office/powerpoint/2010/main" val="91084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Inferring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distribution</a:t>
            </a:r>
            <a:r>
              <a:rPr lang="de-DE" dirty="0" smtClean="0"/>
              <a:t> </a:t>
            </a:r>
            <a:r>
              <a:rPr lang="de-DE" dirty="0" err="1" smtClean="0"/>
              <a:t>function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7E51-DE58-47F6-9B39-900FEC190E77}" type="datetime1">
              <a:rPr lang="de-DE" smtClean="0"/>
              <a:t>29.11.2021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05891" y="231719"/>
            <a:ext cx="5227894" cy="5319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kern="1200" dirty="0">
                <a:solidFill>
                  <a:srgbClr val="326CB3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7" name="D45AAAAF.avi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041400"/>
            <a:ext cx="6684962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7004050" y="1113555"/>
            <a:ext cx="17041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/>
              <a:t>Usually</a:t>
            </a:r>
            <a:r>
              <a:rPr lang="de-DE" dirty="0"/>
              <a:t> such </a:t>
            </a:r>
            <a:r>
              <a:rPr lang="de-DE" dirty="0" err="1"/>
              <a:t>problems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solved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velocity-</a:t>
            </a:r>
            <a:r>
              <a:rPr lang="de-DE" dirty="0" err="1"/>
              <a:t>space</a:t>
            </a:r>
            <a:r>
              <a:rPr lang="de-DE" dirty="0"/>
              <a:t> </a:t>
            </a:r>
            <a:r>
              <a:rPr lang="de-DE" dirty="0" err="1"/>
              <a:t>tomography</a:t>
            </a:r>
            <a:r>
              <a:rPr lang="de-DE" dirty="0"/>
              <a:t> (</a:t>
            </a:r>
            <a:r>
              <a:rPr lang="de-DE" dirty="0" err="1"/>
              <a:t>Salewski</a:t>
            </a:r>
            <a:r>
              <a:rPr lang="de-DE" dirty="0"/>
              <a:t>)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orbit</a:t>
            </a:r>
            <a:r>
              <a:rPr lang="de-DE" dirty="0"/>
              <a:t> </a:t>
            </a:r>
            <a:r>
              <a:rPr lang="de-DE" dirty="0" err="1"/>
              <a:t>tomography</a:t>
            </a:r>
            <a:r>
              <a:rPr lang="de-DE" dirty="0"/>
              <a:t> (</a:t>
            </a:r>
            <a:r>
              <a:rPr lang="de-DE" dirty="0" err="1"/>
              <a:t>Stagner</a:t>
            </a:r>
            <a:r>
              <a:rPr lang="de-DE" dirty="0"/>
              <a:t>).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004050" y="6005513"/>
            <a:ext cx="1577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Salewski</a:t>
            </a:r>
            <a:r>
              <a:rPr lang="de-DE" sz="1200" dirty="0" smtClean="0"/>
              <a:t> et al </a:t>
            </a:r>
            <a:r>
              <a:rPr lang="de-DE" sz="1200" dirty="0" smtClean="0"/>
              <a:t>2016 </a:t>
            </a:r>
            <a:r>
              <a:rPr lang="de-DE" sz="1200" dirty="0" smtClean="0"/>
              <a:t>NF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3142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Inferring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distribution</a:t>
            </a:r>
            <a:r>
              <a:rPr lang="de-DE" dirty="0" smtClean="0"/>
              <a:t> </a:t>
            </a:r>
            <a:r>
              <a:rPr lang="de-DE" dirty="0" err="1" smtClean="0"/>
              <a:t>function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7E51-DE58-47F6-9B39-900FEC190E77}" type="datetime1">
              <a:rPr lang="de-DE" smtClean="0"/>
              <a:t>29.11.2021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05891" y="231719"/>
            <a:ext cx="5227894" cy="5319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kern="1200" dirty="0">
                <a:solidFill>
                  <a:srgbClr val="326CB3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268095" y="1037416"/>
            <a:ext cx="8408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However</a:t>
            </a:r>
            <a:r>
              <a:rPr lang="de-DE" dirty="0"/>
              <a:t>,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 smtClean="0"/>
              <a:t>stellarators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not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applicable</a:t>
            </a:r>
            <a:r>
              <a:rPr lang="de-DE" dirty="0" smtClean="0"/>
              <a:t>: </a:t>
            </a:r>
            <a:r>
              <a:rPr lang="de-DE" dirty="0" err="1" smtClean="0"/>
              <a:t>toroidal</a:t>
            </a:r>
            <a:r>
              <a:rPr lang="de-DE" dirty="0" smtClean="0"/>
              <a:t> </a:t>
            </a:r>
            <a:r>
              <a:rPr lang="de-DE" dirty="0" err="1" smtClean="0"/>
              <a:t>symmetry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broken</a:t>
            </a:r>
            <a:r>
              <a:rPr lang="de-DE" dirty="0" smtClean="0"/>
              <a:t>. </a:t>
            </a:r>
            <a:endParaRPr lang="de-DE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29" y="1951770"/>
            <a:ext cx="8282272" cy="163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8" y="3552689"/>
            <a:ext cx="4574844" cy="2803726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4890655" y="5571585"/>
            <a:ext cx="4253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de-DE" sz="1400" dirty="0"/>
              <a:t>C. Y. Su; S. Y. Chen; H. F. Liu; M. L. </a:t>
            </a:r>
            <a:r>
              <a:rPr lang="en-US" altLang="de-DE" sz="1400" dirty="0" err="1"/>
              <a:t>Mou</a:t>
            </a:r>
            <a:r>
              <a:rPr lang="en-US" altLang="de-DE" sz="1400" dirty="0"/>
              <a:t>; W. P. </a:t>
            </a:r>
            <a:r>
              <a:rPr lang="en-US" altLang="de-DE" sz="1400" dirty="0" err="1"/>
              <a:t>Guo</a:t>
            </a:r>
            <a:r>
              <a:rPr lang="en-US" altLang="de-DE" sz="1400" dirty="0"/>
              <a:t>; C. J. Tang; </a:t>
            </a:r>
            <a:r>
              <a:rPr lang="en-US" altLang="de-DE" sz="1400" i="1" dirty="0"/>
              <a:t>AIP Advances</a:t>
            </a:r>
            <a:r>
              <a:rPr lang="en-US" altLang="de-DE" sz="1400" dirty="0"/>
              <a:t> </a:t>
            </a:r>
            <a:r>
              <a:rPr lang="en-US" altLang="de-DE" sz="1400" b="1" dirty="0"/>
              <a:t> 10,</a:t>
            </a:r>
            <a:r>
              <a:rPr lang="en-US" altLang="de-DE" sz="1400" dirty="0"/>
              <a:t> 015004 (2020)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91785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Inferring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distribution</a:t>
            </a:r>
            <a:r>
              <a:rPr lang="de-DE" dirty="0" smtClean="0"/>
              <a:t> </a:t>
            </a:r>
            <a:r>
              <a:rPr lang="de-DE" dirty="0" err="1" smtClean="0"/>
              <a:t>function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7E51-DE58-47F6-9B39-900FEC190E77}" type="datetime1">
              <a:rPr lang="de-DE" smtClean="0"/>
              <a:t>29.11.2021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05891" y="231719"/>
            <a:ext cx="5227894" cy="5319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kern="1200" dirty="0">
                <a:solidFill>
                  <a:srgbClr val="326CB3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189571" y="1204332"/>
            <a:ext cx="89544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5D </a:t>
            </a:r>
            <a:r>
              <a:rPr lang="de-DE" dirty="0" err="1" smtClean="0"/>
              <a:t>space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difficult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probe –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reasonable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diagnostics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enough</a:t>
            </a:r>
            <a:r>
              <a:rPr lang="de-DE" dirty="0" smtClean="0"/>
              <a:t>,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needs</a:t>
            </a:r>
            <a:r>
              <a:rPr lang="de-DE" dirty="0" smtClean="0"/>
              <a:t> a strong </a:t>
            </a:r>
            <a:r>
              <a:rPr lang="de-DE" dirty="0" err="1" smtClean="0"/>
              <a:t>prior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a </a:t>
            </a:r>
            <a:r>
              <a:rPr lang="de-DE" dirty="0" err="1" smtClean="0"/>
              <a:t>magnetic</a:t>
            </a:r>
            <a:r>
              <a:rPr lang="de-DE" dirty="0" smtClean="0"/>
              <a:t> </a:t>
            </a:r>
            <a:r>
              <a:rPr lang="de-DE" dirty="0" err="1" smtClean="0"/>
              <a:t>configuration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plasma</a:t>
            </a:r>
            <a:r>
              <a:rPr lang="de-DE" dirty="0" smtClean="0"/>
              <a:t> </a:t>
            </a:r>
            <a:r>
              <a:rPr lang="de-DE" dirty="0" err="1" smtClean="0"/>
              <a:t>profiles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FI </a:t>
            </a:r>
            <a:r>
              <a:rPr lang="de-DE" dirty="0" err="1" smtClean="0"/>
              <a:t>distribution</a:t>
            </a:r>
            <a:r>
              <a:rPr lang="de-DE" dirty="0" smtClean="0"/>
              <a:t> </a:t>
            </a:r>
            <a:r>
              <a:rPr lang="de-DE" dirty="0" err="1" smtClean="0"/>
              <a:t>function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deterministic</a:t>
            </a:r>
            <a:r>
              <a:rPr lang="de-DE" dirty="0" smtClean="0"/>
              <a:t>.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2"/>
          <a:srcRect l="4988" t="29394" r="32902" b="9377"/>
          <a:stretch/>
        </p:blipFill>
        <p:spPr>
          <a:xfrm>
            <a:off x="189571" y="3297920"/>
            <a:ext cx="4259766" cy="241143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/>
          <a:srcRect l="5083" t="11564" r="66035" b="9041"/>
          <a:stretch/>
        </p:blipFill>
        <p:spPr>
          <a:xfrm>
            <a:off x="5666677" y="2386361"/>
            <a:ext cx="2444149" cy="3858322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2319454" y="4315522"/>
            <a:ext cx="356839" cy="3345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7001960" y="3540445"/>
            <a:ext cx="356839" cy="3345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 Verbindung mit Pfeil 16"/>
          <p:cNvCxnSpPr/>
          <p:nvPr/>
        </p:nvCxnSpPr>
        <p:spPr>
          <a:xfrm flipV="1">
            <a:off x="2765502" y="3791415"/>
            <a:ext cx="4123249" cy="691375"/>
          </a:xfrm>
          <a:prstGeom prst="straightConnector1">
            <a:avLst/>
          </a:prstGeom>
          <a:ln w="539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85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Inferring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distribution</a:t>
            </a:r>
            <a:r>
              <a:rPr lang="de-DE" dirty="0" smtClean="0"/>
              <a:t> </a:t>
            </a:r>
            <a:r>
              <a:rPr lang="de-DE" dirty="0" err="1" smtClean="0"/>
              <a:t>function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7E51-DE58-47F6-9B39-900FEC190E77}" type="datetime1">
              <a:rPr lang="de-DE" smtClean="0"/>
              <a:t>29.11.2021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05891" y="231719"/>
            <a:ext cx="5227894" cy="5319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kern="1200" dirty="0">
                <a:solidFill>
                  <a:srgbClr val="326CB3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358776" y="1204332"/>
            <a:ext cx="8684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soluition</a:t>
            </a:r>
            <a:r>
              <a:rPr lang="de-DE" dirty="0" smtClean="0"/>
              <a:t>: Monte-Carlo </a:t>
            </a:r>
            <a:r>
              <a:rPr lang="de-DE" dirty="0" err="1" smtClean="0"/>
              <a:t>simulations</a:t>
            </a:r>
            <a:r>
              <a:rPr lang="de-DE" dirty="0" smtClean="0"/>
              <a:t> </a:t>
            </a:r>
            <a:r>
              <a:rPr lang="de-DE" dirty="0" err="1" smtClean="0"/>
              <a:t>contain</a:t>
            </a:r>
            <a:r>
              <a:rPr lang="de-DE" dirty="0" smtClean="0"/>
              <a:t> such </a:t>
            </a:r>
            <a:r>
              <a:rPr lang="de-DE" dirty="0" err="1" smtClean="0"/>
              <a:t>information</a:t>
            </a:r>
            <a:r>
              <a:rPr lang="de-DE" dirty="0" smtClean="0"/>
              <a:t> on </a:t>
            </a:r>
            <a:r>
              <a:rPr lang="de-DE" dirty="0" err="1" smtClean="0"/>
              <a:t>connectivity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different </a:t>
            </a:r>
            <a:r>
              <a:rPr lang="de-DE" dirty="0" err="1" smtClean="0"/>
              <a:t>regions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phase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r>
              <a:rPr lang="de-DE" dirty="0" smtClean="0"/>
              <a:t>.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try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represent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measured</a:t>
            </a:r>
            <a:r>
              <a:rPr lang="de-DE" dirty="0" smtClean="0"/>
              <a:t> </a:t>
            </a:r>
            <a:r>
              <a:rPr lang="de-DE" dirty="0" err="1" smtClean="0"/>
              <a:t>distribution</a:t>
            </a:r>
            <a:r>
              <a:rPr lang="de-DE" dirty="0" smtClean="0"/>
              <a:t> </a:t>
            </a:r>
            <a:r>
              <a:rPr lang="de-DE" dirty="0" err="1" smtClean="0"/>
              <a:t>function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FI </a:t>
            </a:r>
            <a:r>
              <a:rPr lang="de-DE" dirty="0" err="1" smtClean="0"/>
              <a:t>as</a:t>
            </a:r>
            <a:r>
              <a:rPr lang="de-DE" dirty="0" smtClean="0"/>
              <a:t> a linear </a:t>
            </a:r>
            <a:r>
              <a:rPr lang="de-DE" dirty="0" err="1" smtClean="0"/>
              <a:t>combination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pre-computed</a:t>
            </a:r>
            <a:r>
              <a:rPr lang="de-DE" dirty="0" smtClean="0"/>
              <a:t> </a:t>
            </a:r>
            <a:r>
              <a:rPr lang="de-DE" dirty="0" err="1" smtClean="0"/>
              <a:t>slowing</a:t>
            </a:r>
            <a:r>
              <a:rPr lang="de-DE" dirty="0" smtClean="0"/>
              <a:t> down </a:t>
            </a:r>
            <a:r>
              <a:rPr lang="de-DE" dirty="0" err="1" smtClean="0"/>
              <a:t>distribution</a:t>
            </a:r>
            <a:r>
              <a:rPr lang="de-DE" dirty="0" smtClean="0"/>
              <a:t> </a:t>
            </a:r>
            <a:r>
              <a:rPr lang="de-DE" dirty="0" err="1" smtClean="0"/>
              <a:t>functions</a:t>
            </a:r>
            <a:r>
              <a:rPr lang="de-DE" dirty="0" smtClean="0"/>
              <a:t>. First </a:t>
            </a:r>
            <a:r>
              <a:rPr lang="de-DE" dirty="0" err="1" smtClean="0"/>
              <a:t>tests</a:t>
            </a:r>
            <a:r>
              <a:rPr lang="de-DE" dirty="0" smtClean="0"/>
              <a:t> at EAST </a:t>
            </a:r>
            <a:r>
              <a:rPr lang="de-DE" dirty="0" err="1" smtClean="0"/>
              <a:t>and</a:t>
            </a:r>
            <a:r>
              <a:rPr lang="de-DE" dirty="0" smtClean="0"/>
              <a:t> TCV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successfull</a:t>
            </a:r>
            <a:r>
              <a:rPr lang="de-DE" dirty="0" smtClean="0"/>
              <a:t>. 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" y="2977375"/>
            <a:ext cx="9116568" cy="235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2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Why</a:t>
            </a:r>
            <a:r>
              <a:rPr lang="de-DE" dirty="0" smtClean="0"/>
              <a:t> do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a FI </a:t>
            </a:r>
            <a:r>
              <a:rPr lang="de-DE" dirty="0" err="1" smtClean="0"/>
              <a:t>tomography</a:t>
            </a:r>
            <a:r>
              <a:rPr lang="de-DE" dirty="0" smtClean="0"/>
              <a:t> in </a:t>
            </a:r>
            <a:r>
              <a:rPr lang="de-DE" dirty="0" err="1" smtClean="0"/>
              <a:t>stellarators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7E51-DE58-47F6-9B39-900FEC190E77}" type="datetime1">
              <a:rPr lang="de-DE" smtClean="0"/>
              <a:t>29.11.2021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05891" y="231719"/>
            <a:ext cx="5227894" cy="5319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kern="1200" dirty="0">
                <a:solidFill>
                  <a:srgbClr val="326CB3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138223" y="1286540"/>
            <a:ext cx="87293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Physics</a:t>
            </a:r>
            <a:r>
              <a:rPr lang="de-DE" dirty="0" smtClean="0"/>
              <a:t>: </a:t>
            </a:r>
            <a:r>
              <a:rPr lang="de-DE" dirty="0" err="1" smtClean="0"/>
              <a:t>knowledge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distribution</a:t>
            </a:r>
            <a:r>
              <a:rPr lang="de-DE" dirty="0" smtClean="0"/>
              <a:t> </a:t>
            </a:r>
            <a:r>
              <a:rPr lang="de-DE" dirty="0" err="1" smtClean="0"/>
              <a:t>function</a:t>
            </a:r>
            <a:r>
              <a:rPr lang="de-DE" dirty="0" smtClean="0"/>
              <a:t> </a:t>
            </a: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cannot</a:t>
            </a:r>
            <a:r>
              <a:rPr lang="de-DE" dirty="0" smtClean="0"/>
              <a:t> </a:t>
            </a:r>
            <a:r>
              <a:rPr lang="de-DE" dirty="0" err="1" smtClean="0"/>
              <a:t>measure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Machine</a:t>
            </a:r>
            <a:r>
              <a:rPr lang="de-DE" dirty="0" smtClean="0"/>
              <a:t> </a:t>
            </a:r>
            <a:r>
              <a:rPr lang="de-DE" dirty="0" err="1" smtClean="0"/>
              <a:t>development</a:t>
            </a:r>
            <a:r>
              <a:rPr lang="de-DE" dirty="0" smtClean="0"/>
              <a:t>: </a:t>
            </a:r>
            <a:r>
              <a:rPr lang="de-DE" dirty="0" err="1" smtClean="0"/>
              <a:t>strategic</a:t>
            </a:r>
            <a:r>
              <a:rPr lang="de-DE" dirty="0" smtClean="0"/>
              <a:t> </a:t>
            </a:r>
            <a:r>
              <a:rPr lang="de-DE" dirty="0" err="1" smtClean="0"/>
              <a:t>planning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diagnostic</a:t>
            </a:r>
            <a:r>
              <a:rPr lang="de-DE" dirty="0" smtClean="0"/>
              <a:t>, </a:t>
            </a:r>
            <a:r>
              <a:rPr lang="de-DE" dirty="0" err="1" smtClean="0"/>
              <a:t>maximizing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diagnostic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Specific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W7-X: </a:t>
            </a:r>
            <a:r>
              <a:rPr lang="de-DE" dirty="0" err="1" smtClean="0"/>
              <a:t>show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optimization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endParaRPr lang="de-DE" dirty="0" smtClean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12" y="2739579"/>
            <a:ext cx="5926765" cy="2957479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562987" y="5842041"/>
            <a:ext cx="1924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J. Faustin, NF 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052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First </a:t>
            </a:r>
            <a:r>
              <a:rPr lang="de-DE" dirty="0" err="1" smtClean="0"/>
              <a:t>try</a:t>
            </a:r>
            <a:r>
              <a:rPr lang="de-DE" dirty="0" smtClean="0"/>
              <a:t> in W7-X </a:t>
            </a:r>
            <a:r>
              <a:rPr lang="de-DE" dirty="0" err="1" smtClean="0"/>
              <a:t>simulations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7E51-DE58-47F6-9B39-900FEC190E77}" type="datetime1">
              <a:rPr lang="de-DE" smtClean="0"/>
              <a:t>29.11.2021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05891" y="231719"/>
            <a:ext cx="5227894" cy="5319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kern="1200" dirty="0">
                <a:solidFill>
                  <a:srgbClr val="326CB3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10887"/>
          <a:stretch/>
        </p:blipFill>
        <p:spPr bwMode="auto">
          <a:xfrm>
            <a:off x="4355976" y="1157946"/>
            <a:ext cx="4292724" cy="406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feld 28"/>
          <p:cNvSpPr txBox="1"/>
          <p:nvPr/>
        </p:nvSpPr>
        <p:spPr>
          <a:xfrm>
            <a:off x="2987824" y="1032514"/>
            <a:ext cx="1550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NI20 </a:t>
            </a:r>
            <a:r>
              <a:rPr lang="de-DE" dirty="0" err="1" smtClean="0"/>
              <a:t>sources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8" name="Textfeld 29"/>
          <p:cNvSpPr txBox="1"/>
          <p:nvPr/>
        </p:nvSpPr>
        <p:spPr>
          <a:xfrm>
            <a:off x="4211960" y="3480786"/>
            <a:ext cx="1550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NI21 </a:t>
            </a:r>
            <a:r>
              <a:rPr lang="de-DE" dirty="0" err="1" smtClean="0"/>
              <a:t>sources</a:t>
            </a:r>
            <a:r>
              <a:rPr lang="de-DE" dirty="0" smtClean="0"/>
              <a:t> </a:t>
            </a:r>
            <a:endParaRPr lang="de-DE" dirty="0"/>
          </a:p>
        </p:txBody>
      </p:sp>
      <p:grpSp>
        <p:nvGrpSpPr>
          <p:cNvPr id="49" name="Gruppieren 32"/>
          <p:cNvGrpSpPr/>
          <p:nvPr/>
        </p:nvGrpSpPr>
        <p:grpSpPr>
          <a:xfrm>
            <a:off x="3059832" y="1536570"/>
            <a:ext cx="1368152" cy="1368152"/>
            <a:chOff x="3199284" y="2467372"/>
            <a:chExt cx="1368152" cy="1368152"/>
          </a:xfrm>
        </p:grpSpPr>
        <p:grpSp>
          <p:nvGrpSpPr>
            <p:cNvPr id="50" name="Gruppieren 22"/>
            <p:cNvGrpSpPr/>
            <p:nvPr/>
          </p:nvGrpSpPr>
          <p:grpSpPr>
            <a:xfrm>
              <a:off x="3271292" y="2539380"/>
              <a:ext cx="1224136" cy="1224136"/>
              <a:chOff x="3271292" y="2539380"/>
              <a:chExt cx="1224136" cy="1224136"/>
            </a:xfrm>
          </p:grpSpPr>
          <p:sp>
            <p:nvSpPr>
              <p:cNvPr id="52" name="Ellipse 18"/>
              <p:cNvSpPr>
                <a:spLocks noChangeAspect="1"/>
              </p:cNvSpPr>
              <p:nvPr/>
            </p:nvSpPr>
            <p:spPr bwMode="auto">
              <a:xfrm>
                <a:off x="3271292" y="2539380"/>
                <a:ext cx="576064" cy="576064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dirty="0" smtClean="0"/>
                  <a:t>2</a:t>
                </a:r>
                <a:endParaRPr kumimoji="0" lang="de-DE" sz="20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3" name="Ellipse 19"/>
              <p:cNvSpPr>
                <a:spLocks noChangeAspect="1"/>
              </p:cNvSpPr>
              <p:nvPr/>
            </p:nvSpPr>
            <p:spPr bwMode="auto">
              <a:xfrm>
                <a:off x="3271292" y="3187452"/>
                <a:ext cx="576064" cy="576064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dirty="0" smtClean="0"/>
                  <a:t>3</a:t>
                </a:r>
                <a:endParaRPr kumimoji="0" lang="de-DE" sz="20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4" name="Ellipse 20"/>
              <p:cNvSpPr>
                <a:spLocks noChangeAspect="1"/>
              </p:cNvSpPr>
              <p:nvPr/>
            </p:nvSpPr>
            <p:spPr bwMode="auto">
              <a:xfrm>
                <a:off x="3919364" y="3187452"/>
                <a:ext cx="576064" cy="576064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dirty="0" smtClean="0"/>
                  <a:t>4</a:t>
                </a:r>
                <a:endParaRPr kumimoji="0" lang="de-DE" sz="20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5" name="Ellipse 21"/>
              <p:cNvSpPr>
                <a:spLocks noChangeAspect="1"/>
              </p:cNvSpPr>
              <p:nvPr/>
            </p:nvSpPr>
            <p:spPr bwMode="auto">
              <a:xfrm>
                <a:off x="3919364" y="2539380"/>
                <a:ext cx="576064" cy="576064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20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 Narrow" pitchFamily="34" charset="0"/>
                  </a:rPr>
                  <a:t>1</a:t>
                </a:r>
              </a:p>
            </p:txBody>
          </p:sp>
        </p:grpSp>
        <p:sp>
          <p:nvSpPr>
            <p:cNvPr id="51" name="Rechteck 30"/>
            <p:cNvSpPr/>
            <p:nvPr/>
          </p:nvSpPr>
          <p:spPr bwMode="auto">
            <a:xfrm>
              <a:off x="3199284" y="2467372"/>
              <a:ext cx="1368152" cy="1368152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itchFamily="34" charset="0"/>
              </a:endParaRPr>
            </a:p>
          </p:txBody>
        </p:sp>
      </p:grpSp>
      <p:grpSp>
        <p:nvGrpSpPr>
          <p:cNvPr id="56" name="Gruppieren 33"/>
          <p:cNvGrpSpPr/>
          <p:nvPr/>
        </p:nvGrpSpPr>
        <p:grpSpPr>
          <a:xfrm>
            <a:off x="4499992" y="4056850"/>
            <a:ext cx="1368152" cy="1368152"/>
            <a:chOff x="3991372" y="3835524"/>
            <a:chExt cx="1368152" cy="1368152"/>
          </a:xfrm>
        </p:grpSpPr>
        <p:grpSp>
          <p:nvGrpSpPr>
            <p:cNvPr id="57" name="Gruppieren 23"/>
            <p:cNvGrpSpPr/>
            <p:nvPr/>
          </p:nvGrpSpPr>
          <p:grpSpPr>
            <a:xfrm>
              <a:off x="4063380" y="3907532"/>
              <a:ext cx="1224136" cy="1224136"/>
              <a:chOff x="3271292" y="2539380"/>
              <a:chExt cx="1224136" cy="1224136"/>
            </a:xfrm>
          </p:grpSpPr>
          <p:sp>
            <p:nvSpPr>
              <p:cNvPr id="59" name="Ellipse 24"/>
              <p:cNvSpPr>
                <a:spLocks noChangeAspect="1"/>
              </p:cNvSpPr>
              <p:nvPr/>
            </p:nvSpPr>
            <p:spPr bwMode="auto">
              <a:xfrm>
                <a:off x="3271292" y="2539380"/>
                <a:ext cx="576064" cy="576064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dirty="0" smtClean="0"/>
                  <a:t>8</a:t>
                </a:r>
                <a:endParaRPr kumimoji="0" lang="de-DE" sz="20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0" name="Ellipse 25"/>
              <p:cNvSpPr>
                <a:spLocks noChangeAspect="1"/>
              </p:cNvSpPr>
              <p:nvPr/>
            </p:nvSpPr>
            <p:spPr bwMode="auto">
              <a:xfrm>
                <a:off x="3271292" y="3187452"/>
                <a:ext cx="576064" cy="57606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dirty="0" smtClean="0"/>
                  <a:t>5</a:t>
                </a:r>
                <a:endParaRPr kumimoji="0" lang="de-DE" sz="20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1" name="Ellipse 26"/>
              <p:cNvSpPr>
                <a:spLocks noChangeAspect="1"/>
              </p:cNvSpPr>
              <p:nvPr/>
            </p:nvSpPr>
            <p:spPr bwMode="auto">
              <a:xfrm>
                <a:off x="3919364" y="3187452"/>
                <a:ext cx="576064" cy="576064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dirty="0" smtClean="0"/>
                  <a:t>6</a:t>
                </a:r>
                <a:endParaRPr kumimoji="0" lang="de-DE" sz="20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2" name="Ellipse 27"/>
              <p:cNvSpPr>
                <a:spLocks noChangeAspect="1"/>
              </p:cNvSpPr>
              <p:nvPr/>
            </p:nvSpPr>
            <p:spPr bwMode="auto">
              <a:xfrm>
                <a:off x="3919364" y="2539380"/>
                <a:ext cx="576064" cy="576064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dirty="0" smtClean="0"/>
                  <a:t>7</a:t>
                </a:r>
                <a:endParaRPr kumimoji="0" lang="de-DE" sz="20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 Narrow" pitchFamily="34" charset="0"/>
                </a:endParaRPr>
              </a:p>
            </p:txBody>
          </p:sp>
        </p:grpSp>
        <p:sp>
          <p:nvSpPr>
            <p:cNvPr id="58" name="Rechteck 31"/>
            <p:cNvSpPr/>
            <p:nvPr/>
          </p:nvSpPr>
          <p:spPr bwMode="auto">
            <a:xfrm>
              <a:off x="3991372" y="3835524"/>
              <a:ext cx="1368152" cy="1368152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63" name="Textfeld 34"/>
          <p:cNvSpPr txBox="1"/>
          <p:nvPr/>
        </p:nvSpPr>
        <p:spPr>
          <a:xfrm>
            <a:off x="6372200" y="4841619"/>
            <a:ext cx="27414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2"/>
                </a:solidFill>
              </a:rPr>
              <a:t>(More) radial </a:t>
            </a:r>
            <a:r>
              <a:rPr lang="de-DE" dirty="0" err="1" smtClean="0">
                <a:solidFill>
                  <a:schemeClr val="accent2"/>
                </a:solidFill>
              </a:rPr>
              <a:t>sources</a:t>
            </a:r>
            <a:endParaRPr lang="de-DE" dirty="0" smtClean="0">
              <a:solidFill>
                <a:schemeClr val="accent2"/>
              </a:solidFill>
            </a:endParaRPr>
          </a:p>
          <a:p>
            <a:r>
              <a:rPr lang="de-DE" dirty="0" smtClean="0"/>
              <a:t>(More) tangential </a:t>
            </a:r>
            <a:r>
              <a:rPr lang="de-DE" dirty="0" err="1" smtClean="0"/>
              <a:t>sources</a:t>
            </a:r>
            <a:endParaRPr lang="de-DE" dirty="0"/>
          </a:p>
        </p:txBody>
      </p:sp>
      <p:cxnSp>
        <p:nvCxnSpPr>
          <p:cNvPr id="64" name="Gerade Verbindung 36"/>
          <p:cNvCxnSpPr/>
          <p:nvPr/>
        </p:nvCxnSpPr>
        <p:spPr bwMode="auto">
          <a:xfrm flipV="1">
            <a:off x="4638563" y="1680586"/>
            <a:ext cx="3893877" cy="532891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65" name="Gerade Verbindung 42"/>
          <p:cNvCxnSpPr/>
          <p:nvPr/>
        </p:nvCxnSpPr>
        <p:spPr bwMode="auto">
          <a:xfrm flipV="1">
            <a:off x="6187229" y="2904723"/>
            <a:ext cx="2705251" cy="162911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66" name="Gerade Verbindung 45"/>
          <p:cNvCxnSpPr/>
          <p:nvPr/>
        </p:nvCxnSpPr>
        <p:spPr bwMode="auto">
          <a:xfrm flipV="1">
            <a:off x="4686133" y="1568640"/>
            <a:ext cx="3858451" cy="1125822"/>
          </a:xfrm>
          <a:prstGeom prst="lin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67" name="Gerade Verbindung 49"/>
          <p:cNvCxnSpPr/>
          <p:nvPr/>
        </p:nvCxnSpPr>
        <p:spPr bwMode="auto">
          <a:xfrm flipV="1">
            <a:off x="6023377" y="2937598"/>
            <a:ext cx="2986335" cy="1284388"/>
          </a:xfrm>
          <a:prstGeom prst="lin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pic>
        <p:nvPicPr>
          <p:cNvPr id="68" name="Grafik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4282" y="4056850"/>
            <a:ext cx="2829667" cy="212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TextBox 54"/>
          <p:cNvSpPr txBox="1"/>
          <p:nvPr/>
        </p:nvSpPr>
        <p:spPr>
          <a:xfrm>
            <a:off x="372360" y="1157946"/>
            <a:ext cx="21114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/>
              <a:t>NBI Energy mix: E:E/2:E/3</a:t>
            </a:r>
          </a:p>
          <a:p>
            <a:r>
              <a:rPr lang="da-DK" sz="2000" dirty="0" smtClean="0"/>
              <a:t>65:25:10</a:t>
            </a:r>
          </a:p>
          <a:p>
            <a:endParaRPr lang="da-DK" sz="2000" dirty="0"/>
          </a:p>
          <a:p>
            <a:r>
              <a:rPr lang="da-DK" sz="2000" dirty="0" smtClean="0"/>
              <a:t>8x3=24 </a:t>
            </a:r>
          </a:p>
          <a:p>
            <a:r>
              <a:rPr lang="da-DK" sz="2000" dirty="0" smtClean="0"/>
              <a:t>5D </a:t>
            </a:r>
            <a:r>
              <a:rPr lang="da-DK" sz="2000" dirty="0" err="1" smtClean="0"/>
              <a:t>phase-space</a:t>
            </a:r>
            <a:r>
              <a:rPr lang="da-DK" sz="2000" dirty="0" smtClean="0"/>
              <a:t> distributions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427247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First </a:t>
            </a:r>
            <a:r>
              <a:rPr lang="de-DE" dirty="0" err="1"/>
              <a:t>try</a:t>
            </a:r>
            <a:r>
              <a:rPr lang="de-DE" dirty="0"/>
              <a:t> in </a:t>
            </a:r>
            <a:r>
              <a:rPr lang="de-DE" dirty="0" smtClean="0"/>
              <a:t>W7-X </a:t>
            </a:r>
            <a:r>
              <a:rPr lang="de-DE" dirty="0" err="1" smtClean="0"/>
              <a:t>simulations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7E51-DE58-47F6-9B39-900FEC190E77}" type="datetime1">
              <a:rPr lang="de-DE" smtClean="0"/>
              <a:t>29.11.2021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05891" y="231719"/>
            <a:ext cx="5227894" cy="5319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kern="1200" dirty="0">
                <a:solidFill>
                  <a:srgbClr val="326CB3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9"/>
              <p:cNvSpPr/>
              <p:nvPr/>
            </p:nvSpPr>
            <p:spPr>
              <a:xfrm>
                <a:off x="303231" y="1396262"/>
                <a:ext cx="2923557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da-DK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=∑</m:t>
                      </m:r>
                      <m:sSub>
                        <m:sSubPr>
                          <m:ctrlPr>
                            <a:rPr lang="da-DK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a-DK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da-DK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a-DK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𝑆𝐷𝑖</m:t>
                          </m:r>
                        </m:sub>
                      </m:sSub>
                      <m:r>
                        <a:rPr lang="da-DK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a-DK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da-DK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𝑆𝐷</m:t>
                          </m:r>
                        </m:sub>
                      </m:sSub>
                      <m:r>
                        <a:rPr lang="da-DK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31" y="1396262"/>
                <a:ext cx="2923557" cy="461665"/>
              </a:xfrm>
              <a:prstGeom prst="rect">
                <a:avLst/>
              </a:prstGeom>
              <a:blipFill>
                <a:blip r:embed="rId2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10"/>
              <p:cNvSpPr txBox="1"/>
              <p:nvPr/>
            </p:nvSpPr>
            <p:spPr>
              <a:xfrm>
                <a:off x="3773319" y="1442429"/>
                <a:ext cx="3662476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ts val="324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a-DK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a-DK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𝑊𝐹</m:t>
                      </m:r>
                      <m:r>
                        <a:rPr lang="da-DK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a-DK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sSub>
                        <m:sSubPr>
                          <m:ctrlPr>
                            <a:rPr lang="da-DK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da-DK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𝑆𝐷</m:t>
                          </m:r>
                        </m:sub>
                      </m:sSub>
                      <m:r>
                        <a:rPr lang="da-DK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a-DK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a-DK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da-DK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𝑆𝐷</m:t>
                          </m:r>
                        </m:sub>
                      </m:sSub>
                      <m:r>
                        <a:rPr lang="da-DK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dirty="0" err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319" y="1442429"/>
                <a:ext cx="3662476" cy="369332"/>
              </a:xfrm>
              <a:prstGeom prst="rect">
                <a:avLst/>
              </a:prstGeom>
              <a:blipFill>
                <a:blip r:embed="rId3"/>
                <a:stretch>
                  <a:fillRect l="-829" r="-663" b="-1290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11"/>
          <p:cNvSpPr txBox="1"/>
          <p:nvPr/>
        </p:nvSpPr>
        <p:spPr>
          <a:xfrm>
            <a:off x="323403" y="1026931"/>
            <a:ext cx="2685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 smtClean="0"/>
              <a:t>True solution</a:t>
            </a:r>
          </a:p>
        </p:txBody>
      </p:sp>
      <p:sp>
        <p:nvSpPr>
          <p:cNvPr id="51" name="TextBox 12"/>
          <p:cNvSpPr txBox="1"/>
          <p:nvPr/>
        </p:nvSpPr>
        <p:spPr>
          <a:xfrm>
            <a:off x="3629303" y="1026931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 err="1" smtClean="0"/>
              <a:t>Synthetic</a:t>
            </a:r>
            <a:r>
              <a:rPr lang="da-DK" sz="1800" dirty="0" smtClean="0"/>
              <a:t> signal / Forward problem</a:t>
            </a:r>
            <a:endParaRPr lang="da-DK" sz="1800" dirty="0"/>
          </a:p>
        </p:txBody>
      </p:sp>
      <p:sp>
        <p:nvSpPr>
          <p:cNvPr id="52" name="TextBox 13"/>
          <p:cNvSpPr txBox="1"/>
          <p:nvPr/>
        </p:nvSpPr>
        <p:spPr>
          <a:xfrm>
            <a:off x="7518589" y="1348369"/>
            <a:ext cx="1043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 smtClean="0"/>
              <a:t>+10% </a:t>
            </a:r>
            <a:r>
              <a:rPr lang="da-DK" sz="1800" dirty="0" err="1" smtClean="0"/>
              <a:t>noise</a:t>
            </a:r>
            <a:endParaRPr lang="da-DK" sz="1800" dirty="0"/>
          </a:p>
        </p:txBody>
      </p:sp>
      <p:pic>
        <p:nvPicPr>
          <p:cNvPr id="5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856" y="2717330"/>
            <a:ext cx="4054120" cy="3040590"/>
          </a:xfrm>
          <a:prstGeom prst="rect">
            <a:avLst/>
          </a:prstGeom>
        </p:spPr>
      </p:pic>
      <p:pic>
        <p:nvPicPr>
          <p:cNvPr id="54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2474923"/>
            <a:ext cx="4071412" cy="3748756"/>
          </a:xfrm>
          <a:prstGeom prst="rect">
            <a:avLst/>
          </a:prstGeom>
        </p:spPr>
      </p:pic>
      <p:sp>
        <p:nvSpPr>
          <p:cNvPr id="55" name="TextBox 7"/>
          <p:cNvSpPr txBox="1"/>
          <p:nvPr/>
        </p:nvSpPr>
        <p:spPr>
          <a:xfrm>
            <a:off x="129792" y="2829869"/>
            <a:ext cx="6480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A1</a:t>
            </a:r>
          </a:p>
          <a:p>
            <a:endParaRPr lang="da-DK" dirty="0" smtClean="0"/>
          </a:p>
          <a:p>
            <a:endParaRPr lang="da-DK" dirty="0"/>
          </a:p>
          <a:p>
            <a:r>
              <a:rPr lang="da-DK" dirty="0" smtClean="0"/>
              <a:t>A7</a:t>
            </a:r>
          </a:p>
          <a:p>
            <a:endParaRPr lang="da-DK" dirty="0" smtClean="0"/>
          </a:p>
          <a:p>
            <a:endParaRPr lang="da-DK" dirty="0"/>
          </a:p>
          <a:p>
            <a:r>
              <a:rPr lang="da-DK" dirty="0" smtClean="0"/>
              <a:t>A13</a:t>
            </a:r>
          </a:p>
          <a:p>
            <a:endParaRPr lang="da-DK" dirty="0"/>
          </a:p>
          <a:p>
            <a:endParaRPr lang="da-DK" dirty="0" smtClean="0"/>
          </a:p>
          <a:p>
            <a:r>
              <a:rPr lang="da-DK" dirty="0" smtClean="0"/>
              <a:t>A19</a:t>
            </a:r>
            <a:endParaRPr lang="da-DK" dirty="0"/>
          </a:p>
        </p:txBody>
      </p:sp>
      <p:sp>
        <p:nvSpPr>
          <p:cNvPr id="56" name="TextBox 17"/>
          <p:cNvSpPr txBox="1"/>
          <p:nvPr/>
        </p:nvSpPr>
        <p:spPr>
          <a:xfrm>
            <a:off x="4106151" y="2824000"/>
            <a:ext cx="6480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A4</a:t>
            </a:r>
          </a:p>
          <a:p>
            <a:endParaRPr lang="da-DK" dirty="0" smtClean="0"/>
          </a:p>
          <a:p>
            <a:endParaRPr lang="da-DK" dirty="0"/>
          </a:p>
          <a:p>
            <a:r>
              <a:rPr lang="da-DK" dirty="0" smtClean="0"/>
              <a:t>A10</a:t>
            </a:r>
          </a:p>
          <a:p>
            <a:endParaRPr lang="da-DK" dirty="0"/>
          </a:p>
          <a:p>
            <a:endParaRPr lang="da-DK" dirty="0" smtClean="0"/>
          </a:p>
          <a:p>
            <a:r>
              <a:rPr lang="da-DK" dirty="0" smtClean="0"/>
              <a:t>A16</a:t>
            </a:r>
          </a:p>
          <a:p>
            <a:endParaRPr lang="da-DK" dirty="0"/>
          </a:p>
          <a:p>
            <a:endParaRPr lang="da-DK" dirty="0" smtClean="0"/>
          </a:p>
          <a:p>
            <a:r>
              <a:rPr lang="da-DK" dirty="0" smtClean="0"/>
              <a:t>A22</a:t>
            </a:r>
            <a:endParaRPr lang="da-DK" dirty="0"/>
          </a:p>
        </p:txBody>
      </p:sp>
      <p:sp>
        <p:nvSpPr>
          <p:cNvPr id="57" name="Rectangle 5"/>
          <p:cNvSpPr/>
          <p:nvPr/>
        </p:nvSpPr>
        <p:spPr>
          <a:xfrm>
            <a:off x="944916" y="2305646"/>
            <a:ext cx="2841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/>
              <a:t>24 5D BEAMS3D simulations</a:t>
            </a:r>
            <a:endParaRPr lang="da-DK" dirty="0"/>
          </a:p>
        </p:txBody>
      </p:sp>
      <p:cxnSp>
        <p:nvCxnSpPr>
          <p:cNvPr id="58" name="Straight Arrow Connector 14"/>
          <p:cNvCxnSpPr/>
          <p:nvPr/>
        </p:nvCxnSpPr>
        <p:spPr bwMode="auto">
          <a:xfrm flipV="1">
            <a:off x="2117135" y="1811761"/>
            <a:ext cx="432048" cy="504408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Arrow Connector 19"/>
          <p:cNvCxnSpPr/>
          <p:nvPr/>
        </p:nvCxnSpPr>
        <p:spPr bwMode="auto">
          <a:xfrm>
            <a:off x="4136422" y="1892173"/>
            <a:ext cx="1293081" cy="76255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TextBox 16"/>
          <p:cNvSpPr txBox="1"/>
          <p:nvPr/>
        </p:nvSpPr>
        <p:spPr>
          <a:xfrm>
            <a:off x="5429504" y="2365803"/>
            <a:ext cx="3132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 smtClean="0"/>
              <a:t>14 </a:t>
            </a:r>
            <a:r>
              <a:rPr lang="da-DK" sz="1800" dirty="0" err="1" smtClean="0"/>
              <a:t>Doppler-shift</a:t>
            </a:r>
            <a:r>
              <a:rPr lang="da-DK" sz="1800" dirty="0" smtClean="0"/>
              <a:t> </a:t>
            </a:r>
            <a:r>
              <a:rPr lang="da-DK" sz="1800" dirty="0" err="1" smtClean="0"/>
              <a:t>spectra</a:t>
            </a:r>
            <a:r>
              <a:rPr lang="da-DK" sz="1800" dirty="0" smtClean="0"/>
              <a:t> </a:t>
            </a:r>
            <a:endParaRPr lang="da-DK" sz="1800" dirty="0"/>
          </a:p>
        </p:txBody>
      </p:sp>
      <p:sp>
        <p:nvSpPr>
          <p:cNvPr id="6" name="Textfeld 5"/>
          <p:cNvSpPr txBox="1"/>
          <p:nvPr/>
        </p:nvSpPr>
        <p:spPr>
          <a:xfrm>
            <a:off x="5830947" y="5920686"/>
            <a:ext cx="1864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Credit</a:t>
            </a:r>
            <a:r>
              <a:rPr lang="de-DE" dirty="0" smtClean="0"/>
              <a:t>: B. Schmidt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991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andard">
      <a:majorFont>
        <a:latin typeface="Arial Narrow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768</Words>
  <Application>Microsoft Office PowerPoint</Application>
  <PresentationFormat>Bildschirmpräsentation (4:3)</PresentationFormat>
  <Paragraphs>140</Paragraphs>
  <Slides>15</Slides>
  <Notes>0</Notes>
  <HiddenSlides>1</HiddenSlides>
  <MMClips>1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Arial Narrow</vt:lpstr>
      <vt:lpstr>Calibri</vt:lpstr>
      <vt:lpstr>Cambria Math</vt:lpstr>
      <vt:lpstr>Verdana</vt:lpstr>
      <vt:lpstr>Office</vt:lpstr>
      <vt:lpstr>Reconstruction of 4D and 5D fast-ion phase space distribution functions in tokamaks and stellarators</vt:lpstr>
      <vt:lpstr>Inferring the distribution function from the measurements</vt:lpstr>
      <vt:lpstr>Inferring the distribution function from the measurements</vt:lpstr>
      <vt:lpstr>Inferring the distribution function from the measurements</vt:lpstr>
      <vt:lpstr>Inferring the distribution function from the measurements</vt:lpstr>
      <vt:lpstr>Inferring the distribution function from the measurements</vt:lpstr>
      <vt:lpstr>Why do we need a FI tomography in stellarators?</vt:lpstr>
      <vt:lpstr>First try in W7-X simulations</vt:lpstr>
      <vt:lpstr>First try in W7-X simulations</vt:lpstr>
      <vt:lpstr>First try in W7-X simulations</vt:lpstr>
      <vt:lpstr>First try on W7-X simulations</vt:lpstr>
      <vt:lpstr>First try on W7-X simulations</vt:lpstr>
      <vt:lpstr>Diagnostic optimization software</vt:lpstr>
      <vt:lpstr>Organizational</vt:lpstr>
      <vt:lpstr>In conclusion</vt:lpstr>
    </vt:vector>
  </TitlesOfParts>
  <Company>Max-Planck-Institut f. Plasmaphysik, Greifswald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IPP Power Point template 4:3</dc:title>
  <dc:creator>Peter Kurz</dc:creator>
  <cp:lastModifiedBy>Dmitry Moseev</cp:lastModifiedBy>
  <cp:revision>317</cp:revision>
  <dcterms:created xsi:type="dcterms:W3CDTF">2018-08-24T10:28:29Z</dcterms:created>
  <dcterms:modified xsi:type="dcterms:W3CDTF">2021-11-29T09:43:16Z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7X-KKS">
    <vt:lpwstr> </vt:lpwstr>
  </property>
  <property fmtid="{D5CDD505-2E9C-101B-9397-08002B2CF9AE}" pid="3" name="W7X-DOKKENZ">
    <vt:lpwstr> </vt:lpwstr>
  </property>
  <property fmtid="{D5CDD505-2E9C-101B-9397-08002B2CF9AE}" pid="4" name="STICHWORT">
    <vt:lpwstr> </vt:lpwstr>
  </property>
  <property fmtid="{D5CDD505-2E9C-101B-9397-08002B2CF9AE}" pid="5" name="VERSION_W7X">
    <vt:lpwstr> </vt:lpwstr>
  </property>
</Properties>
</file>