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9" r:id="rId3"/>
    <p:sldId id="292" r:id="rId4"/>
    <p:sldId id="287" r:id="rId5"/>
    <p:sldId id="290" r:id="rId6"/>
    <p:sldId id="286" r:id="rId7"/>
    <p:sldId id="285" r:id="rId8"/>
    <p:sldId id="291" r:id="rId9"/>
    <p:sldId id="293" r:id="rId10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41" d="100"/>
          <a:sy n="141" d="100"/>
        </p:scale>
        <p:origin x="102" y="2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06/10/2021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06/10/2021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59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33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184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96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7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06/10/2021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fus.eu/doku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TSVV3 – Regular advancement meeting</a:t>
            </a:r>
            <a:br>
              <a:rPr lang="en-US" dirty="0" smtClean="0"/>
            </a:br>
            <a:r>
              <a:rPr lang="en-US" sz="2800" b="0" dirty="0" smtClean="0"/>
              <a:t>06</a:t>
            </a:r>
            <a:r>
              <a:rPr lang="en-US" sz="2800" b="0" dirty="0" smtClean="0"/>
              <a:t>/10/2021 </a:t>
            </a:r>
            <a:r>
              <a:rPr lang="en-US" sz="2800" b="0" dirty="0" smtClean="0"/>
              <a:t>– Task </a:t>
            </a:r>
            <a:r>
              <a:rPr lang="en-US" sz="2800" b="0" dirty="0" smtClean="0"/>
              <a:t>2: sheath boundary conditions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i="1" dirty="0" smtClean="0"/>
              <a:t>Project news</a:t>
            </a:r>
            <a:endParaRPr lang="en-US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P. Tamain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b="1597"/>
          <a:stretch/>
        </p:blipFill>
        <p:spPr>
          <a:xfrm>
            <a:off x="755576" y="786313"/>
            <a:ext cx="8233136" cy="378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Scientific Board meeting 29/09 (1)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P. Tamain presented progress report at Scientific Board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No specific question or remark on project orientation / progress</a:t>
            </a:r>
            <a:endParaRPr lang="en-US" sz="16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Key news: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Support for mobility will increase in 2022, but no official number yet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Report for 2021 requested for 31/12/2021 but several PIs requested some flexibility following late start of project. SB promises flexibility on achievement of milestones but report should be delivered on time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/>
              <a:t>Need to plan </a:t>
            </a:r>
            <a:r>
              <a:rPr lang="en-US" sz="1600" b="1" dirty="0" smtClean="0">
                <a:solidFill>
                  <a:srgbClr val="FF0000"/>
                </a:solidFill>
              </a:rPr>
              <a:t>global project meeting for ~ end of November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Scientific Board meeting 29/09 (2)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Long discussion on 2 practical points:</a:t>
            </a:r>
            <a:endParaRPr lang="en-US" sz="18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 smtClean="0"/>
              <a:t>IMAS-</a:t>
            </a:r>
            <a:r>
              <a:rPr lang="en-US" sz="1600" dirty="0" err="1" smtClean="0"/>
              <a:t>ification</a:t>
            </a:r>
            <a:r>
              <a:rPr lang="en-US" sz="1600" dirty="0" smtClean="0"/>
              <a:t>: with drop of available resources, ACH proposes to </a:t>
            </a:r>
            <a:r>
              <a:rPr lang="en-US" sz="1600" b="1" dirty="0" smtClean="0">
                <a:solidFill>
                  <a:srgbClr val="FF0000"/>
                </a:solidFill>
              </a:rPr>
              <a:t>only support implementation</a:t>
            </a:r>
            <a:r>
              <a:rPr lang="en-US" sz="1600" dirty="0" smtClean="0"/>
              <a:t> in codes (ticketing system) made by code developers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/>
              <a:t>Acknowledged this will slow-down process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/>
              <a:t>We should work upstream on identification of key data structures needed for output in our codes =&gt; e-mail before next week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Code progress monitoring</a:t>
            </a:r>
            <a:r>
              <a:rPr lang="en-US" sz="1600" dirty="0" smtClean="0"/>
              <a:t>: many discussions on exact purpose of it and criteria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/>
              <a:t>Temptation to add more criteria (e.g., coding standards, compiler compliance…)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/>
              <a:t>No official decision made but might evolve in the near future</a:t>
            </a:r>
            <a:endParaRPr lang="en-US" sz="16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Update: </a:t>
            </a:r>
            <a:r>
              <a:rPr lang="en-US" dirty="0" err="1" smtClean="0"/>
              <a:t>Gitlab</a:t>
            </a:r>
            <a:r>
              <a:rPr lang="en-US" dirty="0" smtClean="0"/>
              <a:t> on Gateway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| Page </a:t>
            </a:r>
            <a:fld id="{6A6D9FA1-99C7-4910-8E32-B85D378B0060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Correction</a:t>
            </a:r>
            <a:r>
              <a:rPr lang="en-US" sz="1800" dirty="0" smtClean="0"/>
              <a:t>: a</a:t>
            </a:r>
            <a:r>
              <a:rPr lang="en-US" sz="1800" dirty="0" smtClean="0"/>
              <a:t>fter interaction with ACH </a:t>
            </a:r>
            <a:r>
              <a:rPr lang="en-US" sz="1800" dirty="0" smtClean="0"/>
              <a:t>IPPLM, </a:t>
            </a:r>
            <a:r>
              <a:rPr lang="en-US" sz="1800" b="1" dirty="0" smtClean="0">
                <a:solidFill>
                  <a:srgbClr val="FF0000"/>
                </a:solidFill>
              </a:rPr>
              <a:t>Gateway’s </a:t>
            </a:r>
            <a:r>
              <a:rPr lang="en-US" sz="1800" b="1" dirty="0" err="1" smtClean="0">
                <a:solidFill>
                  <a:srgbClr val="FF0000"/>
                </a:solidFill>
              </a:rPr>
              <a:t>Gitlab</a:t>
            </a:r>
            <a:r>
              <a:rPr lang="en-US" sz="1800" b="1" dirty="0" smtClean="0">
                <a:solidFill>
                  <a:srgbClr val="FF0000"/>
                </a:solidFill>
              </a:rPr>
              <a:t> not yet open </a:t>
            </a:r>
            <a:r>
              <a:rPr lang="en-US" sz="1800" dirty="0" smtClean="0"/>
              <a:t>to non ITM/IMAS-related projects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247650" lvl="1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Nevertheless, </a:t>
            </a:r>
            <a:r>
              <a:rPr lang="en-US" sz="1800" b="1" dirty="0" smtClean="0">
                <a:solidFill>
                  <a:srgbClr val="FF0000"/>
                </a:solidFill>
              </a:rPr>
              <a:t>opening an account on the Gateway </a:t>
            </a:r>
            <a:r>
              <a:rPr lang="en-US" sz="1800" b="1" dirty="0" smtClean="0">
                <a:solidFill>
                  <a:srgbClr val="FF0000"/>
                </a:solidFill>
              </a:rPr>
              <a:t>remains necessary </a:t>
            </a:r>
            <a:r>
              <a:rPr lang="en-US" sz="1800" dirty="0" smtClean="0"/>
              <a:t>for interaction with ACH on IMAS-</a:t>
            </a:r>
            <a:r>
              <a:rPr lang="en-US" sz="1800" dirty="0" err="1" smtClean="0"/>
              <a:t>ification</a:t>
            </a:r>
            <a:endParaRPr lang="en-US" sz="1800" dirty="0" smtClean="0"/>
          </a:p>
          <a:p>
            <a:pPr marL="70485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Procedure to open account: </a:t>
            </a:r>
            <a:r>
              <a:rPr lang="en-US" sz="1600" dirty="0" smtClean="0">
                <a:hlinkClick r:id="rId3"/>
              </a:rPr>
              <a:t>https://wiki.eufus.eu/doku.php</a:t>
            </a:r>
            <a:endParaRPr lang="en-US" sz="1600" b="1" i="1" dirty="0" smtClean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reporting and call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Report for 4</a:t>
            </a:r>
            <a:r>
              <a:rPr lang="en-US" baseline="30000" dirty="0" smtClean="0"/>
              <a:t>th</a:t>
            </a:r>
            <a:r>
              <a:rPr lang="en-US" dirty="0" smtClean="0"/>
              <a:t> cycle of Marconi-Fusion submitted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Will be made available on the Wiki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Call for proposals </a:t>
            </a:r>
            <a:r>
              <a:rPr lang="en-US" dirty="0" smtClean="0"/>
              <a:t>for next cycle out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err="1" smtClean="0"/>
              <a:t>EUROfusion</a:t>
            </a:r>
            <a:r>
              <a:rPr lang="en-US" sz="1600" dirty="0" smtClean="0"/>
              <a:t> deadline: Friday November 19</a:t>
            </a:r>
            <a:r>
              <a:rPr lang="en-US" sz="1600" baseline="30000" dirty="0" smtClean="0"/>
              <a:t>th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Suggest to prepare task by task =&gt; rely on task </a:t>
            </a:r>
            <a:r>
              <a:rPr lang="en-US" sz="1600" b="1" dirty="0" smtClean="0">
                <a:solidFill>
                  <a:srgbClr val="0000FF"/>
                </a:solidFill>
              </a:rPr>
              <a:t>ROs to gather needs for each task by 05/11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E-mail will be sent after this meeting</a:t>
            </a:r>
            <a:endParaRPr lang="en-US" sz="16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68583"/>
              </p:ext>
            </p:extLst>
          </p:nvPr>
        </p:nvGraphicFramePr>
        <p:xfrm>
          <a:off x="185171" y="699542"/>
          <a:ext cx="8851325" cy="2372356"/>
        </p:xfrm>
        <a:graphic>
          <a:graphicData uri="http://schemas.openxmlformats.org/drawingml/2006/table">
            <a:tbl>
              <a:tblPr/>
              <a:tblGrid>
                <a:gridCol w="8851325">
                  <a:extLst>
                    <a:ext uri="{9D8B030D-6E8A-4147-A177-3AD203B41FA5}">
                      <a16:colId xmlns:a16="http://schemas.microsoft.com/office/drawing/2014/main" val="973849662"/>
                    </a:ext>
                  </a:extLst>
                </a:gridCol>
              </a:tblGrid>
              <a:tr h="112485">
                <a:tc>
                  <a:txBody>
                    <a:bodyPr/>
                    <a:lstStyle/>
                    <a:p>
                      <a:r>
                        <a:rPr lang="it-IT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Reduced turbulence model</a:t>
                      </a:r>
                      <a:r>
                        <a:rPr lang="it-IT" sz="105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applied in 2D mean-field simulations</a:t>
                      </a:r>
                      <a:endParaRPr lang="it-IT" sz="105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 Dekeyser et al : 5th October 2021 | DocumentID : 30660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: A self-consistent k-model for anomalous transport due to electrostatic ExB drift turbulence in the scrape-off layer and implementation in SOLPS-ITER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 : The 18th International Workshop on Plasma Edge Theory in Fusion Devices (PET21), Lausanne, Switzerland, 13th September 2021.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R. Coosemans, S. Carli, M. Baelmans</a:t>
                      </a:r>
                    </a:p>
                    <a:p>
                      <a:endParaRPr lang="it-IT" sz="8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r>
                        <a:rPr lang="it-IT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P-adaptivity in HDG edge plasma code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 Piraccini et al : 1st October 2021 | DocumentID : 30639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: Spatial adaptivity in SOLEDGE3X-HDG for edge plasma simulations in versatile magnetic and reactor geometries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 : Contributions to Plasma Physics, .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F. Schwander, E. Serre, G. Giorgiani, M. Scotto D’Abusco</a:t>
                      </a:r>
                    </a:p>
                    <a:p>
                      <a:endParaRPr lang="it-IT" sz="8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Kinetic neutrals in SOLEDGE3X 2D simulations for ITER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N. RIVALS et al : 29th September 2021 | DocumentID : 30617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: SOLEDGE3X full vessel plasma simulations for computation of ITER first-wall fluxes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 : The 18th International Workshop on Plasma Edge Theory in Fusion Devices (PET21), Lausanne, Switzerland, 13th September 2021.</a:t>
                      </a:r>
                    </a:p>
                    <a:p>
                      <a:r>
                        <a:rPr lang="it-IT" sz="9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P. Tamain, Y. Marandet, X. Bonnin, H. Bufferand, R. A. Pitts, G. Falchetto, H. Yang, G. Ciraolo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83586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32279"/>
              </p:ext>
            </p:extLst>
          </p:nvPr>
        </p:nvGraphicFramePr>
        <p:xfrm>
          <a:off x="435928" y="843558"/>
          <a:ext cx="8229600" cy="2723274"/>
        </p:xfrm>
        <a:graphic>
          <a:graphicData uri="http://schemas.openxmlformats.org/drawingml/2006/table">
            <a:tbl>
              <a:tblPr/>
              <a:tblGrid>
                <a:gridCol w="1951003">
                  <a:extLst>
                    <a:ext uri="{9D8B030D-6E8A-4147-A177-3AD203B41FA5}">
                      <a16:colId xmlns:a16="http://schemas.microsoft.com/office/drawing/2014/main" val="3058334046"/>
                    </a:ext>
                  </a:extLst>
                </a:gridCol>
                <a:gridCol w="2940851">
                  <a:extLst>
                    <a:ext uri="{9D8B030D-6E8A-4147-A177-3AD203B41FA5}">
                      <a16:colId xmlns:a16="http://schemas.microsoft.com/office/drawing/2014/main" val="226194461"/>
                    </a:ext>
                  </a:extLst>
                </a:gridCol>
                <a:gridCol w="1951003">
                  <a:extLst>
                    <a:ext uri="{9D8B030D-6E8A-4147-A177-3AD203B41FA5}">
                      <a16:colId xmlns:a16="http://schemas.microsoft.com/office/drawing/2014/main" val="1263326048"/>
                    </a:ext>
                  </a:extLst>
                </a:gridCol>
                <a:gridCol w="1028102">
                  <a:extLst>
                    <a:ext uri="{9D8B030D-6E8A-4147-A177-3AD203B41FA5}">
                      <a16:colId xmlns:a16="http://schemas.microsoft.com/office/drawing/2014/main" val="690130126"/>
                    </a:ext>
                  </a:extLst>
                </a:gridCol>
                <a:gridCol w="358641">
                  <a:extLst>
                    <a:ext uri="{9D8B030D-6E8A-4147-A177-3AD203B41FA5}">
                      <a16:colId xmlns:a16="http://schemas.microsoft.com/office/drawing/2014/main" val="3759262585"/>
                    </a:ext>
                  </a:extLst>
                </a:gridCol>
              </a:tblGrid>
              <a:tr h="23094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Title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exactly?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94282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D3.1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Implementation and generalization of RANS transport models and related BCs in edge codes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a) One-equation k model in EBC/SOLEDGE3X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KUL, CEA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87085"/>
                  </a:ext>
                </a:extLst>
              </a:tr>
              <a:tr h="4982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b) Basic two-equation k-ε/ζ models in SOLEDGE3X/SOLPS-ITER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902495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D4.1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Report on performance evaluation and gain in each supported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Flash report on performance evaluation and gains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Codes’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ROs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with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ACH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88174"/>
                  </a:ext>
                </a:extLst>
              </a:tr>
              <a:tr h="12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223523"/>
                  </a:ext>
                </a:extLst>
              </a:tr>
              <a:tr h="25204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D5.1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 fluid neutrals models derived in TSVV5 in existing turbulence codes (SOLEDGE3X, EBC, FELTOR)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Turbulence codes with fluid neutrals model embedded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CEA, KUL, DTU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8883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D9.1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Create publicly accessible git repositories for all contributing codes and setup continuous integration environment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Git repositories wit CI environment for each partner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All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partners</a:t>
                      </a:r>
                      <a:endParaRPr lang="fr-FR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91754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37866" y="3697853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Remarks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D4.1: scope of report </a:t>
            </a:r>
            <a:r>
              <a:rPr lang="fr-FR" sz="1600" dirty="0" err="1" smtClean="0"/>
              <a:t>reduced</a:t>
            </a:r>
            <a:r>
              <a:rPr lang="fr-FR" sz="1600" dirty="0" smtClean="0"/>
              <a:t> </a:t>
            </a:r>
            <a:r>
              <a:rPr lang="fr-FR" sz="1600" dirty="0" err="1" smtClean="0"/>
              <a:t>following</a:t>
            </a:r>
            <a:r>
              <a:rPr lang="fr-FR" sz="1600" dirty="0" smtClean="0"/>
              <a:t> compression of ACH support =&gt; </a:t>
            </a:r>
            <a:r>
              <a:rPr lang="fr-FR" sz="1600" dirty="0" err="1" smtClean="0"/>
              <a:t>profiling</a:t>
            </a:r>
            <a:r>
              <a:rPr lang="fr-FR" sz="1600" dirty="0" smtClean="0"/>
              <a:t>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D9.1: full </a:t>
            </a:r>
            <a:r>
              <a:rPr lang="fr-FR" sz="1600" dirty="0" err="1" smtClean="0"/>
              <a:t>deployment</a:t>
            </a:r>
            <a:r>
              <a:rPr lang="fr-FR" sz="1600" dirty="0" smtClean="0"/>
              <a:t> of CI/CD </a:t>
            </a:r>
            <a:r>
              <a:rPr lang="fr-FR" sz="1600" dirty="0" err="1" smtClean="0"/>
              <a:t>delayed</a:t>
            </a:r>
            <a:r>
              <a:rPr lang="fr-FR" sz="1600" dirty="0" smtClean="0"/>
              <a:t> by compression of ACH support =&gt; report on </a:t>
            </a:r>
            <a:r>
              <a:rPr lang="fr-FR" sz="1600" dirty="0" err="1" smtClean="0"/>
              <a:t>advancement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56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2 | 06/10/2021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9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b="1597"/>
          <a:stretch/>
        </p:blipFill>
        <p:spPr>
          <a:xfrm>
            <a:off x="755576" y="786313"/>
            <a:ext cx="8233136" cy="378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2109</TotalTime>
  <Words>840</Words>
  <Application>Microsoft Office PowerPoint</Application>
  <PresentationFormat>Affichage à l'écran (16:9)</PresentationFormat>
  <Paragraphs>102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Thème Office</vt:lpstr>
      <vt:lpstr>TSVV3 – Regular advancement meeting 06/10/2021 – Task 2: sheath boundary conditions Project news</vt:lpstr>
      <vt:lpstr>Today’s meeting agenda</vt:lpstr>
      <vt:lpstr>Scientific Board meeting 29/09 (1)</vt:lpstr>
      <vt:lpstr>Scientific Board meeting 29/09 (2)</vt:lpstr>
      <vt:lpstr>Update: Gitlab on Gateway</vt:lpstr>
      <vt:lpstr>Marconi reporting and call</vt:lpstr>
      <vt:lpstr>Latest publications</vt:lpstr>
      <vt:lpstr>Upcoming deliverables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114</cp:revision>
  <cp:lastPrinted>2014-10-16T14:51:28Z</cp:lastPrinted>
  <dcterms:created xsi:type="dcterms:W3CDTF">2021-03-22T08:41:36Z</dcterms:created>
  <dcterms:modified xsi:type="dcterms:W3CDTF">2021-10-06T12:05:22Z</dcterms:modified>
</cp:coreProperties>
</file>