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65" r:id="rId2"/>
    <p:sldId id="276" r:id="rId3"/>
    <p:sldId id="289" r:id="rId4"/>
    <p:sldId id="278" r:id="rId5"/>
    <p:sldId id="28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7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6" userDrawn="1">
          <p15:clr>
            <a:srgbClr val="A4A3A4"/>
          </p15:clr>
        </p15:guide>
        <p15:guide id="2" pos="23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04" autoAdjust="0"/>
    <p:restoredTop sz="96405" autoAdjust="0"/>
  </p:normalViewPr>
  <p:slideViewPr>
    <p:cSldViewPr showGuides="1">
      <p:cViewPr>
        <p:scale>
          <a:sx n="92" d="100"/>
          <a:sy n="92" d="100"/>
        </p:scale>
        <p:origin x="744" y="920"/>
      </p:cViewPr>
      <p:guideLst>
        <p:guide orient="horz" pos="1026"/>
        <p:guide pos="2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97" d="100"/>
          <a:sy n="97" d="100"/>
        </p:scale>
        <p:origin x="3534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6E1389CC-567B-462D-9606-5A6D48725E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32223E6-8DEC-4459-8B52-D06E9BD3DA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E9E86A-6679-4EC8-847C-9F954F45BF68}" type="datetimeFigureOut">
              <a:rPr lang="de-DE" smtClean="0"/>
              <a:t>14.10.21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DE09F90-192B-4C21-A710-7EFC4BA93B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77B6243-ABD9-472E-9641-6E7B2B863D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8E8B7-5326-4A3E-8AE4-83D3CDA8A9F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6575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3C419-10E8-4216-A6CC-B7C8A23909AD}" type="datetimeFigureOut">
              <a:rPr lang="de-DE" smtClean="0"/>
              <a:t>14.10.21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6CAD1-FD47-46B0-9C16-1B81F4E690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1325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>
            <a:extLst>
              <a:ext uri="{FF2B5EF4-FFF2-40B4-BE49-F238E27FC236}">
                <a16:creationId xmlns:a16="http://schemas.microsoft.com/office/drawing/2014/main" id="{E713E3ED-78BF-4AEF-A5C2-46B7E751DB0E}"/>
              </a:ext>
            </a:extLst>
          </p:cNvPr>
          <p:cNvSpPr/>
          <p:nvPr userDrawn="1"/>
        </p:nvSpPr>
        <p:spPr>
          <a:xfrm>
            <a:off x="0" y="342000"/>
            <a:ext cx="12192000" cy="50672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1839" y="537344"/>
            <a:ext cx="10728323" cy="623404"/>
          </a:xfrm>
        </p:spPr>
        <p:txBody>
          <a:bodyPr anchor="t"/>
          <a:lstStyle>
            <a:lvl1pPr algn="l">
              <a:lnSpc>
                <a:spcPct val="114000"/>
              </a:lnSpc>
              <a:spcBef>
                <a:spcPts val="0"/>
              </a:spcBef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Headline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1837" y="2444192"/>
            <a:ext cx="10728325" cy="516756"/>
          </a:xfrm>
        </p:spPr>
        <p:txBody>
          <a:bodyPr/>
          <a:lstStyle>
            <a:lvl1pPr marL="0" indent="0" algn="l">
              <a:buNone/>
              <a:defRPr sz="1600" cap="all" spc="6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Date  |  Name</a:t>
            </a:r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D585CE71-710A-4145-8AA7-7070BBC1B7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1837" y="1088740"/>
            <a:ext cx="10728325" cy="727162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3200" b="1" cap="all" spc="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Subline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7CEB1C7-3CEB-41C0-967D-A5811A09D93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1620" y="6423285"/>
            <a:ext cx="2304000" cy="900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 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0BABBA3-207B-428D-8CD0-97794373E0F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8656" y="6005352"/>
            <a:ext cx="1881980" cy="548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520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61" userDrawn="1">
          <p15:clr>
            <a:srgbClr val="FBAE40"/>
          </p15:clr>
        </p15:guide>
        <p15:guide id="2" pos="7219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A9D9CA0-0D3A-430F-A273-E4F9DC8D4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00 Month 2018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FBEB74CF-3CEB-49F7-B847-0E316736F2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Page </a:t>
            </a:r>
            <a:fld id="{A52F4D17-1AD6-42D9-B93A-EB002C62F438}" type="slidenum">
              <a:rPr lang="en-US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6313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>
            <a:extLst>
              <a:ext uri="{FF2B5EF4-FFF2-40B4-BE49-F238E27FC236}">
                <a16:creationId xmlns:a16="http://schemas.microsoft.com/office/drawing/2014/main" id="{E713E3ED-78BF-4AEF-A5C2-46B7E751DB0E}"/>
              </a:ext>
            </a:extLst>
          </p:cNvPr>
          <p:cNvSpPr/>
          <p:nvPr userDrawn="1"/>
        </p:nvSpPr>
        <p:spPr>
          <a:xfrm>
            <a:off x="0" y="342000"/>
            <a:ext cx="12192000" cy="50672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1839" y="537344"/>
            <a:ext cx="10728323" cy="623404"/>
          </a:xfrm>
        </p:spPr>
        <p:txBody>
          <a:bodyPr anchor="t"/>
          <a:lstStyle>
            <a:lvl1pPr algn="l">
              <a:lnSpc>
                <a:spcPct val="114000"/>
              </a:lnSpc>
              <a:spcBef>
                <a:spcPts val="0"/>
              </a:spcBef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Headline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1838" y="2660216"/>
            <a:ext cx="10728324" cy="516756"/>
          </a:xfrm>
        </p:spPr>
        <p:txBody>
          <a:bodyPr/>
          <a:lstStyle>
            <a:lvl1pPr marL="0" indent="0" algn="l">
              <a:buNone/>
              <a:defRPr sz="1600" cap="all" spc="6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Date  |  Name</a:t>
            </a:r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D585CE71-710A-4145-8AA7-7070BBC1B7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1838" y="1124744"/>
            <a:ext cx="10728325" cy="1361802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1800" b="1" cap="none" spc="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Subline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7D7831BC-0764-4D94-B436-8046AD2DF06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8656" y="6005352"/>
            <a:ext cx="1881980" cy="548854"/>
          </a:xfrm>
          <a:prstGeom prst="rect">
            <a:avLst/>
          </a:prstGeom>
        </p:spPr>
      </p:pic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7390AF7B-9835-4AEF-ADBF-224AF53FB4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1620" y="6423285"/>
            <a:ext cx="2304000" cy="90000"/>
          </a:xfrm>
          <a:blipFill>
            <a:blip r:embed="rId3"/>
            <a:stretch>
              <a:fillRect/>
            </a:stretch>
          </a:blipFill>
        </p:spPr>
        <p:txBody>
          <a:bodyPr vert="horz" lIns="0" tIns="0" rIns="0" bIns="0" rtlCol="0" anchor="t" anchorCtr="0">
            <a:noAutofit/>
          </a:bodyPr>
          <a:lstStyle>
            <a:lvl1pPr>
              <a:defRPr lang="de-DE" sz="20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en-US" noProof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96043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61" userDrawn="1">
          <p15:clr>
            <a:srgbClr val="FBAE40"/>
          </p15:clr>
        </p15:guide>
        <p15:guide id="2" pos="721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54A1B7C4-7B43-4178-878E-3C1A63AA60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341313"/>
            <a:ext cx="11449050" cy="308768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E713E3ED-78BF-4AEF-A5C2-46B7E751DB0E}"/>
              </a:ext>
            </a:extLst>
          </p:cNvPr>
          <p:cNvSpPr/>
          <p:nvPr userDrawn="1"/>
        </p:nvSpPr>
        <p:spPr>
          <a:xfrm>
            <a:off x="0" y="3429000"/>
            <a:ext cx="12192000" cy="198022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1839" y="3633688"/>
            <a:ext cx="10728324" cy="623404"/>
          </a:xfrm>
        </p:spPr>
        <p:txBody>
          <a:bodyPr anchor="t"/>
          <a:lstStyle>
            <a:lvl1pPr algn="l">
              <a:lnSpc>
                <a:spcPct val="114000"/>
              </a:lnSpc>
              <a:spcBef>
                <a:spcPts val="0"/>
              </a:spcBef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Headline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1837" y="4970822"/>
            <a:ext cx="10728325" cy="360000"/>
          </a:xfrm>
        </p:spPr>
        <p:txBody>
          <a:bodyPr/>
          <a:lstStyle>
            <a:lvl1pPr marL="0" indent="0" algn="l">
              <a:buNone/>
              <a:defRPr sz="1600" cap="all" spc="6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Date  |  Name</a:t>
            </a:r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D585CE71-710A-4145-8AA7-7070BBC1B7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1837" y="4185084"/>
            <a:ext cx="10728325" cy="727162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3200" b="1" cap="all" spc="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 dirty="0"/>
              <a:t>Subline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133D537E-7D32-4AF3-8F50-037B43117F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8656" y="6005352"/>
            <a:ext cx="1881980" cy="548854"/>
          </a:xfrm>
          <a:prstGeom prst="rect">
            <a:avLst/>
          </a:prstGeom>
        </p:spPr>
      </p:pic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02F77179-7DE6-490F-AFDB-836C5B895F0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1620" y="6423285"/>
            <a:ext cx="2304000" cy="90000"/>
          </a:xfrm>
          <a:blipFill>
            <a:blip r:embed="rId3"/>
            <a:stretch>
              <a:fillRect/>
            </a:stretch>
          </a:blipFill>
        </p:spPr>
        <p:txBody>
          <a:bodyPr vert="horz" lIns="0" tIns="0" rIns="0" bIns="0" rtlCol="0" anchor="t" anchorCtr="0">
            <a:noAutofit/>
          </a:bodyPr>
          <a:lstStyle>
            <a:lvl1pPr>
              <a:defRPr lang="de-DE" sz="20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en-US" noProof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34942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61" userDrawn="1">
          <p15:clr>
            <a:srgbClr val="FBAE40"/>
          </p15:clr>
        </p15:guide>
        <p15:guide id="2" pos="7219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>
            <a:extLst>
              <a:ext uri="{FF2B5EF4-FFF2-40B4-BE49-F238E27FC236}">
                <a16:creationId xmlns:a16="http://schemas.microsoft.com/office/drawing/2014/main" id="{E713E3ED-78BF-4AEF-A5C2-46B7E751DB0E}"/>
              </a:ext>
            </a:extLst>
          </p:cNvPr>
          <p:cNvSpPr/>
          <p:nvPr userDrawn="1"/>
        </p:nvSpPr>
        <p:spPr>
          <a:xfrm>
            <a:off x="0" y="3429000"/>
            <a:ext cx="12192000" cy="198022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54A1B7C4-7B43-4178-878E-3C1A63AA60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341313"/>
            <a:ext cx="11449050" cy="308768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1839" y="3633688"/>
            <a:ext cx="10728324" cy="623404"/>
          </a:xfrm>
        </p:spPr>
        <p:txBody>
          <a:bodyPr anchor="t"/>
          <a:lstStyle>
            <a:lvl1pPr algn="l">
              <a:lnSpc>
                <a:spcPct val="114000"/>
              </a:lnSpc>
              <a:spcBef>
                <a:spcPts val="0"/>
              </a:spcBef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Headline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1837" y="4911514"/>
            <a:ext cx="10728325" cy="360000"/>
          </a:xfrm>
        </p:spPr>
        <p:txBody>
          <a:bodyPr/>
          <a:lstStyle>
            <a:lvl1pPr marL="0" indent="0" algn="l">
              <a:buNone/>
              <a:defRPr sz="1600" cap="all" spc="6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Date  |  Name</a:t>
            </a:r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D585CE71-710A-4145-8AA7-7070BBC1B7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1837" y="4221088"/>
            <a:ext cx="10728325" cy="547142"/>
          </a:xfrm>
        </p:spPr>
        <p:txBody>
          <a:bodyPr vert="horz" lIns="0" tIns="0" rIns="0" bIns="0" rtlCol="0" anchor="t" anchorCtr="0"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lang="de-DE" sz="1800" b="1" cap="none" spc="0" baseline="0" dirty="0">
                <a:solidFill>
                  <a:schemeClr val="accent1"/>
                </a:solidFill>
              </a:defRPr>
            </a:lvl1pPr>
          </a:lstStyle>
          <a:p>
            <a:pPr marL="228600" lvl="0" indent="-228600">
              <a:lnSpc>
                <a:spcPct val="100000"/>
              </a:lnSpc>
              <a:spcBef>
                <a:spcPts val="0"/>
              </a:spcBef>
            </a:pPr>
            <a:r>
              <a:rPr lang="en-US" noProof="0" dirty="0"/>
              <a:t>Subline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936BB06C-78EA-49C8-AAD0-451B7CEFCA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8656" y="6005352"/>
            <a:ext cx="1881980" cy="548854"/>
          </a:xfrm>
          <a:prstGeom prst="rect">
            <a:avLst/>
          </a:prstGeom>
        </p:spPr>
      </p:pic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1F0FB68E-EE59-46F0-A3EA-690446700A7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1620" y="6423285"/>
            <a:ext cx="2304000" cy="90000"/>
          </a:xfrm>
          <a:blipFill>
            <a:blip r:embed="rId3"/>
            <a:stretch>
              <a:fillRect/>
            </a:stretch>
          </a:blipFill>
        </p:spPr>
        <p:txBody>
          <a:bodyPr vert="horz" lIns="0" tIns="0" rIns="0" bIns="0" rtlCol="0" anchor="t" anchorCtr="0">
            <a:noAutofit/>
          </a:bodyPr>
          <a:lstStyle>
            <a:lvl1pPr>
              <a:defRPr lang="de-DE" sz="20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en-US" noProof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281359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61" userDrawn="1">
          <p15:clr>
            <a:srgbClr val="FBAE40"/>
          </p15:clr>
        </p15:guide>
        <p15:guide id="2" pos="7219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24000"/>
            <a:ext cx="11449050" cy="1124780"/>
          </a:xfrm>
        </p:spPr>
        <p:txBody>
          <a:bodyPr/>
          <a:lstStyle>
            <a:lvl1pPr>
              <a:defRPr spc="0" baseline="0">
                <a:solidFill>
                  <a:schemeClr val="tx2"/>
                </a:solidFill>
              </a:defRPr>
            </a:lvl1pPr>
          </a:lstStyle>
          <a:p>
            <a:r>
              <a:rPr lang="de-DE" noProof="0" dirty="0"/>
              <a:t>Titelmasterformat durch Klicken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563143"/>
            <a:ext cx="11449050" cy="4214255"/>
          </a:xfrm>
        </p:spPr>
        <p:txBody>
          <a:bodyPr/>
          <a:lstStyle/>
          <a:p>
            <a:pPr lvl="0"/>
            <a:r>
              <a:rPr lang="de-DE" noProof="0" dirty="0"/>
              <a:t>Formatvorlagen des Textmasters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  <a:endParaRPr lang="en-US" noProof="0" dirty="0"/>
          </a:p>
        </p:txBody>
      </p:sp>
      <p:sp>
        <p:nvSpPr>
          <p:cNvPr id="17" name="Datumsplatzhalter 16">
            <a:extLst>
              <a:ext uri="{FF2B5EF4-FFF2-40B4-BE49-F238E27FC236}">
                <a16:creationId xmlns:a16="http://schemas.microsoft.com/office/drawing/2014/main" id="{8D88C6F8-099A-4D39-8533-B1EEB7F052D4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3776104" y="6381328"/>
            <a:ext cx="3183991" cy="221109"/>
          </a:xfrm>
        </p:spPr>
        <p:txBody>
          <a:bodyPr/>
          <a:lstStyle/>
          <a:p>
            <a:r>
              <a:rPr lang="en-US" dirty="0"/>
              <a:t>15</a:t>
            </a:r>
            <a:r>
              <a:rPr lang="en-US" baseline="30000" dirty="0"/>
              <a:t>th</a:t>
            </a:r>
            <a:r>
              <a:rPr lang="en-US" dirty="0"/>
              <a:t> Oct 2021 – TSVV-5 Meeting – D. Harting</a:t>
            </a:r>
          </a:p>
        </p:txBody>
      </p:sp>
      <p:sp>
        <p:nvSpPr>
          <p:cNvPr id="7" name="Textplatzhalter 10">
            <a:extLst>
              <a:ext uri="{FF2B5EF4-FFF2-40B4-BE49-F238E27FC236}">
                <a16:creationId xmlns:a16="http://schemas.microsoft.com/office/drawing/2014/main" id="{F0FEB314-58C6-43FB-BF57-07B357AFA1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8774" y="938786"/>
            <a:ext cx="11449049" cy="509994"/>
          </a:xfrm>
        </p:spPr>
        <p:txBody>
          <a:bodyPr/>
          <a:lstStyle>
            <a:lvl1pPr marL="0" indent="0">
              <a:lnSpc>
                <a:spcPct val="114000"/>
              </a:lnSpc>
              <a:spcAft>
                <a:spcPts val="0"/>
              </a:spcAft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Subline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F581D6B-1739-4E95-A7A3-5B7B04BE533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112224" y="6381327"/>
            <a:ext cx="720000" cy="221109"/>
          </a:xfrm>
        </p:spPr>
        <p:txBody>
          <a:bodyPr/>
          <a:lstStyle/>
          <a:p>
            <a:r>
              <a:rPr lang="en-US"/>
              <a:t>Page </a:t>
            </a:r>
            <a:fld id="{A52F4D17-1AD6-42D9-B93A-EB002C62F438}" type="slidenum">
              <a:rPr lang="en-US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1020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24000"/>
            <a:ext cx="11449050" cy="1124780"/>
          </a:xfrm>
        </p:spPr>
        <p:txBody>
          <a:bodyPr/>
          <a:lstStyle>
            <a:lvl1pPr>
              <a:defRPr spc="0" baseline="0">
                <a:solidFill>
                  <a:schemeClr val="tx2"/>
                </a:solidFill>
              </a:defRPr>
            </a:lvl1pPr>
          </a:lstStyle>
          <a:p>
            <a:r>
              <a:rPr lang="de-DE" noProof="0" dirty="0"/>
              <a:t>Titelmasterformat durch Klicken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563143"/>
            <a:ext cx="11449050" cy="4214255"/>
          </a:xfrm>
        </p:spPr>
        <p:txBody>
          <a:bodyPr/>
          <a:lstStyle/>
          <a:p>
            <a:pPr lvl="0"/>
            <a:r>
              <a:rPr lang="de-DE" noProof="0" dirty="0"/>
              <a:t>Formatvorlagen des Textmasters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  <a:endParaRPr lang="en-US" noProof="0" dirty="0"/>
          </a:p>
        </p:txBody>
      </p:sp>
      <p:sp>
        <p:nvSpPr>
          <p:cNvPr id="17" name="Datumsplatzhalter 16">
            <a:extLst>
              <a:ext uri="{FF2B5EF4-FFF2-40B4-BE49-F238E27FC236}">
                <a16:creationId xmlns:a16="http://schemas.microsoft.com/office/drawing/2014/main" id="{8D88C6F8-099A-4D39-8533-B1EEB7F052D4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3776104" y="6381328"/>
            <a:ext cx="3183991" cy="221109"/>
          </a:xfrm>
        </p:spPr>
        <p:txBody>
          <a:bodyPr/>
          <a:lstStyle/>
          <a:p>
            <a:r>
              <a:rPr lang="en-US" dirty="0"/>
              <a:t>15</a:t>
            </a:r>
            <a:r>
              <a:rPr lang="en-US" baseline="30000" dirty="0"/>
              <a:t>th</a:t>
            </a:r>
            <a:r>
              <a:rPr lang="en-US" dirty="0"/>
              <a:t> Oct 2021 – TSVV-5 Meeting – D. Harting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F581D6B-1739-4E95-A7A3-5B7B04BE533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112224" y="6381327"/>
            <a:ext cx="720000" cy="221109"/>
          </a:xfrm>
        </p:spPr>
        <p:txBody>
          <a:bodyPr/>
          <a:lstStyle/>
          <a:p>
            <a:r>
              <a:rPr lang="en-US"/>
              <a:t>Page </a:t>
            </a:r>
            <a:fld id="{A52F4D17-1AD6-42D9-B93A-EB002C62F438}" type="slidenum">
              <a:rPr lang="en-US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04223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(klei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24000"/>
            <a:ext cx="11449050" cy="1124780"/>
          </a:xfrm>
        </p:spPr>
        <p:txBody>
          <a:bodyPr/>
          <a:lstStyle>
            <a:lvl1pPr>
              <a:defRPr spc="0" baseline="0">
                <a:solidFill>
                  <a:schemeClr val="tx2"/>
                </a:solidFill>
              </a:defRPr>
            </a:lvl1pPr>
          </a:lstStyle>
          <a:p>
            <a:r>
              <a:rPr lang="de-DE" noProof="0" dirty="0"/>
              <a:t>Titelmasterformat durch Klicken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578310"/>
            <a:ext cx="11449050" cy="4190666"/>
          </a:xfrm>
        </p:spPr>
        <p:txBody>
          <a:bodyPr/>
          <a:lstStyle>
            <a:lvl1pPr marL="177800" indent="-177800">
              <a:defRPr sz="1800"/>
            </a:lvl1pPr>
            <a:lvl2pPr marL="361950" indent="-184150">
              <a:defRPr sz="1800"/>
            </a:lvl2pPr>
            <a:lvl3pPr marL="539750" indent="-177800">
              <a:defRPr sz="1800"/>
            </a:lvl3pPr>
            <a:lvl4pPr marL="717550" indent="-177800">
              <a:defRPr sz="1800"/>
            </a:lvl4pPr>
            <a:lvl5pPr marL="895350" indent="-177800">
              <a:defRPr sz="1800"/>
            </a:lvl5pPr>
          </a:lstStyle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17" name="Datumsplatzhalter 16">
            <a:extLst>
              <a:ext uri="{FF2B5EF4-FFF2-40B4-BE49-F238E27FC236}">
                <a16:creationId xmlns:a16="http://schemas.microsoft.com/office/drawing/2014/main" id="{8D88C6F8-099A-4D39-8533-B1EEB7F052D4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 noProof="0"/>
              <a:t>00 Month 2018</a:t>
            </a:r>
          </a:p>
        </p:txBody>
      </p:sp>
      <p:sp>
        <p:nvSpPr>
          <p:cNvPr id="7" name="Textplatzhalter 10">
            <a:extLst>
              <a:ext uri="{FF2B5EF4-FFF2-40B4-BE49-F238E27FC236}">
                <a16:creationId xmlns:a16="http://schemas.microsoft.com/office/drawing/2014/main" id="{29624FD4-E8F5-4C76-8AB0-019D7FCEAAD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8774" y="938786"/>
            <a:ext cx="11449049" cy="509994"/>
          </a:xfrm>
        </p:spPr>
        <p:txBody>
          <a:bodyPr/>
          <a:lstStyle>
            <a:lvl1pPr marL="0" indent="0">
              <a:lnSpc>
                <a:spcPct val="114000"/>
              </a:lnSpc>
              <a:spcAft>
                <a:spcPts val="0"/>
              </a:spcAft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Subline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4D65862-E64A-4E5F-8934-CBE2F43FDC9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US"/>
              <a:t>Page </a:t>
            </a:r>
            <a:fld id="{A52F4D17-1AD6-42D9-B93A-EB002C62F438}" type="slidenum">
              <a:rPr lang="en-US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43926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24000"/>
            <a:ext cx="11449050" cy="1124780"/>
          </a:xfrm>
        </p:spPr>
        <p:txBody>
          <a:bodyPr/>
          <a:lstStyle>
            <a:lvl1pPr>
              <a:defRPr spc="0" baseline="0">
                <a:solidFill>
                  <a:schemeClr val="tx2"/>
                </a:solidFill>
              </a:defRPr>
            </a:lvl1pPr>
          </a:lstStyle>
          <a:p>
            <a:r>
              <a:rPr lang="de-DE" noProof="0" dirty="0"/>
              <a:t>Titelmasterformat durch Klicken bearbeiten</a:t>
            </a:r>
            <a:endParaRPr lang="en-US" noProof="0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4283517E-5B20-4272-8660-1A906CDE6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00 Month 2018</a:t>
            </a:r>
          </a:p>
        </p:txBody>
      </p:sp>
      <p:sp>
        <p:nvSpPr>
          <p:cNvPr id="10" name="Bildplatzhalter 4">
            <a:extLst>
              <a:ext uri="{FF2B5EF4-FFF2-40B4-BE49-F238E27FC236}">
                <a16:creationId xmlns:a16="http://schemas.microsoft.com/office/drawing/2014/main" id="{8A00DEAD-5DE0-4EC4-9106-51A82A9A04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60000" y="1628775"/>
            <a:ext cx="5437187" cy="316837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1A390F4-CC78-4ED1-8D50-5D59AE8D05B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000" y="4900254"/>
            <a:ext cx="5437187" cy="86872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en-US" noProof="0" dirty="0"/>
              <a:t>Caption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23A5E56D-954A-4968-9BC8-DFAC877CAA1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83338" y="1628775"/>
            <a:ext cx="5437187" cy="316837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2" name="Textplatzhalter 3">
            <a:extLst>
              <a:ext uri="{FF2B5EF4-FFF2-40B4-BE49-F238E27FC236}">
                <a16:creationId xmlns:a16="http://schemas.microsoft.com/office/drawing/2014/main" id="{1C326D2C-F758-4203-BE3D-8CDB8EB3094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83338" y="4900254"/>
            <a:ext cx="5437187" cy="86872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en-US" noProof="0" dirty="0"/>
              <a:t>Caption</a:t>
            </a:r>
          </a:p>
        </p:txBody>
      </p:sp>
      <p:sp>
        <p:nvSpPr>
          <p:cNvPr id="13" name="Textplatzhalter 10">
            <a:extLst>
              <a:ext uri="{FF2B5EF4-FFF2-40B4-BE49-F238E27FC236}">
                <a16:creationId xmlns:a16="http://schemas.microsoft.com/office/drawing/2014/main" id="{8D87DCD3-D230-4056-A20A-D9CBA549CE9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8774" y="938786"/>
            <a:ext cx="11449049" cy="509994"/>
          </a:xfrm>
        </p:spPr>
        <p:txBody>
          <a:bodyPr/>
          <a:lstStyle>
            <a:lvl1pPr marL="0" indent="0">
              <a:lnSpc>
                <a:spcPct val="114000"/>
              </a:lnSpc>
              <a:spcAft>
                <a:spcPts val="0"/>
              </a:spcAft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Subline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F566AD1-91A5-4D6F-BE6D-62150997CE1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en-US"/>
              <a:t>Page </a:t>
            </a:r>
            <a:fld id="{A52F4D17-1AD6-42D9-B93A-EB002C62F438}" type="slidenum">
              <a:rPr lang="en-US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01651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24000"/>
            <a:ext cx="11449050" cy="1124780"/>
          </a:xfrm>
        </p:spPr>
        <p:txBody>
          <a:bodyPr/>
          <a:lstStyle>
            <a:lvl1pPr>
              <a:defRPr spc="0" baseline="0">
                <a:solidFill>
                  <a:schemeClr val="tx2"/>
                </a:solidFill>
              </a:defRPr>
            </a:lvl1pPr>
          </a:lstStyle>
          <a:p>
            <a:r>
              <a:rPr lang="de-DE" noProof="0" dirty="0"/>
              <a:t>Titelmasterformat durch Klicken bearbeiten</a:t>
            </a:r>
            <a:endParaRPr lang="en-US" noProof="0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4283517E-5B20-4272-8660-1A906CDE6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/>
              <a:t>00 Month 2018</a:t>
            </a:r>
          </a:p>
        </p:txBody>
      </p:sp>
      <p:sp>
        <p:nvSpPr>
          <p:cNvPr id="9" name="Textplatzhalter 10">
            <a:extLst>
              <a:ext uri="{FF2B5EF4-FFF2-40B4-BE49-F238E27FC236}">
                <a16:creationId xmlns:a16="http://schemas.microsoft.com/office/drawing/2014/main" id="{F63E2467-CDE8-4456-BDC8-2E6458C092A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8774" y="938786"/>
            <a:ext cx="11449049" cy="509994"/>
          </a:xfrm>
        </p:spPr>
        <p:txBody>
          <a:bodyPr/>
          <a:lstStyle>
            <a:lvl1pPr marL="0" indent="0">
              <a:lnSpc>
                <a:spcPct val="114000"/>
              </a:lnSpc>
              <a:spcAft>
                <a:spcPts val="0"/>
              </a:spcAft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/>
              <a:t>Subline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C9A4D5F-2E35-47CB-9ECC-6BDDA454352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US"/>
              <a:t>Page </a:t>
            </a:r>
            <a:fld id="{A52F4D17-1AD6-42D9-B93A-EB002C62F438}" type="slidenum">
              <a:rPr lang="en-US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11878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475" y="1563143"/>
            <a:ext cx="11449050" cy="421425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/>
              <a:t>Mastertextformat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6105" y="6381328"/>
            <a:ext cx="1600508" cy="2211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00 Month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8290" y="6381328"/>
            <a:ext cx="720000" cy="2211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Page </a:t>
            </a:r>
            <a:fld id="{A52F4D17-1AD6-42D9-B93A-EB002C62F43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475" y="324000"/>
            <a:ext cx="11449050" cy="11247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Mastertitelformat bearbeiten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F2C4F5F8-9F24-424C-8284-2E94052236C1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8656" y="6005352"/>
            <a:ext cx="1881980" cy="548854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EF6C8115-8683-472F-BE9F-3E719023445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067" y="6424763"/>
            <a:ext cx="2303553" cy="91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747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0" r:id="rId3"/>
    <p:sldLayoutId id="2147483671" r:id="rId4"/>
    <p:sldLayoutId id="2147483662" r:id="rId5"/>
    <p:sldLayoutId id="2147483674" r:id="rId6"/>
    <p:sldLayoutId id="2147483672" r:id="rId7"/>
    <p:sldLayoutId id="2147483673" r:id="rId8"/>
    <p:sldLayoutId id="2147483666" r:id="rId9"/>
    <p:sldLayoutId id="2147483667" r:id="rId10"/>
  </p:sldLayoutIdLst>
  <p:hf hdr="0" ftr="0"/>
  <p:txStyles>
    <p:titleStyle>
      <a:lvl1pPr algn="l" defTabSz="914400" rtl="0" eaLnBrk="1" latinLnBrk="0" hangingPunct="1">
        <a:lnSpc>
          <a:spcPct val="114000"/>
        </a:lnSpc>
        <a:spcBef>
          <a:spcPct val="0"/>
        </a:spcBef>
        <a:buNone/>
        <a:defRPr sz="3200" b="1" kern="1200" cap="all" spc="1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0850" indent="-23495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666750" indent="-2159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895350" indent="-2159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7600" indent="-2159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26" userDrawn="1">
          <p15:clr>
            <a:srgbClr val="F26B43"/>
          </p15:clr>
        </p15:guide>
        <p15:guide id="2" pos="234" userDrawn="1">
          <p15:clr>
            <a:srgbClr val="F26B43"/>
          </p15:clr>
        </p15:guide>
        <p15:guide id="3" pos="7446" userDrawn="1">
          <p15:clr>
            <a:srgbClr val="F26B43"/>
          </p15:clr>
        </p15:guide>
        <p15:guide id="4" orient="horz" pos="278" userDrawn="1">
          <p15:clr>
            <a:srgbClr val="F26B43"/>
          </p15:clr>
        </p15:guide>
        <p15:guide id="6" pos="3659" userDrawn="1">
          <p15:clr>
            <a:srgbClr val="F26B43"/>
          </p15:clr>
        </p15:guide>
        <p15:guide id="7" pos="4021" userDrawn="1">
          <p15:clr>
            <a:srgbClr val="F26B43"/>
          </p15:clr>
        </p15:guide>
        <p15:guide id="8" orient="horz" pos="363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jugit.fz-juelich.de/eirene/eirene-ci-image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jugit.fz-juelich.de/eirene/eirene/-/wikis/EIRENE-Continuous-Integration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jugit.fz-juelich.de/eirene_dmh/eirene-ci-image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A64521-ED94-4240-8AD4-6C3D7A90E7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Docker Environment for EIRENE CI cases</a:t>
            </a:r>
            <a:endParaRPr lang="en-US" noProof="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693119F-69DD-4BF5-B78E-98C0144F5F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15</a:t>
            </a:r>
            <a:r>
              <a:rPr lang="en-US" baseline="30000" dirty="0"/>
              <a:t>th</a:t>
            </a:r>
            <a:r>
              <a:rPr lang="en-US" dirty="0"/>
              <a:t> October 2021 </a:t>
            </a:r>
            <a:r>
              <a:rPr lang="en-US" noProof="0" dirty="0"/>
              <a:t>| TSVV-5 Meeting I </a:t>
            </a:r>
            <a:r>
              <a:rPr lang="en-US" dirty="0"/>
              <a:t>D. Harting</a:t>
            </a:r>
            <a:endParaRPr lang="en-US" noProof="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5FFF684-B650-40AA-89A0-80D31734A2E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 dirty="0"/>
              <a:t> 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F7FD6BE-2AD6-4D5D-AF5C-37BA9885D07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8378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91E9B-621C-EC4C-B4D1-5CD7F0F3C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 the Docker-image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D503F-D1AC-A04A-9AB6-5E232A86A962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/>
              <a:t>15</a:t>
            </a:r>
            <a:r>
              <a:rPr lang="en-US" baseline="30000"/>
              <a:t>th</a:t>
            </a:r>
            <a:r>
              <a:rPr lang="en-US"/>
              <a:t> Oct 2021 – TSVV-5 Meeting – D. Harting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1B09DE-FE8E-EC44-A6B2-184EBBB016E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… continued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D5D09-6D77-7D4E-91A8-8E8D9BFE145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US"/>
              <a:t>Page </a:t>
            </a:r>
            <a:fld id="{A52F4D17-1AD6-42D9-B93A-EB002C62F438}" type="slidenum">
              <a:rPr lang="en-US" smtClean="0"/>
              <a:pPr/>
              <a:t>10</a:t>
            </a:fld>
            <a:endParaRPr lang="en-US" noProof="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1250FCF-1EC2-9E4A-8CE1-C4A07FA5BE98}"/>
              </a:ext>
            </a:extLst>
          </p:cNvPr>
          <p:cNvGrpSpPr/>
          <p:nvPr/>
        </p:nvGrpSpPr>
        <p:grpSpPr>
          <a:xfrm>
            <a:off x="358774" y="1404568"/>
            <a:ext cx="11784449" cy="2232248"/>
            <a:chOff x="358774" y="1628800"/>
            <a:chExt cx="11784449" cy="2232248"/>
          </a:xfrm>
        </p:grpSpPr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AFB63E94-5A82-6C4E-A293-384E656EAC21}"/>
                </a:ext>
              </a:extLst>
            </p:cNvPr>
            <p:cNvSpPr/>
            <p:nvPr/>
          </p:nvSpPr>
          <p:spPr>
            <a:xfrm>
              <a:off x="358775" y="2042509"/>
              <a:ext cx="11784448" cy="1818539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95000"/>
                </a:lnSpc>
              </a:pP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ipp411:~&gt; cd /private2/$USER/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eirene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-testcase-build</a:t>
              </a:r>
            </a:p>
            <a:p>
              <a:pPr>
                <a:lnSpc>
                  <a:spcPct val="95000"/>
                </a:lnSpc>
              </a:pP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ipp411:eirene-testcase-build&gt; docker run -it -v `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pwd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`:`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pwd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` -w `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pwd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`</a:t>
              </a:r>
            </a:p>
            <a:p>
              <a:pPr>
                <a:lnSpc>
                  <a:spcPct val="95000"/>
                </a:lnSpc>
              </a:pP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                     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jugit-registry.fz-juelich.de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eirene_dmh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</a:p>
            <a:p>
              <a:pPr>
                <a:lnSpc>
                  <a:spcPct val="95000"/>
                </a:lnSpc>
              </a:pP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                     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eirene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-ci-image/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debianstretch</a:t>
              </a:r>
              <a:endParaRPr lang="en-GB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lnSpc>
                  <a:spcPct val="95000"/>
                </a:lnSpc>
              </a:pPr>
              <a:endParaRPr lang="en-GB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lnSpc>
                  <a:spcPct val="95000"/>
                </a:lnSpc>
              </a:pP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root@30e2042d324f:/private2/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d.harting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eirene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-testcase-build# 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0B5A2C0-8FB3-DD44-97AA-ABFA1681A108}"/>
                </a:ext>
              </a:extLst>
            </p:cNvPr>
            <p:cNvSpPr txBox="1"/>
            <p:nvPr/>
          </p:nvSpPr>
          <p:spPr>
            <a:xfrm>
              <a:off x="358774" y="1628800"/>
              <a:ext cx="11208608" cy="413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ct val="95000"/>
                </a:lnSpc>
                <a:buFont typeface="Arial" panose="020B0604020202020204" pitchFamily="34" charset="0"/>
                <a:buChar char="•"/>
              </a:pPr>
              <a:r>
                <a:rPr lang="en-GB" sz="2200" dirty="0"/>
                <a:t>Run the Docker-image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80A79982-6257-D74F-9654-7054BBFED38E}"/>
              </a:ext>
            </a:extLst>
          </p:cNvPr>
          <p:cNvSpPr txBox="1"/>
          <p:nvPr/>
        </p:nvSpPr>
        <p:spPr>
          <a:xfrm>
            <a:off x="358774" y="3825707"/>
            <a:ext cx="11208608" cy="2343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docker run</a:t>
            </a:r>
          </a:p>
          <a:p>
            <a:pPr marL="800100" lvl="1" indent="-3429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GB" sz="2200" dirty="0"/>
              <a:t>will first </a:t>
            </a:r>
            <a:r>
              <a:rPr lang="en-GB" sz="2200" b="1" dirty="0"/>
              <a:t>pull</a:t>
            </a:r>
            <a:r>
              <a:rPr lang="en-GB" sz="2200" dirty="0"/>
              <a:t> the image from the registry, </a:t>
            </a:r>
            <a:r>
              <a:rPr lang="en-GB" sz="2200" b="1" dirty="0"/>
              <a:t>create</a:t>
            </a:r>
            <a:r>
              <a:rPr lang="en-GB" sz="2200" dirty="0"/>
              <a:t> a Docker-container, </a:t>
            </a:r>
            <a:r>
              <a:rPr lang="en-GB" sz="2200" b="1" dirty="0"/>
              <a:t>start</a:t>
            </a:r>
            <a:r>
              <a:rPr lang="en-GB" sz="2200" dirty="0"/>
              <a:t> the container and </a:t>
            </a:r>
            <a:r>
              <a:rPr lang="en-GB" sz="2200" b="1" dirty="0"/>
              <a:t>run</a:t>
            </a:r>
            <a:r>
              <a:rPr lang="en-GB" sz="2200" dirty="0"/>
              <a:t> the command specified in the Docker-file (here /bin/bash) </a:t>
            </a:r>
          </a:p>
          <a:p>
            <a:pPr marL="342900" indent="-3429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GB" sz="2200" dirty="0"/>
              <a:t>Options:</a:t>
            </a:r>
          </a:p>
          <a:p>
            <a:pPr marL="800100" lvl="1" indent="-3429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-it </a:t>
            </a:r>
            <a:r>
              <a:rPr lang="en-GB" sz="2200" dirty="0"/>
              <a:t>for interactive shell with </a:t>
            </a:r>
            <a:r>
              <a:rPr lang="en-GB" sz="2200" dirty="0" err="1"/>
              <a:t>tty</a:t>
            </a:r>
            <a:endParaRPr lang="en-GB" sz="2200" dirty="0"/>
          </a:p>
          <a:p>
            <a:pPr marL="800100" lvl="1" indent="-3429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-v `</a:t>
            </a:r>
            <a:r>
              <a:rPr lang="en-GB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pwd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`: `</a:t>
            </a:r>
            <a:r>
              <a:rPr lang="en-GB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pwd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` </a:t>
            </a:r>
            <a:r>
              <a:rPr lang="en-GB" sz="2200" dirty="0"/>
              <a:t>map current directory to the same location in the container</a:t>
            </a:r>
          </a:p>
          <a:p>
            <a:pPr marL="800100" lvl="1" indent="-3429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-w `</a:t>
            </a:r>
            <a:r>
              <a:rPr lang="en-GB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pwd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` </a:t>
            </a:r>
            <a:r>
              <a:rPr lang="en-GB" sz="2200" dirty="0"/>
              <a:t>set the working directory in the container</a:t>
            </a:r>
          </a:p>
        </p:txBody>
      </p:sp>
    </p:spTree>
    <p:extLst>
      <p:ext uri="{BB962C8B-B14F-4D97-AF65-F5344CB8AC3E}">
        <p14:creationId xmlns:p14="http://schemas.microsoft.com/office/powerpoint/2010/main" val="1521566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F7B8A-7F55-F248-B9D2-F817FAFC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Compiling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ADF557-BA1F-3B44-B2F4-54776150A1BE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/>
              <a:t>15</a:t>
            </a:r>
            <a:r>
              <a:rPr lang="en-US" baseline="30000"/>
              <a:t>th</a:t>
            </a:r>
            <a:r>
              <a:rPr lang="en-US"/>
              <a:t> Oct 2021 – TSVV-5 Meeting – D. Harting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FE242-4208-174A-AEE5-E1EDCC84ED2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US"/>
              <a:t>Page </a:t>
            </a:r>
            <a:fld id="{A52F4D17-1AD6-42D9-B93A-EB002C62F438}" type="slidenum">
              <a:rPr lang="en-US" smtClean="0"/>
              <a:pPr/>
              <a:t>11</a:t>
            </a:fld>
            <a:endParaRPr lang="en-US" noProof="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994EC98-A61E-4743-8224-3AF0DEDA23F3}"/>
              </a:ext>
            </a:extLst>
          </p:cNvPr>
          <p:cNvGrpSpPr/>
          <p:nvPr/>
        </p:nvGrpSpPr>
        <p:grpSpPr>
          <a:xfrm>
            <a:off x="360000" y="844679"/>
            <a:ext cx="11449050" cy="2090890"/>
            <a:chOff x="360000" y="3426592"/>
            <a:chExt cx="11449050" cy="2090890"/>
          </a:xfrm>
        </p:grpSpPr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491E0800-6DCA-CD4E-ADCF-34D70869B208}"/>
                </a:ext>
              </a:extLst>
            </p:cNvPr>
            <p:cNvSpPr/>
            <p:nvPr/>
          </p:nvSpPr>
          <p:spPr>
            <a:xfrm>
              <a:off x="623392" y="3840551"/>
              <a:ext cx="11185658" cy="167693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95000"/>
                </a:lnSpc>
              </a:pP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root@30e2042d324f:eirene-testcase-build&gt; cd 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eirene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</a:p>
            <a:p>
              <a:pPr>
                <a:lnSpc>
                  <a:spcPct val="95000"/>
                </a:lnSpc>
              </a:pP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root@30e2042d324f:eirene&gt; 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mkdir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buildRelease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</a:p>
            <a:p>
              <a:pPr>
                <a:lnSpc>
                  <a:spcPct val="95000"/>
                </a:lnSpc>
              </a:pP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root@30e2042d324f:eirene&gt; cd 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buildRelease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</a:p>
            <a:p>
              <a:pPr>
                <a:lnSpc>
                  <a:spcPct val="95000"/>
                </a:lnSpc>
              </a:pP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root@30e2042d324f:buildRelease&gt; FC=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gfortran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cmake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../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src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root@30e2042d324f:buildRelease&gt; make EIRENE 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75B52F4-E025-0546-BFD8-9DC501A12435}"/>
                </a:ext>
              </a:extLst>
            </p:cNvPr>
            <p:cNvSpPr txBox="1"/>
            <p:nvPr/>
          </p:nvSpPr>
          <p:spPr>
            <a:xfrm>
              <a:off x="360000" y="3426592"/>
              <a:ext cx="11208608" cy="413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ct val="95000"/>
                </a:lnSpc>
                <a:buFont typeface="Arial" panose="020B0604020202020204" pitchFamily="34" charset="0"/>
                <a:buChar char="•"/>
              </a:pPr>
              <a:r>
                <a:rPr lang="en-GB" sz="2200" dirty="0"/>
                <a:t>Compile EIRENE library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2A707C8-2986-134E-B902-220D3B00BB13}"/>
              </a:ext>
            </a:extLst>
          </p:cNvPr>
          <p:cNvGrpSpPr/>
          <p:nvPr/>
        </p:nvGrpSpPr>
        <p:grpSpPr>
          <a:xfrm>
            <a:off x="360000" y="3015041"/>
            <a:ext cx="11504824" cy="2998279"/>
            <a:chOff x="360000" y="3015041"/>
            <a:chExt cx="11504824" cy="2998279"/>
          </a:xfrm>
        </p:grpSpPr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18D6CA81-E4A1-8E4F-9EDA-D569EE4555A6}"/>
                </a:ext>
              </a:extLst>
            </p:cNvPr>
            <p:cNvSpPr/>
            <p:nvPr/>
          </p:nvSpPr>
          <p:spPr>
            <a:xfrm>
              <a:off x="623392" y="3428999"/>
              <a:ext cx="11241432" cy="258432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95000"/>
                </a:lnSpc>
              </a:pP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root@30e2042d324f:eirene/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buildRelease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 cd ../EIRENE-sample-cases/EMC3/emc3 </a:t>
              </a:r>
            </a:p>
            <a:p>
              <a:pPr>
                <a:lnSpc>
                  <a:spcPct val="95000"/>
                </a:lnSpc>
              </a:pP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root@30e2042d324f:EMC3/emc3&gt; 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mkdir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-p 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buildRelease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</a:p>
            <a:p>
              <a:pPr>
                <a:lnSpc>
                  <a:spcPct val="95000"/>
                </a:lnSpc>
              </a:pP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root@30e2042d324f:EMC3/emc3&gt; cd 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buildRelease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root@30e2042d324f:emc3/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buildRelease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 FC=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gfortran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cmake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../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src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</a:p>
            <a:p>
              <a:pPr>
                <a:lnSpc>
                  <a:spcPct val="95000"/>
                </a:lnSpc>
              </a:pP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      -DCMAKE_BUILD_TYPE=Release </a:t>
              </a:r>
            </a:p>
            <a:p>
              <a:pPr>
                <a:lnSpc>
                  <a:spcPct val="95000"/>
                </a:lnSpc>
              </a:pP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      -DEIRENE_MODULES=../../../../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buildRelease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</a:p>
            <a:p>
              <a:pPr>
                <a:lnSpc>
                  <a:spcPct val="95000"/>
                </a:lnSpc>
              </a:pP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      -DEIRENE_LIBRARY=../../../../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libRelease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libEIRENE.a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</a:p>
            <a:p>
              <a:pPr>
                <a:lnSpc>
                  <a:spcPct val="95000"/>
                </a:lnSpc>
              </a:pP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      -DEIRENE_DATABASE=../../../../Database </a:t>
              </a:r>
            </a:p>
            <a:p>
              <a:pPr>
                <a:lnSpc>
                  <a:spcPct val="95000"/>
                </a:lnSpc>
              </a:pP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root@30e2042d324f:emc3/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buildRelease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 make emc3_eirene 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A3923A1-72DC-1444-9460-7D97ABCB3724}"/>
                </a:ext>
              </a:extLst>
            </p:cNvPr>
            <p:cNvSpPr txBox="1"/>
            <p:nvPr/>
          </p:nvSpPr>
          <p:spPr>
            <a:xfrm>
              <a:off x="360000" y="3015041"/>
              <a:ext cx="11208608" cy="413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ct val="95000"/>
                </a:lnSpc>
                <a:buFont typeface="Arial" panose="020B0604020202020204" pitchFamily="34" charset="0"/>
                <a:buChar char="•"/>
              </a:pPr>
              <a:r>
                <a:rPr lang="en-GB" sz="2200" dirty="0"/>
                <a:t>Compile EMC3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6438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159F5-AE08-4448-A57F-C0BCE3E9A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Run the test cases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F1663-10FF-EA41-90EF-C34CE7ACCB87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/>
              <a:t>15</a:t>
            </a:r>
            <a:r>
              <a:rPr lang="en-US" baseline="30000"/>
              <a:t>th</a:t>
            </a:r>
            <a:r>
              <a:rPr lang="en-US"/>
              <a:t> Oct 2021 – TSVV-5 Meeting – D. Harting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37CB7-5939-A34B-BDE3-7E36D8FB970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US"/>
              <a:t>Page </a:t>
            </a:r>
            <a:fld id="{A52F4D17-1AD6-42D9-B93A-EB002C62F438}" type="slidenum">
              <a:rPr lang="en-US" smtClean="0"/>
              <a:pPr/>
              <a:t>12</a:t>
            </a:fld>
            <a:endParaRPr lang="en-US" noProof="0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68A4039D-893B-8E4E-943A-4E0C3D7A4855}"/>
              </a:ext>
            </a:extLst>
          </p:cNvPr>
          <p:cNvSpPr/>
          <p:nvPr/>
        </p:nvSpPr>
        <p:spPr>
          <a:xfrm>
            <a:off x="590568" y="1052737"/>
            <a:ext cx="11449050" cy="136815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5000"/>
              </a:lnSpc>
            </a:pPr>
            <a:r>
              <a:rPr lang="en-GB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root@30e2042d324f:emc3/</a:t>
            </a:r>
            <a:r>
              <a:rPr lang="en-GB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buildRelease</a:t>
            </a:r>
            <a:r>
              <a:rPr lang="en-GB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cd /private2/$USER/</a:t>
            </a:r>
            <a:r>
              <a:rPr lang="en-GB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eirene</a:t>
            </a:r>
            <a:r>
              <a:rPr lang="en-GB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-testcase-build</a:t>
            </a:r>
          </a:p>
          <a:p>
            <a:pPr>
              <a:lnSpc>
                <a:spcPct val="95000"/>
              </a:lnSpc>
            </a:pPr>
            <a:r>
              <a:rPr lang="en-GB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root@30e2042d324f:eirene-testcase-build&gt; cd </a:t>
            </a:r>
            <a:r>
              <a:rPr lang="en-GB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eirene</a:t>
            </a:r>
            <a:r>
              <a:rPr lang="en-GB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/EIRENE-sample-cases</a:t>
            </a:r>
          </a:p>
          <a:p>
            <a:pPr>
              <a:lnSpc>
                <a:spcPct val="95000"/>
              </a:lnSpc>
            </a:pPr>
            <a:r>
              <a:rPr lang="en-GB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root@30e2042d324f:EIRENE-sample-cases&gt; export MPIRUN_FLAGS='--allow-run-as-root’</a:t>
            </a:r>
          </a:p>
          <a:p>
            <a:pPr>
              <a:lnSpc>
                <a:spcPct val="95000"/>
              </a:lnSpc>
            </a:pPr>
            <a:r>
              <a:rPr lang="en-GB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root@30e2042d324f:EIRENE-sample-cases&gt; make test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D529A7-8209-A84E-8ED8-D7E7CBE88E76}"/>
              </a:ext>
            </a:extLst>
          </p:cNvPr>
          <p:cNvSpPr txBox="1"/>
          <p:nvPr/>
        </p:nvSpPr>
        <p:spPr>
          <a:xfrm>
            <a:off x="360000" y="2735667"/>
            <a:ext cx="11208608" cy="202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GB" sz="2200" dirty="0"/>
              <a:t>This will run the EIRENE test cases in the Docker-container</a:t>
            </a:r>
          </a:p>
          <a:p>
            <a:pPr marL="342900" indent="-342900">
              <a:lnSpc>
                <a:spcPct val="95000"/>
              </a:lnSpc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342900" indent="-3429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GB" sz="2200" dirty="0"/>
              <a:t>When you are finished type ‘exit’ to leave the shell of the docker container</a:t>
            </a:r>
          </a:p>
          <a:p>
            <a:pPr marL="342900" indent="-342900">
              <a:lnSpc>
                <a:spcPct val="95000"/>
              </a:lnSpc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342900" indent="-3429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GB" sz="2200" dirty="0"/>
              <a:t>The newly created test-cases can be used to replace the existing test-cases for the EIRENE CI</a:t>
            </a:r>
          </a:p>
        </p:txBody>
      </p:sp>
    </p:spTree>
    <p:extLst>
      <p:ext uri="{BB962C8B-B14F-4D97-AF65-F5344CB8AC3E}">
        <p14:creationId xmlns:p14="http://schemas.microsoft.com/office/powerpoint/2010/main" val="210169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3B83A-8E5C-C142-A0DB-6F148D880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Useful Docker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AA93F-86C1-AB4A-B416-45C11BCE8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908720"/>
            <a:ext cx="11712664" cy="5256584"/>
          </a:xfrm>
        </p:spPr>
        <p:txBody>
          <a:bodyPr>
            <a:normAutofit fontScale="85000" lnSpcReduction="20000"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docker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/>
              <a:t>–  List all running Docker-container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docker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-a </a:t>
            </a:r>
            <a:r>
              <a:rPr lang="en-GB" dirty="0"/>
              <a:t>–  List all Docker-container, also stopped and paused ones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docker rm CONTAINER</a:t>
            </a:r>
            <a:r>
              <a:rPr lang="en-GB" dirty="0"/>
              <a:t>  – Remove Docker-container. 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docker images</a:t>
            </a:r>
            <a:r>
              <a:rPr lang="en-GB" dirty="0"/>
              <a:t> or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docker image ls </a:t>
            </a:r>
            <a:r>
              <a:rPr lang="en-GB" dirty="0"/>
              <a:t>–  Lists local available images which were pulled from a registry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docker image rm IMAGE </a:t>
            </a:r>
            <a:r>
              <a:rPr lang="en-GB" dirty="0"/>
              <a:t>or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docker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IMAGE </a:t>
            </a:r>
            <a:r>
              <a:rPr lang="en-GB" dirty="0"/>
              <a:t>–  Remove Docker-image locally.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docker pull NAME </a:t>
            </a:r>
            <a:r>
              <a:rPr lang="en-GB" dirty="0"/>
              <a:t>–  Pull an Docker-image from a registry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docker login URL </a:t>
            </a:r>
            <a:r>
              <a:rPr lang="en-GB" dirty="0"/>
              <a:t>–  Login to a Docker-registry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docker logout URL </a:t>
            </a:r>
            <a:r>
              <a:rPr lang="en-GB" dirty="0"/>
              <a:t>–  Logout from a Docker-registry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docker create IMAGE </a:t>
            </a:r>
            <a:r>
              <a:rPr lang="en-GB" dirty="0"/>
              <a:t>–  Create a new Docker-container from a Docker-image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docker start CONTAINER </a:t>
            </a:r>
            <a:r>
              <a:rPr lang="en-GB" dirty="0"/>
              <a:t>–  Start a Docker-container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docker stop CONTAINR </a:t>
            </a:r>
            <a:r>
              <a:rPr lang="en-GB" dirty="0"/>
              <a:t>–  Stop a Docker-container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docker pause CONTAINER </a:t>
            </a:r>
            <a:r>
              <a:rPr lang="en-GB" dirty="0"/>
              <a:t>–  Pause all processes in a Docker-container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docker restart CONTAINER </a:t>
            </a:r>
            <a:r>
              <a:rPr lang="en-GB" dirty="0"/>
              <a:t>–  Restart a Docker-container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docker run IMAGE [COMMAND] </a:t>
            </a:r>
            <a:r>
              <a:rPr lang="en-GB" dirty="0"/>
              <a:t>–  Run a command in a new Docker-Container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7D3FF-AB8A-7E4D-82D4-00E393378C06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/>
              <a:t>15</a:t>
            </a:r>
            <a:r>
              <a:rPr lang="en-US" baseline="30000"/>
              <a:t>th</a:t>
            </a:r>
            <a:r>
              <a:rPr lang="en-US"/>
              <a:t> Oct 2021 – TSVV-5 Meeting – D. Harting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588B4-DDD7-214E-AC66-0EC5B0C0A3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US"/>
              <a:t>Page </a:t>
            </a:r>
            <a:fld id="{A52F4D17-1AD6-42D9-B93A-EB002C62F438}" type="slidenum">
              <a:rPr lang="en-US" smtClean="0"/>
              <a:pPr/>
              <a:t>13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60567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platzhalter 7">
            <a:extLst>
              <a:ext uri="{FF2B5EF4-FFF2-40B4-BE49-F238E27FC236}">
                <a16:creationId xmlns:a16="http://schemas.microsoft.com/office/drawing/2014/main" id="{FEFFBE9B-CD90-40DF-A947-B2CFD616F58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" r="26"/>
          <a:stretch>
            <a:fillRect/>
          </a:stretch>
        </p:blipFill>
        <p:spPr/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A5A64521-ED94-4240-8AD4-6C3D7A90E7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1839" y="3633688"/>
            <a:ext cx="10728324" cy="1505512"/>
          </a:xfrm>
        </p:spPr>
        <p:txBody>
          <a:bodyPr anchor="ctr"/>
          <a:lstStyle/>
          <a:p>
            <a:pPr algn="ctr"/>
            <a:r>
              <a:rPr lang="en-US" dirty="0"/>
              <a:t>Thank you!</a:t>
            </a:r>
            <a:endParaRPr lang="en-US" noProof="0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A5F65145-80CE-4F50-8C39-4EEE4234289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9596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44BE0-59EE-9345-A66E-22EF605D7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21982-AE0D-EB44-82E5-CC27EB0DC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Docker in a nut-shell</a:t>
            </a:r>
          </a:p>
          <a:p>
            <a:endParaRPr lang="en-GB" dirty="0"/>
          </a:p>
          <a:p>
            <a:r>
              <a:rPr lang="en-GB" dirty="0"/>
              <a:t>EIRENE CI structure</a:t>
            </a:r>
          </a:p>
          <a:p>
            <a:endParaRPr lang="en-GB" dirty="0"/>
          </a:p>
          <a:p>
            <a:r>
              <a:rPr lang="en-GB" dirty="0"/>
              <a:t>Docker-image creation for EIRENE CI</a:t>
            </a:r>
          </a:p>
          <a:p>
            <a:endParaRPr lang="en-GB" dirty="0"/>
          </a:p>
          <a:p>
            <a:r>
              <a:rPr lang="en-GB" dirty="0"/>
              <a:t>How to run and create new EIRENE test cases in Docker</a:t>
            </a:r>
          </a:p>
          <a:p>
            <a:endParaRPr lang="en-GB" dirty="0"/>
          </a:p>
          <a:p>
            <a:r>
              <a:rPr lang="en-GB" dirty="0"/>
              <a:t>Some useful Docker commands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84825A-8353-0640-AE11-2F26287194F8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/>
              <a:t>15</a:t>
            </a:r>
            <a:r>
              <a:rPr lang="en-US" baseline="30000"/>
              <a:t>th</a:t>
            </a:r>
            <a:r>
              <a:rPr lang="en-US"/>
              <a:t> Oct 2021 – TSVV-5 Meeting – D. Harting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B41DCD-1518-2043-B538-7C8BF38AF34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DFFA4-6760-334A-BE8C-5F349326050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US"/>
              <a:t>Page </a:t>
            </a:r>
            <a:fld id="{A52F4D17-1AD6-42D9-B93A-EB002C62F438}" type="slidenum">
              <a:rPr lang="en-US" smtClean="0"/>
              <a:pPr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15036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2A5A4-3EC7-374B-9604-353AAB40C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Docker?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6142B-1486-5941-8B25-7A9C5F28D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448779"/>
            <a:ext cx="11449050" cy="4932547"/>
          </a:xfrm>
        </p:spPr>
        <p:txBody>
          <a:bodyPr>
            <a:noAutofit/>
          </a:bodyPr>
          <a:lstStyle/>
          <a:p>
            <a:r>
              <a:rPr lang="en-GB" sz="2000" dirty="0"/>
              <a:t>Docker allows to run applications in a </a:t>
            </a:r>
            <a:r>
              <a:rPr lang="en-GB" sz="2000" b="1" dirty="0"/>
              <a:t>pre-defined environment</a:t>
            </a:r>
          </a:p>
          <a:p>
            <a:r>
              <a:rPr lang="en-GB" sz="2000" dirty="0"/>
              <a:t>You can install Docker on your local computer (Windows/Linux/Mac)</a:t>
            </a:r>
          </a:p>
          <a:p>
            <a:pPr lvl="1"/>
            <a:r>
              <a:rPr lang="en-GB" sz="2000" dirty="0"/>
              <a:t>Via an </a:t>
            </a:r>
            <a:r>
              <a:rPr lang="en-GB" sz="2000" b="1" dirty="0"/>
              <a:t>Docker-image</a:t>
            </a:r>
            <a:r>
              <a:rPr lang="en-GB" sz="2000" dirty="0"/>
              <a:t> you create a </a:t>
            </a:r>
            <a:r>
              <a:rPr lang="en-GB" sz="2000" b="1" dirty="0"/>
              <a:t>Docker-containe</a:t>
            </a:r>
            <a:r>
              <a:rPr lang="en-GB" sz="2000" dirty="0"/>
              <a:t>r in which your application can run</a:t>
            </a:r>
          </a:p>
          <a:p>
            <a:r>
              <a:rPr lang="en-GB" sz="2000" dirty="0"/>
              <a:t>Docker is a </a:t>
            </a:r>
            <a:r>
              <a:rPr lang="en-GB" sz="2000" b="1" dirty="0"/>
              <a:t>command line tool </a:t>
            </a:r>
            <a:r>
              <a:rPr lang="en-GB" sz="2000" dirty="0"/>
              <a:t>(although some GUI exits)</a:t>
            </a:r>
          </a:p>
          <a:p>
            <a:pPr lvl="1"/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:&gt; docker [OPTIONS] COMMAND</a:t>
            </a:r>
          </a:p>
          <a:p>
            <a:pPr lvl="1"/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:&gt; docker --help</a:t>
            </a:r>
          </a:p>
          <a:p>
            <a:pPr lvl="1"/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:&gt; docker COMMAND --help</a:t>
            </a:r>
          </a:p>
          <a:p>
            <a:pPr lvl="1"/>
            <a:endParaRPr lang="en-GB" sz="100" dirty="0"/>
          </a:p>
          <a:p>
            <a:r>
              <a:rPr lang="en-GB" sz="2000" b="1" u="sng" dirty="0"/>
              <a:t>Work-flow and terminology:</a:t>
            </a:r>
          </a:p>
          <a:p>
            <a:pPr lvl="1"/>
            <a:endParaRPr lang="en-GB" sz="2000" b="1" dirty="0"/>
          </a:p>
          <a:p>
            <a:pPr lvl="1"/>
            <a:endParaRPr lang="en-GB" sz="2000" b="1" dirty="0"/>
          </a:p>
          <a:p>
            <a:r>
              <a:rPr lang="en-GB" sz="2000" dirty="0"/>
              <a:t>A </a:t>
            </a:r>
            <a:r>
              <a:rPr lang="en-GB" sz="2000" b="1" dirty="0"/>
              <a:t>Docker-container</a:t>
            </a:r>
            <a:r>
              <a:rPr lang="en-GB" sz="2000" dirty="0"/>
              <a:t> is a </a:t>
            </a:r>
            <a:r>
              <a:rPr lang="en-GB" sz="2000" b="1" dirty="0"/>
              <a:t>running instance </a:t>
            </a:r>
            <a:r>
              <a:rPr lang="en-GB" sz="2000" dirty="0"/>
              <a:t>of a </a:t>
            </a:r>
            <a:r>
              <a:rPr lang="en-GB" sz="2000" b="1" dirty="0"/>
              <a:t>Docker-image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9915E-F32E-D444-B801-7E21E0452C59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/>
              <a:t>15</a:t>
            </a:r>
            <a:r>
              <a:rPr lang="en-US" baseline="30000"/>
              <a:t>th</a:t>
            </a:r>
            <a:r>
              <a:rPr lang="en-US"/>
              <a:t> Oct 2021 – TSVV-5 Meeting – D. Harting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37AF2-ACC1-B245-8159-DFA229A5107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US"/>
              <a:t>Page </a:t>
            </a:r>
            <a:fld id="{A52F4D17-1AD6-42D9-B93A-EB002C62F438}" type="slidenum">
              <a:rPr lang="en-US" smtClean="0"/>
              <a:pPr/>
              <a:t>3</a:t>
            </a:fld>
            <a:endParaRPr lang="en-US" noProof="0" dirty="0"/>
          </a:p>
        </p:txBody>
      </p:sp>
      <p:pic>
        <p:nvPicPr>
          <p:cNvPr id="1026" name="Picture 2" descr="Empowering App Development for Developers | Docker">
            <a:extLst>
              <a:ext uri="{FF2B5EF4-FFF2-40B4-BE49-F238E27FC236}">
                <a16:creationId xmlns:a16="http://schemas.microsoft.com/office/drawing/2014/main" id="{7E146275-EF6E-8C4B-AC03-42956DEF4B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288" y="0"/>
            <a:ext cx="2349624" cy="2006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13A46D74-555F-144F-843A-2E2C72EAF317}"/>
              </a:ext>
            </a:extLst>
          </p:cNvPr>
          <p:cNvSpPr/>
          <p:nvPr/>
        </p:nvSpPr>
        <p:spPr>
          <a:xfrm>
            <a:off x="247305" y="5013176"/>
            <a:ext cx="2160240" cy="60416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r>
              <a:rPr lang="en-GB" sz="2400" dirty="0"/>
              <a:t>Docker-file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0E14124-3D8B-E14D-9C46-543137C8A345}"/>
              </a:ext>
            </a:extLst>
          </p:cNvPr>
          <p:cNvGrpSpPr/>
          <p:nvPr/>
        </p:nvGrpSpPr>
        <p:grpSpPr>
          <a:xfrm>
            <a:off x="2465393" y="5013176"/>
            <a:ext cx="2961633" cy="604163"/>
            <a:chOff x="2409432" y="5211493"/>
            <a:chExt cx="2961633" cy="604163"/>
          </a:xfrm>
        </p:grpSpPr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8932D6AB-A035-F549-A4DE-7997C85DF302}"/>
                </a:ext>
              </a:extLst>
            </p:cNvPr>
            <p:cNvSpPr/>
            <p:nvPr/>
          </p:nvSpPr>
          <p:spPr>
            <a:xfrm>
              <a:off x="2979161" y="5211493"/>
              <a:ext cx="2391904" cy="60416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5000"/>
                </a:lnSpc>
              </a:pPr>
              <a:r>
                <a:rPr lang="en-GB" sz="2400" dirty="0"/>
                <a:t>Docker-image</a:t>
              </a:r>
            </a:p>
          </p:txBody>
        </p:sp>
        <p:sp>
          <p:nvSpPr>
            <p:cNvPr id="13" name="Right Arrow 12">
              <a:extLst>
                <a:ext uri="{FF2B5EF4-FFF2-40B4-BE49-F238E27FC236}">
                  <a16:creationId xmlns:a16="http://schemas.microsoft.com/office/drawing/2014/main" id="{43510517-59B8-8547-8B72-83551793368F}"/>
                </a:ext>
              </a:extLst>
            </p:cNvPr>
            <p:cNvSpPr/>
            <p:nvPr/>
          </p:nvSpPr>
          <p:spPr>
            <a:xfrm>
              <a:off x="2409432" y="5271258"/>
              <a:ext cx="534263" cy="484632"/>
            </a:xfrm>
            <a:prstGeom prst="right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5000"/>
                </a:lnSpc>
              </a:pPr>
              <a:endParaRPr lang="en-GB" sz="2400" dirty="0" err="1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55F208A-8943-A241-A9FA-2F6FF0FDB194}"/>
              </a:ext>
            </a:extLst>
          </p:cNvPr>
          <p:cNvGrpSpPr/>
          <p:nvPr/>
        </p:nvGrpSpPr>
        <p:grpSpPr>
          <a:xfrm>
            <a:off x="5489729" y="5013176"/>
            <a:ext cx="2956778" cy="604163"/>
            <a:chOff x="5433768" y="5211493"/>
            <a:chExt cx="2956778" cy="604163"/>
          </a:xfrm>
        </p:grpSpPr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BC10D8C7-E7BE-8749-B108-C7E8219ED06B}"/>
                </a:ext>
              </a:extLst>
            </p:cNvPr>
            <p:cNvSpPr/>
            <p:nvPr/>
          </p:nvSpPr>
          <p:spPr>
            <a:xfrm>
              <a:off x="5998642" y="5211493"/>
              <a:ext cx="2391904" cy="60416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5000"/>
                </a:lnSpc>
              </a:pPr>
              <a:r>
                <a:rPr lang="en-GB" sz="2400" dirty="0"/>
                <a:t>Docker-registry</a:t>
              </a:r>
            </a:p>
          </p:txBody>
        </p:sp>
        <p:sp>
          <p:nvSpPr>
            <p:cNvPr id="15" name="Right Arrow 14">
              <a:extLst>
                <a:ext uri="{FF2B5EF4-FFF2-40B4-BE49-F238E27FC236}">
                  <a16:creationId xmlns:a16="http://schemas.microsoft.com/office/drawing/2014/main" id="{75773686-44A5-094E-86A7-A2D92A2D5268}"/>
                </a:ext>
              </a:extLst>
            </p:cNvPr>
            <p:cNvSpPr/>
            <p:nvPr/>
          </p:nvSpPr>
          <p:spPr>
            <a:xfrm>
              <a:off x="5433768" y="5271258"/>
              <a:ext cx="534263" cy="484632"/>
            </a:xfrm>
            <a:prstGeom prst="right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5000"/>
                </a:lnSpc>
              </a:pPr>
              <a:endParaRPr lang="en-GB" sz="2400" dirty="0" err="1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D239AD0-FAFD-524E-8D2F-25BED446B16F}"/>
              </a:ext>
            </a:extLst>
          </p:cNvPr>
          <p:cNvGrpSpPr/>
          <p:nvPr/>
        </p:nvGrpSpPr>
        <p:grpSpPr>
          <a:xfrm>
            <a:off x="8514065" y="5013176"/>
            <a:ext cx="3519602" cy="604163"/>
            <a:chOff x="8458104" y="5211493"/>
            <a:chExt cx="3519602" cy="604163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F6059777-B1F6-AE48-BE2A-A27CB0F626B6}"/>
                </a:ext>
              </a:extLst>
            </p:cNvPr>
            <p:cNvSpPr/>
            <p:nvPr/>
          </p:nvSpPr>
          <p:spPr>
            <a:xfrm>
              <a:off x="9018122" y="5211493"/>
              <a:ext cx="2959584" cy="604163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5000"/>
                </a:lnSpc>
              </a:pPr>
              <a:r>
                <a:rPr lang="en-GB" sz="2400" dirty="0"/>
                <a:t>Docker-container</a:t>
              </a:r>
            </a:p>
          </p:txBody>
        </p:sp>
        <p:sp>
          <p:nvSpPr>
            <p:cNvPr id="16" name="Right Arrow 15">
              <a:extLst>
                <a:ext uri="{FF2B5EF4-FFF2-40B4-BE49-F238E27FC236}">
                  <a16:creationId xmlns:a16="http://schemas.microsoft.com/office/drawing/2014/main" id="{22E295A4-9CC6-8E4A-AE5D-BFE53C78F999}"/>
                </a:ext>
              </a:extLst>
            </p:cNvPr>
            <p:cNvSpPr/>
            <p:nvPr/>
          </p:nvSpPr>
          <p:spPr>
            <a:xfrm>
              <a:off x="8458104" y="5271258"/>
              <a:ext cx="534263" cy="484632"/>
            </a:xfrm>
            <a:prstGeom prst="rightArrow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5000"/>
                </a:lnSpc>
              </a:pPr>
              <a:endParaRPr lang="en-GB" sz="2400" dirty="0" err="1"/>
            </a:p>
          </p:txBody>
        </p:sp>
      </p:grpSp>
    </p:spTree>
    <p:extLst>
      <p:ext uri="{BB962C8B-B14F-4D97-AF65-F5344CB8AC3E}">
        <p14:creationId xmlns:p14="http://schemas.microsoft.com/office/powerpoint/2010/main" val="414299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CBED8-137C-7A4C-8511-14867437F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EIRENE CI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78DB8-2E9D-B740-8CAD-F9FED2329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050" y="1196752"/>
            <a:ext cx="11472000" cy="3672408"/>
          </a:xfrm>
        </p:spPr>
        <p:txBody>
          <a:bodyPr/>
          <a:lstStyle/>
          <a:p>
            <a:r>
              <a:rPr lang="en-GB" b="1" dirty="0"/>
              <a:t>Three repositories </a:t>
            </a:r>
            <a:r>
              <a:rPr lang="en-GB" dirty="0"/>
              <a:t>are used for the </a:t>
            </a:r>
            <a:r>
              <a:rPr lang="en-GB" b="1" dirty="0"/>
              <a:t>EIRENE CI </a:t>
            </a:r>
            <a:r>
              <a:rPr lang="en-GB" dirty="0"/>
              <a:t>under GitLab in the group </a:t>
            </a:r>
            <a:r>
              <a:rPr lang="en-GB" b="1" dirty="0" err="1"/>
              <a:t>eirene</a:t>
            </a:r>
            <a:endParaRPr lang="en-GB" b="1" dirty="0"/>
          </a:p>
          <a:p>
            <a:pPr lvl="1"/>
            <a:r>
              <a:rPr lang="en-GB" b="1" dirty="0" err="1"/>
              <a:t>eirene</a:t>
            </a:r>
            <a:r>
              <a:rPr lang="en-GB" b="1" dirty="0"/>
              <a:t>/</a:t>
            </a:r>
            <a:r>
              <a:rPr lang="en-GB" b="1" dirty="0" err="1"/>
              <a:t>eirene</a:t>
            </a:r>
            <a:r>
              <a:rPr lang="en-GB" b="1" dirty="0"/>
              <a:t> </a:t>
            </a:r>
            <a:r>
              <a:rPr lang="en-GB" dirty="0"/>
              <a:t>– Main source code repository of EIRENE with small Wiki</a:t>
            </a:r>
          </a:p>
          <a:p>
            <a:pPr lvl="1"/>
            <a:r>
              <a:rPr lang="en-GB" b="1" dirty="0" err="1"/>
              <a:t>eirene</a:t>
            </a:r>
            <a:r>
              <a:rPr lang="en-GB" b="1" dirty="0"/>
              <a:t>/</a:t>
            </a:r>
            <a:r>
              <a:rPr lang="en-GB" b="1" dirty="0" err="1"/>
              <a:t>eirene</a:t>
            </a:r>
            <a:r>
              <a:rPr lang="en-GB" b="1" dirty="0"/>
              <a:t>-ci-image </a:t>
            </a:r>
            <a:r>
              <a:rPr lang="en-GB" dirty="0"/>
              <a:t>– Repository for the </a:t>
            </a:r>
            <a:r>
              <a:rPr lang="en-GB" b="1" dirty="0"/>
              <a:t>Docker-file</a:t>
            </a:r>
            <a:r>
              <a:rPr lang="en-GB" dirty="0"/>
              <a:t> and location of the </a:t>
            </a:r>
            <a:r>
              <a:rPr lang="en-GB" b="1" dirty="0"/>
              <a:t>registry</a:t>
            </a:r>
            <a:r>
              <a:rPr lang="en-GB" dirty="0"/>
              <a:t> for the </a:t>
            </a:r>
            <a:r>
              <a:rPr lang="en-GB" b="1" dirty="0"/>
              <a:t>Docker-image</a:t>
            </a:r>
            <a:r>
              <a:rPr lang="en-GB" dirty="0"/>
              <a:t> used by the EIRENE CI</a:t>
            </a:r>
          </a:p>
          <a:p>
            <a:pPr lvl="1"/>
            <a:r>
              <a:rPr lang="en-GB" b="1" dirty="0" err="1"/>
              <a:t>eirene</a:t>
            </a:r>
            <a:r>
              <a:rPr lang="en-GB" b="1" dirty="0"/>
              <a:t>/</a:t>
            </a:r>
            <a:r>
              <a:rPr lang="en-GB" b="1" dirty="0" err="1"/>
              <a:t>eirene</a:t>
            </a:r>
            <a:r>
              <a:rPr lang="en-GB" b="1" dirty="0"/>
              <a:t>-sample-cases </a:t>
            </a:r>
            <a:r>
              <a:rPr lang="en-GB" dirty="0"/>
              <a:t>– Repository with </a:t>
            </a:r>
            <a:r>
              <a:rPr lang="en-GB" b="1" dirty="0"/>
              <a:t>test cases</a:t>
            </a:r>
            <a:r>
              <a:rPr lang="en-GB" dirty="0"/>
              <a:t> used by the </a:t>
            </a:r>
            <a:br>
              <a:rPr lang="en-GB" dirty="0"/>
            </a:br>
            <a:r>
              <a:rPr lang="en-GB" dirty="0"/>
              <a:t>EIRENE CI (not ideal)</a:t>
            </a:r>
          </a:p>
          <a:p>
            <a:pPr lvl="2"/>
            <a:r>
              <a:rPr lang="en-GB" b="1" dirty="0">
                <a:solidFill>
                  <a:srgbClr val="C00000"/>
                </a:solidFill>
              </a:rPr>
              <a:t>This sample-case repository should be replaced later by the catalogue system !</a:t>
            </a:r>
          </a:p>
          <a:p>
            <a:pPr lvl="1"/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0CB473-FD92-3A4E-B558-E4A5E00EE70B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/>
              <a:t>15</a:t>
            </a:r>
            <a:r>
              <a:rPr lang="en-US" baseline="30000"/>
              <a:t>th</a:t>
            </a:r>
            <a:r>
              <a:rPr lang="en-US"/>
              <a:t> Oct 2021 – TSVV-5 Meeting – D. Harting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00B8E-59C8-E84D-8FE2-2CB4AF2D3DF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US"/>
              <a:t>Page </a:t>
            </a:r>
            <a:fld id="{A52F4D17-1AD6-42D9-B93A-EB002C62F438}" type="slidenum">
              <a:rPr lang="en-US" smtClean="0"/>
              <a:pPr/>
              <a:t>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38211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2A5A4-3EC7-374B-9604-353AAB40C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Creation and storage of EIRENE CI Docker image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6142B-1486-5941-8B25-7A9C5F28D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512468"/>
            <a:ext cx="11449050" cy="5112567"/>
          </a:xfrm>
        </p:spPr>
        <p:txBody>
          <a:bodyPr>
            <a:normAutofit/>
          </a:bodyPr>
          <a:lstStyle/>
          <a:p>
            <a:pPr marL="215900" lvl="1" indent="0">
              <a:buNone/>
            </a:pPr>
            <a:endParaRPr lang="en-GB" dirty="0"/>
          </a:p>
          <a:p>
            <a:r>
              <a:rPr lang="en-GB" dirty="0"/>
              <a:t>GitLab provides for </a:t>
            </a:r>
            <a:r>
              <a:rPr lang="en-GB" b="1" dirty="0"/>
              <a:t>each repository a registry to store Docker-images</a:t>
            </a:r>
          </a:p>
          <a:p>
            <a:endParaRPr lang="en-GB" b="1" dirty="0"/>
          </a:p>
          <a:p>
            <a:r>
              <a:rPr lang="en-GB" b="1" dirty="0"/>
              <a:t>EIRENE CI </a:t>
            </a:r>
            <a:r>
              <a:rPr lang="en-GB" dirty="0"/>
              <a:t>uses the Docker-images stored in the </a:t>
            </a:r>
            <a:r>
              <a:rPr lang="en-GB" b="1" dirty="0"/>
              <a:t>registry of repository </a:t>
            </a:r>
          </a:p>
          <a:p>
            <a:pPr lvl="1"/>
            <a:r>
              <a:rPr lang="en-GB" b="1" dirty="0">
                <a:hlinkClick r:id="rId2"/>
              </a:rPr>
              <a:t>https://jugit.fz-juelich.de/eirene/eirene-ci-image</a:t>
            </a:r>
            <a:endParaRPr lang="en-GB" b="1" dirty="0"/>
          </a:p>
          <a:p>
            <a:pPr lvl="1"/>
            <a:r>
              <a:rPr lang="en-GB" dirty="0"/>
              <a:t>It contains the </a:t>
            </a:r>
            <a:r>
              <a:rPr lang="en-GB" b="1" dirty="0"/>
              <a:t>Docker-file to configure the Docker-image</a:t>
            </a:r>
          </a:p>
          <a:p>
            <a:pPr lvl="1"/>
            <a:endParaRPr lang="en-GB" dirty="0"/>
          </a:p>
          <a:p>
            <a:r>
              <a:rPr lang="en-GB" dirty="0"/>
              <a:t> The Docker-image is created by the CI script (.</a:t>
            </a:r>
            <a:r>
              <a:rPr lang="en-GB" dirty="0" err="1"/>
              <a:t>gitlab-ci.yml</a:t>
            </a:r>
            <a:r>
              <a:rPr lang="en-GB" dirty="0"/>
              <a:t>) of the </a:t>
            </a:r>
            <a:br>
              <a:rPr lang="en-GB" dirty="0"/>
            </a:br>
            <a:r>
              <a:rPr lang="en-GB" b="1" dirty="0" err="1"/>
              <a:t>eirene</a:t>
            </a:r>
            <a:r>
              <a:rPr lang="en-GB" b="1" dirty="0"/>
              <a:t>/</a:t>
            </a:r>
            <a:r>
              <a:rPr lang="en-GB" b="1" dirty="0" err="1"/>
              <a:t>eirene</a:t>
            </a:r>
            <a:r>
              <a:rPr lang="en-GB" b="1" dirty="0"/>
              <a:t>-ci-image </a:t>
            </a:r>
            <a:r>
              <a:rPr lang="en-GB" dirty="0"/>
              <a:t>repository</a:t>
            </a:r>
          </a:p>
          <a:p>
            <a:pPr lvl="1"/>
            <a:r>
              <a:rPr lang="en-GB" dirty="0"/>
              <a:t>The image is finally </a:t>
            </a:r>
            <a:r>
              <a:rPr lang="en-GB" b="1" dirty="0"/>
              <a:t>pushed to the registry </a:t>
            </a:r>
            <a:r>
              <a:rPr lang="en-GB" dirty="0"/>
              <a:t>and available for EIRENE CI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9915E-F32E-D444-B801-7E21E0452C59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/>
              <a:t>15</a:t>
            </a:r>
            <a:r>
              <a:rPr lang="en-US" baseline="30000"/>
              <a:t>th</a:t>
            </a:r>
            <a:r>
              <a:rPr lang="en-US"/>
              <a:t> Oct 2021 – TSVV-5 Meeting – D. Harting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A37AF2-ACC1-B245-8159-DFA229A5107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US"/>
              <a:t>Page </a:t>
            </a:r>
            <a:fld id="{A52F4D17-1AD6-42D9-B93A-EB002C62F438}" type="slidenum">
              <a:rPr lang="en-US" smtClean="0"/>
              <a:pPr/>
              <a:t>5</a:t>
            </a:fld>
            <a:endParaRPr lang="en-US" noProof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986B594-B5BF-B845-B2E0-8146DE45B2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81" y="27709"/>
            <a:ext cx="11968687" cy="685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AAE7786-443B-1D4A-A912-83CD08ADCA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609" y="0"/>
            <a:ext cx="6939643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6861970-CC0F-8545-87CA-DA3B23687C9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1" y="761561"/>
            <a:ext cx="12192000" cy="3970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63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C5FB1-8BAD-3640-9A47-9679B4AE3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Docker on IEK-4 computers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FB004-C6E0-7F4E-AB8C-7FA4F8688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Currently Docker is only installed on one machine – </a:t>
            </a:r>
            <a:r>
              <a:rPr lang="en-GB" b="1" dirty="0"/>
              <a:t>ipp411</a:t>
            </a:r>
          </a:p>
          <a:p>
            <a:r>
              <a:rPr lang="en-GB" b="1" dirty="0"/>
              <a:t>You must be part of the local Docker-group to use Docker</a:t>
            </a:r>
          </a:p>
          <a:p>
            <a:r>
              <a:rPr lang="en-GB" dirty="0"/>
              <a:t>Mapping directories to the Docker-container is on ipp411 only possible for directories under </a:t>
            </a:r>
            <a:r>
              <a:rPr lang="en-GB" b="1" dirty="0"/>
              <a:t>/private</a:t>
            </a:r>
            <a:r>
              <a:rPr lang="en-GB" dirty="0"/>
              <a:t> and </a:t>
            </a:r>
            <a:r>
              <a:rPr lang="en-GB" b="1" dirty="0"/>
              <a:t>/private2</a:t>
            </a:r>
          </a:p>
          <a:p>
            <a:pPr lvl="1"/>
            <a:r>
              <a:rPr lang="en-GB" b="1" dirty="0"/>
              <a:t>Mapping directories from your $HOME directory is currently not possible!</a:t>
            </a:r>
          </a:p>
          <a:p>
            <a:endParaRPr lang="en-GB" b="1" dirty="0"/>
          </a:p>
          <a:p>
            <a:r>
              <a:rPr lang="en-GB" b="1" dirty="0"/>
              <a:t>How to run the EIRENE test cases is described in the EIRENE wiki </a:t>
            </a:r>
          </a:p>
          <a:p>
            <a:pPr lvl="1"/>
            <a:r>
              <a:rPr lang="en-GB" dirty="0">
                <a:hlinkClick r:id="rId2"/>
              </a:rPr>
              <a:t>https://</a:t>
            </a:r>
            <a:r>
              <a:rPr lang="en-GB" dirty="0" err="1">
                <a:hlinkClick r:id="rId2"/>
              </a:rPr>
              <a:t>jugit.fz-juelich.de</a:t>
            </a:r>
            <a:r>
              <a:rPr lang="en-GB" dirty="0">
                <a:hlinkClick r:id="rId2"/>
              </a:rPr>
              <a:t>/</a:t>
            </a:r>
            <a:r>
              <a:rPr lang="en-GB" dirty="0" err="1">
                <a:hlinkClick r:id="rId2"/>
              </a:rPr>
              <a:t>eirene</a:t>
            </a:r>
            <a:r>
              <a:rPr lang="en-GB" dirty="0">
                <a:hlinkClick r:id="rId2"/>
              </a:rPr>
              <a:t>/</a:t>
            </a:r>
            <a:r>
              <a:rPr lang="en-GB" dirty="0" err="1">
                <a:hlinkClick r:id="rId2"/>
              </a:rPr>
              <a:t>eirene</a:t>
            </a:r>
            <a:r>
              <a:rPr lang="en-GB" dirty="0">
                <a:hlinkClick r:id="rId2"/>
              </a:rPr>
              <a:t>/-/wikis/EIRENE-Continuous-Integration</a:t>
            </a:r>
            <a:endParaRPr lang="en-GB" dirty="0"/>
          </a:p>
          <a:p>
            <a:pPr marL="0" indent="0">
              <a:buNone/>
            </a:pPr>
            <a:endParaRPr lang="en-GB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EF23C-1D41-5C44-B52A-E67337E56DFE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/>
              <a:t>15</a:t>
            </a:r>
            <a:r>
              <a:rPr lang="en-US" baseline="30000"/>
              <a:t>th</a:t>
            </a:r>
            <a:r>
              <a:rPr lang="en-US"/>
              <a:t> Oct 2021 – TSVV-5 Meeting – D. Harting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151C52-4503-C445-BA98-51A876AC4D0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63F685-AE18-854C-9BD5-D52D7040F66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US"/>
              <a:t>Page </a:t>
            </a:r>
            <a:fld id="{A52F4D17-1AD6-42D9-B93A-EB002C62F438}" type="slidenum">
              <a:rPr lang="en-US" smtClean="0"/>
              <a:pPr/>
              <a:t>6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53551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67182-D11C-5149-904B-91C68C227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Setup working directory on ipp411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394CC-AFAB-9B43-B0F9-57E0FF262CF0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 dirty="0"/>
              <a:t>15</a:t>
            </a:r>
            <a:r>
              <a:rPr lang="en-US" baseline="30000" dirty="0"/>
              <a:t>th</a:t>
            </a:r>
            <a:r>
              <a:rPr lang="en-US" dirty="0"/>
              <a:t> Oct 2021 – TSVV-5 Meeting – D. Harting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661205-592B-2142-82F2-6117BF22F1B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US"/>
              <a:t>Page </a:t>
            </a:r>
            <a:fld id="{A52F4D17-1AD6-42D9-B93A-EB002C62F438}" type="slidenum">
              <a:rPr lang="en-US" smtClean="0"/>
              <a:pPr/>
              <a:t>7</a:t>
            </a:fld>
            <a:endParaRPr lang="en-US" noProof="0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E106D36-5253-B94E-A15A-5F2526D15DA6}"/>
              </a:ext>
            </a:extLst>
          </p:cNvPr>
          <p:cNvGrpSpPr/>
          <p:nvPr/>
        </p:nvGrpSpPr>
        <p:grpSpPr>
          <a:xfrm>
            <a:off x="358774" y="974928"/>
            <a:ext cx="6235700" cy="1586074"/>
            <a:chOff x="358774" y="974928"/>
            <a:chExt cx="6235700" cy="158607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E730906E-3DD9-D44F-BA14-8D4717CAE9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774" y="1545002"/>
              <a:ext cx="6235700" cy="1016000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21EA07E-9D70-0243-AF41-0A535BBFBB37}"/>
                </a:ext>
              </a:extLst>
            </p:cNvPr>
            <p:cNvSpPr txBox="1"/>
            <p:nvPr/>
          </p:nvSpPr>
          <p:spPr>
            <a:xfrm>
              <a:off x="358774" y="974928"/>
              <a:ext cx="5286640" cy="4431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 algn="l">
                <a:lnSpc>
                  <a:spcPct val="95000"/>
                </a:lnSpc>
                <a:buFont typeface="Arial" panose="020B0604020202020204" pitchFamily="34" charset="0"/>
                <a:buChar char="•"/>
              </a:pPr>
              <a:r>
                <a:rPr lang="en-GB" sz="2400" dirty="0"/>
                <a:t>Create working directory on ipp411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AC38C31-11E5-5A45-8B45-0B308403E6A8}"/>
              </a:ext>
            </a:extLst>
          </p:cNvPr>
          <p:cNvGrpSpPr/>
          <p:nvPr/>
        </p:nvGrpSpPr>
        <p:grpSpPr>
          <a:xfrm>
            <a:off x="358774" y="2782392"/>
            <a:ext cx="8483600" cy="1552678"/>
            <a:chOff x="358774" y="2782392"/>
            <a:chExt cx="8483600" cy="1552678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461C2D6-DF68-4841-BAA7-3F7240E3206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774" y="3433370"/>
              <a:ext cx="8483600" cy="901700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FA63350-3F95-D241-98E7-752BBC5CEC80}"/>
                </a:ext>
              </a:extLst>
            </p:cNvPr>
            <p:cNvSpPr txBox="1"/>
            <p:nvPr/>
          </p:nvSpPr>
          <p:spPr>
            <a:xfrm>
              <a:off x="358774" y="2782392"/>
              <a:ext cx="6609502" cy="4431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 algn="l">
                <a:lnSpc>
                  <a:spcPct val="95000"/>
                </a:lnSpc>
                <a:buFont typeface="Arial" panose="020B0604020202020204" pitchFamily="34" charset="0"/>
                <a:buChar char="•"/>
              </a:pPr>
              <a:r>
                <a:rPr lang="en-GB" sz="2400" dirty="0"/>
                <a:t>Clone EIRENE and checkout desired branch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8BFC8E8-A393-1E44-B0B3-57654D63361B}"/>
              </a:ext>
            </a:extLst>
          </p:cNvPr>
          <p:cNvGrpSpPr/>
          <p:nvPr/>
        </p:nvGrpSpPr>
        <p:grpSpPr>
          <a:xfrm>
            <a:off x="358774" y="4556460"/>
            <a:ext cx="8597900" cy="1603478"/>
            <a:chOff x="358774" y="4556460"/>
            <a:chExt cx="8597900" cy="1603478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D8FA097-C831-694E-8B41-B714861440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774" y="5207438"/>
              <a:ext cx="8597900" cy="952500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262934B-BEE5-1749-A9F6-ABCD2774A1C8}"/>
                </a:ext>
              </a:extLst>
            </p:cNvPr>
            <p:cNvSpPr txBox="1"/>
            <p:nvPr/>
          </p:nvSpPr>
          <p:spPr>
            <a:xfrm>
              <a:off x="358774" y="4556460"/>
              <a:ext cx="7117654" cy="4431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 algn="l">
                <a:lnSpc>
                  <a:spcPct val="95000"/>
                </a:lnSpc>
                <a:buFont typeface="Arial" panose="020B0604020202020204" pitchFamily="34" charset="0"/>
                <a:buChar char="•"/>
              </a:pPr>
              <a:r>
                <a:rPr lang="en-GB" sz="2400" dirty="0"/>
                <a:t>Clone EIRENE test cases into EIRENE directory</a:t>
              </a:r>
            </a:p>
          </p:txBody>
        </p:sp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E05DFEA8-087C-4542-AE60-EE99B205A61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221" y="0"/>
            <a:ext cx="8917557" cy="6858000"/>
          </a:xfrm>
          <a:prstGeom prst="rect">
            <a:avLst/>
          </a:prstGeom>
        </p:spPr>
      </p:pic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CBB36C4C-E6A2-5941-B177-1F99DAF1C309}"/>
              </a:ext>
            </a:extLst>
          </p:cNvPr>
          <p:cNvSpPr/>
          <p:nvPr/>
        </p:nvSpPr>
        <p:spPr>
          <a:xfrm>
            <a:off x="1919536" y="2561002"/>
            <a:ext cx="8136904" cy="177406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r>
              <a:rPr lang="en-GB" sz="2400" b="1" dirty="0">
                <a:solidFill>
                  <a:srgbClr val="C00000"/>
                </a:solidFill>
              </a:rPr>
              <a:t>Do not accidentally commit the test cases to the EIRENE repository !!!</a:t>
            </a:r>
          </a:p>
        </p:txBody>
      </p:sp>
    </p:spTree>
    <p:extLst>
      <p:ext uri="{BB962C8B-B14F-4D97-AF65-F5344CB8AC3E}">
        <p14:creationId xmlns:p14="http://schemas.microsoft.com/office/powerpoint/2010/main" val="3541863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13A9D-AA28-8E46-898B-01B8003ED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Setup working directory on ipp411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F55535-4C00-2E4E-8F31-0952E117A938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/>
              <a:t>15</a:t>
            </a:r>
            <a:r>
              <a:rPr lang="en-US" baseline="30000"/>
              <a:t>th</a:t>
            </a:r>
            <a:r>
              <a:rPr lang="en-US"/>
              <a:t> Oct 2021 – TSVV-5 Meeting – D. Harting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770454-9487-C741-8AC4-4EEDC9175C3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… continued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7B2CB-6958-AD4B-8DAF-A871DC433B8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US"/>
              <a:t>Page </a:t>
            </a:r>
            <a:fld id="{A52F4D17-1AD6-42D9-B93A-EB002C62F438}" type="slidenum">
              <a:rPr lang="en-US" smtClean="0"/>
              <a:pPr/>
              <a:t>8</a:t>
            </a:fld>
            <a:endParaRPr lang="en-US" noProof="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7E53EB-C9AE-C949-BE65-A70A773C3800}"/>
              </a:ext>
            </a:extLst>
          </p:cNvPr>
          <p:cNvSpPr txBox="1"/>
          <p:nvPr/>
        </p:nvSpPr>
        <p:spPr>
          <a:xfrm>
            <a:off x="357547" y="1448780"/>
            <a:ext cx="11474453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Clone the EMC3 source repository into the EMC3 subdirectory of the </a:t>
            </a:r>
            <a:br>
              <a:rPr lang="en-GB" sz="2400" dirty="0"/>
            </a:br>
            <a:r>
              <a:rPr lang="en-GB" sz="2400" dirty="0"/>
              <a:t>EIRENE-sample-cases directory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C6A1F0B-361A-7245-8271-807C11D5C6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6" y="2298821"/>
            <a:ext cx="7277100" cy="1219200"/>
          </a:xfrm>
          <a:prstGeom prst="rect">
            <a:avLst/>
          </a:prstGeom>
        </p:spPr>
      </p:pic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7BF59EE3-A83E-FE44-9A9E-F9F784664A3C}"/>
              </a:ext>
            </a:extLst>
          </p:cNvPr>
          <p:cNvSpPr/>
          <p:nvPr/>
        </p:nvSpPr>
        <p:spPr>
          <a:xfrm>
            <a:off x="2014846" y="3664674"/>
            <a:ext cx="8136904" cy="177406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</a:pPr>
            <a:r>
              <a:rPr lang="en-GB" sz="2400" b="1" dirty="0">
                <a:solidFill>
                  <a:srgbClr val="C00000"/>
                </a:solidFill>
              </a:rPr>
              <a:t>Do not accidentally commit the EMC3 repository to the EIRENE repository or the sample-cases repository!!!</a:t>
            </a:r>
          </a:p>
        </p:txBody>
      </p:sp>
    </p:spTree>
    <p:extLst>
      <p:ext uri="{BB962C8B-B14F-4D97-AF65-F5344CB8AC3E}">
        <p14:creationId xmlns:p14="http://schemas.microsoft.com/office/powerpoint/2010/main" val="2295998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03AB6-D5ED-D146-99FE-7D036EE79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 the Docker-image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01ACE-9512-6E4E-A97D-147C650658C8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US"/>
              <a:t>15</a:t>
            </a:r>
            <a:r>
              <a:rPr lang="en-US" baseline="30000"/>
              <a:t>th</a:t>
            </a:r>
            <a:r>
              <a:rPr lang="en-US"/>
              <a:t> Oct 2021 – TSVV-5 Meeting – D. Harting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2A693C-65D6-2141-AF3C-FDC8A1F186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US"/>
              <a:t>Page </a:t>
            </a:r>
            <a:fld id="{A52F4D17-1AD6-42D9-B93A-EB002C62F438}" type="slidenum">
              <a:rPr lang="en-US" smtClean="0"/>
              <a:pPr/>
              <a:t>9</a:t>
            </a:fld>
            <a:endParaRPr lang="en-US" noProof="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169E186-BF04-DC49-ADD3-5A168B223387}"/>
              </a:ext>
            </a:extLst>
          </p:cNvPr>
          <p:cNvGrpSpPr/>
          <p:nvPr/>
        </p:nvGrpSpPr>
        <p:grpSpPr>
          <a:xfrm>
            <a:off x="360000" y="1005582"/>
            <a:ext cx="11208608" cy="1766581"/>
            <a:chOff x="360000" y="1005582"/>
            <a:chExt cx="11208608" cy="1766581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1C66410-B749-E146-941E-78CAFC783057}"/>
                </a:ext>
              </a:extLst>
            </p:cNvPr>
            <p:cNvSpPr txBox="1"/>
            <p:nvPr/>
          </p:nvSpPr>
          <p:spPr>
            <a:xfrm>
              <a:off x="360000" y="1005582"/>
              <a:ext cx="11208608" cy="735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ct val="95000"/>
                </a:lnSpc>
                <a:buFont typeface="Arial" panose="020B0604020202020204" pitchFamily="34" charset="0"/>
                <a:buChar char="•"/>
              </a:pPr>
              <a:r>
                <a:rPr lang="en-GB" sz="2200" dirty="0"/>
                <a:t>Access token for the registry with the Docker-image are currently setup only in a private fork: </a:t>
              </a:r>
              <a:r>
                <a:rPr lang="en-GB" sz="2200" dirty="0">
                  <a:hlinkClick r:id="rId2"/>
                </a:rPr>
                <a:t>https://jugit.fz-juelich.de/eirene_dmh/eirene-ci-image</a:t>
              </a:r>
              <a:r>
                <a:rPr lang="en-GB" sz="2200" dirty="0"/>
                <a:t> </a:t>
              </a:r>
            </a:p>
          </p:txBody>
        </p:sp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BFE28E48-F9F6-9E46-8737-8EEC02C738A3}"/>
                </a:ext>
              </a:extLst>
            </p:cNvPr>
            <p:cNvSpPr/>
            <p:nvPr/>
          </p:nvSpPr>
          <p:spPr>
            <a:xfrm>
              <a:off x="695400" y="1777465"/>
              <a:ext cx="4980027" cy="994698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95000"/>
                </a:lnSpc>
              </a:pP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ACCESS TOKEN: </a:t>
              </a:r>
            </a:p>
            <a:p>
              <a:pPr>
                <a:lnSpc>
                  <a:spcPct val="95000"/>
                </a:lnSpc>
              </a:pP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Username: 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dmh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</a:p>
            <a:p>
              <a:pPr>
                <a:lnSpc>
                  <a:spcPct val="95000"/>
                </a:lnSpc>
              </a:pP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Password: w3xw2Fc4gBs--PkfHx7x 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C9221F0-B67B-EF4B-BEF1-2214A536B582}"/>
              </a:ext>
            </a:extLst>
          </p:cNvPr>
          <p:cNvGrpSpPr/>
          <p:nvPr/>
        </p:nvGrpSpPr>
        <p:grpSpPr>
          <a:xfrm>
            <a:off x="360000" y="3426592"/>
            <a:ext cx="11208608" cy="1609916"/>
            <a:chOff x="360000" y="3007864"/>
            <a:chExt cx="11208608" cy="1609916"/>
          </a:xfrm>
        </p:grpSpPr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E18563D2-C85A-FF44-B142-5E8C4A044DB7}"/>
                </a:ext>
              </a:extLst>
            </p:cNvPr>
            <p:cNvSpPr/>
            <p:nvPr/>
          </p:nvSpPr>
          <p:spPr>
            <a:xfrm>
              <a:off x="695400" y="3421573"/>
              <a:ext cx="9336400" cy="1196207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95000"/>
                </a:lnSpc>
              </a:pP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ipp411:~&gt; docker login 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jugit-registry.fz-juelich.de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</a:p>
            <a:p>
              <a:pPr>
                <a:lnSpc>
                  <a:spcPct val="95000"/>
                </a:lnSpc>
              </a:pP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   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eirene_dmh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eirene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-ci-image/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debianstretch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</a:p>
            <a:p>
              <a:pPr>
                <a:lnSpc>
                  <a:spcPct val="95000"/>
                </a:lnSpc>
              </a:pP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Username: </a:t>
              </a:r>
              <a:r>
                <a:rPr lang="en-GB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dmh</a:t>
              </a: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</a:p>
            <a:p>
              <a:pPr>
                <a:lnSpc>
                  <a:spcPct val="95000"/>
                </a:lnSpc>
              </a:pPr>
              <a:r>
                <a:rPr lang="en-GB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Password: w3xw2Fc4gBs--PkfHx7x 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FEDF1CB-8397-C94E-B411-804BB6A935B6}"/>
                </a:ext>
              </a:extLst>
            </p:cNvPr>
            <p:cNvSpPr txBox="1"/>
            <p:nvPr/>
          </p:nvSpPr>
          <p:spPr>
            <a:xfrm>
              <a:off x="360000" y="3007864"/>
              <a:ext cx="11208608" cy="413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ct val="95000"/>
                </a:lnSpc>
                <a:buFont typeface="Arial" panose="020B0604020202020204" pitchFamily="34" charset="0"/>
                <a:buChar char="•"/>
              </a:pPr>
              <a:r>
                <a:rPr lang="en-GB" sz="2200" dirty="0"/>
                <a:t>First login to the Docker-registry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288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Jülich">
  <a:themeElements>
    <a:clrScheme name="CD-Farben Forschungszentrum Jülich">
      <a:dk1>
        <a:srgbClr val="000000"/>
      </a:dk1>
      <a:lt1>
        <a:srgbClr val="FFFFFF"/>
      </a:lt1>
      <a:dk2>
        <a:srgbClr val="023D6B"/>
      </a:dk2>
      <a:lt2>
        <a:srgbClr val="EBEBEB"/>
      </a:lt2>
      <a:accent1>
        <a:srgbClr val="ADBDE3"/>
      </a:accent1>
      <a:accent2>
        <a:srgbClr val="EB5F73"/>
      </a:accent2>
      <a:accent3>
        <a:srgbClr val="AF82B9"/>
      </a:accent3>
      <a:accent4>
        <a:srgbClr val="FAB45A"/>
      </a:accent4>
      <a:accent5>
        <a:srgbClr val="FAEB5A"/>
      </a:accent5>
      <a:accent6>
        <a:srgbClr val="B9D25F"/>
      </a:accent6>
      <a:hlink>
        <a:srgbClr val="ADBDE3"/>
      </a:hlink>
      <a:folHlink>
        <a:srgbClr val="023D6B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lnSpc>
            <a:spcPct val="95000"/>
          </a:lnSpc>
          <a:defRPr sz="2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lnSpc>
            <a:spcPct val="95000"/>
          </a:lnSpc>
          <a:defRPr sz="2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Juelich_PowerPoint_16x9_en.potx" id="{29595BB3-892E-4A2B-BFFC-905C8F8D5303}" vid="{E1FF22B7-866D-4E77-AF2B-40B5522CEB0B}"/>
    </a:ext>
  </a:extLst>
</a:theme>
</file>

<file path=ppt/theme/theme2.xml><?xml version="1.0" encoding="utf-8"?>
<a:theme xmlns:a="http://schemas.openxmlformats.org/drawingml/2006/main" name="Office">
  <a:themeElements>
    <a:clrScheme name="Benutzerdefiniert 282">
      <a:dk1>
        <a:sysClr val="windowText" lastClr="000000"/>
      </a:dk1>
      <a:lt1>
        <a:sysClr val="window" lastClr="FFFFFF"/>
      </a:lt1>
      <a:dk2>
        <a:srgbClr val="AF82B9"/>
      </a:dk2>
      <a:lt2>
        <a:srgbClr val="EBEBEB"/>
      </a:lt2>
      <a:accent1>
        <a:srgbClr val="023D6B"/>
      </a:accent1>
      <a:accent2>
        <a:srgbClr val="ADBDE3"/>
      </a:accent2>
      <a:accent3>
        <a:srgbClr val="B9D25F"/>
      </a:accent3>
      <a:accent4>
        <a:srgbClr val="FAEB5A"/>
      </a:accent4>
      <a:accent5>
        <a:srgbClr val="FAB45A"/>
      </a:accent5>
      <a:accent6>
        <a:srgbClr val="EB5F73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282">
      <a:dk1>
        <a:sysClr val="windowText" lastClr="000000"/>
      </a:dk1>
      <a:lt1>
        <a:sysClr val="window" lastClr="FFFFFF"/>
      </a:lt1>
      <a:dk2>
        <a:srgbClr val="AF82B9"/>
      </a:dk2>
      <a:lt2>
        <a:srgbClr val="EBEBEB"/>
      </a:lt2>
      <a:accent1>
        <a:srgbClr val="023D6B"/>
      </a:accent1>
      <a:accent2>
        <a:srgbClr val="ADBDE3"/>
      </a:accent2>
      <a:accent3>
        <a:srgbClr val="B9D25F"/>
      </a:accent3>
      <a:accent4>
        <a:srgbClr val="FAEB5A"/>
      </a:accent4>
      <a:accent5>
        <a:srgbClr val="FAB45A"/>
      </a:accent5>
      <a:accent6>
        <a:srgbClr val="EB5F73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2018-02-28_ppt_16x9</Template>
  <TotalTime>718</TotalTime>
  <Words>1191</Words>
  <Application>Microsoft Macintosh PowerPoint</Application>
  <PresentationFormat>Widescreen</PresentationFormat>
  <Paragraphs>155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Courier New</vt:lpstr>
      <vt:lpstr>Jülich</vt:lpstr>
      <vt:lpstr>Docker Environment for EIRENE CI cases</vt:lpstr>
      <vt:lpstr>Overview</vt:lpstr>
      <vt:lpstr>What is Docker?</vt:lpstr>
      <vt:lpstr>EIRENE CI structure</vt:lpstr>
      <vt:lpstr>Creation and storage of EIRENE CI Docker image</vt:lpstr>
      <vt:lpstr>Docker on IEK-4 computers</vt:lpstr>
      <vt:lpstr>Setup working directory on ipp411</vt:lpstr>
      <vt:lpstr>Setup working directory on ipp411</vt:lpstr>
      <vt:lpstr>Start the Docker-image</vt:lpstr>
      <vt:lpstr>Start the Docker-image</vt:lpstr>
      <vt:lpstr>Compiling</vt:lpstr>
      <vt:lpstr>Run the test cases</vt:lpstr>
      <vt:lpstr>Some Useful Docker commands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of presentation</dc:title>
  <dc:creator>admin.reisen</dc:creator>
  <cp:lastModifiedBy>Derek Harting</cp:lastModifiedBy>
  <cp:revision>20</cp:revision>
  <dcterms:created xsi:type="dcterms:W3CDTF">2019-11-11T19:50:09Z</dcterms:created>
  <dcterms:modified xsi:type="dcterms:W3CDTF">2021-10-14T22:11:17Z</dcterms:modified>
</cp:coreProperties>
</file>