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5" r:id="rId5"/>
    <p:sldId id="291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147" d="100"/>
          <a:sy n="147" d="100"/>
        </p:scale>
        <p:origin x="10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20/10/2021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20/10/2021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96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8/1741-4326/ac1e6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TSVV3 – Regular advancement meeting</a:t>
            </a:r>
            <a:br>
              <a:rPr lang="en-US" dirty="0" smtClean="0"/>
            </a:br>
            <a:r>
              <a:rPr lang="en-US" sz="2800" b="0" dirty="0" smtClean="0"/>
              <a:t>20</a:t>
            </a:r>
            <a:r>
              <a:rPr lang="en-US" sz="2800" b="0" dirty="0" smtClean="0"/>
              <a:t>/10/2021 </a:t>
            </a:r>
            <a:r>
              <a:rPr lang="en-US" sz="2800" b="0" dirty="0" smtClean="0"/>
              <a:t>– Task 3: reduced turbulence models</a:t>
            </a:r>
            <a:br>
              <a:rPr lang="en-US" sz="2800" b="0" dirty="0" smtClean="0"/>
            </a:br>
            <a:r>
              <a:rPr lang="en-US" sz="2800" b="0" i="1" dirty="0" smtClean="0"/>
              <a:t>Project news</a:t>
            </a:r>
            <a:endParaRPr lang="en-US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P. Tamain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3 | 20/10/2021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33" y="627534"/>
            <a:ext cx="7228875" cy="421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Update on Marconi call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Call for proposal for MARCONI fusion cycle 6 out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EUROfusion</a:t>
            </a:r>
            <a:r>
              <a:rPr lang="en-US" dirty="0"/>
              <a:t> deadline: Friday November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Change in organization to prepare proposal: </a:t>
            </a:r>
            <a:r>
              <a:rPr lang="en-US" b="1" dirty="0" smtClean="0">
                <a:solidFill>
                  <a:srgbClr val="FF0000"/>
                </a:solidFill>
              </a:rPr>
              <a:t>group by code (not by task)</a:t>
            </a:r>
            <a:r>
              <a:rPr lang="en-US" dirty="0" smtClean="0"/>
              <a:t> but ventilate planned computing time by task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Code contact persons to send me their feedback on </a:t>
            </a:r>
            <a:r>
              <a:rPr lang="en-US" b="1" dirty="0" smtClean="0">
                <a:solidFill>
                  <a:srgbClr val="FF0000"/>
                </a:solidFill>
              </a:rPr>
              <a:t>Friday November 5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 latest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3 | 20/10/2021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3 | 20/10/2021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96720"/>
              </p:ext>
            </p:extLst>
          </p:nvPr>
        </p:nvGraphicFramePr>
        <p:xfrm>
          <a:off x="185171" y="816932"/>
          <a:ext cx="8851325" cy="795016"/>
        </p:xfrm>
        <a:graphic>
          <a:graphicData uri="http://schemas.openxmlformats.org/drawingml/2006/table">
            <a:tbl>
              <a:tblPr/>
              <a:tblGrid>
                <a:gridCol w="8851325">
                  <a:extLst>
                    <a:ext uri="{9D8B030D-6E8A-4147-A177-3AD203B41FA5}">
                      <a16:colId xmlns:a16="http://schemas.microsoft.com/office/drawing/2014/main" val="973849662"/>
                    </a:ext>
                  </a:extLst>
                </a:gridCol>
              </a:tblGrid>
              <a:tr h="112485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Fluid neutrals in 3D turbulence simulations</a:t>
                      </a:r>
                    </a:p>
                    <a:p>
                      <a:r>
                        <a:rPr lang="it-IT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 Zholobenko et al</a:t>
                      </a:r>
                    </a:p>
                    <a:p>
                      <a:r>
                        <a:rPr lang="en-US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The role of neutral gas in validated global edge turbulence simulations</a:t>
                      </a:r>
                    </a:p>
                    <a:p>
                      <a:r>
                        <a:rPr lang="it-IT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Nucl. Fusion 61 116015 (</a:t>
                      </a:r>
                      <a:r>
                        <a:rPr lang="it-IT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https://doi.org/10.1088/1741-4326/ac1e61</a:t>
                      </a:r>
                      <a:r>
                        <a:rPr lang="it-IT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) 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83586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64582" y="2211710"/>
            <a:ext cx="8784976" cy="1080120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sz="1800" dirty="0" smtClean="0"/>
              <a:t>Reminder from PMU that </a:t>
            </a:r>
            <a:r>
              <a:rPr lang="en-US" sz="1800" b="1" dirty="0" smtClean="0">
                <a:solidFill>
                  <a:srgbClr val="FF0000"/>
                </a:solidFill>
              </a:rPr>
              <a:t>all publications and presentations (posters, talks…) have to be put on the </a:t>
            </a:r>
            <a:r>
              <a:rPr lang="en-US" sz="1800" b="1" dirty="0" err="1" smtClean="0">
                <a:solidFill>
                  <a:srgbClr val="FF0000"/>
                </a:solidFill>
              </a:rPr>
              <a:t>pinboard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Multiple WP possible when relevant (only first one will endorse)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3 | 20/10/2021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32279"/>
              </p:ext>
            </p:extLst>
          </p:nvPr>
        </p:nvGraphicFramePr>
        <p:xfrm>
          <a:off x="435928" y="843558"/>
          <a:ext cx="8229600" cy="2723274"/>
        </p:xfrm>
        <a:graphic>
          <a:graphicData uri="http://schemas.openxmlformats.org/drawingml/2006/table">
            <a:tbl>
              <a:tblPr/>
              <a:tblGrid>
                <a:gridCol w="1951003">
                  <a:extLst>
                    <a:ext uri="{9D8B030D-6E8A-4147-A177-3AD203B41FA5}">
                      <a16:colId xmlns:a16="http://schemas.microsoft.com/office/drawing/2014/main" val="3058334046"/>
                    </a:ext>
                  </a:extLst>
                </a:gridCol>
                <a:gridCol w="2940851">
                  <a:extLst>
                    <a:ext uri="{9D8B030D-6E8A-4147-A177-3AD203B41FA5}">
                      <a16:colId xmlns:a16="http://schemas.microsoft.com/office/drawing/2014/main" val="226194461"/>
                    </a:ext>
                  </a:extLst>
                </a:gridCol>
                <a:gridCol w="1951003">
                  <a:extLst>
                    <a:ext uri="{9D8B030D-6E8A-4147-A177-3AD203B41FA5}">
                      <a16:colId xmlns:a16="http://schemas.microsoft.com/office/drawing/2014/main" val="1263326048"/>
                    </a:ext>
                  </a:extLst>
                </a:gridCol>
                <a:gridCol w="1028102">
                  <a:extLst>
                    <a:ext uri="{9D8B030D-6E8A-4147-A177-3AD203B41FA5}">
                      <a16:colId xmlns:a16="http://schemas.microsoft.com/office/drawing/2014/main" val="690130126"/>
                    </a:ext>
                  </a:extLst>
                </a:gridCol>
                <a:gridCol w="358641">
                  <a:extLst>
                    <a:ext uri="{9D8B030D-6E8A-4147-A177-3AD203B41FA5}">
                      <a16:colId xmlns:a16="http://schemas.microsoft.com/office/drawing/2014/main" val="3759262585"/>
                    </a:ext>
                  </a:extLst>
                </a:gridCol>
              </a:tblGrid>
              <a:tr h="23094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Title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exactly?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94282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D3.1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Implementation and generalization of RANS transport models and related BCs in edge codes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a) One-equation k model in EBC/SOLEDGE3X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KUL, CEA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87085"/>
                  </a:ext>
                </a:extLst>
              </a:tr>
              <a:tr h="4982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b) Basic two-equation k-ε/ζ models in SOLEDGE3X/SOLPS-ITER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902495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D4.1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Report on performance evaluation and gain in each supported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Flash report on performance evaluation and gains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Codes’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ROs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with</a:t>
                      </a:r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ACH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88174"/>
                  </a:ext>
                </a:extLst>
              </a:tr>
              <a:tr h="12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223523"/>
                  </a:ext>
                </a:extLst>
              </a:tr>
              <a:tr h="25204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D5.1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 fluid neutrals models derived in TSVV5 in existing turbulence codes (SOLEDGE3X, EBC, FELTOR)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Turbulence codes with fluid neutrals model embedded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CEA, KUL, DTU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8883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D9.1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Create publicly accessible git repositories for all contributing codes and setup continuous integration environment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Git repositories wit CI environment for each partner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All </a:t>
                      </a:r>
                      <a:r>
                        <a:rPr lang="fr-FR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partners</a:t>
                      </a:r>
                      <a:endParaRPr lang="fr-FR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91754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37866" y="3697853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Remarks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D4.1: scope of report </a:t>
            </a:r>
            <a:r>
              <a:rPr lang="fr-FR" sz="1600" dirty="0" err="1" smtClean="0"/>
              <a:t>reduced</a:t>
            </a:r>
            <a:r>
              <a:rPr lang="fr-FR" sz="1600" dirty="0" smtClean="0"/>
              <a:t> </a:t>
            </a:r>
            <a:r>
              <a:rPr lang="fr-FR" sz="1600" dirty="0" err="1" smtClean="0"/>
              <a:t>following</a:t>
            </a:r>
            <a:r>
              <a:rPr lang="fr-FR" sz="1600" dirty="0" smtClean="0"/>
              <a:t> compression of ACH support =&gt; </a:t>
            </a:r>
            <a:r>
              <a:rPr lang="fr-FR" sz="1600" dirty="0" err="1" smtClean="0"/>
              <a:t>profiling</a:t>
            </a:r>
            <a:r>
              <a:rPr lang="fr-FR" sz="1600" dirty="0" smtClean="0"/>
              <a:t>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D9.1: full </a:t>
            </a:r>
            <a:r>
              <a:rPr lang="fr-FR" sz="1600" dirty="0" err="1" smtClean="0"/>
              <a:t>deployment</a:t>
            </a:r>
            <a:r>
              <a:rPr lang="fr-FR" sz="1600" dirty="0" smtClean="0"/>
              <a:t> of CI/CD </a:t>
            </a:r>
            <a:r>
              <a:rPr lang="fr-FR" sz="1600" dirty="0" err="1" smtClean="0"/>
              <a:t>delayed</a:t>
            </a:r>
            <a:r>
              <a:rPr lang="fr-FR" sz="1600" dirty="0" smtClean="0"/>
              <a:t> by compression of ACH support =&gt; report on </a:t>
            </a:r>
            <a:r>
              <a:rPr lang="fr-FR" sz="1600" dirty="0" err="1" smtClean="0"/>
              <a:t>advancement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56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3 | 20/10/2021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33" y="627534"/>
            <a:ext cx="7228875" cy="421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2199</TotalTime>
  <Words>388</Words>
  <Application>Microsoft Office PowerPoint</Application>
  <PresentationFormat>Affichage à l'écran (16:9)</PresentationFormat>
  <Paragraphs>60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Thème Office</vt:lpstr>
      <vt:lpstr>TSVV3 – Regular advancement meeting 20/10/2021 – Task 3: reduced turbulence models Project news</vt:lpstr>
      <vt:lpstr>Today’s meeting agenda</vt:lpstr>
      <vt:lpstr>Update on Marconi call</vt:lpstr>
      <vt:lpstr>Latest publications</vt:lpstr>
      <vt:lpstr>Upcoming deliverables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122</cp:revision>
  <cp:lastPrinted>2014-10-16T14:51:28Z</cp:lastPrinted>
  <dcterms:created xsi:type="dcterms:W3CDTF">2021-03-22T08:41:36Z</dcterms:created>
  <dcterms:modified xsi:type="dcterms:W3CDTF">2021-10-20T12:39:24Z</dcterms:modified>
</cp:coreProperties>
</file>