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7" r:id="rId2"/>
  </p:sldMasterIdLst>
  <p:notesMasterIdLst>
    <p:notesMasterId r:id="rId52"/>
  </p:notesMasterIdLst>
  <p:sldIdLst>
    <p:sldId id="259" r:id="rId3"/>
    <p:sldId id="892" r:id="rId4"/>
    <p:sldId id="952" r:id="rId5"/>
    <p:sldId id="891" r:id="rId6"/>
    <p:sldId id="793" r:id="rId7"/>
    <p:sldId id="796" r:id="rId8"/>
    <p:sldId id="946" r:id="rId9"/>
    <p:sldId id="903" r:id="rId10"/>
    <p:sldId id="926" r:id="rId11"/>
    <p:sldId id="876" r:id="rId12"/>
    <p:sldId id="929" r:id="rId13"/>
    <p:sldId id="928" r:id="rId14"/>
    <p:sldId id="799" r:id="rId15"/>
    <p:sldId id="878" r:id="rId16"/>
    <p:sldId id="879" r:id="rId17"/>
    <p:sldId id="948" r:id="rId18"/>
    <p:sldId id="881" r:id="rId19"/>
    <p:sldId id="943" r:id="rId20"/>
    <p:sldId id="930" r:id="rId21"/>
    <p:sldId id="940" r:id="rId22"/>
    <p:sldId id="884" r:id="rId23"/>
    <p:sldId id="885" r:id="rId24"/>
    <p:sldId id="886" r:id="rId25"/>
    <p:sldId id="887" r:id="rId26"/>
    <p:sldId id="888" r:id="rId27"/>
    <p:sldId id="935" r:id="rId28"/>
    <p:sldId id="911" r:id="rId29"/>
    <p:sldId id="912" r:id="rId30"/>
    <p:sldId id="270" r:id="rId31"/>
    <p:sldId id="281" r:id="rId32"/>
    <p:sldId id="949" r:id="rId33"/>
    <p:sldId id="923" r:id="rId34"/>
    <p:sldId id="924" r:id="rId35"/>
    <p:sldId id="917" r:id="rId36"/>
    <p:sldId id="918" r:id="rId37"/>
    <p:sldId id="919" r:id="rId38"/>
    <p:sldId id="920" r:id="rId39"/>
    <p:sldId id="921" r:id="rId40"/>
    <p:sldId id="800" r:id="rId41"/>
    <p:sldId id="905" r:id="rId42"/>
    <p:sldId id="958" r:id="rId43"/>
    <p:sldId id="959" r:id="rId44"/>
    <p:sldId id="936" r:id="rId45"/>
    <p:sldId id="953" r:id="rId46"/>
    <p:sldId id="954" r:id="rId47"/>
    <p:sldId id="955" r:id="rId48"/>
    <p:sldId id="956" r:id="rId49"/>
    <p:sldId id="938" r:id="rId50"/>
    <p:sldId id="957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349" autoAdjust="0"/>
  </p:normalViewPr>
  <p:slideViewPr>
    <p:cSldViewPr snapToGrid="0">
      <p:cViewPr varScale="1">
        <p:scale>
          <a:sx n="98" d="100"/>
          <a:sy n="98" d="100"/>
        </p:scale>
        <p:origin x="2010" y="90"/>
      </p:cViewPr>
      <p:guideLst>
        <p:guide orient="horz" pos="2160"/>
        <p:guide pos="36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F67E3-005B-4A5B-A64B-4E620D6532D3}" type="datetimeFigureOut">
              <a:rPr lang="nl-NL" smtClean="0"/>
              <a:t>20-10-2021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6EB55-D046-4316-A421-6DEA4C9E91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421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First of I </a:t>
            </a:r>
            <a:r>
              <a:rPr lang="nl-BE" dirty="0" err="1" smtClean="0"/>
              <a:t>would</a:t>
            </a:r>
            <a:r>
              <a:rPr lang="nl-BE" dirty="0" smtClean="0"/>
              <a:t> like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appreciate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efforts</a:t>
            </a:r>
            <a:r>
              <a:rPr lang="nl-BE" baseline="0" dirty="0" smtClean="0"/>
              <a:t> of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organising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commitee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simulating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effects</a:t>
            </a:r>
            <a:r>
              <a:rPr lang="nl-BE" baseline="0" dirty="0" smtClean="0"/>
              <a:t> of a jetlag as </a:t>
            </a:r>
            <a:r>
              <a:rPr lang="nl-BE" baseline="0" dirty="0" err="1" smtClean="0"/>
              <a:t>closely</a:t>
            </a:r>
            <a:r>
              <a:rPr lang="nl-BE" baseline="0" dirty="0" smtClean="0"/>
              <a:t> as </a:t>
            </a:r>
            <a:r>
              <a:rPr lang="nl-BE" baseline="0" dirty="0" err="1" smtClean="0"/>
              <a:t>possible</a:t>
            </a:r>
            <a:r>
              <a:rPr lang="nl-BE" baseline="0" dirty="0" smtClean="0"/>
              <a:t> in </a:t>
            </a:r>
            <a:r>
              <a:rPr lang="nl-BE" baseline="0" dirty="0" err="1" smtClean="0"/>
              <a:t>an</a:t>
            </a:r>
            <a:r>
              <a:rPr lang="nl-BE" baseline="0" dirty="0" smtClean="0"/>
              <a:t> online conference.</a:t>
            </a:r>
          </a:p>
          <a:p>
            <a:endParaRPr lang="nl-B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smtClean="0"/>
              <a:t>First of I </a:t>
            </a:r>
            <a:r>
              <a:rPr lang="nl-BE" dirty="0" err="1" smtClean="0"/>
              <a:t>would</a:t>
            </a:r>
            <a:r>
              <a:rPr lang="nl-BE" dirty="0" smtClean="0"/>
              <a:t> like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appreciate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efforts</a:t>
            </a:r>
            <a:r>
              <a:rPr lang="nl-BE" baseline="0" dirty="0" smtClean="0"/>
              <a:t> of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organising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commitee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simulating</a:t>
            </a:r>
            <a:r>
              <a:rPr lang="nl-BE" baseline="0" dirty="0" smtClean="0"/>
              <a:t> a live conference as </a:t>
            </a:r>
            <a:r>
              <a:rPr lang="nl-BE" baseline="0" dirty="0" err="1" smtClean="0"/>
              <a:t>good</a:t>
            </a:r>
            <a:r>
              <a:rPr lang="nl-BE" baseline="0" dirty="0" smtClean="0"/>
              <a:t> as </a:t>
            </a:r>
            <a:r>
              <a:rPr lang="nl-BE" baseline="0" dirty="0" err="1" smtClean="0"/>
              <a:t>possible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including</a:t>
            </a:r>
            <a:r>
              <a:rPr lang="nl-BE" baseline="0" dirty="0" smtClean="0"/>
              <a:t> a </a:t>
            </a:r>
            <a:r>
              <a:rPr lang="nl-BE" baseline="0" dirty="0" err="1" smtClean="0"/>
              <a:t>schedule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replicating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jetlag effect </a:t>
            </a:r>
            <a:r>
              <a:rPr lang="nl-BE" baseline="0" dirty="0" err="1" smtClean="0"/>
              <a:t>very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closely</a:t>
            </a:r>
            <a:r>
              <a:rPr lang="nl-BE" baseline="0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smtClean="0"/>
              <a:t>First of I </a:t>
            </a:r>
            <a:r>
              <a:rPr lang="nl-BE" dirty="0" err="1" smtClean="0"/>
              <a:t>would</a:t>
            </a:r>
            <a:r>
              <a:rPr lang="nl-BE" dirty="0" smtClean="0"/>
              <a:t> like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thank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organising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commitee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simulating</a:t>
            </a:r>
            <a:r>
              <a:rPr lang="nl-BE" baseline="0" dirty="0" smtClean="0"/>
              <a:t> a live conference as </a:t>
            </a:r>
            <a:r>
              <a:rPr lang="nl-BE" baseline="0" dirty="0" err="1" smtClean="0"/>
              <a:t>good</a:t>
            </a:r>
            <a:r>
              <a:rPr lang="nl-BE" baseline="0" dirty="0" smtClean="0"/>
              <a:t> as </a:t>
            </a:r>
            <a:r>
              <a:rPr lang="nl-BE" baseline="0" dirty="0" err="1" smtClean="0"/>
              <a:t>possible</a:t>
            </a:r>
            <a:r>
              <a:rPr lang="nl-BE" baseline="0" dirty="0" smtClean="0"/>
              <a:t>. I must say I </a:t>
            </a:r>
            <a:r>
              <a:rPr lang="nl-BE" baseline="0" dirty="0" err="1" smtClean="0"/>
              <a:t>am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especially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appreciative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their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efforts</a:t>
            </a:r>
            <a:r>
              <a:rPr lang="nl-BE" baseline="0" dirty="0" smtClean="0"/>
              <a:t> of a </a:t>
            </a:r>
            <a:r>
              <a:rPr lang="nl-BE" baseline="0" dirty="0" err="1" smtClean="0"/>
              <a:t>schedule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presentation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replicate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jetlag effect </a:t>
            </a:r>
            <a:r>
              <a:rPr lang="nl-BE" baseline="0" dirty="0" err="1" smtClean="0"/>
              <a:t>very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closely</a:t>
            </a:r>
            <a:r>
              <a:rPr lang="nl-BE" baseline="0" dirty="0" smtClean="0"/>
              <a:t>.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4969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r>
                  <a:rPr lang="nl-BE" baseline="0" dirty="0" smtClean="0"/>
                  <a:t>Alternative: </a:t>
                </a:r>
                <a14:m>
                  <m:oMath xmlns:m="http://schemas.openxmlformats.org/officeDocument/2006/math">
                    <m:r>
                      <a:rPr lang="nl-BE" b="0" i="1" baseline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nl-BE" b="0" i="1" baseline="0" smtClean="0"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nl-BE" b="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b="0" i="1" baseline="0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nl-BE" b="0" i="1" baseline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BE" b="0" i="1" baseline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  <m:r>
                          <a:rPr lang="nl-BE" b="0" i="1" baseline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BE" b="0" i="1" baseline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nl-BE" b="0" i="1" baseline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nl-BE" b="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b="0" i="1" baseline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nl-BE" b="0" i="1" baseline="0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  <m:r>
                          <a:rPr lang="nl-BE" b="0" i="1" baseline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nl-BE" baseline="0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r>
                  <a:rPr lang="nl-BE" baseline="0" dirty="0" smtClean="0"/>
                  <a:t>Alternative: </a:t>
                </a:r>
                <a:r>
                  <a:rPr lang="nl-BE" b="0" i="0" baseline="0" smtClean="0">
                    <a:latin typeface="Cambria Math" panose="02040503050406030204" pitchFamily="18" charset="0"/>
                  </a:rPr>
                  <a:t>𝐷~𝑘/(√𝑘+𝑓(𝑆_𝜆))</a:t>
                </a:r>
                <a:endParaRPr lang="nl-BE" baseline="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9023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545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8506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aseline="0" dirty="0" err="1" smtClean="0"/>
              <a:t>Approximately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same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relative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importance</a:t>
            </a:r>
            <a:r>
              <a:rPr lang="nl-BE" baseline="0" dirty="0" smtClean="0"/>
              <a:t> of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different </a:t>
            </a:r>
            <a:r>
              <a:rPr lang="nl-BE" baseline="0" dirty="0" err="1" smtClean="0"/>
              <a:t>terms</a:t>
            </a:r>
            <a:r>
              <a:rPr lang="nl-BE" baseline="0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aseline="0" dirty="0" err="1" smtClean="0"/>
              <a:t>Anisothermal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balance</a:t>
            </a:r>
            <a:r>
              <a:rPr lang="nl-BE" baseline="0" dirty="0" smtClean="0"/>
              <a:t> is </a:t>
            </a:r>
            <a:r>
              <a:rPr lang="nl-BE" baseline="0" dirty="0" err="1" smtClean="0"/>
              <a:t>steeper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because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temperature</a:t>
            </a:r>
            <a:r>
              <a:rPr lang="nl-BE" baseline="0" dirty="0" smtClean="0"/>
              <a:t> profile </a:t>
            </a:r>
            <a:r>
              <a:rPr lang="nl-BE" baseline="0" dirty="0" err="1" smtClean="0"/>
              <a:t>influences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profiles</a:t>
            </a:r>
            <a:r>
              <a:rPr lang="nl-BE" baseline="0" dirty="0" smtClean="0"/>
              <a:t> of k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density</a:t>
            </a:r>
            <a:r>
              <a:rPr lang="nl-BE" baseline="0" dirty="0" smtClean="0"/>
              <a:t> as well.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aseline="0" dirty="0" smtClean="0"/>
              <a:t>K </a:t>
            </a:r>
            <a:r>
              <a:rPr lang="nl-BE" baseline="0" dirty="0" err="1" smtClean="0"/>
              <a:t>equation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itself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didn’t</a:t>
            </a:r>
            <a:r>
              <a:rPr lang="nl-BE" baseline="0" dirty="0" smtClean="0"/>
              <a:t> change </a:t>
            </a:r>
            <a:r>
              <a:rPr lang="nl-BE" baseline="0" dirty="0" err="1" smtClean="0"/>
              <a:t>too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much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either</a:t>
            </a:r>
            <a:endParaRPr lang="nl-BE" baseline="0" dirty="0" smtClean="0"/>
          </a:p>
          <a:p>
            <a:endParaRPr lang="nl-BE" baseline="0" dirty="0" smtClean="0"/>
          </a:p>
          <a:p>
            <a:r>
              <a:rPr lang="nl-BE" baseline="0" dirty="0" err="1" smtClean="0"/>
              <a:t>Maybe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leave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away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isothermal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balance</a:t>
            </a:r>
            <a:r>
              <a:rPr lang="nl-BE" baseline="0" dirty="0" smtClean="0"/>
              <a:t>?</a:t>
            </a:r>
          </a:p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9218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b="0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b="0" i="1" baseline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nl-BE" b="0" i="1" baseline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l-BE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b="0" i="1" baseline="0" smtClean="0">
                          <a:latin typeface="Cambria Math" panose="02040503050406030204" pitchFamily="18" charset="0"/>
                        </a:rPr>
                        <m:t>𝑛𝑇</m:t>
                      </m:r>
                      <m:r>
                        <a:rPr lang="nl-BE" b="0" i="1" baseline="0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nl-BE" b="0" i="1" baseline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b="0" i="1" baseline="0" smtClean="0">
                              <a:latin typeface="Cambria Math" panose="02040503050406030204" pitchFamily="18" charset="0"/>
                            </a:rPr>
                            <m:t>𝑛𝑇</m:t>
                          </m:r>
                        </m:e>
                      </m:acc>
                      <m:r>
                        <a:rPr lang="nl-BE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BE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nl-BE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nl-BE" b="0" i="1" baseline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nl-BE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nl-BE" b="0" i="1" baseline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nl-BE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nl-BE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b="0" i="1" baseline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  <m:r>
                            <a:rPr lang="nl-BE" b="0" i="1" baseline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nl-BE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b="0" i="1" baseline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nl-BE" b="0" i="1" baseline="0" smtClean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e>
                      </m:d>
                      <m:r>
                        <a:rPr lang="nl-BE" b="0" i="1" baseline="0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nl-BE" b="0" i="1" baseline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b="0" i="1" baseline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acc>
                        <m:accPr>
                          <m:chr m:val="̃"/>
                          <m:ctrlPr>
                            <a:rPr lang="nl-BE" b="0" i="1" baseline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b="0" i="1" baseline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nl-BE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nl-BE" b="0" i="1" baseline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b="0" i="1" baseline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sSup>
                        <m:sSupPr>
                          <m:ctrlPr>
                            <a:rPr lang="nl-BE" b="0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BE" b="0" i="0" baseline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lang="nl-BE" b="0" i="0" baseline="0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nl-BE" b="0" i="0" baseline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l-BE" b="0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BE" b="0" i="0" baseline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p>
                          <m:r>
                            <a:rPr lang="nl-BE" b="0" i="0" baseline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nl-BE" b="0" i="1" baseline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b="0" i="1" baseline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nl-BE" b="0" i="1" baseline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l-BE" b="0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b="0" i="1" baseline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nl-BE" b="0" i="1" baseline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nl-BE" b="0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b="0" i="1" baseline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nl-BE" b="0" i="1" baseline="0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nl-BE" baseline="0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200" i="1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′′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′′</m:t>
                              </m:r>
                            </m:sup>
                          </m:sSubSup>
                        </m:e>
                      </m:acc>
                      <m:r>
                        <a:rPr lang="en-U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′′</m:t>
                              </m:r>
                            </m:sup>
                          </m:sSup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12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US" sz="12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12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US" sz="12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acc>
                      <m:r>
                        <a:rPr lang="en-U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′′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′</m:t>
                              </m:r>
                            </m:sup>
                          </m:sSubSup>
                        </m:e>
                      </m:acc>
                    </m:oMath>
                  </m:oMathPara>
                </a14:m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endParaRPr lang="nl-BE" baseline="0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endParaRPr lang="nl-BE" baseline="0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endParaRPr lang="nl-BE" baseline="0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r>
                  <a:rPr lang="nl-BE" b="0" i="0" baseline="0" smtClean="0">
                    <a:latin typeface="Cambria Math" panose="02040503050406030204" pitchFamily="18" charset="0"/>
                  </a:rPr>
                  <a:t>𝑝^′=𝑛𝑇−(𝑛𝑇) ̅=(𝑛 ̅+𝑛^′ )(𝑇 ̃+𝑇^′′ )−𝑛 ̅𝑇 ̃=</a:t>
                </a:r>
                <a:r>
                  <a:rPr lang="nl-BE" b="0" i="0" baseline="0" smtClean="0">
                    <a:latin typeface="Cambria Math" panose="02040503050406030204" pitchFamily="18" charset="0"/>
                  </a:rPr>
                  <a:t>𝑛</a:t>
                </a:r>
                <a:r>
                  <a:rPr lang="nl-BE" b="0" i="0" baseline="0" smtClean="0">
                    <a:latin typeface="Cambria Math" panose="02040503050406030204" pitchFamily="18" charset="0"/>
                  </a:rPr>
                  <a:t> ̅T^′′+n^′ 𝑇 ̃+𝑛^′ 𝑇^′′</a:t>
                </a:r>
                <a:endParaRPr lang="nl-BE" baseline="0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r>
                  <a:rPr lang="en-US" sz="1200" i="0" kern="120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𝑛𝑇^′′ 𝑉_𝐸^′′ </a:t>
                </a:r>
                <a:r>
                  <a:rPr lang="en-US" sz="1200" i="0" kern="120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 ̅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=(𝑛𝑇^′′ (𝑉 ̅_𝐸+𝑉_𝐸^′−𝑉 ̃_𝐸)) ̅=(𝑛𝑇^′′ 𝑉_𝐸^′ ) ̅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endParaRPr lang="nl-BE" baseline="0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endParaRPr lang="nl-BE" baseline="0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endParaRPr lang="nl-BE" baseline="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8015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nl-BE" baseline="0" dirty="0" err="1" smtClean="0"/>
              <a:t>Still</a:t>
            </a:r>
            <a:r>
              <a:rPr lang="nl-BE" baseline="0" dirty="0" smtClean="0"/>
              <a:t> room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improvement</a:t>
            </a:r>
            <a:r>
              <a:rPr lang="nl-BE" baseline="0" dirty="0" smtClean="0"/>
              <a:t>, but </a:t>
            </a:r>
            <a:r>
              <a:rPr lang="nl-BE" baseline="0" dirty="0" err="1" smtClean="0"/>
              <a:t>results</a:t>
            </a:r>
            <a:r>
              <a:rPr lang="nl-BE" baseline="0" dirty="0" smtClean="0"/>
              <a:t> are </a:t>
            </a:r>
            <a:r>
              <a:rPr lang="nl-BE" baseline="0" dirty="0" err="1" smtClean="0"/>
              <a:t>much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improved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already</a:t>
            </a:r>
            <a:r>
              <a:rPr lang="nl-BE" baseline="0" dirty="0" smtClean="0"/>
              <a:t>. </a:t>
            </a:r>
            <a:r>
              <a:rPr lang="nl-BE" baseline="0" dirty="0" err="1" smtClean="0"/>
              <a:t>Also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formula</a:t>
            </a:r>
            <a:r>
              <a:rPr lang="nl-BE" baseline="0" dirty="0" smtClean="0"/>
              <a:t> </a:t>
            </a:r>
            <a:r>
              <a:rPr lang="nl-BE" baseline="0" dirty="0" err="1" smtClean="0"/>
              <a:t>not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yet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dimensionally</a:t>
            </a:r>
            <a:r>
              <a:rPr lang="nl-BE" baseline="0" dirty="0" smtClean="0"/>
              <a:t> consistent,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not</a:t>
            </a:r>
            <a:r>
              <a:rPr lang="nl-BE" baseline="0" dirty="0" smtClean="0"/>
              <a:t> in line </a:t>
            </a:r>
            <a:r>
              <a:rPr lang="nl-BE" baseline="0" dirty="0" err="1" smtClean="0"/>
              <a:t>with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series </a:t>
            </a:r>
            <a:r>
              <a:rPr lang="nl-BE" baseline="0" dirty="0" err="1" smtClean="0"/>
              <a:t>expansion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performed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earlier</a:t>
            </a:r>
            <a:r>
              <a:rPr lang="nl-BE" baseline="0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nl-B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nl-BE" baseline="0" dirty="0" err="1" smtClean="0"/>
              <a:t>Modelling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both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contributions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seperately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will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likely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require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quite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some</a:t>
            </a:r>
            <a:r>
              <a:rPr lang="nl-BE" baseline="0" dirty="0" smtClean="0"/>
              <a:t> effort, </a:t>
            </a:r>
            <a:r>
              <a:rPr lang="nl-BE" baseline="0" dirty="0" err="1" smtClean="0"/>
              <a:t>which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may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not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worth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simplified</a:t>
            </a:r>
            <a:r>
              <a:rPr lang="nl-BE" baseline="0" dirty="0" smtClean="0"/>
              <a:t> treatment of het parallel </a:t>
            </a:r>
            <a:r>
              <a:rPr lang="nl-BE" baseline="0" dirty="0" err="1" smtClean="0"/>
              <a:t>direction</a:t>
            </a:r>
            <a:r>
              <a:rPr lang="nl-BE" baseline="0" dirty="0" smtClean="0"/>
              <a:t> in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TOKAM2D data. </a:t>
            </a:r>
            <a:r>
              <a:rPr lang="nl-BE" baseline="0" dirty="0" err="1" smtClean="0"/>
              <a:t>Rather</a:t>
            </a:r>
            <a:r>
              <a:rPr lang="nl-BE" baseline="0" dirty="0" smtClean="0"/>
              <a:t> model </a:t>
            </a:r>
            <a:r>
              <a:rPr lang="nl-BE" baseline="0" dirty="0" err="1" smtClean="0"/>
              <a:t>it</a:t>
            </a:r>
            <a:r>
              <a:rPr lang="nl-BE" baseline="0" dirty="0" smtClean="0"/>
              <a:t> well </a:t>
            </a:r>
            <a:r>
              <a:rPr lang="nl-BE" baseline="0" dirty="0" err="1" smtClean="0"/>
              <a:t>only</a:t>
            </a:r>
            <a:r>
              <a:rPr lang="nl-BE" baseline="0" dirty="0" smtClean="0"/>
              <a:t> in 3D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continue </a:t>
            </a:r>
            <a:r>
              <a:rPr lang="nl-BE" baseline="0" dirty="0" err="1" smtClean="0"/>
              <a:t>with</a:t>
            </a:r>
            <a:r>
              <a:rPr lang="nl-BE" baseline="0" dirty="0" smtClean="0"/>
              <a:t> ad hoc fitting model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now</a:t>
            </a:r>
            <a:r>
              <a:rPr lang="nl-BE" baseline="0" dirty="0" smtClean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083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r>
                  <a:rPr lang="nl-BE" b="0" baseline="0" dirty="0" smtClean="0"/>
                  <a:t>Regarding </a:t>
                </a:r>
                <a:r>
                  <a:rPr lang="nl-BE" b="0" baseline="0" dirty="0" err="1" smtClean="0"/>
                  <a:t>the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averages</a:t>
                </a:r>
                <a:r>
                  <a:rPr lang="nl-BE" b="0" baseline="0" dirty="0" smtClean="0"/>
                  <a:t> of </a:t>
                </a:r>
                <a:r>
                  <a:rPr lang="nl-BE" b="0" baseline="0" dirty="0" err="1" smtClean="0"/>
                  <a:t>the</a:t>
                </a:r>
                <a:r>
                  <a:rPr lang="nl-BE" b="0" baseline="0" dirty="0" smtClean="0"/>
                  <a:t> sound speed, I </a:t>
                </a:r>
                <a:r>
                  <a:rPr lang="nl-BE" b="0" baseline="0" dirty="0" err="1" smtClean="0"/>
                  <a:t>used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following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expansion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to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fill</a:t>
                </a:r>
                <a:r>
                  <a:rPr lang="nl-BE" b="0" baseline="0" dirty="0" smtClean="0"/>
                  <a:t> these out: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nl-BE" i="1" baseline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b="0" i="1" baseline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nl-BE" b="0" i="1" baseline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nl-BE" b="0" i="1" baseline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nl-BE" b="0" i="1" baseline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acc>
                          <m:accPr>
                            <m:chr m:val="̃"/>
                            <m:ctrlPr>
                              <a:rPr lang="nl-BE" b="0" i="1" baseline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b="0" i="1" baseline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</m:rad>
                  </m:oMath>
                </a14:m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and</a:t>
                </a:r>
                <a:r>
                  <a:rPr lang="nl-BE" baseline="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BE" b="0" i="1" baseline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BE" b="0" i="1" baseline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nl-BE" b="0" i="1" baseline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nl-BE" b="0" i="1" baseline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nl-BE" b="0" i="1" baseline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BE" b="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l-BE" b="0" i="1" baseline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b="0" i="1" baseline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nl-BE" b="0" i="1" baseline="0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num>
                      <m:den>
                        <m:r>
                          <a:rPr lang="nl-BE" b="0" i="1" baseline="0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nl-BE" b="0" i="1" baseline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acc>
                              <m:accPr>
                                <m:chr m:val="̃"/>
                                <m:ctrlPr>
                                  <a:rPr lang="nl-BE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b="0" i="1" baseline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</m:rad>
                      </m:den>
                    </m:f>
                  </m:oMath>
                </a14:m>
                <a:endParaRPr lang="nl-BE" baseline="0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endParaRPr lang="nl-BE" baseline="0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r>
                  <a:rPr lang="nl-BE" b="0" baseline="0" dirty="0" smtClean="0"/>
                  <a:t>Regarding </a:t>
                </a:r>
                <a:r>
                  <a:rPr lang="nl-BE" b="0" baseline="0" dirty="0" err="1" smtClean="0"/>
                  <a:t>the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averages</a:t>
                </a:r>
                <a:r>
                  <a:rPr lang="nl-BE" b="0" baseline="0" dirty="0" smtClean="0"/>
                  <a:t> of </a:t>
                </a:r>
                <a:r>
                  <a:rPr lang="nl-BE" b="0" baseline="0" dirty="0" err="1" smtClean="0"/>
                  <a:t>the</a:t>
                </a:r>
                <a:r>
                  <a:rPr lang="nl-BE" b="0" baseline="0" dirty="0" smtClean="0"/>
                  <a:t> sound speed, I </a:t>
                </a:r>
                <a:r>
                  <a:rPr lang="nl-BE" b="0" baseline="0" dirty="0" err="1" smtClean="0"/>
                  <a:t>used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following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expansion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to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fill</a:t>
                </a:r>
                <a:r>
                  <a:rPr lang="nl-BE" b="0" baseline="0" dirty="0" smtClean="0"/>
                  <a:t> these out: </a:t>
                </a:r>
                <a:r>
                  <a:rPr lang="nl-BE" b="0" i="0" baseline="0" smtClean="0">
                    <a:latin typeface="Cambria Math" panose="02040503050406030204" pitchFamily="18" charset="0"/>
                  </a:rPr>
                  <a:t>𝑐 ̅_𝑠=√(𝑇 ̃ )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and</a:t>
                </a:r>
                <a:r>
                  <a:rPr lang="nl-BE" baseline="0" dirty="0" smtClean="0"/>
                  <a:t> </a:t>
                </a:r>
                <a:r>
                  <a:rPr lang="nl-BE" b="0" i="0" baseline="0" smtClean="0">
                    <a:latin typeface="Cambria Math" panose="02040503050406030204" pitchFamily="18" charset="0"/>
                  </a:rPr>
                  <a:t>𝑐_𝑠^′=𝑇^′′/(2√(𝑇 ̃ ))</a:t>
                </a:r>
                <a:endParaRPr lang="nl-BE" baseline="0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endParaRPr lang="nl-BE" baseline="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7553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r>
                  <a:rPr lang="nl-BE" b="0" baseline="0" dirty="0" smtClean="0"/>
                  <a:t>Regarding </a:t>
                </a:r>
                <a:r>
                  <a:rPr lang="nl-BE" b="0" baseline="0" dirty="0" err="1" smtClean="0"/>
                  <a:t>the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averages</a:t>
                </a:r>
                <a:r>
                  <a:rPr lang="nl-BE" b="0" baseline="0" dirty="0" smtClean="0"/>
                  <a:t> of </a:t>
                </a:r>
                <a:r>
                  <a:rPr lang="nl-BE" b="0" baseline="0" dirty="0" err="1" smtClean="0"/>
                  <a:t>the</a:t>
                </a:r>
                <a:r>
                  <a:rPr lang="nl-BE" b="0" baseline="0" dirty="0" smtClean="0"/>
                  <a:t> sound speed, I </a:t>
                </a:r>
                <a:r>
                  <a:rPr lang="nl-BE" b="0" baseline="0" dirty="0" err="1" smtClean="0"/>
                  <a:t>used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following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expansion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to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fill</a:t>
                </a:r>
                <a:r>
                  <a:rPr lang="nl-BE" b="0" baseline="0" dirty="0" smtClean="0"/>
                  <a:t> these out: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nl-BE" i="1" baseline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b="0" i="1" baseline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nl-BE" b="0" i="1" baseline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nl-BE" b="0" i="1" baseline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nl-BE" b="0" i="1" baseline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acc>
                          <m:accPr>
                            <m:chr m:val="̃"/>
                            <m:ctrlPr>
                              <a:rPr lang="nl-BE" b="0" i="1" baseline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b="0" i="1" baseline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</m:rad>
                  </m:oMath>
                </a14:m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and</a:t>
                </a:r>
                <a:r>
                  <a:rPr lang="nl-BE" baseline="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BE" b="0" i="1" baseline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BE" b="0" i="1" baseline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nl-BE" b="0" i="1" baseline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nl-BE" b="0" i="1" baseline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nl-BE" b="0" i="1" baseline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BE" b="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l-BE" b="0" i="1" baseline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b="0" i="1" baseline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nl-BE" b="0" i="1" baseline="0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num>
                      <m:den>
                        <m:r>
                          <a:rPr lang="nl-BE" b="0" i="1" baseline="0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nl-BE" b="0" i="1" baseline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acc>
                              <m:accPr>
                                <m:chr m:val="̃"/>
                                <m:ctrlPr>
                                  <a:rPr lang="nl-BE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b="0" i="1" baseline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</m:rad>
                      </m:den>
                    </m:f>
                  </m:oMath>
                </a14:m>
                <a:endParaRPr lang="nl-BE" baseline="0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r>
                  <a:rPr lang="nl-BE" baseline="0" dirty="0" err="1" smtClean="0"/>
                  <a:t>Similar</a:t>
                </a:r>
                <a:r>
                  <a:rPr lang="nl-BE" baseline="0" dirty="0" smtClean="0"/>
                  <a:t> picture </a:t>
                </a:r>
                <a:r>
                  <a:rPr lang="nl-BE" baseline="0" dirty="0" err="1" smtClean="0"/>
                  <a:t>obtained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for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enstrophy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sheath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sink</a:t>
                </a:r>
                <a:r>
                  <a:rPr lang="nl-BE" baseline="0" dirty="0" smtClean="0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r>
                  <a:rPr lang="nl-BE" baseline="0" dirty="0" smtClean="0"/>
                  <a:t>I </a:t>
                </a:r>
                <a:r>
                  <a:rPr lang="nl-BE" baseline="0" dirty="0" err="1" smtClean="0"/>
                  <a:t>only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considered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this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expansion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for</a:t>
                </a:r>
                <a:r>
                  <a:rPr lang="nl-BE" baseline="0" dirty="0" smtClean="0"/>
                  <a:t> a single </a:t>
                </a:r>
                <a:r>
                  <a:rPr lang="nl-BE" baseline="0" dirty="0" err="1" smtClean="0"/>
                  <a:t>simulation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yet</a:t>
                </a:r>
                <a:r>
                  <a:rPr lang="nl-BE" baseline="0" dirty="0" smtClean="0"/>
                  <a:t>, </a:t>
                </a:r>
                <a:r>
                  <a:rPr lang="nl-BE" baseline="0" dirty="0" err="1" smtClean="0"/>
                  <a:t>might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reprocess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my</a:t>
                </a:r>
                <a:r>
                  <a:rPr lang="nl-BE" baseline="0" dirty="0" smtClean="0"/>
                  <a:t> database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get more data </a:t>
                </a:r>
                <a:r>
                  <a:rPr lang="nl-BE" baseline="0" dirty="0" err="1" smtClean="0"/>
                  <a:t>from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all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simulations</a:t>
                </a:r>
                <a:r>
                  <a:rPr lang="nl-BE" baseline="0" dirty="0" smtClean="0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endParaRPr lang="nl-BE" baseline="0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r>
                  <a:rPr lang="nl-BE" baseline="0" dirty="0" err="1" smtClean="0"/>
                  <a:t>Modelling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both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contributions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seperately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will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likely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require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quite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some</a:t>
                </a:r>
                <a:r>
                  <a:rPr lang="nl-BE" baseline="0" dirty="0" smtClean="0"/>
                  <a:t> effort, </a:t>
                </a:r>
                <a:r>
                  <a:rPr lang="nl-BE" baseline="0" dirty="0" err="1" smtClean="0"/>
                  <a:t>which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may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not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be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worth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it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for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simplified</a:t>
                </a:r>
                <a:r>
                  <a:rPr lang="nl-BE" baseline="0" dirty="0" smtClean="0"/>
                  <a:t> treatment of het parallel </a:t>
                </a:r>
                <a:r>
                  <a:rPr lang="nl-BE" baseline="0" dirty="0" err="1" smtClean="0"/>
                  <a:t>direction</a:t>
                </a:r>
                <a:r>
                  <a:rPr lang="nl-BE" baseline="0" dirty="0" smtClean="0"/>
                  <a:t> in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TOKAM2D data. </a:t>
                </a:r>
                <a:r>
                  <a:rPr lang="nl-BE" baseline="0" dirty="0" err="1" smtClean="0"/>
                  <a:t>Rather</a:t>
                </a:r>
                <a:r>
                  <a:rPr lang="nl-BE" baseline="0" dirty="0" smtClean="0"/>
                  <a:t> model </a:t>
                </a:r>
                <a:r>
                  <a:rPr lang="nl-BE" baseline="0" dirty="0" err="1" smtClean="0"/>
                  <a:t>it</a:t>
                </a:r>
                <a:r>
                  <a:rPr lang="nl-BE" baseline="0" dirty="0" smtClean="0"/>
                  <a:t> well </a:t>
                </a:r>
                <a:r>
                  <a:rPr lang="nl-BE" baseline="0" dirty="0" err="1" smtClean="0"/>
                  <a:t>only</a:t>
                </a:r>
                <a:r>
                  <a:rPr lang="nl-BE" baseline="0" dirty="0" smtClean="0"/>
                  <a:t> in 3D </a:t>
                </a:r>
                <a:r>
                  <a:rPr lang="nl-BE" baseline="0" dirty="0" err="1" smtClean="0"/>
                  <a:t>and</a:t>
                </a:r>
                <a:r>
                  <a:rPr lang="nl-BE" baseline="0" dirty="0" smtClean="0"/>
                  <a:t> continue </a:t>
                </a:r>
                <a:r>
                  <a:rPr lang="nl-BE" baseline="0" dirty="0" err="1" smtClean="0"/>
                  <a:t>with</a:t>
                </a:r>
                <a:r>
                  <a:rPr lang="nl-BE" baseline="0" dirty="0" smtClean="0"/>
                  <a:t> ad hoc fitting model </a:t>
                </a:r>
                <a:r>
                  <a:rPr lang="nl-BE" baseline="0" dirty="0" err="1" smtClean="0"/>
                  <a:t>for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now</a:t>
                </a:r>
                <a:r>
                  <a:rPr lang="nl-BE" baseline="0" dirty="0" smtClean="0"/>
                  <a:t>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endParaRPr lang="nl-BE" baseline="0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r>
                  <a:rPr lang="nl-BE" b="0" baseline="0" dirty="0" smtClean="0"/>
                  <a:t>Regarding </a:t>
                </a:r>
                <a:r>
                  <a:rPr lang="nl-BE" b="0" baseline="0" dirty="0" err="1" smtClean="0"/>
                  <a:t>the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averages</a:t>
                </a:r>
                <a:r>
                  <a:rPr lang="nl-BE" b="0" baseline="0" dirty="0" smtClean="0"/>
                  <a:t> of </a:t>
                </a:r>
                <a:r>
                  <a:rPr lang="nl-BE" b="0" baseline="0" dirty="0" err="1" smtClean="0"/>
                  <a:t>the</a:t>
                </a:r>
                <a:r>
                  <a:rPr lang="nl-BE" b="0" baseline="0" dirty="0" smtClean="0"/>
                  <a:t> sound speed, I </a:t>
                </a:r>
                <a:r>
                  <a:rPr lang="nl-BE" b="0" baseline="0" dirty="0" err="1" smtClean="0"/>
                  <a:t>used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following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expansion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to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fill</a:t>
                </a:r>
                <a:r>
                  <a:rPr lang="nl-BE" b="0" baseline="0" dirty="0" smtClean="0"/>
                  <a:t> these out: </a:t>
                </a:r>
                <a:r>
                  <a:rPr lang="nl-BE" b="0" i="0" baseline="0" smtClean="0">
                    <a:latin typeface="Cambria Math" panose="02040503050406030204" pitchFamily="18" charset="0"/>
                  </a:rPr>
                  <a:t>𝑐 ̅_𝑠=√(𝑇 ̃ )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and</a:t>
                </a:r>
                <a:r>
                  <a:rPr lang="nl-BE" baseline="0" dirty="0" smtClean="0"/>
                  <a:t> </a:t>
                </a:r>
                <a:r>
                  <a:rPr lang="nl-BE" b="0" i="0" baseline="0" smtClean="0">
                    <a:latin typeface="Cambria Math" panose="02040503050406030204" pitchFamily="18" charset="0"/>
                  </a:rPr>
                  <a:t>𝑐_𝑠^′=𝑇^′′/(2√(𝑇 ̃ ))</a:t>
                </a:r>
                <a:endParaRPr lang="nl-BE" baseline="0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r>
                  <a:rPr lang="nl-BE" baseline="0" dirty="0" err="1" smtClean="0"/>
                  <a:t>Similar</a:t>
                </a:r>
                <a:r>
                  <a:rPr lang="nl-BE" baseline="0" dirty="0" smtClean="0"/>
                  <a:t> picture </a:t>
                </a:r>
                <a:r>
                  <a:rPr lang="nl-BE" baseline="0" dirty="0" err="1" smtClean="0"/>
                  <a:t>obtained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for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enstrophy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sheath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sink</a:t>
                </a:r>
                <a:r>
                  <a:rPr lang="nl-BE" baseline="0" dirty="0" smtClean="0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r>
                  <a:rPr lang="nl-BE" baseline="0" dirty="0" smtClean="0"/>
                  <a:t>I </a:t>
                </a:r>
                <a:r>
                  <a:rPr lang="nl-BE" baseline="0" dirty="0" err="1" smtClean="0"/>
                  <a:t>only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considered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this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expansion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for</a:t>
                </a:r>
                <a:r>
                  <a:rPr lang="nl-BE" baseline="0" dirty="0" smtClean="0"/>
                  <a:t> a single </a:t>
                </a:r>
                <a:r>
                  <a:rPr lang="nl-BE" baseline="0" dirty="0" err="1" smtClean="0"/>
                  <a:t>simulation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yet</a:t>
                </a:r>
                <a:r>
                  <a:rPr lang="nl-BE" baseline="0" dirty="0" smtClean="0"/>
                  <a:t>, </a:t>
                </a:r>
                <a:r>
                  <a:rPr lang="nl-BE" baseline="0" dirty="0" err="1" smtClean="0"/>
                  <a:t>might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reprocess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my</a:t>
                </a:r>
                <a:r>
                  <a:rPr lang="nl-BE" baseline="0" dirty="0" smtClean="0"/>
                  <a:t> database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get more data </a:t>
                </a:r>
                <a:r>
                  <a:rPr lang="nl-BE" baseline="0" dirty="0" err="1" smtClean="0"/>
                  <a:t>from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all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simulations</a:t>
                </a:r>
                <a:r>
                  <a:rPr lang="nl-BE" baseline="0" dirty="0" smtClean="0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endParaRPr lang="nl-BE" baseline="0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r>
                  <a:rPr lang="nl-BE" baseline="0" dirty="0" err="1" smtClean="0"/>
                  <a:t>Modelling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both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contributions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seperately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will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likely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require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quite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some</a:t>
                </a:r>
                <a:r>
                  <a:rPr lang="nl-BE" baseline="0" dirty="0" smtClean="0"/>
                  <a:t> effort, </a:t>
                </a:r>
                <a:r>
                  <a:rPr lang="nl-BE" baseline="0" dirty="0" err="1" smtClean="0"/>
                  <a:t>which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may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not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be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worth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it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for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simplified</a:t>
                </a:r>
                <a:r>
                  <a:rPr lang="nl-BE" baseline="0" dirty="0" smtClean="0"/>
                  <a:t> treatment of het parallel </a:t>
                </a:r>
                <a:r>
                  <a:rPr lang="nl-BE" baseline="0" dirty="0" err="1" smtClean="0"/>
                  <a:t>direction</a:t>
                </a:r>
                <a:r>
                  <a:rPr lang="nl-BE" baseline="0" dirty="0" smtClean="0"/>
                  <a:t> in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TOKAM2D data. </a:t>
                </a:r>
                <a:r>
                  <a:rPr lang="nl-BE" baseline="0" dirty="0" err="1" smtClean="0"/>
                  <a:t>Rather</a:t>
                </a:r>
                <a:r>
                  <a:rPr lang="nl-BE" baseline="0" dirty="0" smtClean="0"/>
                  <a:t> model </a:t>
                </a:r>
                <a:r>
                  <a:rPr lang="nl-BE" baseline="0" dirty="0" err="1" smtClean="0"/>
                  <a:t>it</a:t>
                </a:r>
                <a:r>
                  <a:rPr lang="nl-BE" baseline="0" dirty="0" smtClean="0"/>
                  <a:t> well </a:t>
                </a:r>
                <a:r>
                  <a:rPr lang="nl-BE" baseline="0" dirty="0" err="1" smtClean="0"/>
                  <a:t>only</a:t>
                </a:r>
                <a:r>
                  <a:rPr lang="nl-BE" baseline="0" dirty="0" smtClean="0"/>
                  <a:t> in 3D </a:t>
                </a:r>
                <a:r>
                  <a:rPr lang="nl-BE" baseline="0" dirty="0" err="1" smtClean="0"/>
                  <a:t>and</a:t>
                </a:r>
                <a:r>
                  <a:rPr lang="nl-BE" baseline="0" dirty="0" smtClean="0"/>
                  <a:t> continue </a:t>
                </a:r>
                <a:r>
                  <a:rPr lang="nl-BE" baseline="0" dirty="0" err="1" smtClean="0"/>
                  <a:t>with</a:t>
                </a:r>
                <a:r>
                  <a:rPr lang="nl-BE" baseline="0" dirty="0" smtClean="0"/>
                  <a:t> ad hoc fitting model </a:t>
                </a:r>
                <a:r>
                  <a:rPr lang="nl-BE" baseline="0" dirty="0" err="1" smtClean="0"/>
                  <a:t>for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now</a:t>
                </a:r>
                <a:r>
                  <a:rPr lang="nl-BE" baseline="0" dirty="0" smtClean="0"/>
                  <a:t>?</a:t>
                </a:r>
                <a:endParaRPr lang="nl-BE" baseline="0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endParaRPr lang="nl-BE" baseline="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8967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r>
                  <a:rPr lang="nl-BE" b="0" baseline="0" dirty="0" smtClean="0"/>
                  <a:t>Regarding </a:t>
                </a:r>
                <a:r>
                  <a:rPr lang="nl-BE" b="0" baseline="0" dirty="0" err="1" smtClean="0"/>
                  <a:t>the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averages</a:t>
                </a:r>
                <a:r>
                  <a:rPr lang="nl-BE" b="0" baseline="0" dirty="0" smtClean="0"/>
                  <a:t> of </a:t>
                </a:r>
                <a:r>
                  <a:rPr lang="nl-BE" b="0" baseline="0" dirty="0" err="1" smtClean="0"/>
                  <a:t>the</a:t>
                </a:r>
                <a:r>
                  <a:rPr lang="nl-BE" b="0" baseline="0" dirty="0" smtClean="0"/>
                  <a:t> sound speed, I </a:t>
                </a:r>
                <a:r>
                  <a:rPr lang="nl-BE" b="0" baseline="0" dirty="0" err="1" smtClean="0"/>
                  <a:t>used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following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expansion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to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fill</a:t>
                </a:r>
                <a:r>
                  <a:rPr lang="nl-BE" b="0" baseline="0" dirty="0" smtClean="0"/>
                  <a:t> these out: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nl-BE" i="1" baseline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b="0" i="1" baseline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nl-BE" b="0" i="1" baseline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nl-BE" b="0" i="1" baseline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nl-BE" b="0" i="1" baseline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acc>
                          <m:accPr>
                            <m:chr m:val="̃"/>
                            <m:ctrlPr>
                              <a:rPr lang="nl-BE" b="0" i="1" baseline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b="0" i="1" baseline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</m:rad>
                  </m:oMath>
                </a14:m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and</a:t>
                </a:r>
                <a:r>
                  <a:rPr lang="nl-BE" baseline="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BE" b="0" i="1" baseline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BE" b="0" i="1" baseline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nl-BE" b="0" i="1" baseline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nl-BE" b="0" i="1" baseline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nl-BE" b="0" i="1" baseline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BE" b="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l-BE" b="0" i="1" baseline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b="0" i="1" baseline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nl-BE" b="0" i="1" baseline="0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num>
                      <m:den>
                        <m:r>
                          <a:rPr lang="nl-BE" b="0" i="1" baseline="0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nl-BE" b="0" i="1" baseline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acc>
                              <m:accPr>
                                <m:chr m:val="̃"/>
                                <m:ctrlPr>
                                  <a:rPr lang="nl-BE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b="0" i="1" baseline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</m:rad>
                      </m:den>
                    </m:f>
                  </m:oMath>
                </a14:m>
                <a:endParaRPr lang="nl-BE" baseline="0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r>
                  <a:rPr lang="nl-BE" baseline="0" dirty="0" err="1" smtClean="0"/>
                  <a:t>Similar</a:t>
                </a:r>
                <a:r>
                  <a:rPr lang="nl-BE" baseline="0" dirty="0" smtClean="0"/>
                  <a:t> picture </a:t>
                </a:r>
                <a:r>
                  <a:rPr lang="nl-BE" baseline="0" dirty="0" err="1" smtClean="0"/>
                  <a:t>obtained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for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enstrophy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sheath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sink</a:t>
                </a:r>
                <a:r>
                  <a:rPr lang="nl-BE" baseline="0" dirty="0" smtClean="0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r>
                  <a:rPr lang="nl-BE" baseline="0" dirty="0" smtClean="0"/>
                  <a:t>I </a:t>
                </a:r>
                <a:r>
                  <a:rPr lang="nl-BE" baseline="0" dirty="0" err="1" smtClean="0"/>
                  <a:t>only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considered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this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expansion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for</a:t>
                </a:r>
                <a:r>
                  <a:rPr lang="nl-BE" baseline="0" dirty="0" smtClean="0"/>
                  <a:t> a single </a:t>
                </a:r>
                <a:r>
                  <a:rPr lang="nl-BE" baseline="0" dirty="0" err="1" smtClean="0"/>
                  <a:t>simulation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yet</a:t>
                </a:r>
                <a:r>
                  <a:rPr lang="nl-BE" baseline="0" dirty="0" smtClean="0"/>
                  <a:t>, </a:t>
                </a:r>
                <a:r>
                  <a:rPr lang="nl-BE" baseline="0" dirty="0" err="1" smtClean="0"/>
                  <a:t>might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reprocess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my</a:t>
                </a:r>
                <a:r>
                  <a:rPr lang="nl-BE" baseline="0" dirty="0" smtClean="0"/>
                  <a:t> database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get more data </a:t>
                </a:r>
                <a:r>
                  <a:rPr lang="nl-BE" baseline="0" dirty="0" err="1" smtClean="0"/>
                  <a:t>from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all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simulations</a:t>
                </a:r>
                <a:r>
                  <a:rPr lang="nl-BE" baseline="0" dirty="0" smtClean="0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endParaRPr lang="nl-BE" baseline="0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r>
                  <a:rPr lang="nl-BE" baseline="0" dirty="0" err="1" smtClean="0"/>
                  <a:t>Modelling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both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contributions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seperately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will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likely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require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quite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some</a:t>
                </a:r>
                <a:r>
                  <a:rPr lang="nl-BE" baseline="0" dirty="0" smtClean="0"/>
                  <a:t> effort, </a:t>
                </a:r>
                <a:r>
                  <a:rPr lang="nl-BE" baseline="0" dirty="0" err="1" smtClean="0"/>
                  <a:t>which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may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not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be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worth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it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for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simplified</a:t>
                </a:r>
                <a:r>
                  <a:rPr lang="nl-BE" baseline="0" dirty="0" smtClean="0"/>
                  <a:t> treatment of het parallel </a:t>
                </a:r>
                <a:r>
                  <a:rPr lang="nl-BE" baseline="0" dirty="0" err="1" smtClean="0"/>
                  <a:t>direction</a:t>
                </a:r>
                <a:r>
                  <a:rPr lang="nl-BE" baseline="0" dirty="0" smtClean="0"/>
                  <a:t> in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TOKAM2D data. </a:t>
                </a:r>
                <a:r>
                  <a:rPr lang="nl-BE" baseline="0" dirty="0" err="1" smtClean="0"/>
                  <a:t>Rather</a:t>
                </a:r>
                <a:r>
                  <a:rPr lang="nl-BE" baseline="0" dirty="0" smtClean="0"/>
                  <a:t> model </a:t>
                </a:r>
                <a:r>
                  <a:rPr lang="nl-BE" baseline="0" dirty="0" err="1" smtClean="0"/>
                  <a:t>it</a:t>
                </a:r>
                <a:r>
                  <a:rPr lang="nl-BE" baseline="0" dirty="0" smtClean="0"/>
                  <a:t> well </a:t>
                </a:r>
                <a:r>
                  <a:rPr lang="nl-BE" baseline="0" dirty="0" err="1" smtClean="0"/>
                  <a:t>only</a:t>
                </a:r>
                <a:r>
                  <a:rPr lang="nl-BE" baseline="0" dirty="0" smtClean="0"/>
                  <a:t> in 3D </a:t>
                </a:r>
                <a:r>
                  <a:rPr lang="nl-BE" baseline="0" dirty="0" err="1" smtClean="0"/>
                  <a:t>and</a:t>
                </a:r>
                <a:r>
                  <a:rPr lang="nl-BE" baseline="0" dirty="0" smtClean="0"/>
                  <a:t> continue </a:t>
                </a:r>
                <a:r>
                  <a:rPr lang="nl-BE" baseline="0" dirty="0" err="1" smtClean="0"/>
                  <a:t>with</a:t>
                </a:r>
                <a:r>
                  <a:rPr lang="nl-BE" baseline="0" dirty="0" smtClean="0"/>
                  <a:t> ad hoc fitting model </a:t>
                </a:r>
                <a:r>
                  <a:rPr lang="nl-BE" baseline="0" dirty="0" err="1" smtClean="0"/>
                  <a:t>for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now</a:t>
                </a:r>
                <a:r>
                  <a:rPr lang="nl-BE" baseline="0" dirty="0" smtClean="0"/>
                  <a:t>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endParaRPr lang="nl-BE" baseline="0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r>
                  <a:rPr lang="nl-BE" b="0" baseline="0" dirty="0" smtClean="0"/>
                  <a:t>Regarding </a:t>
                </a:r>
                <a:r>
                  <a:rPr lang="nl-BE" b="0" baseline="0" dirty="0" err="1" smtClean="0"/>
                  <a:t>the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averages</a:t>
                </a:r>
                <a:r>
                  <a:rPr lang="nl-BE" b="0" baseline="0" dirty="0" smtClean="0"/>
                  <a:t> of </a:t>
                </a:r>
                <a:r>
                  <a:rPr lang="nl-BE" b="0" baseline="0" dirty="0" err="1" smtClean="0"/>
                  <a:t>the</a:t>
                </a:r>
                <a:r>
                  <a:rPr lang="nl-BE" b="0" baseline="0" dirty="0" smtClean="0"/>
                  <a:t> sound speed, I </a:t>
                </a:r>
                <a:r>
                  <a:rPr lang="nl-BE" b="0" baseline="0" dirty="0" err="1" smtClean="0"/>
                  <a:t>used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following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expansion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to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fill</a:t>
                </a:r>
                <a:r>
                  <a:rPr lang="nl-BE" b="0" baseline="0" dirty="0" smtClean="0"/>
                  <a:t> these out: </a:t>
                </a:r>
                <a:r>
                  <a:rPr lang="nl-BE" b="0" i="0" baseline="0" smtClean="0">
                    <a:latin typeface="Cambria Math" panose="02040503050406030204" pitchFamily="18" charset="0"/>
                  </a:rPr>
                  <a:t>𝑐 ̅_𝑠=√(𝑇 ̃ )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and</a:t>
                </a:r>
                <a:r>
                  <a:rPr lang="nl-BE" baseline="0" dirty="0" smtClean="0"/>
                  <a:t> </a:t>
                </a:r>
                <a:r>
                  <a:rPr lang="nl-BE" b="0" i="0" baseline="0" smtClean="0">
                    <a:latin typeface="Cambria Math" panose="02040503050406030204" pitchFamily="18" charset="0"/>
                  </a:rPr>
                  <a:t>𝑐_𝑠^′=𝑇^′′/(2√(𝑇 ̃ ))</a:t>
                </a:r>
                <a:endParaRPr lang="nl-BE" baseline="0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r>
                  <a:rPr lang="nl-BE" baseline="0" dirty="0" err="1" smtClean="0"/>
                  <a:t>Similar</a:t>
                </a:r>
                <a:r>
                  <a:rPr lang="nl-BE" baseline="0" dirty="0" smtClean="0"/>
                  <a:t> picture </a:t>
                </a:r>
                <a:r>
                  <a:rPr lang="nl-BE" baseline="0" dirty="0" err="1" smtClean="0"/>
                  <a:t>obtained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for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enstrophy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sheath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sink</a:t>
                </a:r>
                <a:r>
                  <a:rPr lang="nl-BE" baseline="0" dirty="0" smtClean="0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r>
                  <a:rPr lang="nl-BE" baseline="0" dirty="0" smtClean="0"/>
                  <a:t>I </a:t>
                </a:r>
                <a:r>
                  <a:rPr lang="nl-BE" baseline="0" dirty="0" err="1" smtClean="0"/>
                  <a:t>only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considered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this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expansion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for</a:t>
                </a:r>
                <a:r>
                  <a:rPr lang="nl-BE" baseline="0" dirty="0" smtClean="0"/>
                  <a:t> a single </a:t>
                </a:r>
                <a:r>
                  <a:rPr lang="nl-BE" baseline="0" dirty="0" err="1" smtClean="0"/>
                  <a:t>simulation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yet</a:t>
                </a:r>
                <a:r>
                  <a:rPr lang="nl-BE" baseline="0" dirty="0" smtClean="0"/>
                  <a:t>, </a:t>
                </a:r>
                <a:r>
                  <a:rPr lang="nl-BE" baseline="0" dirty="0" err="1" smtClean="0"/>
                  <a:t>might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reprocess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my</a:t>
                </a:r>
                <a:r>
                  <a:rPr lang="nl-BE" baseline="0" dirty="0" smtClean="0"/>
                  <a:t> database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get more data </a:t>
                </a:r>
                <a:r>
                  <a:rPr lang="nl-BE" baseline="0" dirty="0" err="1" smtClean="0"/>
                  <a:t>from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all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simulations</a:t>
                </a:r>
                <a:r>
                  <a:rPr lang="nl-BE" baseline="0" dirty="0" smtClean="0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endParaRPr lang="nl-BE" baseline="0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r>
                  <a:rPr lang="nl-BE" baseline="0" dirty="0" err="1" smtClean="0"/>
                  <a:t>Modelling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both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contributions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seperately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will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likely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require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quite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some</a:t>
                </a:r>
                <a:r>
                  <a:rPr lang="nl-BE" baseline="0" dirty="0" smtClean="0"/>
                  <a:t> effort, </a:t>
                </a:r>
                <a:r>
                  <a:rPr lang="nl-BE" baseline="0" dirty="0" err="1" smtClean="0"/>
                  <a:t>which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may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not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be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worth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it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for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simplified</a:t>
                </a:r>
                <a:r>
                  <a:rPr lang="nl-BE" baseline="0" dirty="0" smtClean="0"/>
                  <a:t> treatment of het parallel </a:t>
                </a:r>
                <a:r>
                  <a:rPr lang="nl-BE" baseline="0" dirty="0" err="1" smtClean="0"/>
                  <a:t>direction</a:t>
                </a:r>
                <a:r>
                  <a:rPr lang="nl-BE" baseline="0" dirty="0" smtClean="0"/>
                  <a:t> in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TOKAM2D data. </a:t>
                </a:r>
                <a:r>
                  <a:rPr lang="nl-BE" baseline="0" dirty="0" err="1" smtClean="0"/>
                  <a:t>Rather</a:t>
                </a:r>
                <a:r>
                  <a:rPr lang="nl-BE" baseline="0" dirty="0" smtClean="0"/>
                  <a:t> model </a:t>
                </a:r>
                <a:r>
                  <a:rPr lang="nl-BE" baseline="0" dirty="0" err="1" smtClean="0"/>
                  <a:t>it</a:t>
                </a:r>
                <a:r>
                  <a:rPr lang="nl-BE" baseline="0" dirty="0" smtClean="0"/>
                  <a:t> well </a:t>
                </a:r>
                <a:r>
                  <a:rPr lang="nl-BE" baseline="0" dirty="0" err="1" smtClean="0"/>
                  <a:t>only</a:t>
                </a:r>
                <a:r>
                  <a:rPr lang="nl-BE" baseline="0" dirty="0" smtClean="0"/>
                  <a:t> in 3D </a:t>
                </a:r>
                <a:r>
                  <a:rPr lang="nl-BE" baseline="0" dirty="0" err="1" smtClean="0"/>
                  <a:t>and</a:t>
                </a:r>
                <a:r>
                  <a:rPr lang="nl-BE" baseline="0" dirty="0" smtClean="0"/>
                  <a:t> continue </a:t>
                </a:r>
                <a:r>
                  <a:rPr lang="nl-BE" baseline="0" dirty="0" err="1" smtClean="0"/>
                  <a:t>with</a:t>
                </a:r>
                <a:r>
                  <a:rPr lang="nl-BE" baseline="0" dirty="0" smtClean="0"/>
                  <a:t> ad hoc fitting model </a:t>
                </a:r>
                <a:r>
                  <a:rPr lang="nl-BE" baseline="0" dirty="0" err="1" smtClean="0"/>
                  <a:t>for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now</a:t>
                </a:r>
                <a:r>
                  <a:rPr lang="nl-BE" baseline="0" dirty="0" smtClean="0"/>
                  <a:t>?</a:t>
                </a:r>
                <a:endParaRPr lang="nl-BE" baseline="0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endParaRPr lang="nl-BE" baseline="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2366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9585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So</a:t>
            </a:r>
            <a:r>
              <a:rPr lang="nl-BE" dirty="0" smtClean="0"/>
              <a:t>, in </a:t>
            </a:r>
            <a:r>
              <a:rPr lang="nl-BE" dirty="0" err="1" smtClean="0"/>
              <a:t>our</a:t>
            </a:r>
            <a:r>
              <a:rPr lang="nl-BE" dirty="0" smtClean="0"/>
              <a:t> present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study</a:t>
            </a:r>
            <a:r>
              <a:rPr lang="nl-BE" baseline="0" dirty="0" smtClean="0"/>
              <a:t>, we </a:t>
            </a:r>
            <a:r>
              <a:rPr lang="nl-BE" baseline="0" dirty="0" err="1" smtClean="0"/>
              <a:t>try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look at </a:t>
            </a:r>
            <a:r>
              <a:rPr lang="nl-BE" baseline="0" dirty="0" err="1" smtClean="0"/>
              <a:t>reduced</a:t>
            </a:r>
            <a:r>
              <a:rPr lang="nl-BE" baseline="0" dirty="0" smtClean="0"/>
              <a:t>, 2D </a:t>
            </a:r>
            <a:r>
              <a:rPr lang="nl-BE" baseline="0" dirty="0" err="1" smtClean="0"/>
              <a:t>models</a:t>
            </a:r>
            <a:r>
              <a:rPr lang="nl-BE" baseline="0" dirty="0" smtClean="0"/>
              <a:t> of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turbulence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try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develop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averaged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models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those</a:t>
            </a:r>
            <a:r>
              <a:rPr lang="nl-BE" baseline="0" dirty="0" smtClean="0"/>
              <a:t>. The hypothesis is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turbulence</a:t>
            </a:r>
            <a:r>
              <a:rPr lang="nl-BE" baseline="0" dirty="0" smtClean="0"/>
              <a:t> in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real machines, complex </a:t>
            </a:r>
            <a:r>
              <a:rPr lang="nl-BE" baseline="0" dirty="0" err="1" smtClean="0"/>
              <a:t>geometries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will</a:t>
            </a:r>
            <a:r>
              <a:rPr lang="nl-BE" baseline="0" dirty="0" smtClean="0"/>
              <a:t> have </a:t>
            </a:r>
            <a:r>
              <a:rPr lang="nl-BE" baseline="0" dirty="0" err="1" smtClean="0"/>
              <a:t>similar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characteristics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some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extent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such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models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derived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simplified</a:t>
            </a:r>
            <a:r>
              <a:rPr lang="nl-BE" baseline="0" dirty="0" smtClean="0"/>
              <a:t> case </a:t>
            </a:r>
            <a:r>
              <a:rPr lang="nl-BE" baseline="0" dirty="0" err="1" smtClean="0"/>
              <a:t>give</a:t>
            </a:r>
            <a:r>
              <a:rPr lang="nl-BE" baseline="0" dirty="0" smtClean="0"/>
              <a:t> a </a:t>
            </a:r>
            <a:r>
              <a:rPr lang="nl-BE" baseline="0" dirty="0" err="1" smtClean="0"/>
              <a:t>good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indication</a:t>
            </a:r>
            <a:r>
              <a:rPr lang="nl-BE" baseline="0" dirty="0" smtClean="0"/>
              <a:t> of </a:t>
            </a:r>
            <a:r>
              <a:rPr lang="nl-BE" baseline="0" dirty="0" err="1" smtClean="0"/>
              <a:t>what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happens</a:t>
            </a:r>
            <a:r>
              <a:rPr lang="nl-BE" baseline="0" dirty="0" smtClean="0"/>
              <a:t> in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more complex case.</a:t>
            </a:r>
          </a:p>
          <a:p>
            <a:r>
              <a:rPr lang="nl-BE" baseline="0" dirty="0" smtClean="0"/>
              <a:t>In </a:t>
            </a:r>
            <a:r>
              <a:rPr lang="nl-BE" baseline="0" dirty="0" err="1" smtClean="0"/>
              <a:t>addition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complex case </a:t>
            </a:r>
            <a:r>
              <a:rPr lang="nl-BE" baseline="0" dirty="0" err="1" smtClean="0"/>
              <a:t>will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investigated</a:t>
            </a:r>
            <a:r>
              <a:rPr lang="nl-BE" baseline="0" dirty="0" smtClean="0"/>
              <a:t> in more detail, </a:t>
            </a:r>
            <a:r>
              <a:rPr lang="nl-BE" baseline="0" dirty="0" err="1" smtClean="0"/>
              <a:t>using</a:t>
            </a:r>
            <a:r>
              <a:rPr lang="nl-BE" baseline="0" dirty="0" smtClean="0"/>
              <a:t> 3D </a:t>
            </a:r>
            <a:r>
              <a:rPr lang="nl-BE" baseline="0" dirty="0" err="1" smtClean="0"/>
              <a:t>turbulence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simulations</a:t>
            </a:r>
            <a:r>
              <a:rPr lang="nl-BE" baseline="0" dirty="0" smtClean="0"/>
              <a:t> in later </a:t>
            </a:r>
            <a:r>
              <a:rPr lang="nl-BE" baseline="0" dirty="0" err="1" smtClean="0"/>
              <a:t>work</a:t>
            </a:r>
            <a:r>
              <a:rPr lang="nl-BE" baseline="0" dirty="0" smtClean="0"/>
              <a:t> packages.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56705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nl-BE" dirty="0" smtClean="0"/>
                  <a:t>Recall </a:t>
                </a:r>
                <a:r>
                  <a:rPr lang="nl-BE" dirty="0" err="1" smtClean="0"/>
                  <a:t>that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avg</a:t>
                </a:r>
                <a:r>
                  <a:rPr lang="nl-BE" dirty="0" smtClean="0"/>
                  <a:t>(p)=</a:t>
                </a:r>
                <a:r>
                  <a:rPr lang="nl-BE" dirty="0" err="1" smtClean="0"/>
                  <a:t>avg</a:t>
                </a:r>
                <a:r>
                  <a:rPr lang="nl-BE" dirty="0" smtClean="0"/>
                  <a:t>(n)</a:t>
                </a:r>
                <a:r>
                  <a:rPr lang="nl-BE" baseline="0" dirty="0" smtClean="0"/>
                  <a:t> tilde(T)</a:t>
                </a:r>
                <a:endParaRPr lang="nl-BE" dirty="0" smtClean="0"/>
              </a:p>
              <a:p>
                <a:endParaRPr lang="nl-BE" dirty="0" smtClean="0"/>
              </a:p>
              <a:p>
                <a:r>
                  <a:rPr lang="nl-BE" dirty="0" err="1" smtClean="0"/>
                  <a:t>Note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that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if</a:t>
                </a:r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≈−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nl-BE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endParaRPr lang="nl-BE" dirty="0" smtClean="0"/>
              </a:p>
              <a:p>
                <a:r>
                  <a:rPr lang="nl-BE" dirty="0" err="1" smtClean="0"/>
                  <a:t>Note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that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also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turbulent transport of k is </a:t>
                </a:r>
                <a:r>
                  <a:rPr lang="nl-BE" baseline="0" dirty="0" err="1" smtClean="0"/>
                  <a:t>modelled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very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poorly</a:t>
                </a:r>
                <a:r>
                  <a:rPr lang="nl-BE" baseline="0" dirty="0" smtClean="0"/>
                  <a:t>. </a:t>
                </a:r>
                <a:r>
                  <a:rPr lang="nl-BE" baseline="0" dirty="0" err="1" smtClean="0"/>
                  <a:t>Very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weird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behaviour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though</a:t>
                </a:r>
                <a:r>
                  <a:rPr lang="nl-BE" baseline="0" dirty="0" smtClean="0"/>
                  <a:t>, </a:t>
                </a:r>
                <a:r>
                  <a:rPr lang="nl-BE" baseline="0" dirty="0" err="1" smtClean="0"/>
                  <a:t>uphill</a:t>
                </a:r>
                <a:r>
                  <a:rPr lang="nl-BE" baseline="0" dirty="0" smtClean="0"/>
                  <a:t> transport in </a:t>
                </a:r>
                <a:r>
                  <a:rPr lang="nl-BE" baseline="0" dirty="0" err="1" smtClean="0"/>
                  <a:t>quite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some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simulations</a:t>
                </a:r>
                <a:r>
                  <a:rPr lang="nl-BE" baseline="0" dirty="0" smtClean="0"/>
                  <a:t>. Magnitude </a:t>
                </a:r>
                <a:r>
                  <a:rPr lang="nl-BE" baseline="0" dirty="0" err="1" smtClean="0"/>
                  <a:t>remains</a:t>
                </a:r>
                <a:r>
                  <a:rPr lang="nl-BE" baseline="0" dirty="0" smtClean="0"/>
                  <a:t> small </a:t>
                </a:r>
                <a:r>
                  <a:rPr lang="nl-BE" baseline="0" dirty="0" err="1" smtClean="0"/>
                  <a:t>though</a:t>
                </a:r>
                <a:r>
                  <a:rPr lang="nl-BE" baseline="0" dirty="0" smtClean="0"/>
                  <a:t>.</a:t>
                </a:r>
                <a:endParaRPr lang="nl-BE" dirty="0" smtClean="0"/>
              </a:p>
              <a:p>
                <a:endParaRPr lang="nl-BE" dirty="0" smtClean="0"/>
              </a:p>
              <a:p>
                <a:endParaRPr lang="nl-BE" baseline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nl-BE" dirty="0" smtClean="0"/>
                  <a:t>Recall </a:t>
                </a:r>
                <a:r>
                  <a:rPr lang="nl-BE" dirty="0" err="1" smtClean="0"/>
                  <a:t>that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avg</a:t>
                </a:r>
                <a:r>
                  <a:rPr lang="nl-BE" dirty="0" smtClean="0"/>
                  <a:t>(p)=</a:t>
                </a:r>
                <a:r>
                  <a:rPr lang="nl-BE" dirty="0" err="1" smtClean="0"/>
                  <a:t>avg</a:t>
                </a:r>
                <a:r>
                  <a:rPr lang="nl-BE" dirty="0" smtClean="0"/>
                  <a:t>(n)</a:t>
                </a:r>
                <a:r>
                  <a:rPr lang="nl-BE" baseline="0" dirty="0" smtClean="0"/>
                  <a:t> tilde(T)</a:t>
                </a:r>
                <a:endParaRPr lang="nl-BE" dirty="0" smtClean="0"/>
              </a:p>
              <a:p>
                <a:endParaRPr lang="nl-BE" dirty="0" smtClean="0"/>
              </a:p>
              <a:p>
                <a:r>
                  <a:rPr lang="nl-BE" dirty="0" err="1" smtClean="0"/>
                  <a:t>Note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that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if</a:t>
                </a:r>
                <a:r>
                  <a:rPr lang="en-US" dirty="0" smtClean="0"/>
                  <a:t> or </a:t>
                </a:r>
                <a:r>
                  <a:rPr lang="nl-BE" b="0" i="0" smtClean="0">
                    <a:latin typeface="Cambria Math" panose="02040503050406030204" pitchFamily="18" charset="0"/>
                  </a:rPr>
                  <a:t>𝐷≈𝐷_𝑇</a:t>
                </a:r>
                <a:r>
                  <a:rPr lang="en-US" dirty="0" smtClean="0"/>
                  <a:t>, </a:t>
                </a:r>
                <a:r>
                  <a:rPr lang="nl-BE" b="0" i="0" smtClean="0">
                    <a:latin typeface="Cambria Math" panose="02040503050406030204" pitchFamily="18" charset="0"/>
                  </a:rPr>
                  <a:t>Γ_𝑝≈−𝐷∇𝑝</a:t>
                </a:r>
                <a:endParaRPr lang="en-US" dirty="0" smtClean="0"/>
              </a:p>
              <a:p>
                <a:endParaRPr lang="nl-BE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BE" baseline="0" dirty="0" smtClean="0"/>
                  <a:t>Source-</a:t>
                </a:r>
                <a:r>
                  <a:rPr lang="nl-BE" baseline="0" dirty="0" err="1" smtClean="0"/>
                  <a:t>sink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balance</a:t>
                </a:r>
                <a:r>
                  <a:rPr lang="nl-BE" baseline="0" dirty="0" smtClean="0"/>
                  <a:t> of k </a:t>
                </a:r>
                <a:r>
                  <a:rPr lang="nl-BE" baseline="0" dirty="0" err="1" smtClean="0"/>
                  <a:t>remains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similar</a:t>
                </a:r>
                <a:r>
                  <a:rPr lang="nl-BE" baseline="0" dirty="0" smtClean="0"/>
                  <a:t> as </a:t>
                </a:r>
                <a:r>
                  <a:rPr lang="nl-BE" baseline="0" dirty="0" err="1" smtClean="0"/>
                  <a:t>before</a:t>
                </a:r>
                <a:r>
                  <a:rPr lang="nl-BE" baseline="0" dirty="0" smtClean="0"/>
                  <a:t>, as does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diffusion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relation</a:t>
                </a:r>
                <a:r>
                  <a:rPr lang="nl-BE" baseline="0" dirty="0" smtClean="0"/>
                  <a:t> (</a:t>
                </a:r>
                <a:r>
                  <a:rPr lang="nl-BE" baseline="0" dirty="0" err="1" smtClean="0"/>
                  <a:t>especially</a:t>
                </a:r>
                <a:r>
                  <a:rPr lang="nl-BE" baseline="0" dirty="0" smtClean="0"/>
                  <a:t> in a single </a:t>
                </a:r>
                <a:r>
                  <a:rPr lang="nl-BE" baseline="0" dirty="0" err="1" smtClean="0"/>
                  <a:t>simulation</a:t>
                </a:r>
                <a:r>
                  <a:rPr lang="nl-BE" baseline="0" dirty="0" smtClean="0"/>
                  <a:t>), </a:t>
                </a:r>
                <a:r>
                  <a:rPr lang="nl-BE" baseline="0" dirty="0" err="1" smtClean="0"/>
                  <a:t>so</a:t>
                </a:r>
                <a:r>
                  <a:rPr lang="nl-BE" baseline="0" dirty="0" smtClean="0"/>
                  <a:t> in </a:t>
                </a:r>
                <a:r>
                  <a:rPr lang="nl-BE" baseline="0" dirty="0" err="1" smtClean="0"/>
                  <a:t>general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main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physics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not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expected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change </a:t>
                </a:r>
                <a:r>
                  <a:rPr lang="nl-BE" baseline="0" dirty="0" err="1" smtClean="0"/>
                  <a:t>too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much</a:t>
                </a:r>
                <a:r>
                  <a:rPr lang="nl-BE" baseline="0" dirty="0" smtClean="0"/>
                  <a:t> =&gt; I </a:t>
                </a:r>
                <a:r>
                  <a:rPr lang="nl-BE" baseline="0" dirty="0" err="1" smtClean="0"/>
                  <a:t>could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actually</a:t>
                </a:r>
                <a:r>
                  <a:rPr lang="nl-BE" baseline="0" dirty="0" smtClean="0"/>
                  <a:t> test </a:t>
                </a:r>
                <a:r>
                  <a:rPr lang="nl-BE" baseline="0" dirty="0" err="1" smtClean="0"/>
                  <a:t>this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for</a:t>
                </a:r>
                <a:r>
                  <a:rPr lang="nl-BE" baseline="0" dirty="0" smtClean="0"/>
                  <a:t> a single </a:t>
                </a:r>
                <a:r>
                  <a:rPr lang="nl-BE" baseline="0" dirty="0" err="1" smtClean="0"/>
                  <a:t>simulation</a:t>
                </a:r>
                <a:r>
                  <a:rPr lang="nl-BE" baseline="0" dirty="0" smtClean="0"/>
                  <a:t>: fix parameters </a:t>
                </a:r>
                <a:r>
                  <a:rPr lang="nl-BE" baseline="0" dirty="0" err="1" smtClean="0"/>
                  <a:t>for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sheath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loss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and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diffusion</a:t>
                </a:r>
                <a:r>
                  <a:rPr lang="nl-BE" baseline="0" dirty="0" smtClean="0"/>
                  <a:t> model </a:t>
                </a:r>
                <a:r>
                  <a:rPr lang="nl-BE" baseline="0" dirty="0" err="1" smtClean="0"/>
                  <a:t>and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see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if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correct </a:t>
                </a:r>
                <a:r>
                  <a:rPr lang="nl-BE" baseline="0" dirty="0" err="1" smtClean="0"/>
                  <a:t>profiles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come</a:t>
                </a:r>
                <a:r>
                  <a:rPr lang="nl-BE" baseline="0" dirty="0" smtClean="0"/>
                  <a:t> out.</a:t>
                </a:r>
              </a:p>
              <a:p>
                <a:endParaRPr lang="nl-BE" dirty="0" smtClean="0"/>
              </a:p>
              <a:p>
                <a:r>
                  <a:rPr lang="nl-BE" baseline="0" dirty="0" smtClean="0"/>
                  <a:t>Things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do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make k model </a:t>
                </a:r>
                <a:r>
                  <a:rPr lang="nl-BE" baseline="0" dirty="0" err="1" smtClean="0"/>
                  <a:t>work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for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this</a:t>
                </a:r>
                <a:r>
                  <a:rPr lang="nl-BE" baseline="0" dirty="0" smtClean="0"/>
                  <a:t>:</a:t>
                </a:r>
              </a:p>
              <a:p>
                <a:r>
                  <a:rPr lang="nl-BE" baseline="0" dirty="0" smtClean="0"/>
                  <a:t>-fix </a:t>
                </a:r>
                <a:r>
                  <a:rPr lang="nl-BE" baseline="0" dirty="0" err="1" smtClean="0"/>
                  <a:t>diffusion</a:t>
                </a:r>
                <a:r>
                  <a:rPr lang="nl-BE" baseline="0" dirty="0" smtClean="0"/>
                  <a:t> model</a:t>
                </a:r>
              </a:p>
              <a:p>
                <a:r>
                  <a:rPr lang="nl-BE" baseline="0" dirty="0" smtClean="0"/>
                  <a:t>-</a:t>
                </a:r>
                <a:r>
                  <a:rPr lang="nl-BE" baseline="0" dirty="0" err="1" smtClean="0"/>
                  <a:t>better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characterise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sheath</a:t>
                </a:r>
                <a:r>
                  <a:rPr lang="nl-BE" baseline="0" dirty="0" smtClean="0"/>
                  <a:t> model </a:t>
                </a:r>
                <a:r>
                  <a:rPr lang="nl-BE" baseline="0" dirty="0" err="1" smtClean="0"/>
                  <a:t>for</a:t>
                </a:r>
                <a:r>
                  <a:rPr lang="nl-BE" baseline="0" dirty="0" smtClean="0"/>
                  <a:t> k. </a:t>
                </a:r>
                <a:r>
                  <a:rPr lang="nl-BE" baseline="0" dirty="0" err="1" smtClean="0"/>
                  <a:t>Seems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scale</a:t>
                </a:r>
                <a:r>
                  <a:rPr lang="nl-BE" baseline="0" dirty="0" smtClean="0"/>
                  <a:t> (</a:t>
                </a:r>
                <a:r>
                  <a:rPr lang="nl-BE" baseline="0" dirty="0" err="1" smtClean="0"/>
                  <a:t>roughly</a:t>
                </a:r>
                <a:r>
                  <a:rPr lang="nl-BE" baseline="0" dirty="0" smtClean="0"/>
                  <a:t>) </a:t>
                </a:r>
                <a:r>
                  <a:rPr lang="nl-BE" baseline="0" dirty="0" err="1" smtClean="0"/>
                  <a:t>with</a:t>
                </a:r>
                <a:r>
                  <a:rPr lang="nl-BE" baseline="0" dirty="0" smtClean="0"/>
                  <a:t> </a:t>
                </a:r>
                <a:r>
                  <a:rPr lang="nl-BE" b="0" i="0" baseline="0" smtClean="0">
                    <a:latin typeface="Cambria Math" panose="02040503050406030204" pitchFamily="18" charset="0"/>
                  </a:rPr>
                  <a:t>𝜎𝑐_𝑠 𝑛𝑘</a:t>
                </a:r>
                <a:r>
                  <a:rPr lang="nl-BE" baseline="0" dirty="0" smtClean="0"/>
                  <a:t> as </a:t>
                </a:r>
                <a:r>
                  <a:rPr lang="nl-BE" baseline="0" dirty="0" err="1" smtClean="0"/>
                  <a:t>before</a:t>
                </a:r>
                <a:r>
                  <a:rPr lang="nl-BE" baseline="0" dirty="0" smtClean="0"/>
                  <a:t>, </a:t>
                </a:r>
                <a:r>
                  <a:rPr lang="nl-BE" baseline="0" dirty="0" err="1" smtClean="0"/>
                  <a:t>however</a:t>
                </a:r>
                <a:r>
                  <a:rPr lang="nl-BE" baseline="0" dirty="0" smtClean="0"/>
                  <a:t>, </a:t>
                </a:r>
                <a:r>
                  <a:rPr lang="nl-BE" baseline="0" dirty="0" err="1" smtClean="0"/>
                  <a:t>doesn’t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capture</a:t>
                </a:r>
                <a:r>
                  <a:rPr lang="nl-BE" baseline="0" dirty="0" smtClean="0"/>
                  <a:t> trends in parameter </a:t>
                </a:r>
                <a:r>
                  <a:rPr lang="nl-BE" baseline="0" dirty="0" err="1" smtClean="0"/>
                  <a:t>space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very</a:t>
                </a:r>
                <a:r>
                  <a:rPr lang="nl-BE" baseline="0" dirty="0" smtClean="0"/>
                  <a:t> well.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get a real proper model, 3D model </a:t>
                </a:r>
                <a:r>
                  <a:rPr lang="nl-BE" baseline="0" dirty="0" err="1" smtClean="0"/>
                  <a:t>may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be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desirable</a:t>
                </a:r>
                <a:r>
                  <a:rPr lang="nl-BE" baseline="0" dirty="0" smtClean="0"/>
                  <a:t>, </a:t>
                </a:r>
                <a:r>
                  <a:rPr lang="nl-BE" baseline="0" dirty="0" err="1" smtClean="0"/>
                  <a:t>only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spend</a:t>
                </a:r>
                <a:r>
                  <a:rPr lang="nl-BE" baseline="0" dirty="0" smtClean="0"/>
                  <a:t> more effort </a:t>
                </a:r>
                <a:r>
                  <a:rPr lang="nl-BE" baseline="0" dirty="0" err="1" smtClean="0"/>
                  <a:t>when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it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will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amount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something</a:t>
                </a:r>
                <a:endParaRPr lang="nl-BE" baseline="0" dirty="0" smtClean="0"/>
              </a:p>
              <a:p>
                <a:r>
                  <a:rPr lang="nl-BE" baseline="0" dirty="0" smtClean="0"/>
                  <a:t>-</a:t>
                </a:r>
                <a:r>
                  <a:rPr lang="nl-BE" baseline="0" dirty="0" err="1" smtClean="0"/>
                  <a:t>enstrophy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equation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be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added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for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diffusion</a:t>
                </a:r>
                <a:r>
                  <a:rPr lang="nl-BE" baseline="0" dirty="0" smtClean="0"/>
                  <a:t> model? </a:t>
                </a:r>
                <a:r>
                  <a:rPr lang="nl-BE" baseline="0" dirty="0" err="1" smtClean="0"/>
                  <a:t>Tentative</a:t>
                </a:r>
                <a:r>
                  <a:rPr lang="nl-BE" baseline="0" dirty="0" smtClean="0"/>
                  <a:t>, </a:t>
                </a:r>
                <a:r>
                  <a:rPr lang="nl-BE" baseline="0" dirty="0" err="1" smtClean="0"/>
                  <a:t>might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not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be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worth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spending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time (in 2D)</a:t>
                </a:r>
                <a:endParaRPr lang="nl-BE" baseline="0" dirty="0" smtClean="0"/>
              </a:p>
              <a:p>
                <a:endParaRPr lang="nl-BE" baseline="0" dirty="0" smtClean="0"/>
              </a:p>
              <a:p>
                <a:r>
                  <a:rPr lang="nl-BE" baseline="0" dirty="0" err="1" smtClean="0"/>
                  <a:t>However</a:t>
                </a:r>
                <a:r>
                  <a:rPr lang="nl-BE" baseline="0" dirty="0" smtClean="0"/>
                  <a:t>, </a:t>
                </a:r>
                <a:r>
                  <a:rPr lang="nl-BE" baseline="0" dirty="0" err="1" smtClean="0"/>
                  <a:t>diffusion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relation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proved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be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problematic</a:t>
                </a:r>
                <a:r>
                  <a:rPr lang="nl-BE" baseline="0" dirty="0" smtClean="0"/>
                  <a:t>, </a:t>
                </a:r>
                <a:r>
                  <a:rPr lang="nl-BE" baseline="0" dirty="0" err="1" smtClean="0"/>
                  <a:t>see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further</a:t>
                </a:r>
                <a:r>
                  <a:rPr lang="nl-BE" baseline="0" dirty="0" smtClean="0"/>
                  <a:t>. </a:t>
                </a:r>
                <a:r>
                  <a:rPr lang="nl-BE" baseline="0" dirty="0" err="1" smtClean="0"/>
                  <a:t>Also</a:t>
                </a:r>
                <a:r>
                  <a:rPr lang="nl-BE" baseline="0" dirty="0" smtClean="0"/>
                  <a:t>, </a:t>
                </a:r>
                <a:r>
                  <a:rPr lang="nl-BE" baseline="0" dirty="0" err="1" smtClean="0"/>
                  <a:t>sheath</a:t>
                </a:r>
                <a:r>
                  <a:rPr lang="nl-BE" baseline="0" dirty="0" smtClean="0"/>
                  <a:t> model </a:t>
                </a:r>
                <a:r>
                  <a:rPr lang="nl-BE" baseline="0" dirty="0" err="1" smtClean="0"/>
                  <a:t>not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too</a:t>
                </a:r>
                <a:r>
                  <a:rPr lang="nl-BE" baseline="0" dirty="0" smtClean="0"/>
                  <a:t> easy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determine</a:t>
                </a:r>
                <a:r>
                  <a:rPr lang="nl-BE" baseline="0" dirty="0" smtClean="0"/>
                  <a:t>,</a:t>
                </a:r>
                <a:endParaRPr lang="nl-BE" baseline="0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5568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nl-BE" baseline="0" dirty="0" err="1" smtClean="0"/>
              <a:t>Note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in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simulation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sheath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loss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sink</a:t>
            </a:r>
            <a:r>
              <a:rPr lang="nl-BE" baseline="0" dirty="0" smtClean="0"/>
              <a:t> parameter has been fit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match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interchange</a:t>
            </a:r>
            <a:r>
              <a:rPr lang="nl-BE" baseline="0" dirty="0" smtClean="0"/>
              <a:t> source of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particular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simulation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it</a:t>
            </a:r>
            <a:r>
              <a:rPr lang="nl-BE" baseline="0" dirty="0" smtClean="0"/>
              <a:t> is </a:t>
            </a:r>
            <a:r>
              <a:rPr lang="nl-BE" baseline="0" dirty="0" err="1" smtClean="0"/>
              <a:t>not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general</a:t>
            </a:r>
            <a:r>
              <a:rPr lang="nl-BE" baseline="0" dirty="0" smtClean="0"/>
              <a:t> parameter.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67955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nl-BE" baseline="0" dirty="0" err="1" smtClean="0"/>
              <a:t>Note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in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simulation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sheath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loss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sink</a:t>
            </a:r>
            <a:r>
              <a:rPr lang="nl-BE" baseline="0" dirty="0" smtClean="0"/>
              <a:t> parameter has been fit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match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interchange</a:t>
            </a:r>
            <a:r>
              <a:rPr lang="nl-BE" baseline="0" dirty="0" smtClean="0"/>
              <a:t> source of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particular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simulation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it</a:t>
            </a:r>
            <a:r>
              <a:rPr lang="nl-BE" baseline="0" dirty="0" smtClean="0"/>
              <a:t> is </a:t>
            </a:r>
            <a:r>
              <a:rPr lang="nl-BE" baseline="0" dirty="0" err="1" smtClean="0"/>
              <a:t>not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general</a:t>
            </a:r>
            <a:r>
              <a:rPr lang="nl-BE" baseline="0" dirty="0" smtClean="0"/>
              <a:t> parameter.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nl-B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nl-BE" baseline="0" dirty="0" smtClean="0"/>
              <a:t>Images </a:t>
            </a:r>
            <a:r>
              <a:rPr lang="nl-BE" baseline="0" dirty="0" err="1" smtClean="0"/>
              <a:t>still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updated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if</a:t>
            </a:r>
            <a:r>
              <a:rPr lang="nl-BE" baseline="0" dirty="0" smtClean="0"/>
              <a:t> I want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include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them</a:t>
            </a:r>
            <a:r>
              <a:rPr lang="nl-BE" baseline="0" dirty="0" smtClean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05772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nl-BE" baseline="0" dirty="0" err="1" smtClean="0"/>
              <a:t>Note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in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simulation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sheath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loss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sink</a:t>
            </a:r>
            <a:r>
              <a:rPr lang="nl-BE" baseline="0" dirty="0" smtClean="0"/>
              <a:t> parameter has been fit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match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interchange</a:t>
            </a:r>
            <a:r>
              <a:rPr lang="nl-BE" baseline="0" dirty="0" smtClean="0"/>
              <a:t> source of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particular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simulation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it</a:t>
            </a:r>
            <a:r>
              <a:rPr lang="nl-BE" baseline="0" dirty="0" smtClean="0"/>
              <a:t> is </a:t>
            </a:r>
            <a:r>
              <a:rPr lang="nl-BE" baseline="0" dirty="0" err="1" smtClean="0"/>
              <a:t>not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general</a:t>
            </a:r>
            <a:r>
              <a:rPr lang="nl-BE" baseline="0" dirty="0" smtClean="0"/>
              <a:t> parameter.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27171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nl-BE" baseline="0" dirty="0" err="1" smtClean="0"/>
              <a:t>Note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in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simulation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sheath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loss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sink</a:t>
            </a:r>
            <a:r>
              <a:rPr lang="nl-BE" baseline="0" dirty="0" smtClean="0"/>
              <a:t> parameter has been fit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match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interchange</a:t>
            </a:r>
            <a:r>
              <a:rPr lang="nl-BE" baseline="0" dirty="0" smtClean="0"/>
              <a:t> source of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particular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simulation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it</a:t>
            </a:r>
            <a:r>
              <a:rPr lang="nl-BE" baseline="0" dirty="0" smtClean="0"/>
              <a:t> is </a:t>
            </a:r>
            <a:r>
              <a:rPr lang="nl-BE" baseline="0" dirty="0" err="1" smtClean="0"/>
              <a:t>not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general</a:t>
            </a:r>
            <a:r>
              <a:rPr lang="nl-BE" baseline="0" dirty="0" smtClean="0"/>
              <a:t> parameter.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52846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nl-BE" baseline="0" dirty="0" err="1" smtClean="0"/>
              <a:t>Note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in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simulation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sheath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loss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sink</a:t>
            </a:r>
            <a:r>
              <a:rPr lang="nl-BE" baseline="0" dirty="0" smtClean="0"/>
              <a:t> parameter has been fit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match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interchange</a:t>
            </a:r>
            <a:r>
              <a:rPr lang="nl-BE" baseline="0" dirty="0" smtClean="0"/>
              <a:t> source of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particular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simulation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it</a:t>
            </a:r>
            <a:r>
              <a:rPr lang="nl-BE" baseline="0" dirty="0" smtClean="0"/>
              <a:t> is </a:t>
            </a:r>
            <a:r>
              <a:rPr lang="nl-BE" baseline="0" dirty="0" err="1" smtClean="0"/>
              <a:t>not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general</a:t>
            </a:r>
            <a:r>
              <a:rPr lang="nl-BE" baseline="0" dirty="0" smtClean="0"/>
              <a:t> parameter.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22606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nl-BE" baseline="0" dirty="0" err="1" smtClean="0"/>
              <a:t>Note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in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simulation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sheath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loss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sink</a:t>
            </a:r>
            <a:r>
              <a:rPr lang="nl-BE" baseline="0" dirty="0" smtClean="0"/>
              <a:t> parameter has been fit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match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interchange</a:t>
            </a:r>
            <a:r>
              <a:rPr lang="nl-BE" baseline="0" dirty="0" smtClean="0"/>
              <a:t> source of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particular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simulation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it</a:t>
            </a:r>
            <a:r>
              <a:rPr lang="nl-BE" baseline="0" dirty="0" smtClean="0"/>
              <a:t> is </a:t>
            </a:r>
            <a:r>
              <a:rPr lang="nl-BE" baseline="0" dirty="0" err="1" smtClean="0"/>
              <a:t>not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general</a:t>
            </a:r>
            <a:r>
              <a:rPr lang="nl-BE" baseline="0" dirty="0" smtClean="0"/>
              <a:t> parameter.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nl-B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nl-BE" baseline="0" dirty="0" err="1" smtClean="0"/>
              <a:t>Largest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deviations</a:t>
            </a:r>
            <a:r>
              <a:rPr lang="nl-BE" baseline="0" dirty="0" smtClean="0"/>
              <a:t> in k sig02, sig05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g12 </a:t>
            </a:r>
            <a:r>
              <a:rPr lang="nl-BE" baseline="0" dirty="0" err="1" smtClean="0"/>
              <a:t>simulations</a:t>
            </a:r>
            <a:r>
              <a:rPr lang="nl-BE" baseline="0" dirty="0" smtClean="0"/>
              <a:t> =&gt; </a:t>
            </a:r>
            <a:r>
              <a:rPr lang="nl-BE" baseline="0" dirty="0" err="1" smtClean="0"/>
              <a:t>simulations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where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S_phi</a:t>
            </a:r>
            <a:r>
              <a:rPr lang="nl-BE" baseline="0" dirty="0" smtClean="0"/>
              <a:t>/</a:t>
            </a:r>
            <a:r>
              <a:rPr lang="nl-BE" baseline="0" dirty="0" err="1" smtClean="0"/>
              <a:t>Gk</a:t>
            </a:r>
            <a:r>
              <a:rPr lang="nl-BE" baseline="0" dirty="0" smtClean="0"/>
              <a:t> is </a:t>
            </a:r>
            <a:r>
              <a:rPr lang="nl-BE" baseline="0" dirty="0" err="1" smtClean="0"/>
              <a:t>lowest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where</a:t>
            </a:r>
            <a:r>
              <a:rPr lang="nl-BE" baseline="0" dirty="0" smtClean="0"/>
              <a:t> drive </a:t>
            </a:r>
            <a:r>
              <a:rPr lang="nl-BE" baseline="0" dirty="0" err="1" smtClean="0"/>
              <a:t>due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SCW term is </a:t>
            </a:r>
            <a:r>
              <a:rPr lang="nl-BE" baseline="0" dirty="0" err="1" smtClean="0"/>
              <a:t>thus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lowest</a:t>
            </a:r>
            <a:r>
              <a:rPr lang="nl-BE" baseline="0" dirty="0" smtClean="0"/>
              <a:t> =&gt; </a:t>
            </a:r>
            <a:r>
              <a:rPr lang="nl-BE" baseline="0" dirty="0" err="1" smtClean="0"/>
              <a:t>since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influence</a:t>
            </a:r>
            <a:r>
              <a:rPr lang="nl-BE" baseline="0" dirty="0" smtClean="0"/>
              <a:t> of SCW is spread out over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simulations</a:t>
            </a:r>
            <a:r>
              <a:rPr lang="nl-BE" baseline="0" dirty="0" smtClean="0"/>
              <a:t> (</a:t>
            </a:r>
            <a:r>
              <a:rPr lang="nl-BE" baseline="0" dirty="0" err="1" smtClean="0"/>
              <a:t>because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it</a:t>
            </a:r>
            <a:r>
              <a:rPr lang="nl-BE" baseline="0" dirty="0" smtClean="0"/>
              <a:t> is </a:t>
            </a:r>
            <a:r>
              <a:rPr lang="nl-BE" baseline="0" dirty="0" err="1" smtClean="0"/>
              <a:t>not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modelled</a:t>
            </a:r>
            <a:r>
              <a:rPr lang="nl-BE" baseline="0" dirty="0" smtClean="0"/>
              <a:t>), these </a:t>
            </a:r>
            <a:r>
              <a:rPr lang="nl-BE" baseline="0" dirty="0" err="1" smtClean="0"/>
              <a:t>simulations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with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little</a:t>
            </a:r>
            <a:r>
              <a:rPr lang="nl-BE" baseline="0" dirty="0" smtClean="0"/>
              <a:t> SCW </a:t>
            </a:r>
            <a:r>
              <a:rPr lang="nl-BE" baseline="0" dirty="0" err="1" smtClean="0"/>
              <a:t>profit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from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increased</a:t>
            </a:r>
            <a:r>
              <a:rPr lang="nl-BE" baseline="0" dirty="0" smtClean="0"/>
              <a:t> model k, </a:t>
            </a:r>
            <a:r>
              <a:rPr lang="nl-BE" baseline="0" dirty="0" err="1" smtClean="0"/>
              <a:t>while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it</a:t>
            </a:r>
            <a:r>
              <a:rPr lang="nl-BE" baseline="0" dirty="0" smtClean="0"/>
              <a:t> is </a:t>
            </a:r>
            <a:r>
              <a:rPr lang="nl-BE" baseline="0" dirty="0" err="1" smtClean="0"/>
              <a:t>not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there</a:t>
            </a:r>
            <a:r>
              <a:rPr lang="nl-BE" baseline="0" dirty="0" smtClean="0"/>
              <a:t> in </a:t>
            </a:r>
            <a:r>
              <a:rPr lang="nl-BE" baseline="0" dirty="0" err="1" smtClean="0"/>
              <a:t>reality</a:t>
            </a:r>
            <a:r>
              <a:rPr lang="nl-BE" baseline="0" dirty="0" smtClean="0"/>
              <a:t>. In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D model, these </a:t>
            </a:r>
            <a:r>
              <a:rPr lang="nl-BE" baseline="0" dirty="0" err="1" smtClean="0"/>
              <a:t>simulations</a:t>
            </a:r>
            <a:r>
              <a:rPr lang="nl-BE" baseline="0" dirty="0" smtClean="0"/>
              <a:t> are </a:t>
            </a:r>
            <a:r>
              <a:rPr lang="nl-BE" baseline="0" dirty="0" err="1" smtClean="0"/>
              <a:t>roughly</a:t>
            </a:r>
            <a:r>
              <a:rPr lang="nl-BE" baseline="0" dirty="0" smtClean="0"/>
              <a:t> on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perfect fit line.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nl-BE" baseline="0" dirty="0" smtClean="0"/>
              <a:t>Cluster at low k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is </a:t>
            </a:r>
            <a:r>
              <a:rPr lang="nl-BE" baseline="0" dirty="0" err="1" smtClean="0"/>
              <a:t>slightly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underestimated</a:t>
            </a:r>
            <a:r>
              <a:rPr lang="nl-BE" baseline="0" dirty="0" smtClean="0"/>
              <a:t> in DOL </a:t>
            </a:r>
            <a:r>
              <a:rPr lang="nl-BE" baseline="0" dirty="0" err="1" smtClean="0"/>
              <a:t>seem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correspond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simulations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where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S_phi</a:t>
            </a:r>
            <a:r>
              <a:rPr lang="nl-BE" baseline="0" dirty="0" smtClean="0"/>
              <a:t>/</a:t>
            </a:r>
            <a:r>
              <a:rPr lang="nl-BE" baseline="0" dirty="0" err="1" smtClean="0"/>
              <a:t>Gk</a:t>
            </a:r>
            <a:r>
              <a:rPr lang="nl-BE" baseline="0" dirty="0" smtClean="0"/>
              <a:t> is </a:t>
            </a:r>
            <a:r>
              <a:rPr lang="nl-BE" baseline="0" dirty="0" err="1" smtClean="0"/>
              <a:t>highest</a:t>
            </a:r>
            <a:r>
              <a:rPr lang="nl-BE" baseline="0" dirty="0" smtClean="0"/>
              <a:t>. Here,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story is </a:t>
            </a:r>
            <a:r>
              <a:rPr lang="nl-BE" baseline="0" dirty="0" err="1" smtClean="0"/>
              <a:t>somewhat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opposite</a:t>
            </a:r>
            <a:r>
              <a:rPr lang="nl-BE" baseline="0" dirty="0" smtClean="0"/>
              <a:t>. </a:t>
            </a:r>
            <a:r>
              <a:rPr lang="nl-BE" baseline="0" dirty="0" err="1" smtClean="0"/>
              <a:t>Hight</a:t>
            </a:r>
            <a:r>
              <a:rPr lang="nl-BE" baseline="0" dirty="0" smtClean="0"/>
              <a:t> SCW drive in T2D, </a:t>
            </a:r>
            <a:r>
              <a:rPr lang="nl-BE" baseline="0" dirty="0" err="1" smtClean="0"/>
              <a:t>which</a:t>
            </a:r>
            <a:r>
              <a:rPr lang="nl-BE" baseline="0" dirty="0" smtClean="0"/>
              <a:t> is </a:t>
            </a:r>
            <a:r>
              <a:rPr lang="nl-BE" baseline="0" dirty="0" err="1" smtClean="0"/>
              <a:t>not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moddelled</a:t>
            </a:r>
            <a:r>
              <a:rPr lang="nl-BE" baseline="0" dirty="0" smtClean="0"/>
              <a:t> per </a:t>
            </a:r>
            <a:r>
              <a:rPr lang="nl-BE" baseline="0" dirty="0" err="1" smtClean="0"/>
              <a:t>simulation</a:t>
            </a:r>
            <a:r>
              <a:rPr lang="nl-BE" baseline="0" dirty="0" smtClean="0"/>
              <a:t> in DOL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thus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underestimated</a:t>
            </a:r>
            <a:r>
              <a:rPr lang="nl-BE" baseline="0" dirty="0" smtClean="0"/>
              <a:t> in DOL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these </a:t>
            </a:r>
            <a:r>
              <a:rPr lang="nl-BE" baseline="0" dirty="0" err="1" smtClean="0"/>
              <a:t>simulations</a:t>
            </a:r>
            <a:r>
              <a:rPr lang="nl-BE" baseline="0" dirty="0" smtClean="0"/>
              <a:t>. These </a:t>
            </a:r>
            <a:r>
              <a:rPr lang="nl-BE" baseline="0" dirty="0" err="1" smtClean="0"/>
              <a:t>simulations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somehow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correspond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overestimated</a:t>
            </a:r>
            <a:r>
              <a:rPr lang="nl-BE" baseline="0" dirty="0" smtClean="0"/>
              <a:t> D </a:t>
            </a:r>
            <a:r>
              <a:rPr lang="nl-BE" baseline="0" dirty="0" err="1" smtClean="0"/>
              <a:t>still</a:t>
            </a:r>
            <a:r>
              <a:rPr lang="nl-BE" baseline="0" dirty="0" smtClean="0"/>
              <a:t>. </a:t>
            </a:r>
            <a:r>
              <a:rPr lang="nl-BE" baseline="0" dirty="0" err="1" smtClean="0"/>
              <a:t>So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low transport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SCW transport </a:t>
            </a:r>
            <a:r>
              <a:rPr lang="nl-BE" baseline="0" dirty="0" err="1" smtClean="0"/>
              <a:t>descrepancy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seems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stronger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than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underestimation</a:t>
            </a:r>
            <a:r>
              <a:rPr lang="nl-BE" baseline="0" dirty="0" smtClean="0"/>
              <a:t> of SCW drive of k. </a:t>
            </a:r>
            <a:r>
              <a:rPr lang="nl-BE" baseline="0" dirty="0" err="1" smtClean="0"/>
              <a:t>Simulations</a:t>
            </a:r>
            <a:r>
              <a:rPr lang="nl-BE" baseline="0" dirty="0" smtClean="0"/>
              <a:t> in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 cluster are g3, sig15, sig2, Ti2Te2, Ti2Te3sig14, Ti3Te2sig14, g4nu8.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nl-B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nl-BE" baseline="0" dirty="0" err="1" smtClean="0"/>
              <a:t>Simulations</a:t>
            </a:r>
            <a:r>
              <a:rPr lang="nl-BE" baseline="0" dirty="0" smtClean="0"/>
              <a:t> at </a:t>
            </a:r>
            <a:r>
              <a:rPr lang="nl-BE" baseline="0" dirty="0" err="1" smtClean="0"/>
              <a:t>highest</a:t>
            </a:r>
            <a:r>
              <a:rPr lang="nl-BE" baseline="0" dirty="0" smtClean="0"/>
              <a:t> k are Ti6Te6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Ti2Te8. </a:t>
            </a:r>
            <a:r>
              <a:rPr lang="nl-BE" baseline="0" dirty="0" err="1" smtClean="0"/>
              <a:t>Those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with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highest</a:t>
            </a:r>
            <a:r>
              <a:rPr lang="nl-BE" baseline="0" dirty="0" smtClean="0"/>
              <a:t> D are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same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g12.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62631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52315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nl-BE" b="0" dirty="0" smtClean="0"/>
                  <a:t>Include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nl-BE" dirty="0" smtClean="0"/>
                  <a:t> </a:t>
                </a:r>
                <a:r>
                  <a:rPr lang="nl-BE" dirty="0" err="1" smtClean="0"/>
                  <a:t>to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improve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results</a:t>
                </a:r>
                <a:r>
                  <a:rPr lang="nl-BE" dirty="0" smtClean="0"/>
                  <a:t>?</a:t>
                </a:r>
              </a:p>
              <a:p>
                <a:pPr lvl="1"/>
                <a:r>
                  <a:rPr lang="nl-BE" dirty="0" smtClean="0"/>
                  <a:t>Benefit </a:t>
                </a:r>
                <a:r>
                  <a:rPr lang="nl-BE" dirty="0" err="1" smtClean="0"/>
                  <a:t>might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be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limited</a:t>
                </a:r>
                <a:endParaRPr lang="nl-BE" dirty="0" smtClean="0"/>
              </a:p>
              <a:p>
                <a:pPr lvl="1"/>
                <a:r>
                  <a:rPr lang="nl-BE" dirty="0" err="1" smtClean="0"/>
                  <a:t>Increased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uncertainty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due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to</a:t>
                </a:r>
                <a:r>
                  <a:rPr lang="nl-BE" dirty="0" smtClean="0"/>
                  <a:t> new </a:t>
                </a:r>
                <a:r>
                  <a:rPr lang="nl-BE" dirty="0" err="1" smtClean="0"/>
                  <a:t>terms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to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be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modelled</a:t>
                </a:r>
                <a:endParaRPr lang="nl-BE" dirty="0" smtClean="0"/>
              </a:p>
              <a:p>
                <a:r>
                  <a:rPr lang="nl-BE" dirty="0" err="1" smtClean="0"/>
                  <a:t>Include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the</a:t>
                </a:r>
                <a:r>
                  <a:rPr lang="nl-BE" dirty="0" smtClean="0"/>
                  <a:t> effect of </a:t>
                </a:r>
                <a:r>
                  <a:rPr lang="nl-BE" dirty="0" err="1" smtClean="0"/>
                  <a:t>shear</a:t>
                </a:r>
                <a:r>
                  <a:rPr lang="nl-BE" dirty="0" smtClean="0"/>
                  <a:t>?</a:t>
                </a:r>
              </a:p>
              <a:p>
                <a:pPr lvl="1"/>
                <a:r>
                  <a:rPr lang="nl-BE" dirty="0" smtClean="0"/>
                  <a:t>Effect of best </a:t>
                </a:r>
                <a:r>
                  <a:rPr lang="nl-BE" dirty="0" err="1" smtClean="0"/>
                  <a:t>models</a:t>
                </a:r>
                <a:r>
                  <a:rPr lang="nl-BE" dirty="0" smtClean="0"/>
                  <a:t> is </a:t>
                </a:r>
                <a:r>
                  <a:rPr lang="nl-BE" dirty="0" err="1" smtClean="0"/>
                  <a:t>not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enormous</a:t>
                </a:r>
                <a:r>
                  <a:rPr lang="nl-BE" dirty="0" smtClean="0"/>
                  <a:t> (</a:t>
                </a:r>
                <a:r>
                  <a:rPr lang="nl-BE" dirty="0" err="1" smtClean="0"/>
                  <a:t>see</a:t>
                </a:r>
                <a:r>
                  <a:rPr lang="nl-BE" dirty="0" smtClean="0"/>
                  <a:t> JPCS paper)</a:t>
                </a:r>
              </a:p>
              <a:p>
                <a:pPr lvl="1"/>
                <a:r>
                  <a:rPr lang="nl-BE" dirty="0" err="1" smtClean="0"/>
                  <a:t>Briefly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tried</a:t>
                </a:r>
                <a:r>
                  <a:rPr lang="nl-BE" dirty="0" smtClean="0"/>
                  <a:t>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</m:sSub>
                          </m:e>
                        </m:rad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</m:den>
                    </m:f>
                  </m:oMath>
                </a14:m>
                <a:r>
                  <a:rPr lang="nl-BE" dirty="0" smtClean="0"/>
                  <a:t> </a:t>
                </a:r>
                <a:r>
                  <a:rPr lang="nl-BE" dirty="0" err="1" smtClean="0"/>
                  <a:t>to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circumvent</a:t>
                </a:r>
                <a:r>
                  <a:rPr lang="nl-B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endParaRPr lang="nl-BE" dirty="0" smtClean="0"/>
              </a:p>
              <a:p>
                <a:r>
                  <a:rPr lang="nl-BE" dirty="0" err="1" smtClean="0"/>
                  <a:t>Improve</a:t>
                </a:r>
                <a:r>
                  <a:rPr lang="nl-BE" dirty="0" smtClean="0"/>
                  <a:t> model </a:t>
                </a:r>
                <a:r>
                  <a:rPr lang="nl-BE" dirty="0" err="1" smtClean="0"/>
                  <a:t>for</a:t>
                </a:r>
                <a:r>
                  <a:rPr lang="nl-B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nl-BE" dirty="0" smtClean="0"/>
                  <a:t>?</a:t>
                </a:r>
              </a:p>
              <a:p>
                <a:pPr lvl="1"/>
                <a:r>
                  <a:rPr lang="nl-BE" dirty="0" err="1" smtClean="0"/>
                  <a:t>Highest</a:t>
                </a:r>
                <a:r>
                  <a:rPr lang="nl-BE" dirty="0" smtClean="0"/>
                  <a:t> impact </a:t>
                </a:r>
                <a:r>
                  <a:rPr lang="nl-BE" dirty="0" err="1" smtClean="0"/>
                  <a:t>expected</a:t>
                </a:r>
                <a:endParaRPr lang="nl-BE" dirty="0" smtClean="0"/>
              </a:p>
              <a:p>
                <a:pPr lvl="1"/>
                <a:r>
                  <a:rPr lang="nl-BE" dirty="0" err="1" smtClean="0"/>
                  <a:t>However</a:t>
                </a:r>
                <a:r>
                  <a:rPr lang="nl-BE" dirty="0" smtClean="0"/>
                  <a:t>, </a:t>
                </a:r>
                <a:r>
                  <a:rPr lang="nl-BE" dirty="0" err="1" smtClean="0"/>
                  <a:t>may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not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be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worthwile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to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investigate</a:t>
                </a:r>
                <a:r>
                  <a:rPr lang="nl-BE" dirty="0" smtClean="0"/>
                  <a:t> in TOKAM2D</a:t>
                </a:r>
              </a:p>
              <a:p>
                <a:r>
                  <a:rPr lang="nl-BE" b="0" dirty="0" smtClean="0"/>
                  <a:t>Extend </a:t>
                </a:r>
                <a:r>
                  <a:rPr lang="nl-BE" b="0" dirty="0" err="1" smtClean="0"/>
                  <a:t>this</a:t>
                </a:r>
                <a:r>
                  <a:rPr lang="nl-BE" b="0" dirty="0" smtClean="0"/>
                  <a:t> </a:t>
                </a:r>
                <a:r>
                  <a:rPr lang="nl-BE" b="0" dirty="0" err="1" smtClean="0"/>
                  <a:t>work</a:t>
                </a:r>
                <a:r>
                  <a:rPr lang="nl-BE" b="0" dirty="0" smtClean="0"/>
                  <a:t> </a:t>
                </a:r>
                <a:r>
                  <a:rPr lang="nl-BE" b="0" dirty="0" err="1" smtClean="0"/>
                  <a:t>to</a:t>
                </a:r>
                <a:r>
                  <a:rPr lang="nl-BE" b="0" dirty="0" smtClean="0"/>
                  <a:t> </a:t>
                </a:r>
                <a:r>
                  <a:rPr lang="nl-BE" b="0" dirty="0" err="1" smtClean="0"/>
                  <a:t>the</a:t>
                </a:r>
                <a:r>
                  <a:rPr lang="nl-BE" b="0" dirty="0" smtClean="0"/>
                  <a:t> 3D case</a:t>
                </a:r>
              </a:p>
              <a:p>
                <a:pPr lvl="1"/>
                <a:r>
                  <a:rPr lang="nl-BE" dirty="0" smtClean="0"/>
                  <a:t>Proper parallel </a:t>
                </a:r>
                <a:r>
                  <a:rPr lang="nl-BE" dirty="0" err="1" smtClean="0"/>
                  <a:t>physics</a:t>
                </a:r>
                <a:endParaRPr lang="nl-BE" dirty="0" smtClean="0"/>
              </a:p>
              <a:p>
                <a:pPr lvl="1"/>
                <a:r>
                  <a:rPr lang="nl-BE" dirty="0" err="1" smtClean="0"/>
                  <a:t>Assess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validity</a:t>
                </a:r>
                <a:r>
                  <a:rPr lang="nl-BE" dirty="0" smtClean="0"/>
                  <a:t> in different </a:t>
                </a:r>
                <a:r>
                  <a:rPr lang="nl-BE" dirty="0" err="1" smtClean="0"/>
                  <a:t>tokamak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regions</a:t>
                </a:r>
                <a:endParaRPr lang="nl-BE" dirty="0" smtClean="0"/>
              </a:p>
              <a:p>
                <a:r>
                  <a:rPr lang="nl-BE" dirty="0" err="1" smtClean="0"/>
                  <a:t>Extend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this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work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to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core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region</a:t>
                </a:r>
                <a:endParaRPr lang="nl-BE" dirty="0" smtClean="0"/>
              </a:p>
              <a:p>
                <a:pPr lvl="1"/>
                <a:r>
                  <a:rPr lang="nl-BE" dirty="0" smtClean="0"/>
                  <a:t>Drift waves (3D treatment </a:t>
                </a:r>
                <a:r>
                  <a:rPr lang="nl-BE" dirty="0" err="1" smtClean="0"/>
                  <a:t>required</a:t>
                </a:r>
                <a:r>
                  <a:rPr lang="nl-BE" dirty="0" smtClean="0"/>
                  <a:t>)</a:t>
                </a:r>
              </a:p>
              <a:p>
                <a:pPr lvl="1"/>
                <a:r>
                  <a:rPr lang="nl-BE" dirty="0" smtClean="0"/>
                  <a:t>Flow </a:t>
                </a:r>
                <a:r>
                  <a:rPr lang="nl-BE" dirty="0" err="1" smtClean="0"/>
                  <a:t>shear</a:t>
                </a:r>
                <a:r>
                  <a:rPr lang="nl-BE" dirty="0" smtClean="0"/>
                  <a:t>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nl-BE" dirty="0" smtClean="0"/>
                  <a:t> </a:t>
                </a:r>
                <a:r>
                  <a:rPr lang="nl-BE" dirty="0" err="1" smtClean="0"/>
                  <a:t>influence</a:t>
                </a:r>
                <a:r>
                  <a:rPr lang="nl-BE" dirty="0" smtClean="0"/>
                  <a:t> on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nl-BE" dirty="0" smtClean="0"/>
                  <a:t> </a:t>
                </a:r>
                <a:r>
                  <a:rPr lang="nl-BE" dirty="0" err="1" smtClean="0"/>
                  <a:t>and</a:t>
                </a:r>
                <a:r>
                  <a:rPr lang="nl-B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endParaRPr lang="nl-BE" dirty="0" smtClean="0"/>
              </a:p>
              <a:p>
                <a:pPr lvl="1"/>
                <a:r>
                  <a:rPr lang="nl-BE" dirty="0" err="1" smtClean="0"/>
                  <a:t>Influence</a:t>
                </a:r>
                <a:r>
                  <a:rPr lang="nl-BE" dirty="0" smtClean="0"/>
                  <a:t> of </a:t>
                </a:r>
                <a:r>
                  <a:rPr lang="nl-BE" dirty="0" err="1" smtClean="0"/>
                  <a:t>turbulence</a:t>
                </a:r>
                <a:r>
                  <a:rPr lang="nl-BE" dirty="0" smtClean="0"/>
                  <a:t> regime?</a:t>
                </a:r>
              </a:p>
              <a:p>
                <a:pPr lvl="1"/>
                <a:endParaRPr lang="nl-BE" dirty="0" smtClean="0"/>
              </a:p>
              <a:p>
                <a:endParaRPr lang="nl-BE" baseline="0" dirty="0" smtClean="0"/>
              </a:p>
              <a:p>
                <a:endParaRPr lang="nl-BE" baseline="0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nl-BE" b="0" dirty="0" smtClean="0"/>
                  <a:t>Include </a:t>
                </a:r>
                <a:r>
                  <a:rPr lang="nl-BE" b="0" i="0" smtClean="0">
                    <a:latin typeface="Cambria Math" panose="02040503050406030204" pitchFamily="18" charset="0"/>
                  </a:rPr>
                  <a:t>𝜁_⊥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to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improve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results</a:t>
                </a:r>
                <a:r>
                  <a:rPr lang="nl-BE" dirty="0" smtClean="0"/>
                  <a:t>?</a:t>
                </a:r>
              </a:p>
              <a:p>
                <a:pPr lvl="1"/>
                <a:r>
                  <a:rPr lang="nl-BE" dirty="0" smtClean="0"/>
                  <a:t>Benefit </a:t>
                </a:r>
                <a:r>
                  <a:rPr lang="nl-BE" dirty="0" err="1" smtClean="0"/>
                  <a:t>might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be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limited</a:t>
                </a:r>
                <a:endParaRPr lang="nl-BE" dirty="0" smtClean="0"/>
              </a:p>
              <a:p>
                <a:pPr lvl="1"/>
                <a:r>
                  <a:rPr lang="nl-BE" dirty="0" err="1" smtClean="0"/>
                  <a:t>Increased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uncertainty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due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to</a:t>
                </a:r>
                <a:r>
                  <a:rPr lang="nl-BE" dirty="0" smtClean="0"/>
                  <a:t> new </a:t>
                </a:r>
                <a:r>
                  <a:rPr lang="nl-BE" dirty="0" err="1" smtClean="0"/>
                  <a:t>terms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to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be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modelled</a:t>
                </a:r>
                <a:endParaRPr lang="nl-BE" dirty="0" smtClean="0"/>
              </a:p>
              <a:p>
                <a:r>
                  <a:rPr lang="nl-BE" dirty="0" err="1" smtClean="0"/>
                  <a:t>Include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the</a:t>
                </a:r>
                <a:r>
                  <a:rPr lang="nl-BE" dirty="0" smtClean="0"/>
                  <a:t> effect of </a:t>
                </a:r>
                <a:r>
                  <a:rPr lang="nl-BE" dirty="0" err="1" smtClean="0"/>
                  <a:t>shear</a:t>
                </a:r>
                <a:r>
                  <a:rPr lang="nl-BE" dirty="0" smtClean="0"/>
                  <a:t>?</a:t>
                </a:r>
              </a:p>
              <a:p>
                <a:pPr lvl="1"/>
                <a:r>
                  <a:rPr lang="nl-BE" dirty="0" smtClean="0"/>
                  <a:t>Effect of best </a:t>
                </a:r>
                <a:r>
                  <a:rPr lang="nl-BE" dirty="0" err="1" smtClean="0"/>
                  <a:t>models</a:t>
                </a:r>
                <a:r>
                  <a:rPr lang="nl-BE" dirty="0" smtClean="0"/>
                  <a:t> is </a:t>
                </a:r>
                <a:r>
                  <a:rPr lang="nl-BE" dirty="0" err="1" smtClean="0"/>
                  <a:t>not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enormous</a:t>
                </a:r>
                <a:r>
                  <a:rPr lang="nl-BE" dirty="0" smtClean="0"/>
                  <a:t> (</a:t>
                </a:r>
                <a:r>
                  <a:rPr lang="nl-BE" dirty="0" err="1" smtClean="0"/>
                  <a:t>see</a:t>
                </a:r>
                <a:r>
                  <a:rPr lang="nl-BE" dirty="0" smtClean="0"/>
                  <a:t> JPCS paper)</a:t>
                </a:r>
              </a:p>
              <a:p>
                <a:pPr lvl="1"/>
                <a:r>
                  <a:rPr lang="nl-BE" dirty="0" err="1" smtClean="0"/>
                  <a:t>Briefly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tried</a:t>
                </a:r>
                <a:r>
                  <a:rPr lang="nl-BE" dirty="0" smtClean="0"/>
                  <a:t> </a:t>
                </a:r>
                <a:r>
                  <a:rPr lang="nl-BE" b="0" i="0" smtClean="0">
                    <a:latin typeface="Cambria Math" panose="02040503050406030204" pitchFamily="18" charset="0"/>
                  </a:rPr>
                  <a:t>𝐷~𝑘_⊥/(√(𝑘_⊥ )+𝑆_𝜆 )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to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circumvent</a:t>
                </a:r>
                <a:r>
                  <a:rPr lang="nl-BE" dirty="0" smtClean="0"/>
                  <a:t> </a:t>
                </a:r>
                <a:r>
                  <a:rPr lang="nl-BE" b="0" i="0" smtClean="0">
                    <a:latin typeface="Cambria Math" panose="02040503050406030204" pitchFamily="18" charset="0"/>
                  </a:rPr>
                  <a:t>𝜁_⊥</a:t>
                </a:r>
                <a:endParaRPr lang="nl-BE" dirty="0" smtClean="0"/>
              </a:p>
              <a:p>
                <a:r>
                  <a:rPr lang="nl-BE" dirty="0" err="1" smtClean="0"/>
                  <a:t>Improve</a:t>
                </a:r>
                <a:r>
                  <a:rPr lang="nl-BE" dirty="0" smtClean="0"/>
                  <a:t> model </a:t>
                </a:r>
                <a:r>
                  <a:rPr lang="nl-BE" dirty="0" err="1" smtClean="0"/>
                  <a:t>for</a:t>
                </a:r>
                <a:r>
                  <a:rPr lang="nl-BE" dirty="0" smtClean="0"/>
                  <a:t> </a:t>
                </a:r>
                <a:r>
                  <a:rPr lang="nl-BE" b="0" i="0" smtClean="0">
                    <a:latin typeface="Cambria Math" panose="02040503050406030204" pitchFamily="18" charset="0"/>
                  </a:rPr>
                  <a:t>𝑆_𝑘</a:t>
                </a:r>
                <a:r>
                  <a:rPr lang="nl-BE" dirty="0" smtClean="0"/>
                  <a:t>?</a:t>
                </a:r>
              </a:p>
              <a:p>
                <a:pPr lvl="1"/>
                <a:r>
                  <a:rPr lang="nl-BE" dirty="0" err="1" smtClean="0"/>
                  <a:t>Highest</a:t>
                </a:r>
                <a:r>
                  <a:rPr lang="nl-BE" dirty="0" smtClean="0"/>
                  <a:t> impact </a:t>
                </a:r>
                <a:r>
                  <a:rPr lang="nl-BE" dirty="0" err="1" smtClean="0"/>
                  <a:t>expected</a:t>
                </a:r>
                <a:endParaRPr lang="nl-BE" dirty="0" smtClean="0"/>
              </a:p>
              <a:p>
                <a:pPr lvl="1"/>
                <a:r>
                  <a:rPr lang="nl-BE" dirty="0" err="1" smtClean="0"/>
                  <a:t>However</a:t>
                </a:r>
                <a:r>
                  <a:rPr lang="nl-BE" dirty="0" smtClean="0"/>
                  <a:t>, </a:t>
                </a:r>
                <a:r>
                  <a:rPr lang="nl-BE" dirty="0" err="1" smtClean="0"/>
                  <a:t>may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not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be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worthwile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to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investigate</a:t>
                </a:r>
                <a:r>
                  <a:rPr lang="nl-BE" dirty="0" smtClean="0"/>
                  <a:t> in TOKAM2D</a:t>
                </a:r>
              </a:p>
              <a:p>
                <a:endParaRPr lang="nl-BE" baseline="0" dirty="0" smtClean="0"/>
              </a:p>
              <a:p>
                <a:endParaRPr lang="nl-BE" baseline="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56657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aseline="0" dirty="0" smtClean="0"/>
              <a:t>“</a:t>
            </a:r>
            <a:r>
              <a:rPr lang="nl-BE" baseline="0" dirty="0" err="1" smtClean="0"/>
              <a:t>Thank</a:t>
            </a:r>
            <a:r>
              <a:rPr lang="nl-BE" baseline="0" dirty="0" smtClean="0"/>
              <a:t> </a:t>
            </a:r>
            <a:r>
              <a:rPr lang="nl-BE" baseline="0" dirty="0" err="1" smtClean="0"/>
              <a:t>you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listening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presentation</a:t>
            </a:r>
            <a:r>
              <a:rPr lang="nl-BE" baseline="0" dirty="0" smtClean="0"/>
              <a:t>. I </a:t>
            </a:r>
            <a:r>
              <a:rPr lang="nl-BE" baseline="0" dirty="0" err="1" smtClean="0"/>
              <a:t>would</a:t>
            </a:r>
            <a:r>
              <a:rPr lang="nl-BE" baseline="0" dirty="0" smtClean="0"/>
              <a:t> like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invite </a:t>
            </a:r>
            <a:r>
              <a:rPr lang="nl-BE" baseline="0" dirty="0" err="1" smtClean="0"/>
              <a:t>you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ask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any</a:t>
            </a:r>
            <a:r>
              <a:rPr lang="nl-BE" baseline="0" dirty="0" smtClean="0"/>
              <a:t> question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you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still</a:t>
            </a:r>
            <a:r>
              <a:rPr lang="nl-BE" baseline="0" dirty="0" smtClean="0"/>
              <a:t> have </a:t>
            </a:r>
            <a:r>
              <a:rPr lang="nl-BE" baseline="0" dirty="0" err="1" smtClean="0"/>
              <a:t>about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proposal</a:t>
            </a:r>
            <a:r>
              <a:rPr lang="nl-BE" baseline="0" dirty="0" smtClean="0"/>
              <a:t>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aseline="0" dirty="0" smtClean="0"/>
              <a:t>Of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aseline="0" dirty="0" smtClean="0"/>
              <a:t>“</a:t>
            </a:r>
            <a:r>
              <a:rPr lang="nl-BE" baseline="0" dirty="0" err="1" smtClean="0"/>
              <a:t>Thank</a:t>
            </a:r>
            <a:r>
              <a:rPr lang="nl-BE" baseline="0" dirty="0" smtClean="0"/>
              <a:t> </a:t>
            </a:r>
            <a:r>
              <a:rPr lang="nl-BE" baseline="0" dirty="0" err="1" smtClean="0"/>
              <a:t>you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listening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presentation</a:t>
            </a:r>
            <a:r>
              <a:rPr lang="nl-BE" baseline="0" dirty="0" smtClean="0"/>
              <a:t>. I </a:t>
            </a:r>
            <a:r>
              <a:rPr lang="nl-BE" baseline="0" dirty="0" err="1" smtClean="0"/>
              <a:t>would</a:t>
            </a:r>
            <a:r>
              <a:rPr lang="nl-BE" baseline="0" dirty="0" smtClean="0"/>
              <a:t> glad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answer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questions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you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still</a:t>
            </a:r>
            <a:r>
              <a:rPr lang="nl-BE" baseline="0" dirty="0" smtClean="0"/>
              <a:t> have </a:t>
            </a:r>
            <a:r>
              <a:rPr lang="nl-BE" baseline="0" dirty="0" err="1" smtClean="0"/>
              <a:t>about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my</a:t>
            </a:r>
            <a:r>
              <a:rPr lang="nl-BE" baseline="0" dirty="0" smtClean="0"/>
              <a:t> PhD </a:t>
            </a:r>
            <a:r>
              <a:rPr lang="nl-BE" baseline="0" dirty="0" err="1" smtClean="0"/>
              <a:t>proposal</a:t>
            </a:r>
            <a:r>
              <a:rPr lang="nl-BE" baseline="0" dirty="0" smtClean="0"/>
              <a:t>.”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265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 panose="05050102010706020507" pitchFamily="18" charset="2"/>
              <a:buChar char="Þ"/>
            </a:pPr>
            <a:endParaRPr lang="nl-BE" dirty="0" smtClean="0"/>
          </a:p>
          <a:p>
            <a:pPr marL="0" indent="0">
              <a:buFont typeface="Symbol" panose="05050102010706020507" pitchFamily="18" charset="2"/>
              <a:buNone/>
            </a:pPr>
            <a:endParaRPr lang="nl-BE" dirty="0" smtClean="0"/>
          </a:p>
          <a:p>
            <a:pPr marL="0" indent="0">
              <a:buFont typeface="Symbol" panose="05050102010706020507" pitchFamily="18" charset="2"/>
              <a:buNone/>
            </a:pPr>
            <a:r>
              <a:rPr lang="nl-BE" dirty="0" smtClean="0"/>
              <a:t>“</a:t>
            </a:r>
            <a:r>
              <a:rPr lang="nl-BE" dirty="0" err="1" smtClean="0"/>
              <a:t>So</a:t>
            </a:r>
            <a:r>
              <a:rPr lang="nl-BE" dirty="0" smtClean="0"/>
              <a:t> we have these </a:t>
            </a:r>
            <a:r>
              <a:rPr lang="nl-BE" dirty="0" err="1" smtClean="0"/>
              <a:t>mean</a:t>
            </a:r>
            <a:r>
              <a:rPr lang="nl-BE" dirty="0" smtClean="0"/>
              <a:t> field </a:t>
            </a:r>
            <a:r>
              <a:rPr lang="nl-BE" dirty="0" err="1" smtClean="0"/>
              <a:t>models</a:t>
            </a:r>
            <a:r>
              <a:rPr lang="nl-BE" dirty="0" smtClean="0"/>
              <a:t> in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which</a:t>
            </a:r>
            <a:r>
              <a:rPr lang="nl-BE" baseline="0" dirty="0" smtClean="0"/>
              <a:t> we want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incorporate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turbulence</a:t>
            </a:r>
            <a:r>
              <a:rPr lang="nl-BE" baseline="0" dirty="0" smtClean="0"/>
              <a:t> in a </a:t>
            </a:r>
            <a:r>
              <a:rPr lang="nl-BE" baseline="0" dirty="0" err="1" smtClean="0"/>
              <a:t>better</a:t>
            </a:r>
            <a:r>
              <a:rPr lang="nl-BE" baseline="0" dirty="0" smtClean="0"/>
              <a:t> way, but </a:t>
            </a:r>
            <a:r>
              <a:rPr lang="nl-BE" baseline="0" dirty="0" err="1" smtClean="0"/>
              <a:t>how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will</a:t>
            </a:r>
            <a:r>
              <a:rPr lang="nl-BE" baseline="0" dirty="0" smtClean="0"/>
              <a:t> we do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? Well, in first </a:t>
            </a:r>
            <a:r>
              <a:rPr lang="nl-BE" baseline="0" dirty="0" err="1" smtClean="0"/>
              <a:t>instance</a:t>
            </a:r>
            <a:r>
              <a:rPr lang="nl-BE" baseline="0" dirty="0" smtClean="0"/>
              <a:t> we </a:t>
            </a:r>
            <a:r>
              <a:rPr lang="nl-BE" baseline="0" dirty="0" err="1" smtClean="0"/>
              <a:t>will</a:t>
            </a:r>
            <a:r>
              <a:rPr lang="nl-BE" baseline="0" dirty="0" smtClean="0"/>
              <a:t> look at </a:t>
            </a:r>
            <a:r>
              <a:rPr lang="nl-BE" baseline="0" dirty="0" err="1" smtClean="0"/>
              <a:t>what</a:t>
            </a:r>
            <a:r>
              <a:rPr lang="nl-BE" baseline="0" dirty="0" smtClean="0"/>
              <a:t> has been </a:t>
            </a:r>
            <a:r>
              <a:rPr lang="nl-BE" baseline="0" dirty="0" err="1" smtClean="0"/>
              <a:t>done</a:t>
            </a:r>
            <a:r>
              <a:rPr lang="nl-BE" baseline="0" dirty="0" smtClean="0"/>
              <a:t> in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related</a:t>
            </a:r>
            <a:r>
              <a:rPr lang="nl-BE" baseline="0" dirty="0" smtClean="0"/>
              <a:t> field of </a:t>
            </a:r>
            <a:r>
              <a:rPr lang="nl-BE" baseline="0" dirty="0" err="1" smtClean="0"/>
              <a:t>hydrodynamic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turbulence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modelling</a:t>
            </a:r>
            <a:r>
              <a:rPr lang="nl-BE" baseline="0" dirty="0" smtClean="0"/>
              <a:t>. </a:t>
            </a:r>
            <a:r>
              <a:rPr lang="nl-BE" baseline="0" dirty="0" err="1" smtClean="0"/>
              <a:t>However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how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can</a:t>
            </a:r>
            <a:r>
              <a:rPr lang="nl-BE" baseline="0" dirty="0" smtClean="0"/>
              <a:t> we </a:t>
            </a:r>
            <a:r>
              <a:rPr lang="nl-BE" baseline="0" dirty="0" err="1" smtClean="0"/>
              <a:t>know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these </a:t>
            </a:r>
            <a:r>
              <a:rPr lang="nl-BE" baseline="0" dirty="0" err="1" smtClean="0"/>
              <a:t>models</a:t>
            </a:r>
            <a:r>
              <a:rPr lang="nl-BE" baseline="0" dirty="0" smtClean="0"/>
              <a:t> we </a:t>
            </a:r>
            <a:r>
              <a:rPr lang="nl-BE" baseline="0" dirty="0" err="1" smtClean="0"/>
              <a:t>developed</a:t>
            </a:r>
            <a:r>
              <a:rPr lang="nl-BE" baseline="0" dirty="0" smtClean="0"/>
              <a:t> make </a:t>
            </a:r>
            <a:r>
              <a:rPr lang="nl-BE" baseline="0" dirty="0" err="1" smtClean="0"/>
              <a:t>any</a:t>
            </a:r>
            <a:r>
              <a:rPr lang="nl-BE" baseline="0" dirty="0" smtClean="0"/>
              <a:t> sense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plasma </a:t>
            </a:r>
            <a:r>
              <a:rPr lang="nl-BE" baseline="0" dirty="0" err="1" smtClean="0"/>
              <a:t>turbulence</a:t>
            </a:r>
            <a:r>
              <a:rPr lang="nl-BE" baseline="0" dirty="0" smtClean="0"/>
              <a:t>? Well, </a:t>
            </a:r>
            <a:r>
              <a:rPr lang="nl-BE" baseline="0" dirty="0" err="1" smtClean="0"/>
              <a:t>therefore</a:t>
            </a:r>
            <a:r>
              <a:rPr lang="nl-BE" baseline="0" dirty="0" smtClean="0"/>
              <a:t> we </a:t>
            </a:r>
            <a:r>
              <a:rPr lang="nl-BE" baseline="0" dirty="0" err="1" smtClean="0"/>
              <a:t>will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use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detailed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reference</a:t>
            </a:r>
            <a:r>
              <a:rPr lang="nl-BE" baseline="0" dirty="0" smtClean="0"/>
              <a:t> data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ExB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turbulence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specifically</a:t>
            </a:r>
            <a:r>
              <a:rPr lang="nl-BE" baseline="0" dirty="0" smtClean="0"/>
              <a:t>. </a:t>
            </a:r>
            <a:r>
              <a:rPr lang="nl-BE" baseline="0" dirty="0" err="1" smtClean="0"/>
              <a:t>Thus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should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yield</a:t>
            </a:r>
            <a:r>
              <a:rPr lang="nl-BE" baseline="0" dirty="0" smtClean="0"/>
              <a:t> a turbulent </a:t>
            </a:r>
            <a:r>
              <a:rPr lang="nl-BE" baseline="0" dirty="0" err="1" smtClean="0"/>
              <a:t>mean</a:t>
            </a:r>
            <a:r>
              <a:rPr lang="nl-BE" baseline="0" dirty="0" smtClean="0"/>
              <a:t> field model. In a next step,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 model </a:t>
            </a:r>
            <a:r>
              <a:rPr lang="nl-BE" baseline="0" dirty="0" err="1" smtClean="0"/>
              <a:t>can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than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integrated</a:t>
            </a:r>
            <a:r>
              <a:rPr lang="nl-BE" baseline="0" dirty="0" smtClean="0"/>
              <a:t> in a </a:t>
            </a:r>
            <a:r>
              <a:rPr lang="nl-BE" baseline="0" dirty="0" err="1" smtClean="0"/>
              <a:t>mean</a:t>
            </a:r>
            <a:r>
              <a:rPr lang="nl-BE" baseline="0" dirty="0" smtClean="0"/>
              <a:t>-field code </a:t>
            </a:r>
            <a:r>
              <a:rPr lang="nl-BE" baseline="0" dirty="0" err="1" smtClean="0"/>
              <a:t>such</a:t>
            </a:r>
            <a:r>
              <a:rPr lang="nl-BE" baseline="0" dirty="0" smtClean="0"/>
              <a:t> as SOLPS, as has been </a:t>
            </a:r>
            <a:r>
              <a:rPr lang="nl-BE" baseline="0" dirty="0" err="1" smtClean="0"/>
              <a:t>done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Stefano</a:t>
            </a:r>
            <a:r>
              <a:rPr lang="nl-BE" baseline="0" dirty="0" smtClean="0"/>
              <a:t>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20952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21247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89255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In </a:t>
            </a:r>
            <a:r>
              <a:rPr lang="nl-BE" dirty="0" err="1" smtClean="0"/>
              <a:t>hydrodynamic</a:t>
            </a:r>
            <a:r>
              <a:rPr lang="nl-BE" dirty="0" smtClean="0"/>
              <a:t> </a:t>
            </a:r>
            <a:r>
              <a:rPr lang="nl-BE" dirty="0" err="1" smtClean="0"/>
              <a:t>turbulence</a:t>
            </a:r>
            <a:r>
              <a:rPr lang="nl-BE" dirty="0" smtClean="0"/>
              <a:t> </a:t>
            </a:r>
            <a:r>
              <a:rPr lang="nl-BE" dirty="0" err="1" smtClean="0"/>
              <a:t>modelling</a:t>
            </a:r>
            <a:r>
              <a:rPr lang="nl-BE" baseline="0" dirty="0" smtClean="0"/>
              <a:t> a </a:t>
            </a:r>
            <a:r>
              <a:rPr lang="nl-BE" baseline="0" dirty="0" err="1" smtClean="0"/>
              <a:t>whole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framework</a:t>
            </a:r>
            <a:r>
              <a:rPr lang="nl-BE" baseline="0" dirty="0" smtClean="0"/>
              <a:t> of </a:t>
            </a:r>
            <a:r>
              <a:rPr lang="nl-BE" baseline="0" dirty="0" err="1" smtClean="0"/>
              <a:t>models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exist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model </a:t>
            </a:r>
            <a:r>
              <a:rPr lang="nl-BE" baseline="0" dirty="0" err="1" smtClean="0"/>
              <a:t>turbulence</a:t>
            </a:r>
            <a:r>
              <a:rPr lang="nl-BE" baseline="0" dirty="0" smtClean="0"/>
              <a:t> in more or </a:t>
            </a:r>
            <a:r>
              <a:rPr lang="nl-BE" baseline="0" dirty="0" err="1" smtClean="0"/>
              <a:t>less</a:t>
            </a:r>
            <a:r>
              <a:rPr lang="nl-BE" baseline="0" dirty="0" smtClean="0"/>
              <a:t> detail. The DNS </a:t>
            </a:r>
            <a:r>
              <a:rPr lang="nl-BE" baseline="0" dirty="0" err="1" smtClean="0"/>
              <a:t>simulations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resolve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all</a:t>
            </a:r>
            <a:r>
              <a:rPr lang="nl-BE" baseline="0" dirty="0" smtClean="0"/>
              <a:t> time </a:t>
            </a:r>
            <a:r>
              <a:rPr lang="nl-BE" baseline="0" dirty="0" err="1" smtClean="0"/>
              <a:t>scales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are equivalent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turbulence</a:t>
            </a:r>
            <a:r>
              <a:rPr lang="nl-BE" baseline="0" dirty="0" smtClean="0"/>
              <a:t> codes </a:t>
            </a:r>
            <a:r>
              <a:rPr lang="nl-BE" baseline="0" dirty="0" err="1" smtClean="0"/>
              <a:t>used</a:t>
            </a:r>
            <a:r>
              <a:rPr lang="nl-BE" baseline="0" dirty="0" smtClean="0"/>
              <a:t> in </a:t>
            </a:r>
            <a:r>
              <a:rPr lang="nl-BE" baseline="0" dirty="0" err="1" smtClean="0"/>
              <a:t>ExB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turbulence</a:t>
            </a:r>
            <a:r>
              <a:rPr lang="nl-BE" baseline="0" dirty="0" smtClean="0"/>
              <a:t>. These </a:t>
            </a:r>
            <a:r>
              <a:rPr lang="nl-BE" baseline="0" dirty="0" err="1" smtClean="0"/>
              <a:t>can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however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not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used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design </a:t>
            </a:r>
            <a:r>
              <a:rPr lang="nl-BE" baseline="0" dirty="0" err="1" smtClean="0"/>
              <a:t>purposes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due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their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excessive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computaional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cost</a:t>
            </a:r>
            <a:r>
              <a:rPr lang="nl-BE" baseline="0" dirty="0" smtClean="0"/>
              <a:t>.</a:t>
            </a:r>
          </a:p>
          <a:p>
            <a:r>
              <a:rPr lang="nl-BE" baseline="0" dirty="0" err="1" smtClean="0"/>
              <a:t>Then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there</a:t>
            </a:r>
            <a:r>
              <a:rPr lang="nl-BE" baseline="0" dirty="0" smtClean="0"/>
              <a:t> are </a:t>
            </a:r>
            <a:r>
              <a:rPr lang="nl-BE" baseline="0" dirty="0" err="1" smtClean="0"/>
              <a:t>intermediate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scale</a:t>
            </a:r>
            <a:r>
              <a:rPr lang="nl-BE" baseline="0" dirty="0" smtClean="0"/>
              <a:t> LES </a:t>
            </a:r>
            <a:r>
              <a:rPr lang="nl-BE" baseline="0" dirty="0" err="1" smtClean="0"/>
              <a:t>models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finally</a:t>
            </a:r>
            <a:r>
              <a:rPr lang="nl-BE" baseline="0" dirty="0" smtClean="0"/>
              <a:t> RANS </a:t>
            </a:r>
            <a:r>
              <a:rPr lang="nl-BE" baseline="0" dirty="0" err="1" smtClean="0"/>
              <a:t>models</a:t>
            </a:r>
            <a:r>
              <a:rPr lang="nl-BE" baseline="0" dirty="0" smtClean="0"/>
              <a:t>. These RANS </a:t>
            </a:r>
            <a:r>
              <a:rPr lang="nl-BE" baseline="0" dirty="0" err="1" smtClean="0"/>
              <a:t>models</a:t>
            </a:r>
            <a:r>
              <a:rPr lang="nl-BE" baseline="0" dirty="0" smtClean="0"/>
              <a:t> feature </a:t>
            </a:r>
            <a:r>
              <a:rPr lang="nl-BE" baseline="0" dirty="0" err="1" smtClean="0"/>
              <a:t>an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averaged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description</a:t>
            </a:r>
            <a:r>
              <a:rPr lang="nl-BE" baseline="0" dirty="0" smtClean="0"/>
              <a:t> of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flow field </a:t>
            </a:r>
            <a:r>
              <a:rPr lang="nl-BE" baseline="0" dirty="0" err="1" smtClean="0"/>
              <a:t>only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are </a:t>
            </a:r>
            <a:r>
              <a:rPr lang="nl-BE" baseline="0" dirty="0" err="1" smtClean="0"/>
              <a:t>thus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mean</a:t>
            </a:r>
            <a:r>
              <a:rPr lang="nl-BE" baseline="0" dirty="0" smtClean="0"/>
              <a:t>-field like. </a:t>
            </a:r>
            <a:r>
              <a:rPr lang="nl-BE" baseline="0" dirty="0" err="1" smtClean="0"/>
              <a:t>Averaging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governing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equation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introduces</a:t>
            </a:r>
            <a:r>
              <a:rPr lang="nl-BE" baseline="0" dirty="0" smtClean="0"/>
              <a:t> a </a:t>
            </a:r>
            <a:r>
              <a:rPr lang="nl-BE" baseline="0" dirty="0" err="1" smtClean="0"/>
              <a:t>number</a:t>
            </a:r>
            <a:r>
              <a:rPr lang="nl-BE" baseline="0" dirty="0" smtClean="0"/>
              <a:t> of </a:t>
            </a:r>
            <a:r>
              <a:rPr lang="nl-BE" baseline="0" dirty="0" err="1" smtClean="0"/>
              <a:t>closure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terms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equation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though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which</a:t>
            </a:r>
            <a:r>
              <a:rPr lang="nl-BE" baseline="0" dirty="0" smtClean="0"/>
              <a:t> are </a:t>
            </a:r>
            <a:r>
              <a:rPr lang="nl-BE" baseline="0" dirty="0" err="1" smtClean="0"/>
              <a:t>typically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modelled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using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turbulent </a:t>
            </a:r>
            <a:r>
              <a:rPr lang="nl-BE" baseline="0" dirty="0" err="1" smtClean="0"/>
              <a:t>kinetic</a:t>
            </a:r>
            <a:r>
              <a:rPr lang="nl-BE" baseline="0" dirty="0" smtClean="0"/>
              <a:t> energy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dissipation</a:t>
            </a:r>
            <a:r>
              <a:rPr lang="nl-BE" baseline="0" dirty="0" smtClean="0"/>
              <a:t> of it.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category</a:t>
            </a:r>
            <a:r>
              <a:rPr lang="nl-BE" baseline="0" dirty="0" smtClean="0"/>
              <a:t> of </a:t>
            </a:r>
            <a:r>
              <a:rPr lang="nl-BE" baseline="0" dirty="0" err="1" smtClean="0"/>
              <a:t>models</a:t>
            </a:r>
            <a:r>
              <a:rPr lang="nl-BE" baseline="0" dirty="0" smtClean="0"/>
              <a:t> is </a:t>
            </a:r>
            <a:r>
              <a:rPr lang="nl-BE" baseline="0" dirty="0" err="1" smtClean="0"/>
              <a:t>only</a:t>
            </a:r>
            <a:r>
              <a:rPr lang="nl-BE" baseline="0" dirty="0" smtClean="0"/>
              <a:t> in </a:t>
            </a:r>
            <a:r>
              <a:rPr lang="nl-BE" baseline="0" dirty="0" err="1" smtClean="0"/>
              <a:t>its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infancy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best of </a:t>
            </a:r>
            <a:r>
              <a:rPr lang="nl-BE" baseline="0" dirty="0" err="1" smtClean="0"/>
              <a:t>my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knowledge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with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some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models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already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published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example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Bufferyand</a:t>
            </a:r>
            <a:r>
              <a:rPr lang="nl-BE" baseline="0" dirty="0" smtClean="0"/>
              <a:t>. The goal of </a:t>
            </a:r>
            <a:r>
              <a:rPr lang="nl-BE" baseline="0" dirty="0" err="1" smtClean="0"/>
              <a:t>our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work</a:t>
            </a:r>
            <a:r>
              <a:rPr lang="nl-BE" baseline="0" dirty="0" smtClean="0"/>
              <a:t> is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bridge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 gap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derive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similar</a:t>
            </a:r>
            <a:r>
              <a:rPr lang="nl-BE" baseline="0" dirty="0" smtClean="0"/>
              <a:t> RANS like </a:t>
            </a:r>
            <a:r>
              <a:rPr lang="nl-BE" baseline="0" dirty="0" err="1" smtClean="0"/>
              <a:t>models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radial</a:t>
            </a:r>
            <a:r>
              <a:rPr lang="nl-BE" baseline="0" dirty="0" smtClean="0"/>
              <a:t> transport in </a:t>
            </a:r>
            <a:r>
              <a:rPr lang="nl-BE" baseline="0" dirty="0" err="1" smtClean="0"/>
              <a:t>ExB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turbulence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by</a:t>
            </a:r>
            <a:r>
              <a:rPr lang="nl-BE" baseline="0" dirty="0" smtClean="0"/>
              <a:t> means of a </a:t>
            </a:r>
            <a:r>
              <a:rPr lang="nl-BE" baseline="0" dirty="0" err="1" smtClean="0"/>
              <a:t>rigorous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analytical</a:t>
            </a:r>
            <a:r>
              <a:rPr lang="nl-BE" baseline="0" dirty="0" smtClean="0"/>
              <a:t> treatment.</a:t>
            </a:r>
          </a:p>
          <a:p>
            <a:r>
              <a:rPr lang="nl-BE" baseline="0" dirty="0" err="1" smtClean="0"/>
              <a:t>Analytical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models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perhaps</a:t>
            </a:r>
            <a:r>
              <a:rPr lang="nl-BE" baseline="0" dirty="0" smtClean="0"/>
              <a:t> equivalent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Bohm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scaling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models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Eich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scaling</a:t>
            </a:r>
            <a:r>
              <a:rPr lang="nl-BE" baseline="0" dirty="0" smtClean="0"/>
              <a:t> model </a:t>
            </a:r>
            <a:r>
              <a:rPr lang="nl-BE" baseline="0" dirty="0" err="1" smtClean="0"/>
              <a:t>from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serafina</a:t>
            </a:r>
            <a:r>
              <a:rPr lang="nl-BE" baseline="0" dirty="0" smtClean="0"/>
              <a:t>,…</a:t>
            </a:r>
          </a:p>
          <a:p>
            <a:endParaRPr lang="nl-BE" baseline="0" dirty="0" smtClean="0"/>
          </a:p>
          <a:p>
            <a:endParaRPr lang="nl-BE" baseline="0" dirty="0" smtClean="0"/>
          </a:p>
          <a:p>
            <a:r>
              <a:rPr lang="nl-BE" baseline="0" dirty="0" smtClean="0"/>
              <a:t>Beter uitleggen, korter =&gt; in HD </a:t>
            </a:r>
            <a:r>
              <a:rPr lang="nl-BE" baseline="0" dirty="0" err="1" smtClean="0"/>
              <a:t>turbulence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modelling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an</a:t>
            </a:r>
            <a:r>
              <a:rPr lang="nl-BE" baseline="0" dirty="0" smtClean="0"/>
              <a:t> range of </a:t>
            </a:r>
            <a:r>
              <a:rPr lang="nl-BE" baseline="0" dirty="0" err="1" smtClean="0"/>
              <a:t>models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exists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range </a:t>
            </a:r>
            <a:r>
              <a:rPr lang="nl-BE" baseline="0" dirty="0" err="1" smtClean="0"/>
              <a:t>from</a:t>
            </a:r>
            <a:r>
              <a:rPr lang="nl-BE" baseline="0" dirty="0" smtClean="0"/>
              <a:t> DNS </a:t>
            </a:r>
            <a:r>
              <a:rPr lang="nl-BE" baseline="0" dirty="0" err="1" smtClean="0"/>
              <a:t>models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resolving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all</a:t>
            </a:r>
            <a:r>
              <a:rPr lang="nl-BE" baseline="0" dirty="0" smtClean="0"/>
              <a:t> time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length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scales</a:t>
            </a:r>
            <a:r>
              <a:rPr lang="nl-BE" baseline="0" dirty="0" smtClean="0"/>
              <a:t> of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turbulence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very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simple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models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which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only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resolve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averaged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properties</a:t>
            </a:r>
            <a:r>
              <a:rPr lang="nl-BE" baseline="0" dirty="0" smtClean="0"/>
              <a:t> of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flow. We </a:t>
            </a:r>
            <a:r>
              <a:rPr lang="nl-BE" baseline="0" dirty="0" err="1" smtClean="0"/>
              <a:t>would</a:t>
            </a:r>
            <a:r>
              <a:rPr lang="nl-BE" baseline="0" dirty="0" smtClean="0"/>
              <a:t> like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develop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analogue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these last </a:t>
            </a:r>
            <a:r>
              <a:rPr lang="nl-BE" baseline="0" dirty="0" err="1" smtClean="0"/>
              <a:t>ones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ExB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turublence</a:t>
            </a:r>
            <a:r>
              <a:rPr lang="nl-BE" baseline="0" dirty="0" smtClean="0"/>
              <a:t>. Research </a:t>
            </a:r>
            <a:r>
              <a:rPr lang="nl-BE" baseline="0" dirty="0" err="1" smtClean="0"/>
              <a:t>into</a:t>
            </a:r>
            <a:r>
              <a:rPr lang="nl-BE" baseline="0" dirty="0" smtClean="0"/>
              <a:t> these </a:t>
            </a:r>
            <a:r>
              <a:rPr lang="nl-BE" baseline="0" dirty="0" err="1" smtClean="0"/>
              <a:t>models</a:t>
            </a:r>
            <a:r>
              <a:rPr lang="nl-BE" baseline="0" dirty="0" smtClean="0"/>
              <a:t> has </a:t>
            </a:r>
            <a:r>
              <a:rPr lang="nl-BE" baseline="0" dirty="0" err="1" smtClean="0"/>
              <a:t>only</a:t>
            </a:r>
            <a:r>
              <a:rPr lang="nl-BE" baseline="0" dirty="0" smtClean="0"/>
              <a:t> been </a:t>
            </a:r>
            <a:r>
              <a:rPr lang="nl-BE" baseline="0" dirty="0" err="1" smtClean="0"/>
              <a:t>started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relatively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recently</a:t>
            </a:r>
            <a:r>
              <a:rPr lang="nl-BE" baseline="0" dirty="0" smtClean="0"/>
              <a:t>. The basic </a:t>
            </a:r>
            <a:r>
              <a:rPr lang="nl-BE" baseline="0" dirty="0" err="1" smtClean="0"/>
              <a:t>idea</a:t>
            </a:r>
            <a:r>
              <a:rPr lang="nl-BE" baseline="0" dirty="0" smtClean="0"/>
              <a:t> of these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64E03-5DC6-41E8-A2CA-5144588886F9}" type="slidenum">
              <a:rPr lang="nl-NL" smtClean="0"/>
              <a:pPr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07382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Bottom </a:t>
            </a:r>
            <a:r>
              <a:rPr lang="nl-BE" dirty="0" err="1" smtClean="0"/>
              <a:t>example</a:t>
            </a:r>
            <a:r>
              <a:rPr lang="nl-BE" dirty="0" smtClean="0"/>
              <a:t> shows </a:t>
            </a:r>
            <a:r>
              <a:rPr lang="nl-BE" dirty="0" err="1" smtClean="0"/>
              <a:t>that</a:t>
            </a:r>
            <a:r>
              <a:rPr lang="nl-BE" dirty="0" smtClean="0"/>
              <a:t> in a </a:t>
            </a:r>
            <a:r>
              <a:rPr lang="nl-BE" dirty="0" err="1" smtClean="0"/>
              <a:t>nonlinear</a:t>
            </a:r>
            <a:r>
              <a:rPr lang="nl-BE" baseline="0" dirty="0" smtClean="0"/>
              <a:t> term, </a:t>
            </a:r>
            <a:r>
              <a:rPr lang="nl-BE" baseline="0" dirty="0" err="1" smtClean="0"/>
              <a:t>you</a:t>
            </a:r>
            <a:r>
              <a:rPr lang="nl-BE" baseline="0" dirty="0" smtClean="0"/>
              <a:t> get a </a:t>
            </a:r>
            <a:r>
              <a:rPr lang="nl-BE" baseline="0" dirty="0" err="1" smtClean="0"/>
              <a:t>mean</a:t>
            </a:r>
            <a:r>
              <a:rPr lang="nl-BE" baseline="0" dirty="0" smtClean="0"/>
              <a:t> flow,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a </a:t>
            </a:r>
            <a:r>
              <a:rPr lang="nl-BE" baseline="0" dirty="0" err="1" smtClean="0"/>
              <a:t>fluctuation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based</a:t>
            </a:r>
            <a:r>
              <a:rPr lang="nl-BE" baseline="0" dirty="0" smtClean="0"/>
              <a:t> component. As in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 case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densisty</a:t>
            </a:r>
            <a:r>
              <a:rPr lang="nl-BE" baseline="0" dirty="0" smtClean="0"/>
              <a:t> is </a:t>
            </a:r>
            <a:r>
              <a:rPr lang="nl-BE" baseline="0" dirty="0" err="1" smtClean="0"/>
              <a:t>involved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both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can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grouped</a:t>
            </a:r>
            <a:r>
              <a:rPr lang="nl-BE" baseline="0" dirty="0" smtClean="0"/>
              <a:t> in </a:t>
            </a:r>
            <a:r>
              <a:rPr lang="nl-BE" baseline="0" dirty="0" err="1" smtClean="0"/>
              <a:t>one</a:t>
            </a:r>
            <a:r>
              <a:rPr lang="nl-BE" baseline="0" dirty="0" smtClean="0"/>
              <a:t> term </a:t>
            </a:r>
            <a:r>
              <a:rPr lang="nl-BE" baseline="0" dirty="0" err="1" smtClean="0"/>
              <a:t>using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favre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average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60182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nl-BE" dirty="0" err="1" smtClean="0"/>
                  <a:t>Physical</a:t>
                </a:r>
                <a:r>
                  <a:rPr lang="nl-BE" dirty="0" smtClean="0"/>
                  <a:t> picture </a:t>
                </a:r>
                <a:r>
                  <a:rPr lang="nl-BE" dirty="0" err="1" smtClean="0"/>
                  <a:t>painted</a:t>
                </a:r>
                <a:r>
                  <a:rPr lang="nl-BE" dirty="0" smtClean="0"/>
                  <a:t> here is </a:t>
                </a:r>
                <a:r>
                  <a:rPr lang="nl-BE" dirty="0" err="1" smtClean="0"/>
                  <a:t>the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following</a:t>
                </a:r>
                <a:r>
                  <a:rPr lang="nl-BE" dirty="0" smtClean="0"/>
                  <a:t>:</a:t>
                </a:r>
              </a:p>
              <a:p>
                <a:r>
                  <a:rPr lang="nl-BE" dirty="0" smtClean="0"/>
                  <a:t>-as a </a:t>
                </a:r>
                <a:r>
                  <a:rPr lang="nl-BE" dirty="0" err="1" smtClean="0"/>
                  <a:t>certain</a:t>
                </a:r>
                <a:r>
                  <a:rPr lang="nl-BE" baseline="0" dirty="0" smtClean="0"/>
                  <a:t> turbulent </a:t>
                </a:r>
                <a:r>
                  <a:rPr lang="nl-BE" baseline="0" dirty="0" err="1" smtClean="0"/>
                  <a:t>particle</a:t>
                </a:r>
                <a:r>
                  <a:rPr lang="nl-BE" baseline="0" dirty="0" smtClean="0"/>
                  <a:t> flux in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direction</a:t>
                </a:r>
                <a:r>
                  <a:rPr lang="nl-BE" baseline="0" dirty="0" smtClean="0"/>
                  <a:t> of </a:t>
                </a:r>
                <a:r>
                  <a:rPr lang="nl-BE" baseline="0" dirty="0" err="1" smtClean="0"/>
                  <a:t>decreasing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magnetic</a:t>
                </a:r>
                <a:r>
                  <a:rPr lang="nl-BE" baseline="0" dirty="0" smtClean="0"/>
                  <a:t> field </a:t>
                </a:r>
                <a:r>
                  <a:rPr lang="nl-BE" baseline="0" dirty="0" err="1" smtClean="0"/>
                  <a:t>originates</a:t>
                </a:r>
                <a:r>
                  <a:rPr lang="nl-BE" baseline="0" dirty="0" smtClean="0"/>
                  <a:t>, </a:t>
                </a:r>
                <a:r>
                  <a:rPr lang="nl-BE" baseline="0" dirty="0" err="1" smtClean="0"/>
                  <a:t>this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causes</a:t>
                </a:r>
                <a:r>
                  <a:rPr lang="nl-BE" baseline="0" dirty="0" smtClean="0"/>
                  <a:t> k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increase</a:t>
                </a:r>
                <a:endParaRPr lang="nl-BE" baseline="0" dirty="0" smtClean="0"/>
              </a:p>
              <a:p>
                <a:r>
                  <a:rPr lang="nl-BE" baseline="0" dirty="0" smtClean="0"/>
                  <a:t>-</a:t>
                </a:r>
                <a:r>
                  <a:rPr lang="nl-BE" baseline="0" dirty="0" err="1" smtClean="0"/>
                  <a:t>this</a:t>
                </a:r>
                <a:r>
                  <a:rPr lang="nl-BE" baseline="0" dirty="0" smtClean="0"/>
                  <a:t> in turn leads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an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increase</a:t>
                </a:r>
                <a:r>
                  <a:rPr lang="nl-BE" baseline="0" dirty="0" smtClean="0"/>
                  <a:t> of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turbulent </a:t>
                </a:r>
                <a:r>
                  <a:rPr lang="nl-BE" baseline="0" dirty="0" err="1" smtClean="0"/>
                  <a:t>particle</a:t>
                </a:r>
                <a:r>
                  <a:rPr lang="nl-BE" baseline="0" dirty="0" smtClean="0"/>
                  <a:t> flux =&gt; … =&gt; turbulent </a:t>
                </a:r>
                <a:r>
                  <a:rPr lang="nl-BE" baseline="0" dirty="0" err="1" smtClean="0"/>
                  <a:t>builds</a:t>
                </a:r>
                <a:r>
                  <a:rPr lang="nl-BE" baseline="0" dirty="0" smtClean="0"/>
                  <a:t> up</a:t>
                </a:r>
              </a:p>
              <a:p>
                <a:r>
                  <a:rPr lang="nl-BE" baseline="0" dirty="0" smtClean="0"/>
                  <a:t>-</a:t>
                </a:r>
                <a:r>
                  <a:rPr lang="nl-BE" baseline="0" dirty="0" err="1" smtClean="0"/>
                  <a:t>reaches</a:t>
                </a:r>
                <a:r>
                  <a:rPr lang="nl-BE" baseline="0" dirty="0" smtClean="0"/>
                  <a:t> a </a:t>
                </a:r>
                <a:r>
                  <a:rPr lang="nl-BE" baseline="0" dirty="0" err="1" smtClean="0"/>
                  <a:t>balance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with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linear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sink</a:t>
                </a:r>
                <a:r>
                  <a:rPr lang="nl-BE" baseline="0" dirty="0" smtClean="0"/>
                  <a:t> of k at </a:t>
                </a:r>
                <a:r>
                  <a:rPr lang="nl-BE" baseline="0" dirty="0" err="1" smtClean="0"/>
                  <a:t>some</a:t>
                </a:r>
                <a:r>
                  <a:rPr lang="nl-BE" baseline="0" dirty="0" smtClean="0"/>
                  <a:t> point</a:t>
                </a:r>
              </a:p>
              <a:p>
                <a:pPr marL="171450" indent="-171450">
                  <a:buFont typeface="Symbol" panose="05050102010706020507" pitchFamily="18" charset="2"/>
                  <a:buChar char="Þ"/>
                </a:pPr>
                <a:r>
                  <a:rPr lang="nl-BE" baseline="0" dirty="0" err="1" smtClean="0"/>
                  <a:t>Good</a:t>
                </a:r>
                <a:r>
                  <a:rPr lang="nl-BE" baseline="0" dirty="0" smtClean="0"/>
                  <a:t> fit of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data, </a:t>
                </a:r>
                <a:r>
                  <a:rPr lang="nl-BE" baseline="0" dirty="0" err="1" smtClean="0"/>
                  <a:t>seems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be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rather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robust</a:t>
                </a:r>
                <a:r>
                  <a:rPr lang="nl-BE" baseline="0" dirty="0" smtClean="0"/>
                  <a:t> + </a:t>
                </a:r>
                <a:r>
                  <a:rPr lang="nl-BE" baseline="0" dirty="0" err="1" smtClean="0"/>
                  <a:t>inherently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captures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ballooning</a:t>
                </a:r>
                <a:r>
                  <a:rPr lang="nl-BE" baseline="0" dirty="0" smtClean="0"/>
                  <a:t> as well + </a:t>
                </a:r>
                <a:r>
                  <a:rPr lang="nl-BE" baseline="0" dirty="0" err="1" smtClean="0"/>
                  <a:t>might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be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related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gradient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removal</a:t>
                </a:r>
                <a:r>
                  <a:rPr lang="nl-BE" baseline="0" dirty="0" smtClean="0"/>
                  <a:t> hypothesis </a:t>
                </a:r>
                <a:r>
                  <a:rPr lang="nl-BE" baseline="0" dirty="0" err="1" smtClean="0"/>
                  <a:t>for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saturation</a:t>
                </a:r>
                <a:r>
                  <a:rPr lang="nl-BE" baseline="0" dirty="0" smtClean="0"/>
                  <a:t>: high </a:t>
                </a:r>
                <a:r>
                  <a:rPr lang="nl-BE" baseline="0" dirty="0" err="1" smtClean="0"/>
                  <a:t>turbulence</a:t>
                </a:r>
                <a:r>
                  <a:rPr lang="nl-BE" baseline="0" dirty="0" smtClean="0"/>
                  <a:t> levels </a:t>
                </a:r>
                <a:r>
                  <a:rPr lang="nl-BE" baseline="0" dirty="0" err="1" smtClean="0"/>
                  <a:t>tend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remove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source </a:t>
                </a:r>
                <a:r>
                  <a:rPr lang="nl-BE" baseline="0" dirty="0" err="1" smtClean="0"/>
                  <a:t>for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their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instability</a:t>
                </a:r>
                <a:r>
                  <a:rPr lang="nl-BE" baseline="0" dirty="0" smtClean="0"/>
                  <a:t>, </a:t>
                </a:r>
                <a:r>
                  <a:rPr lang="nl-BE" baseline="0" dirty="0" err="1" smtClean="0"/>
                  <a:t>turbulence</a:t>
                </a:r>
                <a:r>
                  <a:rPr lang="nl-BE" baseline="0" dirty="0" smtClean="0"/>
                  <a:t> is </a:t>
                </a:r>
                <a:r>
                  <a:rPr lang="nl-BE" baseline="0" dirty="0" err="1" smtClean="0"/>
                  <a:t>then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just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removed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by</a:t>
                </a:r>
                <a:r>
                  <a:rPr lang="nl-BE" baseline="0" dirty="0" smtClean="0"/>
                  <a:t> transport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sheath</a:t>
                </a:r>
                <a:r>
                  <a:rPr lang="nl-BE" baseline="0" dirty="0" smtClean="0"/>
                  <a:t> =&gt; </a:t>
                </a:r>
                <a:r>
                  <a:rPr lang="nl-BE" baseline="0" dirty="0" err="1" smtClean="0"/>
                  <a:t>intermittent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vs</a:t>
                </a:r>
                <a:r>
                  <a:rPr lang="nl-BE" baseline="0" dirty="0" smtClean="0"/>
                  <a:t> steady state </a:t>
                </a:r>
                <a:r>
                  <a:rPr lang="nl-BE" baseline="0" dirty="0" err="1" smtClean="0"/>
                  <a:t>interpretation</a:t>
                </a:r>
                <a:endParaRPr lang="nl-BE" baseline="0" dirty="0" smtClean="0"/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Char char="Þ"/>
                  <a:tabLst/>
                  <a:defRPr/>
                </a:pPr>
                <a:r>
                  <a:rPr lang="nl-BE" baseline="0" dirty="0" err="1" smtClean="0"/>
                  <a:t>however</a:t>
                </a:r>
                <a:r>
                  <a:rPr lang="nl-BE" baseline="0" dirty="0" smtClean="0"/>
                  <a:t>, </a:t>
                </a:r>
                <a:r>
                  <a:rPr lang="nl-BE" baseline="0" dirty="0" err="1" smtClean="0"/>
                  <a:t>Bufferand</a:t>
                </a:r>
                <a:r>
                  <a:rPr lang="nl-BE" baseline="0" dirty="0" smtClean="0"/>
                  <a:t> model </a:t>
                </a:r>
                <a:r>
                  <a:rPr lang="nl-BE" baseline="0" dirty="0" err="1" smtClean="0"/>
                  <a:t>might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also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compPretty</a:t>
                </a:r>
                <a:r>
                  <a:rPr lang="nl-BE" baseline="0" dirty="0" smtClean="0"/>
                  <a:t> different </a:t>
                </a:r>
                <a:r>
                  <a:rPr lang="nl-BE" baseline="0" dirty="0" err="1" smtClean="0"/>
                  <a:t>from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picture </a:t>
                </a:r>
                <a:r>
                  <a:rPr lang="nl-BE" baseline="0" dirty="0" err="1" smtClean="0"/>
                  <a:t>painted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by</a:t>
                </a:r>
                <a:r>
                  <a:rPr lang="nl-BE" baseline="0" dirty="0" smtClean="0"/>
                  <a:t> Bufferend…</a:t>
                </a:r>
              </a:p>
              <a:p>
                <a:pPr marL="171450" indent="-171450">
                  <a:buFont typeface="Symbol" panose="05050102010706020507" pitchFamily="18" charset="2"/>
                  <a:buChar char="Þ"/>
                </a:pPr>
                <a:r>
                  <a:rPr lang="nl-BE" baseline="0" dirty="0" err="1" smtClean="0"/>
                  <a:t>ly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with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gradient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removal</a:t>
                </a:r>
                <a:r>
                  <a:rPr lang="nl-BE" baseline="0" dirty="0" smtClean="0"/>
                  <a:t> hypothesis: source </a:t>
                </a:r>
                <a:r>
                  <a:rPr lang="nl-BE" baseline="0" dirty="0" err="1" smtClean="0"/>
                  <a:t>depends</a:t>
                </a:r>
                <a:r>
                  <a:rPr lang="nl-BE" baseline="0" dirty="0" smtClean="0"/>
                  <a:t> on </a:t>
                </a:r>
                <a:r>
                  <a:rPr lang="nl-BE" baseline="0" dirty="0" err="1" smtClean="0"/>
                  <a:t>density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gradient</a:t>
                </a:r>
                <a:r>
                  <a:rPr lang="nl-BE" baseline="0" dirty="0" smtClean="0"/>
                  <a:t>, </a:t>
                </a:r>
                <a:r>
                  <a:rPr lang="nl-BE" baseline="0" dirty="0" err="1" smtClean="0"/>
                  <a:t>which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becomes</a:t>
                </a:r>
                <a:r>
                  <a:rPr lang="nl-BE" baseline="0" dirty="0" smtClean="0"/>
                  <a:t> smaller as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turbulence</a:t>
                </a:r>
                <a:r>
                  <a:rPr lang="nl-BE" baseline="0" dirty="0" smtClean="0"/>
                  <a:t> level </a:t>
                </a:r>
                <a:r>
                  <a:rPr lang="nl-BE" baseline="0" dirty="0" err="1" smtClean="0"/>
                  <a:t>increases</a:t>
                </a:r>
                <a:r>
                  <a:rPr lang="nl-BE" baseline="0" dirty="0" smtClean="0"/>
                  <a:t>, </a:t>
                </a:r>
                <a:r>
                  <a:rPr lang="nl-BE" baseline="0" dirty="0" err="1" smtClean="0"/>
                  <a:t>decreasing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drive term. </a:t>
                </a:r>
                <a:r>
                  <a:rPr lang="nl-BE" baseline="0" dirty="0" err="1" smtClean="0"/>
                  <a:t>This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could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also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be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saturated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by</a:t>
                </a:r>
                <a:r>
                  <a:rPr lang="nl-BE" baseline="0" dirty="0" smtClean="0"/>
                  <a:t> a </a:t>
                </a:r>
                <a:r>
                  <a:rPr lang="nl-BE" baseline="0" dirty="0" err="1" smtClean="0"/>
                  <a:t>linear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sink</a:t>
                </a:r>
                <a:r>
                  <a:rPr lang="nl-BE" baseline="0" dirty="0" smtClean="0"/>
                  <a:t>, or </a:t>
                </a:r>
                <a:r>
                  <a:rPr lang="nl-BE" baseline="0" dirty="0" err="1" smtClean="0"/>
                  <a:t>by</a:t>
                </a:r>
                <a:r>
                  <a:rPr lang="nl-BE" baseline="0" dirty="0" smtClean="0"/>
                  <a:t> parallel transport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sheath</a:t>
                </a:r>
                <a:endParaRPr lang="nl-BE" baseline="0" dirty="0" smtClean="0"/>
              </a:p>
              <a:p>
                <a:pPr marL="0" indent="0">
                  <a:buFont typeface="Symbol" panose="05050102010706020507" pitchFamily="18" charset="2"/>
                  <a:buNone/>
                </a:pPr>
                <a:endParaRPr lang="nl-BE" baseline="0" dirty="0" smtClean="0"/>
              </a:p>
              <a:p>
                <a:r>
                  <a:rPr lang="nl-BE" dirty="0" smtClean="0"/>
                  <a:t>Very </a:t>
                </a:r>
                <a:r>
                  <a:rPr lang="nl-BE" dirty="0" err="1" smtClean="0"/>
                  <a:t>promising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results</a:t>
                </a:r>
                <a:endParaRPr lang="nl-BE" dirty="0" smtClean="0"/>
              </a:p>
              <a:p>
                <a:r>
                  <a:rPr lang="nl-BE" dirty="0" err="1" smtClean="0"/>
                  <a:t>Seems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to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capture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the</a:t>
                </a:r>
                <a:r>
                  <a:rPr lang="nl-BE" dirty="0" smtClean="0"/>
                  <a:t> dominant </a:t>
                </a:r>
                <a:r>
                  <a:rPr lang="nl-BE" dirty="0" err="1" smtClean="0"/>
                  <a:t>physics</a:t>
                </a:r>
                <a:endParaRPr lang="nl-BE" dirty="0" smtClean="0"/>
              </a:p>
              <a:p>
                <a:r>
                  <a:rPr lang="nl-BE" dirty="0" err="1" smtClean="0"/>
                  <a:t>However</a:t>
                </a:r>
                <a:r>
                  <a:rPr lang="nl-BE" dirty="0" smtClean="0"/>
                  <a:t>, </a:t>
                </a:r>
                <a:r>
                  <a:rPr lang="nl-BE" dirty="0" err="1" smtClean="0"/>
                  <a:t>poor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scaling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with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viscosity</a:t>
                </a:r>
                <a:endParaRPr lang="nl-BE" dirty="0" smtClean="0"/>
              </a:p>
              <a:p>
                <a:r>
                  <a:rPr lang="nl-BE" dirty="0" err="1" smtClean="0"/>
                  <a:t>Not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too</a:t>
                </a:r>
                <a:r>
                  <a:rPr lang="nl-BE" dirty="0" smtClean="0"/>
                  <a:t> happy </a:t>
                </a:r>
                <a:r>
                  <a:rPr lang="nl-BE" dirty="0" err="1" smtClean="0"/>
                  <a:t>with</a:t>
                </a:r>
                <a:r>
                  <a:rPr lang="nl-B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</m:oMath>
                </a14:m>
                <a:r>
                  <a:rPr lang="nl-BE" dirty="0" smtClean="0"/>
                  <a:t> in </a:t>
                </a:r>
                <a:r>
                  <a:rPr lang="nl-BE" dirty="0" err="1" smtClean="0"/>
                  <a:t>diffusive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relation</a:t>
                </a:r>
                <a:endParaRPr lang="nl-BE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because</a:t>
                </a:r>
                <a:r>
                  <a:rPr lang="nl-BE" baseline="0" dirty="0" smtClean="0"/>
                  <a:t> k </a:t>
                </a:r>
                <a:r>
                  <a:rPr lang="nl-BE" baseline="0" dirty="0" err="1" smtClean="0"/>
                  <a:t>only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so</a:t>
                </a:r>
                <a:r>
                  <a:rPr lang="nl-BE" baseline="0" dirty="0" smtClean="0"/>
                  <a:t> far =&gt; </a:t>
                </a:r>
                <a:r>
                  <a:rPr lang="nl-BE" baseline="0" dirty="0" err="1" smtClean="0"/>
                  <a:t>only</a:t>
                </a:r>
                <a:r>
                  <a:rPr lang="nl-BE" baseline="0" dirty="0" smtClean="0"/>
                  <a:t> a </a:t>
                </a:r>
                <a:r>
                  <a:rPr lang="nl-BE" baseline="0" dirty="0" err="1" smtClean="0"/>
                  <a:t>velocity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scale</a:t>
                </a:r>
                <a:r>
                  <a:rPr lang="nl-BE" baseline="0" dirty="0" smtClean="0"/>
                  <a:t> =&gt; </a:t>
                </a:r>
                <a:r>
                  <a:rPr lang="nl-BE" baseline="0" dirty="0" err="1" smtClean="0"/>
                  <a:t>might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still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require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another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scale</a:t>
                </a:r>
                <a:r>
                  <a:rPr lang="nl-BE" baseline="0" dirty="0" smtClean="0"/>
                  <a:t>, </a:t>
                </a:r>
                <a:r>
                  <a:rPr lang="nl-BE" baseline="0" dirty="0" err="1" smtClean="0"/>
                  <a:t>enstrophy</a:t>
                </a:r>
                <a:r>
                  <a:rPr lang="nl-BE" baseline="0" dirty="0" smtClean="0"/>
                  <a:t>,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have a </a:t>
                </a:r>
                <a:r>
                  <a:rPr lang="nl-BE" baseline="0" dirty="0" err="1" smtClean="0"/>
                  <a:t>length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and</a:t>
                </a:r>
                <a:r>
                  <a:rPr lang="nl-BE" baseline="0" dirty="0" smtClean="0"/>
                  <a:t> a time </a:t>
                </a:r>
                <a:r>
                  <a:rPr lang="nl-BE" baseline="0" dirty="0" err="1" smtClean="0"/>
                  <a:t>scale</a:t>
                </a:r>
                <a:endParaRPr lang="nl-BE" baseline="0" dirty="0" smtClean="0"/>
              </a:p>
              <a:p>
                <a:pPr marL="0" indent="0">
                  <a:buFont typeface="Symbol" panose="05050102010706020507" pitchFamily="18" charset="2"/>
                  <a:buNone/>
                </a:pPr>
                <a:endParaRPr lang="nl-BE" baseline="0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nl-BE" dirty="0" err="1" smtClean="0"/>
                  <a:t>Physical</a:t>
                </a:r>
                <a:r>
                  <a:rPr lang="nl-BE" dirty="0" smtClean="0"/>
                  <a:t> picture </a:t>
                </a:r>
                <a:r>
                  <a:rPr lang="nl-BE" dirty="0" err="1" smtClean="0"/>
                  <a:t>painted</a:t>
                </a:r>
                <a:r>
                  <a:rPr lang="nl-BE" dirty="0" smtClean="0"/>
                  <a:t> here is </a:t>
                </a:r>
                <a:r>
                  <a:rPr lang="nl-BE" dirty="0" err="1" smtClean="0"/>
                  <a:t>the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following</a:t>
                </a:r>
                <a:r>
                  <a:rPr lang="nl-BE" dirty="0" smtClean="0"/>
                  <a:t>:</a:t>
                </a:r>
              </a:p>
              <a:p>
                <a:r>
                  <a:rPr lang="nl-BE" dirty="0" smtClean="0"/>
                  <a:t>-as a </a:t>
                </a:r>
                <a:r>
                  <a:rPr lang="nl-BE" dirty="0" err="1" smtClean="0"/>
                  <a:t>certain</a:t>
                </a:r>
                <a:r>
                  <a:rPr lang="nl-BE" baseline="0" dirty="0" smtClean="0"/>
                  <a:t> turbulent </a:t>
                </a:r>
                <a:r>
                  <a:rPr lang="nl-BE" baseline="0" dirty="0" err="1" smtClean="0"/>
                  <a:t>particle</a:t>
                </a:r>
                <a:r>
                  <a:rPr lang="nl-BE" baseline="0" dirty="0" smtClean="0"/>
                  <a:t> flux in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direction</a:t>
                </a:r>
                <a:r>
                  <a:rPr lang="nl-BE" baseline="0" dirty="0" smtClean="0"/>
                  <a:t> of </a:t>
                </a:r>
                <a:r>
                  <a:rPr lang="nl-BE" baseline="0" dirty="0" err="1" smtClean="0"/>
                  <a:t>decreasing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magnetic</a:t>
                </a:r>
                <a:r>
                  <a:rPr lang="nl-BE" baseline="0" dirty="0" smtClean="0"/>
                  <a:t> field </a:t>
                </a:r>
                <a:r>
                  <a:rPr lang="nl-BE" baseline="0" dirty="0" err="1" smtClean="0"/>
                  <a:t>originates</a:t>
                </a:r>
                <a:r>
                  <a:rPr lang="nl-BE" baseline="0" dirty="0" smtClean="0"/>
                  <a:t>, </a:t>
                </a:r>
                <a:r>
                  <a:rPr lang="nl-BE" baseline="0" dirty="0" err="1" smtClean="0"/>
                  <a:t>this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causes</a:t>
                </a:r>
                <a:r>
                  <a:rPr lang="nl-BE" baseline="0" dirty="0" smtClean="0"/>
                  <a:t> k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increase</a:t>
                </a:r>
                <a:endParaRPr lang="nl-BE" baseline="0" dirty="0" smtClean="0"/>
              </a:p>
              <a:p>
                <a:r>
                  <a:rPr lang="nl-BE" baseline="0" dirty="0" smtClean="0"/>
                  <a:t>-</a:t>
                </a:r>
                <a:r>
                  <a:rPr lang="nl-BE" baseline="0" dirty="0" err="1" smtClean="0"/>
                  <a:t>this</a:t>
                </a:r>
                <a:r>
                  <a:rPr lang="nl-BE" baseline="0" dirty="0" smtClean="0"/>
                  <a:t> in turn leads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an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increase</a:t>
                </a:r>
                <a:r>
                  <a:rPr lang="nl-BE" baseline="0" dirty="0" smtClean="0"/>
                  <a:t> of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turbulent </a:t>
                </a:r>
                <a:r>
                  <a:rPr lang="nl-BE" baseline="0" dirty="0" err="1" smtClean="0"/>
                  <a:t>particle</a:t>
                </a:r>
                <a:r>
                  <a:rPr lang="nl-BE" baseline="0" dirty="0" smtClean="0"/>
                  <a:t> flux =&gt; … =&gt; turbulent </a:t>
                </a:r>
                <a:r>
                  <a:rPr lang="nl-BE" baseline="0" dirty="0" err="1" smtClean="0"/>
                  <a:t>builds</a:t>
                </a:r>
                <a:r>
                  <a:rPr lang="nl-BE" baseline="0" dirty="0" smtClean="0"/>
                  <a:t> up</a:t>
                </a:r>
              </a:p>
              <a:p>
                <a:r>
                  <a:rPr lang="nl-BE" baseline="0" dirty="0" smtClean="0"/>
                  <a:t>-</a:t>
                </a:r>
                <a:r>
                  <a:rPr lang="nl-BE" baseline="0" dirty="0" err="1" smtClean="0"/>
                  <a:t>reaches</a:t>
                </a:r>
                <a:r>
                  <a:rPr lang="nl-BE" baseline="0" dirty="0" smtClean="0"/>
                  <a:t> a </a:t>
                </a:r>
                <a:r>
                  <a:rPr lang="nl-BE" baseline="0" dirty="0" err="1" smtClean="0"/>
                  <a:t>balance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with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linear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sink</a:t>
                </a:r>
                <a:r>
                  <a:rPr lang="nl-BE" baseline="0" dirty="0" smtClean="0"/>
                  <a:t> of k at </a:t>
                </a:r>
                <a:r>
                  <a:rPr lang="nl-BE" baseline="0" dirty="0" err="1" smtClean="0"/>
                  <a:t>some</a:t>
                </a:r>
                <a:r>
                  <a:rPr lang="nl-BE" baseline="0" dirty="0" smtClean="0"/>
                  <a:t> point</a:t>
                </a:r>
              </a:p>
              <a:p>
                <a:pPr marL="171450" indent="-171450">
                  <a:buFont typeface="Symbol" panose="05050102010706020507" pitchFamily="18" charset="2"/>
                  <a:buChar char="Þ"/>
                </a:pPr>
                <a:r>
                  <a:rPr lang="nl-BE" baseline="0" dirty="0" err="1" smtClean="0"/>
                  <a:t>Good</a:t>
                </a:r>
                <a:r>
                  <a:rPr lang="nl-BE" baseline="0" dirty="0" smtClean="0"/>
                  <a:t> fit of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data, </a:t>
                </a:r>
                <a:r>
                  <a:rPr lang="nl-BE" baseline="0" dirty="0" err="1" smtClean="0"/>
                  <a:t>seems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be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rather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robust</a:t>
                </a:r>
                <a:r>
                  <a:rPr lang="nl-BE" baseline="0" dirty="0" smtClean="0"/>
                  <a:t> + </a:t>
                </a:r>
                <a:r>
                  <a:rPr lang="nl-BE" baseline="0" dirty="0" err="1" smtClean="0"/>
                  <a:t>inherently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captures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ballooning</a:t>
                </a:r>
                <a:r>
                  <a:rPr lang="nl-BE" baseline="0" dirty="0" smtClean="0"/>
                  <a:t> as well + </a:t>
                </a:r>
                <a:r>
                  <a:rPr lang="nl-BE" baseline="0" dirty="0" err="1" smtClean="0"/>
                  <a:t>might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be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related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gradient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removal</a:t>
                </a:r>
                <a:r>
                  <a:rPr lang="nl-BE" baseline="0" dirty="0" smtClean="0"/>
                  <a:t> hypothesis </a:t>
                </a:r>
                <a:r>
                  <a:rPr lang="nl-BE" baseline="0" dirty="0" err="1" smtClean="0"/>
                  <a:t>for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saturation</a:t>
                </a:r>
                <a:r>
                  <a:rPr lang="nl-BE" baseline="0" dirty="0" smtClean="0"/>
                  <a:t>: high </a:t>
                </a:r>
                <a:r>
                  <a:rPr lang="nl-BE" baseline="0" dirty="0" err="1" smtClean="0"/>
                  <a:t>turbulence</a:t>
                </a:r>
                <a:r>
                  <a:rPr lang="nl-BE" baseline="0" dirty="0" smtClean="0"/>
                  <a:t> levels </a:t>
                </a:r>
                <a:r>
                  <a:rPr lang="nl-BE" baseline="0" dirty="0" err="1" smtClean="0"/>
                  <a:t>tend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remove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source </a:t>
                </a:r>
                <a:r>
                  <a:rPr lang="nl-BE" baseline="0" dirty="0" err="1" smtClean="0"/>
                  <a:t>for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their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instability</a:t>
                </a:r>
                <a:r>
                  <a:rPr lang="nl-BE" baseline="0" dirty="0" smtClean="0"/>
                  <a:t>, </a:t>
                </a:r>
                <a:r>
                  <a:rPr lang="nl-BE" baseline="0" dirty="0" err="1" smtClean="0"/>
                  <a:t>turbulence</a:t>
                </a:r>
                <a:r>
                  <a:rPr lang="nl-BE" baseline="0" dirty="0" smtClean="0"/>
                  <a:t> is </a:t>
                </a:r>
                <a:r>
                  <a:rPr lang="nl-BE" baseline="0" dirty="0" err="1" smtClean="0"/>
                  <a:t>then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just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removed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by</a:t>
                </a:r>
                <a:r>
                  <a:rPr lang="nl-BE" baseline="0" dirty="0" smtClean="0"/>
                  <a:t> transport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sheath</a:t>
                </a:r>
                <a:r>
                  <a:rPr lang="nl-BE" baseline="0" dirty="0" smtClean="0"/>
                  <a:t> =&gt; </a:t>
                </a:r>
                <a:r>
                  <a:rPr lang="nl-BE" baseline="0" dirty="0" err="1" smtClean="0"/>
                  <a:t>intermittent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vs</a:t>
                </a:r>
                <a:r>
                  <a:rPr lang="nl-BE" baseline="0" dirty="0" smtClean="0"/>
                  <a:t> steady state </a:t>
                </a:r>
                <a:r>
                  <a:rPr lang="nl-BE" baseline="0" dirty="0" err="1" smtClean="0"/>
                  <a:t>interpretation</a:t>
                </a:r>
                <a:endParaRPr lang="nl-BE" baseline="0" dirty="0" smtClean="0"/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Char char="Þ"/>
                  <a:tabLst/>
                  <a:defRPr/>
                </a:pPr>
                <a:r>
                  <a:rPr lang="nl-BE" baseline="0" dirty="0" err="1" smtClean="0"/>
                  <a:t>however</a:t>
                </a:r>
                <a:r>
                  <a:rPr lang="nl-BE" baseline="0" dirty="0" smtClean="0"/>
                  <a:t>, </a:t>
                </a:r>
                <a:r>
                  <a:rPr lang="nl-BE" baseline="0" dirty="0" err="1" smtClean="0"/>
                  <a:t>Bufferand</a:t>
                </a:r>
                <a:r>
                  <a:rPr lang="nl-BE" baseline="0" dirty="0" smtClean="0"/>
                  <a:t> model </a:t>
                </a:r>
                <a:r>
                  <a:rPr lang="nl-BE" baseline="0" dirty="0" err="1" smtClean="0"/>
                  <a:t>might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also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compPretty</a:t>
                </a:r>
                <a:r>
                  <a:rPr lang="nl-BE" baseline="0" dirty="0" smtClean="0"/>
                  <a:t> different </a:t>
                </a:r>
                <a:r>
                  <a:rPr lang="nl-BE" baseline="0" dirty="0" err="1" smtClean="0"/>
                  <a:t>from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picture </a:t>
                </a:r>
                <a:r>
                  <a:rPr lang="nl-BE" baseline="0" dirty="0" err="1" smtClean="0"/>
                  <a:t>painted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by</a:t>
                </a:r>
                <a:r>
                  <a:rPr lang="nl-BE" baseline="0" dirty="0" smtClean="0"/>
                  <a:t> Bufferend…</a:t>
                </a:r>
              </a:p>
              <a:p>
                <a:pPr marL="171450" indent="-171450">
                  <a:buFont typeface="Symbol" panose="05050102010706020507" pitchFamily="18" charset="2"/>
                  <a:buChar char="Þ"/>
                </a:pPr>
                <a:r>
                  <a:rPr lang="nl-BE" baseline="0" dirty="0" err="1" smtClean="0"/>
                  <a:t>ly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with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gradient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removal</a:t>
                </a:r>
                <a:r>
                  <a:rPr lang="nl-BE" baseline="0" dirty="0" smtClean="0"/>
                  <a:t> hypothesis: source </a:t>
                </a:r>
                <a:r>
                  <a:rPr lang="nl-BE" baseline="0" dirty="0" err="1" smtClean="0"/>
                  <a:t>depends</a:t>
                </a:r>
                <a:r>
                  <a:rPr lang="nl-BE" baseline="0" dirty="0" smtClean="0"/>
                  <a:t> on </a:t>
                </a:r>
                <a:r>
                  <a:rPr lang="nl-BE" baseline="0" dirty="0" err="1" smtClean="0"/>
                  <a:t>density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gradient</a:t>
                </a:r>
                <a:r>
                  <a:rPr lang="nl-BE" baseline="0" dirty="0" smtClean="0"/>
                  <a:t>, </a:t>
                </a:r>
                <a:r>
                  <a:rPr lang="nl-BE" baseline="0" dirty="0" err="1" smtClean="0"/>
                  <a:t>which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becomes</a:t>
                </a:r>
                <a:r>
                  <a:rPr lang="nl-BE" baseline="0" dirty="0" smtClean="0"/>
                  <a:t> smaller as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turbulence</a:t>
                </a:r>
                <a:r>
                  <a:rPr lang="nl-BE" baseline="0" dirty="0" smtClean="0"/>
                  <a:t> level </a:t>
                </a:r>
                <a:r>
                  <a:rPr lang="nl-BE" baseline="0" dirty="0" err="1" smtClean="0"/>
                  <a:t>increases</a:t>
                </a:r>
                <a:r>
                  <a:rPr lang="nl-BE" baseline="0" dirty="0" smtClean="0"/>
                  <a:t>, </a:t>
                </a:r>
                <a:r>
                  <a:rPr lang="nl-BE" baseline="0" dirty="0" err="1" smtClean="0"/>
                  <a:t>decreasing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drive term. </a:t>
                </a:r>
                <a:r>
                  <a:rPr lang="nl-BE" baseline="0" dirty="0" err="1" smtClean="0"/>
                  <a:t>This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could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also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be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saturated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by</a:t>
                </a:r>
                <a:r>
                  <a:rPr lang="nl-BE" baseline="0" dirty="0" smtClean="0"/>
                  <a:t> a </a:t>
                </a:r>
                <a:r>
                  <a:rPr lang="nl-BE" baseline="0" dirty="0" err="1" smtClean="0"/>
                  <a:t>linear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sink</a:t>
                </a:r>
                <a:r>
                  <a:rPr lang="nl-BE" baseline="0" dirty="0" smtClean="0"/>
                  <a:t>, or </a:t>
                </a:r>
                <a:r>
                  <a:rPr lang="nl-BE" baseline="0" dirty="0" err="1" smtClean="0"/>
                  <a:t>by</a:t>
                </a:r>
                <a:r>
                  <a:rPr lang="nl-BE" baseline="0" dirty="0" smtClean="0"/>
                  <a:t> parallel transport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sheath</a:t>
                </a:r>
                <a:endParaRPr lang="nl-BE" baseline="0" dirty="0" smtClean="0"/>
              </a:p>
              <a:p>
                <a:pPr marL="0" indent="0">
                  <a:buFont typeface="Symbol" panose="05050102010706020507" pitchFamily="18" charset="2"/>
                  <a:buNone/>
                </a:pPr>
                <a:endParaRPr lang="nl-BE" baseline="0" dirty="0" smtClean="0"/>
              </a:p>
              <a:p>
                <a:r>
                  <a:rPr lang="nl-BE" dirty="0" smtClean="0"/>
                  <a:t>Very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promising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results</a:t>
                </a:r>
                <a:endParaRPr lang="nl-BE" dirty="0" smtClean="0"/>
              </a:p>
              <a:p>
                <a:r>
                  <a:rPr lang="nl-BE" dirty="0" err="1" smtClean="0"/>
                  <a:t>Seems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to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capture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the</a:t>
                </a:r>
                <a:r>
                  <a:rPr lang="nl-BE" dirty="0" smtClean="0"/>
                  <a:t> dominant </a:t>
                </a:r>
                <a:r>
                  <a:rPr lang="nl-BE" dirty="0" err="1" smtClean="0"/>
                  <a:t>physics</a:t>
                </a:r>
                <a:endParaRPr lang="nl-BE" dirty="0" smtClean="0"/>
              </a:p>
              <a:p>
                <a:r>
                  <a:rPr lang="nl-BE" dirty="0" err="1" smtClean="0"/>
                  <a:t>However</a:t>
                </a:r>
                <a:r>
                  <a:rPr lang="nl-BE" dirty="0" smtClean="0"/>
                  <a:t>, </a:t>
                </a:r>
                <a:r>
                  <a:rPr lang="nl-BE" dirty="0" err="1" smtClean="0"/>
                  <a:t>poor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scaling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with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viscosity</a:t>
                </a:r>
                <a:endParaRPr lang="nl-BE" dirty="0" smtClean="0"/>
              </a:p>
              <a:p>
                <a:r>
                  <a:rPr lang="nl-BE" dirty="0" err="1" smtClean="0"/>
                  <a:t>Not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too</a:t>
                </a:r>
                <a:r>
                  <a:rPr lang="nl-BE" dirty="0" smtClean="0"/>
                  <a:t> happy </a:t>
                </a:r>
                <a:r>
                  <a:rPr lang="nl-BE" dirty="0" err="1" smtClean="0"/>
                  <a:t>with</a:t>
                </a:r>
                <a:r>
                  <a:rPr lang="nl-BE" dirty="0" smtClean="0"/>
                  <a:t> </a:t>
                </a:r>
                <a:r>
                  <a:rPr lang="nl-BE" b="0" i="0" smtClean="0">
                    <a:latin typeface="Cambria Math" panose="02040503050406030204" pitchFamily="18" charset="0"/>
                  </a:rPr>
                  <a:t>𝜌_𝑟𝑒𝑓</a:t>
                </a:r>
                <a:r>
                  <a:rPr lang="nl-BE" dirty="0" smtClean="0"/>
                  <a:t> in </a:t>
                </a:r>
                <a:r>
                  <a:rPr lang="nl-BE" dirty="0" err="1" smtClean="0"/>
                  <a:t>diffusive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relation</a:t>
                </a:r>
                <a:endParaRPr lang="nl-BE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because</a:t>
                </a:r>
                <a:r>
                  <a:rPr lang="nl-BE" baseline="0" dirty="0" smtClean="0"/>
                  <a:t> k </a:t>
                </a:r>
                <a:r>
                  <a:rPr lang="nl-BE" baseline="0" dirty="0" err="1" smtClean="0"/>
                  <a:t>only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so</a:t>
                </a:r>
                <a:r>
                  <a:rPr lang="nl-BE" baseline="0" dirty="0" smtClean="0"/>
                  <a:t> far =&gt; </a:t>
                </a:r>
                <a:r>
                  <a:rPr lang="nl-BE" baseline="0" dirty="0" err="1" smtClean="0"/>
                  <a:t>only</a:t>
                </a:r>
                <a:r>
                  <a:rPr lang="nl-BE" baseline="0" dirty="0" smtClean="0"/>
                  <a:t> a </a:t>
                </a:r>
                <a:r>
                  <a:rPr lang="nl-BE" baseline="0" dirty="0" err="1" smtClean="0"/>
                  <a:t>velocity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scale</a:t>
                </a:r>
                <a:r>
                  <a:rPr lang="nl-BE" baseline="0" dirty="0" smtClean="0"/>
                  <a:t> =&gt; </a:t>
                </a:r>
                <a:r>
                  <a:rPr lang="nl-BE" baseline="0" dirty="0" err="1" smtClean="0"/>
                  <a:t>might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still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require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another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scale</a:t>
                </a:r>
                <a:r>
                  <a:rPr lang="nl-BE" baseline="0" dirty="0" smtClean="0"/>
                  <a:t>, </a:t>
                </a:r>
                <a:r>
                  <a:rPr lang="nl-BE" baseline="0" dirty="0" err="1" smtClean="0"/>
                  <a:t>enstrophy</a:t>
                </a:r>
                <a:r>
                  <a:rPr lang="nl-BE" baseline="0" dirty="0" smtClean="0"/>
                  <a:t>,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have a </a:t>
                </a:r>
                <a:r>
                  <a:rPr lang="nl-BE" baseline="0" dirty="0" err="1" smtClean="0"/>
                  <a:t>length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and</a:t>
                </a:r>
                <a:r>
                  <a:rPr lang="nl-BE" baseline="0" dirty="0" smtClean="0"/>
                  <a:t> a time </a:t>
                </a:r>
                <a:r>
                  <a:rPr lang="nl-BE" baseline="0" dirty="0" err="1" smtClean="0"/>
                  <a:t>scale</a:t>
                </a:r>
                <a:endParaRPr lang="nl-BE" baseline="0" dirty="0" smtClean="0"/>
              </a:p>
              <a:p>
                <a:pPr marL="0" indent="0">
                  <a:buFont typeface="Symbol" panose="05050102010706020507" pitchFamily="18" charset="2"/>
                  <a:buNone/>
                </a:pPr>
                <a:endParaRPr lang="nl-BE" baseline="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97695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945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aseline="0" dirty="0" err="1" smtClean="0"/>
              <a:t>Again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postprocessing of TOKAM2D data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predict</a:t>
            </a:r>
            <a:r>
              <a:rPr lang="nl-BE" baseline="0" dirty="0" smtClean="0"/>
              <a:t> D </a:t>
            </a:r>
            <a:r>
              <a:rPr lang="nl-BE" baseline="0" dirty="0" err="1" smtClean="0"/>
              <a:t>vs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actuatl</a:t>
            </a:r>
            <a:r>
              <a:rPr lang="nl-BE" baseline="0" dirty="0" smtClean="0"/>
              <a:t> T2D D data. </a:t>
            </a:r>
            <a:r>
              <a:rPr lang="nl-BE" baseline="0" dirty="0" err="1" smtClean="0"/>
              <a:t>Note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k-</a:t>
            </a:r>
            <a:r>
              <a:rPr lang="nl-BE" baseline="0" dirty="0" err="1" smtClean="0"/>
              <a:t>enstrophy</a:t>
            </a:r>
            <a:r>
              <a:rPr lang="nl-BE" baseline="0" dirty="0" smtClean="0"/>
              <a:t> model, I </a:t>
            </a:r>
            <a:r>
              <a:rPr lang="nl-BE" baseline="0" dirty="0" err="1" smtClean="0"/>
              <a:t>removed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error of </a:t>
            </a:r>
            <a:r>
              <a:rPr lang="nl-BE" baseline="0" dirty="0" err="1" smtClean="0"/>
              <a:t>both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k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enstrophy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equation</a:t>
            </a:r>
            <a:r>
              <a:rPr lang="nl-BE" baseline="0" dirty="0" smtClean="0"/>
              <a:t> (</a:t>
            </a:r>
            <a:r>
              <a:rPr lang="nl-BE" baseline="0" dirty="0" err="1" smtClean="0"/>
              <a:t>by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bringing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them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RHS), </a:t>
            </a:r>
            <a:r>
              <a:rPr lang="nl-BE" baseline="0" dirty="0" err="1" smtClean="0"/>
              <a:t>did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improve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results</a:t>
            </a:r>
            <a:r>
              <a:rPr lang="nl-BE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88073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Left</a:t>
            </a:r>
            <a:r>
              <a:rPr lang="nl-BE" dirty="0" smtClean="0"/>
              <a:t> extension: k </a:t>
            </a:r>
            <a:r>
              <a:rPr lang="nl-BE" dirty="0" err="1" smtClean="0"/>
              <a:t>enstr</a:t>
            </a:r>
            <a:r>
              <a:rPr lang="nl-BE" dirty="0" smtClean="0"/>
              <a:t> model </a:t>
            </a:r>
            <a:r>
              <a:rPr lang="nl-BE" dirty="0" err="1" smtClean="0"/>
              <a:t>improves</a:t>
            </a:r>
            <a:r>
              <a:rPr lang="nl-BE" dirty="0" smtClean="0"/>
              <a:t> </a:t>
            </a:r>
            <a:r>
              <a:rPr lang="nl-BE" dirty="0" err="1" smtClean="0"/>
              <a:t>results</a:t>
            </a:r>
            <a:r>
              <a:rPr lang="nl-BE" dirty="0" smtClean="0"/>
              <a:t>, but basic </a:t>
            </a:r>
            <a:r>
              <a:rPr lang="nl-BE" dirty="0" err="1" smtClean="0"/>
              <a:t>physics</a:t>
            </a:r>
            <a:r>
              <a:rPr lang="nl-BE" dirty="0" smtClean="0"/>
              <a:t> is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changed</a:t>
            </a:r>
            <a:r>
              <a:rPr lang="nl-BE" dirty="0" smtClean="0"/>
              <a:t> </a:t>
            </a:r>
            <a:r>
              <a:rPr lang="nl-BE" dirty="0" err="1" smtClean="0"/>
              <a:t>too</a:t>
            </a:r>
            <a:r>
              <a:rPr lang="nl-BE" dirty="0" smtClean="0"/>
              <a:t> </a:t>
            </a:r>
            <a:r>
              <a:rPr lang="nl-BE" dirty="0" err="1" smtClean="0"/>
              <a:t>much</a:t>
            </a:r>
            <a:endParaRPr lang="nl-BE" dirty="0" smtClean="0"/>
          </a:p>
          <a:p>
            <a:r>
              <a:rPr lang="nl-BE" dirty="0" smtClean="0"/>
              <a:t>Right extension: </a:t>
            </a:r>
            <a:r>
              <a:rPr lang="nl-BE" dirty="0" err="1" smtClean="0"/>
              <a:t>include</a:t>
            </a:r>
            <a:r>
              <a:rPr lang="nl-BE" dirty="0" smtClean="0"/>
              <a:t> </a:t>
            </a:r>
            <a:r>
              <a:rPr lang="nl-BE" dirty="0" err="1" smtClean="0"/>
              <a:t>core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region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with</a:t>
            </a:r>
            <a:r>
              <a:rPr lang="nl-BE" baseline="0" dirty="0" smtClean="0"/>
              <a:t> DW </a:t>
            </a:r>
            <a:r>
              <a:rPr lang="nl-BE" baseline="0" dirty="0" err="1" smtClean="0"/>
              <a:t>dynamics</a:t>
            </a:r>
            <a:r>
              <a:rPr lang="nl-BE" baseline="0" dirty="0" smtClean="0"/>
              <a:t>. Strong </a:t>
            </a:r>
            <a:r>
              <a:rPr lang="nl-BE" baseline="0" dirty="0" err="1" smtClean="0"/>
              <a:t>shear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appears</a:t>
            </a:r>
            <a:r>
              <a:rPr lang="nl-BE" baseline="0" dirty="0" smtClean="0"/>
              <a:t>, model changes </a:t>
            </a:r>
            <a:r>
              <a:rPr lang="nl-BE" baseline="0" dirty="0" err="1" smtClean="0"/>
              <a:t>required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diffusion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coefficient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now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also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needs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include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shear</a:t>
            </a:r>
            <a:r>
              <a:rPr lang="nl-BE" baseline="0" dirty="0" smtClean="0"/>
              <a:t> time </a:t>
            </a:r>
            <a:r>
              <a:rPr lang="nl-BE" baseline="0" smtClean="0"/>
              <a:t>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2881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aseline="0" dirty="0" err="1" smtClean="0"/>
              <a:t>Probably</a:t>
            </a:r>
            <a:r>
              <a:rPr lang="nl-BE" baseline="0" dirty="0" smtClean="0"/>
              <a:t> these </a:t>
            </a:r>
            <a:r>
              <a:rPr lang="nl-BE" baseline="0" dirty="0" err="1" smtClean="0"/>
              <a:t>surface</a:t>
            </a:r>
            <a:r>
              <a:rPr lang="nl-BE" baseline="0" dirty="0" smtClean="0"/>
              <a:t> area plots </a:t>
            </a:r>
            <a:r>
              <a:rPr lang="nl-BE" baseline="0" dirty="0" err="1" smtClean="0"/>
              <a:t>would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nice</a:t>
            </a:r>
            <a:r>
              <a:rPr lang="nl-BE" baseline="0" dirty="0" smtClean="0"/>
              <a:t> here as well</a:t>
            </a:r>
          </a:p>
          <a:p>
            <a:endParaRPr lang="nl-BE" baseline="0" dirty="0" smtClean="0"/>
          </a:p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42250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aseline="0" dirty="0" err="1" smtClean="0"/>
              <a:t>Approximately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same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relative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importance</a:t>
            </a:r>
            <a:r>
              <a:rPr lang="nl-BE" baseline="0" dirty="0" smtClean="0"/>
              <a:t> of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different </a:t>
            </a:r>
            <a:r>
              <a:rPr lang="nl-BE" baseline="0" dirty="0" err="1" smtClean="0"/>
              <a:t>terms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arguably</a:t>
            </a:r>
            <a:r>
              <a:rPr lang="nl-BE" baseline="0" dirty="0" smtClean="0"/>
              <a:t> a </a:t>
            </a:r>
            <a:r>
              <a:rPr lang="nl-BE" baseline="0" dirty="0" err="1" smtClean="0"/>
              <a:t>smallr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role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played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sheath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loss</a:t>
            </a:r>
            <a:r>
              <a:rPr lang="nl-BE" baseline="0" dirty="0" smtClean="0"/>
              <a:t> term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aseline="0" dirty="0" err="1" smtClean="0"/>
              <a:t>Anisothermal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balance</a:t>
            </a:r>
            <a:r>
              <a:rPr lang="nl-BE" baseline="0" dirty="0" smtClean="0"/>
              <a:t> is </a:t>
            </a:r>
            <a:r>
              <a:rPr lang="nl-BE" baseline="0" dirty="0" err="1" smtClean="0"/>
              <a:t>steeper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because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temperature</a:t>
            </a:r>
            <a:r>
              <a:rPr lang="nl-BE" baseline="0" dirty="0" smtClean="0"/>
              <a:t> profile </a:t>
            </a:r>
            <a:r>
              <a:rPr lang="nl-BE" baseline="0" dirty="0" err="1" smtClean="0"/>
              <a:t>influences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profiles</a:t>
            </a:r>
            <a:r>
              <a:rPr lang="nl-BE" baseline="0" dirty="0" smtClean="0"/>
              <a:t> of k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density</a:t>
            </a:r>
            <a:r>
              <a:rPr lang="nl-BE" baseline="0" dirty="0" smtClean="0"/>
              <a:t> as well.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aseline="0" dirty="0" err="1" smtClean="0"/>
              <a:t>Enstrophy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equation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itself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didn’t</a:t>
            </a:r>
            <a:r>
              <a:rPr lang="nl-BE" baseline="0" dirty="0" smtClean="0"/>
              <a:t> change </a:t>
            </a:r>
            <a:r>
              <a:rPr lang="nl-BE" baseline="0" dirty="0" err="1" smtClean="0"/>
              <a:t>too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much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either</a:t>
            </a:r>
            <a:endParaRPr lang="nl-BE" baseline="0" dirty="0" smtClean="0"/>
          </a:p>
          <a:p>
            <a:endParaRPr lang="nl-BE" baseline="0" dirty="0" smtClean="0"/>
          </a:p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7878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26577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b="0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b="0" i="1" baseline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nl-BE" b="0" i="1" baseline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l-BE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b="0" i="1" baseline="0" smtClean="0">
                          <a:latin typeface="Cambria Math" panose="02040503050406030204" pitchFamily="18" charset="0"/>
                        </a:rPr>
                        <m:t>𝑛𝑇</m:t>
                      </m:r>
                      <m:r>
                        <a:rPr lang="nl-BE" b="0" i="1" baseline="0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nl-BE" b="0" i="1" baseline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b="0" i="1" baseline="0" smtClean="0">
                              <a:latin typeface="Cambria Math" panose="02040503050406030204" pitchFamily="18" charset="0"/>
                            </a:rPr>
                            <m:t>𝑛𝑇</m:t>
                          </m:r>
                        </m:e>
                      </m:acc>
                      <m:r>
                        <a:rPr lang="nl-BE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BE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nl-BE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nl-BE" b="0" i="1" baseline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nl-BE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nl-BE" b="0" i="1" baseline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nl-BE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nl-BE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b="0" i="1" baseline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  <m:r>
                            <a:rPr lang="nl-BE" b="0" i="1" baseline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nl-BE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b="0" i="1" baseline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nl-BE" b="0" i="1" baseline="0" smtClean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e>
                      </m:d>
                      <m:r>
                        <a:rPr lang="nl-BE" b="0" i="1" baseline="0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nl-BE" b="0" i="1" baseline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b="0" i="1" baseline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acc>
                        <m:accPr>
                          <m:chr m:val="̃"/>
                          <m:ctrlPr>
                            <a:rPr lang="nl-BE" b="0" i="1" baseline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b="0" i="1" baseline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nl-BE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nl-BE" b="0" i="1" baseline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b="0" i="1" baseline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sSup>
                        <m:sSupPr>
                          <m:ctrlPr>
                            <a:rPr lang="nl-BE" b="0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BE" b="0" i="0" baseline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lang="nl-BE" b="0" i="0" baseline="0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nl-BE" b="0" i="0" baseline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l-BE" b="0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BE" b="0" i="0" baseline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p>
                          <m:r>
                            <a:rPr lang="nl-BE" b="0" i="0" baseline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nl-BE" b="0" i="1" baseline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b="0" i="1" baseline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nl-BE" b="0" i="1" baseline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l-BE" b="0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b="0" i="1" baseline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nl-BE" b="0" i="1" baseline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nl-BE" b="0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b="0" i="1" baseline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nl-BE" b="0" i="1" baseline="0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nl-BE" baseline="0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200" i="1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′′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′′</m:t>
                              </m:r>
                            </m:sup>
                          </m:sSubSup>
                        </m:e>
                      </m:acc>
                      <m:r>
                        <a:rPr lang="en-U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′′</m:t>
                              </m:r>
                            </m:sup>
                          </m:sSup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12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US" sz="12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12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US" sz="12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acc>
                      <m:r>
                        <a:rPr lang="en-U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′′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′</m:t>
                              </m:r>
                            </m:sup>
                          </m:sSubSup>
                        </m:e>
                      </m:acc>
                    </m:oMath>
                  </m:oMathPara>
                </a14:m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endParaRPr lang="nl-BE" baseline="0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endParaRPr lang="nl-BE" baseline="0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endParaRPr lang="nl-BE" baseline="0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r>
                  <a:rPr lang="nl-BE" b="0" i="0" baseline="0" smtClean="0">
                    <a:latin typeface="Cambria Math" panose="02040503050406030204" pitchFamily="18" charset="0"/>
                  </a:rPr>
                  <a:t>𝑝^′=𝑛𝑇−(𝑛𝑇) ̅=(𝑛 ̅+𝑛^′ )(𝑇 ̃+𝑇^′′ )−𝑛 ̅𝑇 ̃=</a:t>
                </a:r>
                <a:r>
                  <a:rPr lang="nl-BE" b="0" i="0" baseline="0" smtClean="0">
                    <a:latin typeface="Cambria Math" panose="02040503050406030204" pitchFamily="18" charset="0"/>
                  </a:rPr>
                  <a:t>𝑛</a:t>
                </a:r>
                <a:r>
                  <a:rPr lang="nl-BE" b="0" i="0" baseline="0" smtClean="0">
                    <a:latin typeface="Cambria Math" panose="02040503050406030204" pitchFamily="18" charset="0"/>
                  </a:rPr>
                  <a:t> ̅T^′′+n^′ 𝑇 ̃+𝑛^′ 𝑇^′′</a:t>
                </a:r>
                <a:endParaRPr lang="nl-BE" baseline="0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r>
                  <a:rPr lang="en-US" sz="1200" i="0" kern="120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𝑛𝑇^′′ 𝑉_𝐸^′′ </a:t>
                </a:r>
                <a:r>
                  <a:rPr lang="en-US" sz="1200" i="0" kern="120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 ̅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=(𝑛𝑇^′′ (𝑉 ̅_𝐸+𝑉_𝐸^′−𝑉 ̃_𝐸)) ̅=(𝑛𝑇^′′ 𝑉_𝐸^′ ) ̅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endParaRPr lang="nl-BE" baseline="0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endParaRPr lang="nl-BE" baseline="0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endParaRPr lang="nl-BE" baseline="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23770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nl-BE" dirty="0" smtClean="0"/>
                  <a:t>Recall </a:t>
                </a:r>
                <a:r>
                  <a:rPr lang="nl-BE" dirty="0" err="1" smtClean="0"/>
                  <a:t>that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avg</a:t>
                </a:r>
                <a:r>
                  <a:rPr lang="nl-BE" dirty="0" smtClean="0"/>
                  <a:t>(p)=</a:t>
                </a:r>
                <a:r>
                  <a:rPr lang="nl-BE" dirty="0" err="1" smtClean="0"/>
                  <a:t>avg</a:t>
                </a:r>
                <a:r>
                  <a:rPr lang="nl-BE" dirty="0" smtClean="0"/>
                  <a:t>(n)</a:t>
                </a:r>
                <a:r>
                  <a:rPr lang="nl-BE" baseline="0" dirty="0" smtClean="0"/>
                  <a:t> tilde(T)</a:t>
                </a:r>
                <a:endParaRPr lang="nl-BE" dirty="0" smtClean="0"/>
              </a:p>
              <a:p>
                <a:endParaRPr lang="nl-BE" dirty="0" smtClean="0"/>
              </a:p>
              <a:p>
                <a:r>
                  <a:rPr lang="nl-BE" dirty="0" err="1" smtClean="0"/>
                  <a:t>Note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that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if</a:t>
                </a:r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≈−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nl-BE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endParaRPr lang="nl-BE" dirty="0" smtClean="0"/>
              </a:p>
              <a:p>
                <a:r>
                  <a:rPr lang="nl-BE" dirty="0" err="1" smtClean="0"/>
                  <a:t>Note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that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also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turbulent transport of k is </a:t>
                </a:r>
                <a:r>
                  <a:rPr lang="nl-BE" baseline="0" dirty="0" err="1" smtClean="0"/>
                  <a:t>modelled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very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poorly</a:t>
                </a:r>
                <a:r>
                  <a:rPr lang="nl-BE" baseline="0" dirty="0" smtClean="0"/>
                  <a:t>. </a:t>
                </a:r>
                <a:r>
                  <a:rPr lang="nl-BE" baseline="0" dirty="0" err="1" smtClean="0"/>
                  <a:t>Very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weird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behaviour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though</a:t>
                </a:r>
                <a:r>
                  <a:rPr lang="nl-BE" baseline="0" dirty="0" smtClean="0"/>
                  <a:t>, </a:t>
                </a:r>
                <a:r>
                  <a:rPr lang="nl-BE" baseline="0" dirty="0" err="1" smtClean="0"/>
                  <a:t>uphill</a:t>
                </a:r>
                <a:r>
                  <a:rPr lang="nl-BE" baseline="0" dirty="0" smtClean="0"/>
                  <a:t> transport in </a:t>
                </a:r>
                <a:r>
                  <a:rPr lang="nl-BE" baseline="0" dirty="0" err="1" smtClean="0"/>
                  <a:t>quite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some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simulations</a:t>
                </a:r>
                <a:r>
                  <a:rPr lang="nl-BE" baseline="0" dirty="0" smtClean="0"/>
                  <a:t>. Magnitude </a:t>
                </a:r>
                <a:r>
                  <a:rPr lang="nl-BE" baseline="0" dirty="0" err="1" smtClean="0"/>
                  <a:t>remains</a:t>
                </a:r>
                <a:r>
                  <a:rPr lang="nl-BE" baseline="0" dirty="0" smtClean="0"/>
                  <a:t> small </a:t>
                </a:r>
                <a:r>
                  <a:rPr lang="nl-BE" baseline="0" dirty="0" err="1" smtClean="0"/>
                  <a:t>though</a:t>
                </a:r>
                <a:r>
                  <a:rPr lang="nl-BE" baseline="0" dirty="0" smtClean="0"/>
                  <a:t>.</a:t>
                </a:r>
                <a:endParaRPr lang="nl-BE" dirty="0" smtClean="0"/>
              </a:p>
              <a:p>
                <a:endParaRPr lang="nl-BE" dirty="0" smtClean="0"/>
              </a:p>
              <a:p>
                <a:endParaRPr lang="nl-BE" baseline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nl-BE" dirty="0" smtClean="0"/>
                  <a:t>Recall </a:t>
                </a:r>
                <a:r>
                  <a:rPr lang="nl-BE" dirty="0" err="1" smtClean="0"/>
                  <a:t>that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avg</a:t>
                </a:r>
                <a:r>
                  <a:rPr lang="nl-BE" dirty="0" smtClean="0"/>
                  <a:t>(p)=</a:t>
                </a:r>
                <a:r>
                  <a:rPr lang="nl-BE" dirty="0" err="1" smtClean="0"/>
                  <a:t>avg</a:t>
                </a:r>
                <a:r>
                  <a:rPr lang="nl-BE" dirty="0" smtClean="0"/>
                  <a:t>(n)</a:t>
                </a:r>
                <a:r>
                  <a:rPr lang="nl-BE" baseline="0" dirty="0" smtClean="0"/>
                  <a:t> tilde(T)</a:t>
                </a:r>
                <a:endParaRPr lang="nl-BE" dirty="0" smtClean="0"/>
              </a:p>
              <a:p>
                <a:endParaRPr lang="nl-BE" dirty="0" smtClean="0"/>
              </a:p>
              <a:p>
                <a:r>
                  <a:rPr lang="nl-BE" dirty="0" err="1" smtClean="0"/>
                  <a:t>Note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that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if</a:t>
                </a:r>
                <a:r>
                  <a:rPr lang="en-US" dirty="0" smtClean="0"/>
                  <a:t> or </a:t>
                </a:r>
                <a:r>
                  <a:rPr lang="nl-BE" b="0" i="0" smtClean="0">
                    <a:latin typeface="Cambria Math" panose="02040503050406030204" pitchFamily="18" charset="0"/>
                  </a:rPr>
                  <a:t>𝐷≈𝐷_𝑇</a:t>
                </a:r>
                <a:r>
                  <a:rPr lang="en-US" dirty="0" smtClean="0"/>
                  <a:t>, </a:t>
                </a:r>
                <a:r>
                  <a:rPr lang="nl-BE" b="0" i="0" smtClean="0">
                    <a:latin typeface="Cambria Math" panose="02040503050406030204" pitchFamily="18" charset="0"/>
                  </a:rPr>
                  <a:t>Γ_𝑝≈−𝐷∇𝑝</a:t>
                </a:r>
                <a:endParaRPr lang="en-US" dirty="0" smtClean="0"/>
              </a:p>
              <a:p>
                <a:endParaRPr lang="nl-BE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BE" baseline="0" dirty="0" smtClean="0"/>
                  <a:t>Source-</a:t>
                </a:r>
                <a:r>
                  <a:rPr lang="nl-BE" baseline="0" dirty="0" err="1" smtClean="0"/>
                  <a:t>sink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balance</a:t>
                </a:r>
                <a:r>
                  <a:rPr lang="nl-BE" baseline="0" dirty="0" smtClean="0"/>
                  <a:t> of k </a:t>
                </a:r>
                <a:r>
                  <a:rPr lang="nl-BE" baseline="0" dirty="0" err="1" smtClean="0"/>
                  <a:t>remains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similar</a:t>
                </a:r>
                <a:r>
                  <a:rPr lang="nl-BE" baseline="0" dirty="0" smtClean="0"/>
                  <a:t> as </a:t>
                </a:r>
                <a:r>
                  <a:rPr lang="nl-BE" baseline="0" dirty="0" err="1" smtClean="0"/>
                  <a:t>before</a:t>
                </a:r>
                <a:r>
                  <a:rPr lang="nl-BE" baseline="0" dirty="0" smtClean="0"/>
                  <a:t>, as does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diffusion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relation</a:t>
                </a:r>
                <a:r>
                  <a:rPr lang="nl-BE" baseline="0" dirty="0" smtClean="0"/>
                  <a:t> (</a:t>
                </a:r>
                <a:r>
                  <a:rPr lang="nl-BE" baseline="0" dirty="0" err="1" smtClean="0"/>
                  <a:t>especially</a:t>
                </a:r>
                <a:r>
                  <a:rPr lang="nl-BE" baseline="0" dirty="0" smtClean="0"/>
                  <a:t> in a single </a:t>
                </a:r>
                <a:r>
                  <a:rPr lang="nl-BE" baseline="0" dirty="0" err="1" smtClean="0"/>
                  <a:t>simulation</a:t>
                </a:r>
                <a:r>
                  <a:rPr lang="nl-BE" baseline="0" dirty="0" smtClean="0"/>
                  <a:t>), </a:t>
                </a:r>
                <a:r>
                  <a:rPr lang="nl-BE" baseline="0" dirty="0" err="1" smtClean="0"/>
                  <a:t>so</a:t>
                </a:r>
                <a:r>
                  <a:rPr lang="nl-BE" baseline="0" dirty="0" smtClean="0"/>
                  <a:t> in </a:t>
                </a:r>
                <a:r>
                  <a:rPr lang="nl-BE" baseline="0" dirty="0" err="1" smtClean="0"/>
                  <a:t>general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main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physics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not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expected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change </a:t>
                </a:r>
                <a:r>
                  <a:rPr lang="nl-BE" baseline="0" dirty="0" err="1" smtClean="0"/>
                  <a:t>too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much</a:t>
                </a:r>
                <a:r>
                  <a:rPr lang="nl-BE" baseline="0" dirty="0" smtClean="0"/>
                  <a:t> =&gt; I </a:t>
                </a:r>
                <a:r>
                  <a:rPr lang="nl-BE" baseline="0" dirty="0" err="1" smtClean="0"/>
                  <a:t>could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actually</a:t>
                </a:r>
                <a:r>
                  <a:rPr lang="nl-BE" baseline="0" dirty="0" smtClean="0"/>
                  <a:t> test </a:t>
                </a:r>
                <a:r>
                  <a:rPr lang="nl-BE" baseline="0" dirty="0" err="1" smtClean="0"/>
                  <a:t>this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for</a:t>
                </a:r>
                <a:r>
                  <a:rPr lang="nl-BE" baseline="0" dirty="0" smtClean="0"/>
                  <a:t> a single </a:t>
                </a:r>
                <a:r>
                  <a:rPr lang="nl-BE" baseline="0" dirty="0" err="1" smtClean="0"/>
                  <a:t>simulation</a:t>
                </a:r>
                <a:r>
                  <a:rPr lang="nl-BE" baseline="0" dirty="0" smtClean="0"/>
                  <a:t>: fix parameters </a:t>
                </a:r>
                <a:r>
                  <a:rPr lang="nl-BE" baseline="0" dirty="0" err="1" smtClean="0"/>
                  <a:t>for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sheath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loss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and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diffusion</a:t>
                </a:r>
                <a:r>
                  <a:rPr lang="nl-BE" baseline="0" dirty="0" smtClean="0"/>
                  <a:t> model </a:t>
                </a:r>
                <a:r>
                  <a:rPr lang="nl-BE" baseline="0" dirty="0" err="1" smtClean="0"/>
                  <a:t>and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see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if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correct </a:t>
                </a:r>
                <a:r>
                  <a:rPr lang="nl-BE" baseline="0" dirty="0" err="1" smtClean="0"/>
                  <a:t>profiles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come</a:t>
                </a:r>
                <a:r>
                  <a:rPr lang="nl-BE" baseline="0" dirty="0" smtClean="0"/>
                  <a:t> out.</a:t>
                </a:r>
              </a:p>
              <a:p>
                <a:endParaRPr lang="nl-BE" dirty="0" smtClean="0"/>
              </a:p>
              <a:p>
                <a:r>
                  <a:rPr lang="nl-BE" baseline="0" dirty="0" smtClean="0"/>
                  <a:t>Things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do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make k model </a:t>
                </a:r>
                <a:r>
                  <a:rPr lang="nl-BE" baseline="0" dirty="0" err="1" smtClean="0"/>
                  <a:t>work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for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this</a:t>
                </a:r>
                <a:r>
                  <a:rPr lang="nl-BE" baseline="0" dirty="0" smtClean="0"/>
                  <a:t>:</a:t>
                </a:r>
              </a:p>
              <a:p>
                <a:r>
                  <a:rPr lang="nl-BE" baseline="0" dirty="0" smtClean="0"/>
                  <a:t>-fix </a:t>
                </a:r>
                <a:r>
                  <a:rPr lang="nl-BE" baseline="0" dirty="0" err="1" smtClean="0"/>
                  <a:t>diffusion</a:t>
                </a:r>
                <a:r>
                  <a:rPr lang="nl-BE" baseline="0" dirty="0" smtClean="0"/>
                  <a:t> model</a:t>
                </a:r>
              </a:p>
              <a:p>
                <a:r>
                  <a:rPr lang="nl-BE" baseline="0" dirty="0" smtClean="0"/>
                  <a:t>-</a:t>
                </a:r>
                <a:r>
                  <a:rPr lang="nl-BE" baseline="0" dirty="0" err="1" smtClean="0"/>
                  <a:t>better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characterise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sheath</a:t>
                </a:r>
                <a:r>
                  <a:rPr lang="nl-BE" baseline="0" dirty="0" smtClean="0"/>
                  <a:t> model </a:t>
                </a:r>
                <a:r>
                  <a:rPr lang="nl-BE" baseline="0" dirty="0" err="1" smtClean="0"/>
                  <a:t>for</a:t>
                </a:r>
                <a:r>
                  <a:rPr lang="nl-BE" baseline="0" dirty="0" smtClean="0"/>
                  <a:t> k. </a:t>
                </a:r>
                <a:r>
                  <a:rPr lang="nl-BE" baseline="0" dirty="0" err="1" smtClean="0"/>
                  <a:t>Seems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scale</a:t>
                </a:r>
                <a:r>
                  <a:rPr lang="nl-BE" baseline="0" dirty="0" smtClean="0"/>
                  <a:t> (</a:t>
                </a:r>
                <a:r>
                  <a:rPr lang="nl-BE" baseline="0" dirty="0" err="1" smtClean="0"/>
                  <a:t>roughly</a:t>
                </a:r>
                <a:r>
                  <a:rPr lang="nl-BE" baseline="0" dirty="0" smtClean="0"/>
                  <a:t>) </a:t>
                </a:r>
                <a:r>
                  <a:rPr lang="nl-BE" baseline="0" dirty="0" err="1" smtClean="0"/>
                  <a:t>with</a:t>
                </a:r>
                <a:r>
                  <a:rPr lang="nl-BE" baseline="0" dirty="0" smtClean="0"/>
                  <a:t> </a:t>
                </a:r>
                <a:r>
                  <a:rPr lang="nl-BE" b="0" i="0" baseline="0" smtClean="0">
                    <a:latin typeface="Cambria Math" panose="02040503050406030204" pitchFamily="18" charset="0"/>
                  </a:rPr>
                  <a:t>𝜎𝑐_𝑠 𝑛𝑘</a:t>
                </a:r>
                <a:r>
                  <a:rPr lang="nl-BE" baseline="0" dirty="0" smtClean="0"/>
                  <a:t> as </a:t>
                </a:r>
                <a:r>
                  <a:rPr lang="nl-BE" baseline="0" dirty="0" err="1" smtClean="0"/>
                  <a:t>before</a:t>
                </a:r>
                <a:r>
                  <a:rPr lang="nl-BE" baseline="0" dirty="0" smtClean="0"/>
                  <a:t>, </a:t>
                </a:r>
                <a:r>
                  <a:rPr lang="nl-BE" baseline="0" dirty="0" err="1" smtClean="0"/>
                  <a:t>however</a:t>
                </a:r>
                <a:r>
                  <a:rPr lang="nl-BE" baseline="0" dirty="0" smtClean="0"/>
                  <a:t>, </a:t>
                </a:r>
                <a:r>
                  <a:rPr lang="nl-BE" baseline="0" dirty="0" err="1" smtClean="0"/>
                  <a:t>doesn’t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capture</a:t>
                </a:r>
                <a:r>
                  <a:rPr lang="nl-BE" baseline="0" dirty="0" smtClean="0"/>
                  <a:t> trends in parameter </a:t>
                </a:r>
                <a:r>
                  <a:rPr lang="nl-BE" baseline="0" dirty="0" err="1" smtClean="0"/>
                  <a:t>space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very</a:t>
                </a:r>
                <a:r>
                  <a:rPr lang="nl-BE" baseline="0" dirty="0" smtClean="0"/>
                  <a:t> well.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get a real proper model, 3D model </a:t>
                </a:r>
                <a:r>
                  <a:rPr lang="nl-BE" baseline="0" dirty="0" err="1" smtClean="0"/>
                  <a:t>may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be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desirable</a:t>
                </a:r>
                <a:r>
                  <a:rPr lang="nl-BE" baseline="0" dirty="0" smtClean="0"/>
                  <a:t>, </a:t>
                </a:r>
                <a:r>
                  <a:rPr lang="nl-BE" baseline="0" dirty="0" err="1" smtClean="0"/>
                  <a:t>only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spend</a:t>
                </a:r>
                <a:r>
                  <a:rPr lang="nl-BE" baseline="0" dirty="0" smtClean="0"/>
                  <a:t> more effort </a:t>
                </a:r>
                <a:r>
                  <a:rPr lang="nl-BE" baseline="0" dirty="0" err="1" smtClean="0"/>
                  <a:t>when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it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will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amount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something</a:t>
                </a:r>
                <a:endParaRPr lang="nl-BE" baseline="0" dirty="0" smtClean="0"/>
              </a:p>
              <a:p>
                <a:r>
                  <a:rPr lang="nl-BE" baseline="0" dirty="0" smtClean="0"/>
                  <a:t>-</a:t>
                </a:r>
                <a:r>
                  <a:rPr lang="nl-BE" baseline="0" dirty="0" err="1" smtClean="0"/>
                  <a:t>enstrophy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equation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be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added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for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diffusion</a:t>
                </a:r>
                <a:r>
                  <a:rPr lang="nl-BE" baseline="0" dirty="0" smtClean="0"/>
                  <a:t> model? </a:t>
                </a:r>
                <a:r>
                  <a:rPr lang="nl-BE" baseline="0" dirty="0" err="1" smtClean="0"/>
                  <a:t>Tentative</a:t>
                </a:r>
                <a:r>
                  <a:rPr lang="nl-BE" baseline="0" dirty="0" smtClean="0"/>
                  <a:t>, </a:t>
                </a:r>
                <a:r>
                  <a:rPr lang="nl-BE" baseline="0" dirty="0" err="1" smtClean="0"/>
                  <a:t>might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not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be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worth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spending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time (in 2D)</a:t>
                </a:r>
                <a:endParaRPr lang="nl-BE" baseline="0" dirty="0" smtClean="0"/>
              </a:p>
              <a:p>
                <a:endParaRPr lang="nl-BE" baseline="0" dirty="0" smtClean="0"/>
              </a:p>
              <a:p>
                <a:r>
                  <a:rPr lang="nl-BE" baseline="0" dirty="0" err="1" smtClean="0"/>
                  <a:t>However</a:t>
                </a:r>
                <a:r>
                  <a:rPr lang="nl-BE" baseline="0" dirty="0" smtClean="0"/>
                  <a:t>, </a:t>
                </a:r>
                <a:r>
                  <a:rPr lang="nl-BE" baseline="0" dirty="0" err="1" smtClean="0"/>
                  <a:t>diffusion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relation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proved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be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problematic</a:t>
                </a:r>
                <a:r>
                  <a:rPr lang="nl-BE" baseline="0" dirty="0" smtClean="0"/>
                  <a:t>, </a:t>
                </a:r>
                <a:r>
                  <a:rPr lang="nl-BE" baseline="0" dirty="0" err="1" smtClean="0"/>
                  <a:t>see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further</a:t>
                </a:r>
                <a:r>
                  <a:rPr lang="nl-BE" baseline="0" dirty="0" smtClean="0"/>
                  <a:t>. </a:t>
                </a:r>
                <a:r>
                  <a:rPr lang="nl-BE" baseline="0" dirty="0" err="1" smtClean="0"/>
                  <a:t>Also</a:t>
                </a:r>
                <a:r>
                  <a:rPr lang="nl-BE" baseline="0" dirty="0" smtClean="0"/>
                  <a:t>, </a:t>
                </a:r>
                <a:r>
                  <a:rPr lang="nl-BE" baseline="0" dirty="0" err="1" smtClean="0"/>
                  <a:t>sheath</a:t>
                </a:r>
                <a:r>
                  <a:rPr lang="nl-BE" baseline="0" dirty="0" smtClean="0"/>
                  <a:t> model </a:t>
                </a:r>
                <a:r>
                  <a:rPr lang="nl-BE" baseline="0" dirty="0" err="1" smtClean="0"/>
                  <a:t>not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too</a:t>
                </a:r>
                <a:r>
                  <a:rPr lang="nl-BE" baseline="0" dirty="0" smtClean="0"/>
                  <a:t> easy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determine</a:t>
                </a:r>
                <a:r>
                  <a:rPr lang="nl-BE" baseline="0" dirty="0" smtClean="0"/>
                  <a:t>,</a:t>
                </a:r>
                <a:endParaRPr lang="nl-BE" baseline="0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9533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nl-BE" dirty="0" smtClean="0"/>
                  <a:t>Recall </a:t>
                </a:r>
                <a:r>
                  <a:rPr lang="nl-BE" dirty="0" err="1" smtClean="0"/>
                  <a:t>that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avg</a:t>
                </a:r>
                <a:r>
                  <a:rPr lang="nl-BE" dirty="0" smtClean="0"/>
                  <a:t>(p)=</a:t>
                </a:r>
                <a:r>
                  <a:rPr lang="nl-BE" dirty="0" err="1" smtClean="0"/>
                  <a:t>avg</a:t>
                </a:r>
                <a:r>
                  <a:rPr lang="nl-BE" dirty="0" smtClean="0"/>
                  <a:t>(n)</a:t>
                </a:r>
                <a:r>
                  <a:rPr lang="nl-BE" baseline="0" dirty="0" smtClean="0"/>
                  <a:t> tilde(T)</a:t>
                </a:r>
                <a:endParaRPr lang="nl-BE" dirty="0" smtClean="0"/>
              </a:p>
              <a:p>
                <a:endParaRPr lang="nl-BE" dirty="0" smtClean="0"/>
              </a:p>
              <a:p>
                <a:r>
                  <a:rPr lang="nl-BE" dirty="0" err="1" smtClean="0"/>
                  <a:t>Note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that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if</a:t>
                </a:r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≈−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nl-BE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endParaRPr lang="nl-BE" dirty="0" smtClean="0"/>
              </a:p>
              <a:p>
                <a:r>
                  <a:rPr lang="nl-BE" dirty="0" err="1" smtClean="0"/>
                  <a:t>Note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that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also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turbulent transport of k is </a:t>
                </a:r>
                <a:r>
                  <a:rPr lang="nl-BE" baseline="0" dirty="0" err="1" smtClean="0"/>
                  <a:t>modelled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very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poorly</a:t>
                </a:r>
                <a:r>
                  <a:rPr lang="nl-BE" baseline="0" dirty="0" smtClean="0"/>
                  <a:t>. </a:t>
                </a:r>
                <a:r>
                  <a:rPr lang="nl-BE" baseline="0" dirty="0" err="1" smtClean="0"/>
                  <a:t>Very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weird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behaviour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though</a:t>
                </a:r>
                <a:r>
                  <a:rPr lang="nl-BE" baseline="0" dirty="0" smtClean="0"/>
                  <a:t>, </a:t>
                </a:r>
                <a:r>
                  <a:rPr lang="nl-BE" baseline="0" dirty="0" err="1" smtClean="0"/>
                  <a:t>uphill</a:t>
                </a:r>
                <a:r>
                  <a:rPr lang="nl-BE" baseline="0" dirty="0" smtClean="0"/>
                  <a:t> transport in </a:t>
                </a:r>
                <a:r>
                  <a:rPr lang="nl-BE" baseline="0" dirty="0" err="1" smtClean="0"/>
                  <a:t>quite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some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simulations</a:t>
                </a:r>
                <a:r>
                  <a:rPr lang="nl-BE" baseline="0" dirty="0" smtClean="0"/>
                  <a:t>. Magnitude </a:t>
                </a:r>
                <a:r>
                  <a:rPr lang="nl-BE" baseline="0" dirty="0" err="1" smtClean="0"/>
                  <a:t>remains</a:t>
                </a:r>
                <a:r>
                  <a:rPr lang="nl-BE" baseline="0" dirty="0" smtClean="0"/>
                  <a:t> small </a:t>
                </a:r>
                <a:r>
                  <a:rPr lang="nl-BE" baseline="0" dirty="0" err="1" smtClean="0"/>
                  <a:t>though</a:t>
                </a:r>
                <a:r>
                  <a:rPr lang="nl-BE" baseline="0" dirty="0" smtClean="0"/>
                  <a:t>.</a:t>
                </a:r>
                <a:endParaRPr lang="nl-BE" dirty="0" smtClean="0"/>
              </a:p>
              <a:p>
                <a:endParaRPr lang="nl-BE" dirty="0" smtClean="0"/>
              </a:p>
              <a:p>
                <a:endParaRPr lang="nl-BE" baseline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nl-BE" dirty="0" smtClean="0"/>
                  <a:t>Recall </a:t>
                </a:r>
                <a:r>
                  <a:rPr lang="nl-BE" dirty="0" err="1" smtClean="0"/>
                  <a:t>that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avg</a:t>
                </a:r>
                <a:r>
                  <a:rPr lang="nl-BE" dirty="0" smtClean="0"/>
                  <a:t>(p)=</a:t>
                </a:r>
                <a:r>
                  <a:rPr lang="nl-BE" dirty="0" err="1" smtClean="0"/>
                  <a:t>avg</a:t>
                </a:r>
                <a:r>
                  <a:rPr lang="nl-BE" dirty="0" smtClean="0"/>
                  <a:t>(n)</a:t>
                </a:r>
                <a:r>
                  <a:rPr lang="nl-BE" baseline="0" dirty="0" smtClean="0"/>
                  <a:t> tilde(T)</a:t>
                </a:r>
                <a:endParaRPr lang="nl-BE" dirty="0" smtClean="0"/>
              </a:p>
              <a:p>
                <a:endParaRPr lang="nl-BE" dirty="0" smtClean="0"/>
              </a:p>
              <a:p>
                <a:r>
                  <a:rPr lang="nl-BE" dirty="0" err="1" smtClean="0"/>
                  <a:t>Note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that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if</a:t>
                </a:r>
                <a:r>
                  <a:rPr lang="en-US" dirty="0" smtClean="0"/>
                  <a:t> or </a:t>
                </a:r>
                <a:r>
                  <a:rPr lang="nl-BE" b="0" i="0" smtClean="0">
                    <a:latin typeface="Cambria Math" panose="02040503050406030204" pitchFamily="18" charset="0"/>
                  </a:rPr>
                  <a:t>𝐷≈𝐷_𝑇</a:t>
                </a:r>
                <a:r>
                  <a:rPr lang="en-US" dirty="0" smtClean="0"/>
                  <a:t>, </a:t>
                </a:r>
                <a:r>
                  <a:rPr lang="nl-BE" b="0" i="0" smtClean="0">
                    <a:latin typeface="Cambria Math" panose="02040503050406030204" pitchFamily="18" charset="0"/>
                  </a:rPr>
                  <a:t>Γ_𝑝≈−𝐷∇𝑝</a:t>
                </a:r>
                <a:endParaRPr lang="en-US" dirty="0" smtClean="0"/>
              </a:p>
              <a:p>
                <a:endParaRPr lang="nl-BE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BE" baseline="0" dirty="0" smtClean="0"/>
                  <a:t>Source-</a:t>
                </a:r>
                <a:r>
                  <a:rPr lang="nl-BE" baseline="0" dirty="0" err="1" smtClean="0"/>
                  <a:t>sink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balance</a:t>
                </a:r>
                <a:r>
                  <a:rPr lang="nl-BE" baseline="0" dirty="0" smtClean="0"/>
                  <a:t> of k </a:t>
                </a:r>
                <a:r>
                  <a:rPr lang="nl-BE" baseline="0" dirty="0" err="1" smtClean="0"/>
                  <a:t>remains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similar</a:t>
                </a:r>
                <a:r>
                  <a:rPr lang="nl-BE" baseline="0" dirty="0" smtClean="0"/>
                  <a:t> as </a:t>
                </a:r>
                <a:r>
                  <a:rPr lang="nl-BE" baseline="0" dirty="0" err="1" smtClean="0"/>
                  <a:t>before</a:t>
                </a:r>
                <a:r>
                  <a:rPr lang="nl-BE" baseline="0" dirty="0" smtClean="0"/>
                  <a:t>, as does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diffusion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relation</a:t>
                </a:r>
                <a:r>
                  <a:rPr lang="nl-BE" baseline="0" dirty="0" smtClean="0"/>
                  <a:t> (</a:t>
                </a:r>
                <a:r>
                  <a:rPr lang="nl-BE" baseline="0" dirty="0" err="1" smtClean="0"/>
                  <a:t>especially</a:t>
                </a:r>
                <a:r>
                  <a:rPr lang="nl-BE" baseline="0" dirty="0" smtClean="0"/>
                  <a:t> in a single </a:t>
                </a:r>
                <a:r>
                  <a:rPr lang="nl-BE" baseline="0" dirty="0" err="1" smtClean="0"/>
                  <a:t>simulation</a:t>
                </a:r>
                <a:r>
                  <a:rPr lang="nl-BE" baseline="0" dirty="0" smtClean="0"/>
                  <a:t>), </a:t>
                </a:r>
                <a:r>
                  <a:rPr lang="nl-BE" baseline="0" dirty="0" err="1" smtClean="0"/>
                  <a:t>so</a:t>
                </a:r>
                <a:r>
                  <a:rPr lang="nl-BE" baseline="0" dirty="0" smtClean="0"/>
                  <a:t> in </a:t>
                </a:r>
                <a:r>
                  <a:rPr lang="nl-BE" baseline="0" dirty="0" err="1" smtClean="0"/>
                  <a:t>general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main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physics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not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expected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change </a:t>
                </a:r>
                <a:r>
                  <a:rPr lang="nl-BE" baseline="0" dirty="0" err="1" smtClean="0"/>
                  <a:t>too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much</a:t>
                </a:r>
                <a:r>
                  <a:rPr lang="nl-BE" baseline="0" dirty="0" smtClean="0"/>
                  <a:t> =&gt; I </a:t>
                </a:r>
                <a:r>
                  <a:rPr lang="nl-BE" baseline="0" dirty="0" err="1" smtClean="0"/>
                  <a:t>could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actually</a:t>
                </a:r>
                <a:r>
                  <a:rPr lang="nl-BE" baseline="0" dirty="0" smtClean="0"/>
                  <a:t> test </a:t>
                </a:r>
                <a:r>
                  <a:rPr lang="nl-BE" baseline="0" dirty="0" err="1" smtClean="0"/>
                  <a:t>this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for</a:t>
                </a:r>
                <a:r>
                  <a:rPr lang="nl-BE" baseline="0" dirty="0" smtClean="0"/>
                  <a:t> a single </a:t>
                </a:r>
                <a:r>
                  <a:rPr lang="nl-BE" baseline="0" dirty="0" err="1" smtClean="0"/>
                  <a:t>simulation</a:t>
                </a:r>
                <a:r>
                  <a:rPr lang="nl-BE" baseline="0" dirty="0" smtClean="0"/>
                  <a:t>: fix parameters </a:t>
                </a:r>
                <a:r>
                  <a:rPr lang="nl-BE" baseline="0" dirty="0" err="1" smtClean="0"/>
                  <a:t>for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sheath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loss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and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diffusion</a:t>
                </a:r>
                <a:r>
                  <a:rPr lang="nl-BE" baseline="0" dirty="0" smtClean="0"/>
                  <a:t> model </a:t>
                </a:r>
                <a:r>
                  <a:rPr lang="nl-BE" baseline="0" dirty="0" err="1" smtClean="0"/>
                  <a:t>and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see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if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correct </a:t>
                </a:r>
                <a:r>
                  <a:rPr lang="nl-BE" baseline="0" dirty="0" err="1" smtClean="0"/>
                  <a:t>profiles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come</a:t>
                </a:r>
                <a:r>
                  <a:rPr lang="nl-BE" baseline="0" dirty="0" smtClean="0"/>
                  <a:t> out.</a:t>
                </a:r>
              </a:p>
              <a:p>
                <a:endParaRPr lang="nl-BE" dirty="0" smtClean="0"/>
              </a:p>
              <a:p>
                <a:r>
                  <a:rPr lang="nl-BE" baseline="0" dirty="0" smtClean="0"/>
                  <a:t>Things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do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make k model </a:t>
                </a:r>
                <a:r>
                  <a:rPr lang="nl-BE" baseline="0" dirty="0" err="1" smtClean="0"/>
                  <a:t>work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for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this</a:t>
                </a:r>
                <a:r>
                  <a:rPr lang="nl-BE" baseline="0" dirty="0" smtClean="0"/>
                  <a:t>:</a:t>
                </a:r>
              </a:p>
              <a:p>
                <a:r>
                  <a:rPr lang="nl-BE" baseline="0" dirty="0" smtClean="0"/>
                  <a:t>-fix </a:t>
                </a:r>
                <a:r>
                  <a:rPr lang="nl-BE" baseline="0" dirty="0" err="1" smtClean="0"/>
                  <a:t>diffusion</a:t>
                </a:r>
                <a:r>
                  <a:rPr lang="nl-BE" baseline="0" dirty="0" smtClean="0"/>
                  <a:t> model</a:t>
                </a:r>
              </a:p>
              <a:p>
                <a:r>
                  <a:rPr lang="nl-BE" baseline="0" dirty="0" smtClean="0"/>
                  <a:t>-</a:t>
                </a:r>
                <a:r>
                  <a:rPr lang="nl-BE" baseline="0" dirty="0" err="1" smtClean="0"/>
                  <a:t>better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characterise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sheath</a:t>
                </a:r>
                <a:r>
                  <a:rPr lang="nl-BE" baseline="0" dirty="0" smtClean="0"/>
                  <a:t> model </a:t>
                </a:r>
                <a:r>
                  <a:rPr lang="nl-BE" baseline="0" dirty="0" err="1" smtClean="0"/>
                  <a:t>for</a:t>
                </a:r>
                <a:r>
                  <a:rPr lang="nl-BE" baseline="0" dirty="0" smtClean="0"/>
                  <a:t> k. </a:t>
                </a:r>
                <a:r>
                  <a:rPr lang="nl-BE" baseline="0" dirty="0" err="1" smtClean="0"/>
                  <a:t>Seems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scale</a:t>
                </a:r>
                <a:r>
                  <a:rPr lang="nl-BE" baseline="0" dirty="0" smtClean="0"/>
                  <a:t> (</a:t>
                </a:r>
                <a:r>
                  <a:rPr lang="nl-BE" baseline="0" dirty="0" err="1" smtClean="0"/>
                  <a:t>roughly</a:t>
                </a:r>
                <a:r>
                  <a:rPr lang="nl-BE" baseline="0" dirty="0" smtClean="0"/>
                  <a:t>) </a:t>
                </a:r>
                <a:r>
                  <a:rPr lang="nl-BE" baseline="0" dirty="0" err="1" smtClean="0"/>
                  <a:t>with</a:t>
                </a:r>
                <a:r>
                  <a:rPr lang="nl-BE" baseline="0" dirty="0" smtClean="0"/>
                  <a:t> </a:t>
                </a:r>
                <a:r>
                  <a:rPr lang="nl-BE" b="0" i="0" baseline="0" smtClean="0">
                    <a:latin typeface="Cambria Math" panose="02040503050406030204" pitchFamily="18" charset="0"/>
                  </a:rPr>
                  <a:t>𝜎𝑐_𝑠 𝑛𝑘</a:t>
                </a:r>
                <a:r>
                  <a:rPr lang="nl-BE" baseline="0" dirty="0" smtClean="0"/>
                  <a:t> as </a:t>
                </a:r>
                <a:r>
                  <a:rPr lang="nl-BE" baseline="0" dirty="0" err="1" smtClean="0"/>
                  <a:t>before</a:t>
                </a:r>
                <a:r>
                  <a:rPr lang="nl-BE" baseline="0" dirty="0" smtClean="0"/>
                  <a:t>, </a:t>
                </a:r>
                <a:r>
                  <a:rPr lang="nl-BE" baseline="0" dirty="0" err="1" smtClean="0"/>
                  <a:t>however</a:t>
                </a:r>
                <a:r>
                  <a:rPr lang="nl-BE" baseline="0" dirty="0" smtClean="0"/>
                  <a:t>, </a:t>
                </a:r>
                <a:r>
                  <a:rPr lang="nl-BE" baseline="0" dirty="0" err="1" smtClean="0"/>
                  <a:t>doesn’t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capture</a:t>
                </a:r>
                <a:r>
                  <a:rPr lang="nl-BE" baseline="0" dirty="0" smtClean="0"/>
                  <a:t> trends in parameter </a:t>
                </a:r>
                <a:r>
                  <a:rPr lang="nl-BE" baseline="0" dirty="0" err="1" smtClean="0"/>
                  <a:t>space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very</a:t>
                </a:r>
                <a:r>
                  <a:rPr lang="nl-BE" baseline="0" dirty="0" smtClean="0"/>
                  <a:t> well.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get a real proper model, 3D model </a:t>
                </a:r>
                <a:r>
                  <a:rPr lang="nl-BE" baseline="0" dirty="0" err="1" smtClean="0"/>
                  <a:t>may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be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desirable</a:t>
                </a:r>
                <a:r>
                  <a:rPr lang="nl-BE" baseline="0" dirty="0" smtClean="0"/>
                  <a:t>, </a:t>
                </a:r>
                <a:r>
                  <a:rPr lang="nl-BE" baseline="0" dirty="0" err="1" smtClean="0"/>
                  <a:t>only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spend</a:t>
                </a:r>
                <a:r>
                  <a:rPr lang="nl-BE" baseline="0" dirty="0" smtClean="0"/>
                  <a:t> more effort </a:t>
                </a:r>
                <a:r>
                  <a:rPr lang="nl-BE" baseline="0" dirty="0" err="1" smtClean="0"/>
                  <a:t>when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it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will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amount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something</a:t>
                </a:r>
                <a:endParaRPr lang="nl-BE" baseline="0" dirty="0" smtClean="0"/>
              </a:p>
              <a:p>
                <a:r>
                  <a:rPr lang="nl-BE" baseline="0" dirty="0" smtClean="0"/>
                  <a:t>-</a:t>
                </a:r>
                <a:r>
                  <a:rPr lang="nl-BE" baseline="0" dirty="0" err="1" smtClean="0"/>
                  <a:t>enstrophy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equation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be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added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for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diffusion</a:t>
                </a:r>
                <a:r>
                  <a:rPr lang="nl-BE" baseline="0" dirty="0" smtClean="0"/>
                  <a:t> model? </a:t>
                </a:r>
                <a:r>
                  <a:rPr lang="nl-BE" baseline="0" dirty="0" err="1" smtClean="0"/>
                  <a:t>Tentative</a:t>
                </a:r>
                <a:r>
                  <a:rPr lang="nl-BE" baseline="0" dirty="0" smtClean="0"/>
                  <a:t>, </a:t>
                </a:r>
                <a:r>
                  <a:rPr lang="nl-BE" baseline="0" dirty="0" err="1" smtClean="0"/>
                  <a:t>might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not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be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worth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spending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time (in 2D)</a:t>
                </a:r>
                <a:endParaRPr lang="nl-BE" baseline="0" dirty="0" smtClean="0"/>
              </a:p>
              <a:p>
                <a:endParaRPr lang="nl-BE" baseline="0" dirty="0" smtClean="0"/>
              </a:p>
              <a:p>
                <a:r>
                  <a:rPr lang="nl-BE" baseline="0" dirty="0" err="1" smtClean="0"/>
                  <a:t>However</a:t>
                </a:r>
                <a:r>
                  <a:rPr lang="nl-BE" baseline="0" dirty="0" smtClean="0"/>
                  <a:t>, </a:t>
                </a:r>
                <a:r>
                  <a:rPr lang="nl-BE" baseline="0" dirty="0" err="1" smtClean="0"/>
                  <a:t>diffusion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relation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proved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be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problematic</a:t>
                </a:r>
                <a:r>
                  <a:rPr lang="nl-BE" baseline="0" dirty="0" smtClean="0"/>
                  <a:t>, </a:t>
                </a:r>
                <a:r>
                  <a:rPr lang="nl-BE" baseline="0" dirty="0" err="1" smtClean="0"/>
                  <a:t>see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further</a:t>
                </a:r>
                <a:r>
                  <a:rPr lang="nl-BE" baseline="0" dirty="0" smtClean="0"/>
                  <a:t>. </a:t>
                </a:r>
                <a:r>
                  <a:rPr lang="nl-BE" baseline="0" dirty="0" err="1" smtClean="0"/>
                  <a:t>Also</a:t>
                </a:r>
                <a:r>
                  <a:rPr lang="nl-BE" baseline="0" dirty="0" smtClean="0"/>
                  <a:t>, </a:t>
                </a:r>
                <a:r>
                  <a:rPr lang="nl-BE" baseline="0" dirty="0" err="1" smtClean="0"/>
                  <a:t>sheath</a:t>
                </a:r>
                <a:r>
                  <a:rPr lang="nl-BE" baseline="0" dirty="0" smtClean="0"/>
                  <a:t> model </a:t>
                </a:r>
                <a:r>
                  <a:rPr lang="nl-BE" baseline="0" dirty="0" err="1" smtClean="0"/>
                  <a:t>not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too</a:t>
                </a:r>
                <a:r>
                  <a:rPr lang="nl-BE" baseline="0" dirty="0" smtClean="0"/>
                  <a:t> easy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determine</a:t>
                </a:r>
                <a:r>
                  <a:rPr lang="nl-BE" baseline="0" dirty="0" smtClean="0"/>
                  <a:t>,</a:t>
                </a:r>
                <a:endParaRPr lang="nl-BE" baseline="0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53297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An initial diamagnetic perturbation of the temperature leads to the potential following it because of the sheath term.</a:t>
                </a:r>
              </a:p>
              <a:p>
                <a:r>
                  <a:rPr lang="en-US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The electric field in the diamagnetic direction then leads to a radial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ExB</a:t>
                </a:r>
                <a:r>
                  <a:rPr lang="en-US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drift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convecting</a:t>
                </a:r>
                <a:r>
                  <a:rPr lang="en-US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the temperature.</a:t>
                </a:r>
              </a:p>
              <a:p>
                <a:r>
                  <a:rPr lang="en-US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In the presence of a temperature gradient, this leads to a diamagnetic shift of the temperature profile (upwards in the drawing) but also to a deepening of the initial temperature perturbation, hence leading to an instability which propagates in the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diamagentic</a:t>
                </a:r>
                <a:r>
                  <a:rPr lang="en-US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direction.</a:t>
                </a:r>
              </a:p>
              <a:p>
                <a:r>
                  <a:rPr lang="en-US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This does indeed seem to be somewhat similar to a drift wave.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endParaRPr lang="nl-BE" baseline="0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r>
                  <a:rPr lang="nl-BE" b="0" baseline="0" dirty="0" smtClean="0"/>
                  <a:t>Regarding </a:t>
                </a:r>
                <a:r>
                  <a:rPr lang="nl-BE" b="0" baseline="0" dirty="0" err="1" smtClean="0"/>
                  <a:t>the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averages</a:t>
                </a:r>
                <a:r>
                  <a:rPr lang="nl-BE" b="0" baseline="0" dirty="0" smtClean="0"/>
                  <a:t> of </a:t>
                </a:r>
                <a:r>
                  <a:rPr lang="nl-BE" b="0" baseline="0" dirty="0" err="1" smtClean="0"/>
                  <a:t>the</a:t>
                </a:r>
                <a:r>
                  <a:rPr lang="nl-BE" b="0" baseline="0" dirty="0" smtClean="0"/>
                  <a:t> sound speed, I </a:t>
                </a:r>
                <a:r>
                  <a:rPr lang="nl-BE" b="0" baseline="0" dirty="0" err="1" smtClean="0"/>
                  <a:t>used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following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expansion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to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fill</a:t>
                </a:r>
                <a:r>
                  <a:rPr lang="nl-BE" b="0" baseline="0" dirty="0" smtClean="0"/>
                  <a:t> these out: </a:t>
                </a:r>
                <a:r>
                  <a:rPr lang="nl-BE" b="0" i="0" baseline="0" smtClean="0">
                    <a:latin typeface="Cambria Math" panose="02040503050406030204" pitchFamily="18" charset="0"/>
                  </a:rPr>
                  <a:t>𝑐 ̅_𝑠=√(𝑇 ̃ )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and</a:t>
                </a:r>
                <a:r>
                  <a:rPr lang="nl-BE" baseline="0" dirty="0" smtClean="0"/>
                  <a:t> </a:t>
                </a:r>
                <a:r>
                  <a:rPr lang="nl-BE" b="0" i="0" baseline="0" smtClean="0">
                    <a:latin typeface="Cambria Math" panose="02040503050406030204" pitchFamily="18" charset="0"/>
                  </a:rPr>
                  <a:t>𝑐_𝑠^′=𝑇^′′/(2√(𝑇 ̃ ))</a:t>
                </a:r>
                <a:endParaRPr lang="nl-BE" baseline="0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r>
                  <a:rPr lang="nl-BE" baseline="0" dirty="0" err="1" smtClean="0"/>
                  <a:t>Similar</a:t>
                </a:r>
                <a:r>
                  <a:rPr lang="nl-BE" baseline="0" dirty="0" smtClean="0"/>
                  <a:t> picture </a:t>
                </a:r>
                <a:r>
                  <a:rPr lang="nl-BE" baseline="0" dirty="0" err="1" smtClean="0"/>
                  <a:t>obtained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for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enstrophy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sheath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sink</a:t>
                </a:r>
                <a:r>
                  <a:rPr lang="nl-BE" baseline="0" dirty="0" smtClean="0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r>
                  <a:rPr lang="nl-BE" baseline="0" dirty="0" smtClean="0"/>
                  <a:t>I </a:t>
                </a:r>
                <a:r>
                  <a:rPr lang="nl-BE" baseline="0" dirty="0" err="1" smtClean="0"/>
                  <a:t>only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considered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this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expansion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for</a:t>
                </a:r>
                <a:r>
                  <a:rPr lang="nl-BE" baseline="0" dirty="0" smtClean="0"/>
                  <a:t> a single </a:t>
                </a:r>
                <a:r>
                  <a:rPr lang="nl-BE" baseline="0" dirty="0" err="1" smtClean="0"/>
                  <a:t>simulation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yet</a:t>
                </a:r>
                <a:r>
                  <a:rPr lang="nl-BE" baseline="0" dirty="0" smtClean="0"/>
                  <a:t>, </a:t>
                </a:r>
                <a:r>
                  <a:rPr lang="nl-BE" baseline="0" dirty="0" err="1" smtClean="0"/>
                  <a:t>might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reprocess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my</a:t>
                </a:r>
                <a:r>
                  <a:rPr lang="nl-BE" baseline="0" dirty="0" smtClean="0"/>
                  <a:t> database </a:t>
                </a:r>
                <a:r>
                  <a:rPr lang="nl-BE" baseline="0" dirty="0" err="1" smtClean="0"/>
                  <a:t>to</a:t>
                </a:r>
                <a:r>
                  <a:rPr lang="nl-BE" baseline="0" dirty="0" smtClean="0"/>
                  <a:t> get more data </a:t>
                </a:r>
                <a:r>
                  <a:rPr lang="nl-BE" baseline="0" dirty="0" err="1" smtClean="0"/>
                  <a:t>from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all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simulations</a:t>
                </a:r>
                <a:r>
                  <a:rPr lang="nl-BE" baseline="0" dirty="0" smtClean="0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endParaRPr lang="nl-BE" baseline="0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r>
                  <a:rPr lang="nl-BE" baseline="0" dirty="0" err="1" smtClean="0"/>
                  <a:t>Modelling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both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contributions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seperately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will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likely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require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quite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some</a:t>
                </a:r>
                <a:r>
                  <a:rPr lang="nl-BE" baseline="0" dirty="0" smtClean="0"/>
                  <a:t> effort, </a:t>
                </a:r>
                <a:r>
                  <a:rPr lang="nl-BE" baseline="0" dirty="0" err="1" smtClean="0"/>
                  <a:t>which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may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not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be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worth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it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for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simplified</a:t>
                </a:r>
                <a:r>
                  <a:rPr lang="nl-BE" baseline="0" dirty="0" smtClean="0"/>
                  <a:t> treatment of het parallel </a:t>
                </a:r>
                <a:r>
                  <a:rPr lang="nl-BE" baseline="0" dirty="0" err="1" smtClean="0"/>
                  <a:t>direction</a:t>
                </a:r>
                <a:r>
                  <a:rPr lang="nl-BE" baseline="0" dirty="0" smtClean="0"/>
                  <a:t> in </a:t>
                </a:r>
                <a:r>
                  <a:rPr lang="nl-BE" baseline="0" dirty="0" err="1" smtClean="0"/>
                  <a:t>the</a:t>
                </a:r>
                <a:r>
                  <a:rPr lang="nl-BE" baseline="0" dirty="0" smtClean="0"/>
                  <a:t> TOKAM2D data. </a:t>
                </a:r>
                <a:r>
                  <a:rPr lang="nl-BE" baseline="0" dirty="0" err="1" smtClean="0"/>
                  <a:t>Rather</a:t>
                </a:r>
                <a:r>
                  <a:rPr lang="nl-BE" baseline="0" dirty="0" smtClean="0"/>
                  <a:t> model </a:t>
                </a:r>
                <a:r>
                  <a:rPr lang="nl-BE" baseline="0" dirty="0" err="1" smtClean="0"/>
                  <a:t>it</a:t>
                </a:r>
                <a:r>
                  <a:rPr lang="nl-BE" baseline="0" dirty="0" smtClean="0"/>
                  <a:t> well </a:t>
                </a:r>
                <a:r>
                  <a:rPr lang="nl-BE" baseline="0" dirty="0" err="1" smtClean="0"/>
                  <a:t>only</a:t>
                </a:r>
                <a:r>
                  <a:rPr lang="nl-BE" baseline="0" dirty="0" smtClean="0"/>
                  <a:t> in 3D </a:t>
                </a:r>
                <a:r>
                  <a:rPr lang="nl-BE" baseline="0" dirty="0" err="1" smtClean="0"/>
                  <a:t>and</a:t>
                </a:r>
                <a:r>
                  <a:rPr lang="nl-BE" baseline="0" dirty="0" smtClean="0"/>
                  <a:t> continue </a:t>
                </a:r>
                <a:r>
                  <a:rPr lang="nl-BE" baseline="0" dirty="0" err="1" smtClean="0"/>
                  <a:t>with</a:t>
                </a:r>
                <a:r>
                  <a:rPr lang="nl-BE" baseline="0" dirty="0" smtClean="0"/>
                  <a:t> ad hoc fitting model </a:t>
                </a:r>
                <a:r>
                  <a:rPr lang="nl-BE" baseline="0" dirty="0" err="1" smtClean="0"/>
                  <a:t>for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now</a:t>
                </a:r>
                <a:r>
                  <a:rPr lang="nl-BE" baseline="0" dirty="0" smtClean="0"/>
                  <a:t>?</a:t>
                </a:r>
                <a:endParaRPr lang="nl-BE" baseline="0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endParaRPr lang="nl-BE" baseline="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71404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nl-BE" baseline="0" dirty="0" err="1" smtClean="0"/>
              <a:t>Note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in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simulation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sheath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loss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sink</a:t>
            </a:r>
            <a:r>
              <a:rPr lang="nl-BE" baseline="0" dirty="0" smtClean="0"/>
              <a:t> parameter has been fit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match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interchange</a:t>
            </a:r>
            <a:r>
              <a:rPr lang="nl-BE" baseline="0" dirty="0" smtClean="0"/>
              <a:t> source of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particular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simulation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it</a:t>
            </a:r>
            <a:r>
              <a:rPr lang="nl-BE" baseline="0" dirty="0" smtClean="0"/>
              <a:t> is </a:t>
            </a:r>
            <a:r>
              <a:rPr lang="nl-BE" baseline="0" dirty="0" err="1" smtClean="0"/>
              <a:t>not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general</a:t>
            </a:r>
            <a:r>
              <a:rPr lang="nl-BE" baseline="0" dirty="0" smtClean="0"/>
              <a:t> parameter.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nl-B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nl-BE" baseline="0" dirty="0" err="1" smtClean="0"/>
              <a:t>Largest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deviations</a:t>
            </a:r>
            <a:r>
              <a:rPr lang="nl-BE" baseline="0" dirty="0" smtClean="0"/>
              <a:t> in k sig02, sig05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g12 </a:t>
            </a:r>
            <a:r>
              <a:rPr lang="nl-BE" baseline="0" dirty="0" err="1" smtClean="0"/>
              <a:t>simulations</a:t>
            </a:r>
            <a:r>
              <a:rPr lang="nl-BE" baseline="0" dirty="0" smtClean="0"/>
              <a:t> =&gt; </a:t>
            </a:r>
            <a:r>
              <a:rPr lang="nl-BE" baseline="0" dirty="0" err="1" smtClean="0"/>
              <a:t>simulations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where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S_phi</a:t>
            </a:r>
            <a:r>
              <a:rPr lang="nl-BE" baseline="0" dirty="0" smtClean="0"/>
              <a:t>/</a:t>
            </a:r>
            <a:r>
              <a:rPr lang="nl-BE" baseline="0" dirty="0" err="1" smtClean="0"/>
              <a:t>Gk</a:t>
            </a:r>
            <a:r>
              <a:rPr lang="nl-BE" baseline="0" dirty="0" smtClean="0"/>
              <a:t> is </a:t>
            </a:r>
            <a:r>
              <a:rPr lang="nl-BE" baseline="0" dirty="0" err="1" smtClean="0"/>
              <a:t>lowest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where</a:t>
            </a:r>
            <a:r>
              <a:rPr lang="nl-BE" baseline="0" dirty="0" smtClean="0"/>
              <a:t> drive </a:t>
            </a:r>
            <a:r>
              <a:rPr lang="nl-BE" baseline="0" dirty="0" err="1" smtClean="0"/>
              <a:t>due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SCW term is </a:t>
            </a:r>
            <a:r>
              <a:rPr lang="nl-BE" baseline="0" dirty="0" err="1" smtClean="0"/>
              <a:t>thus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lowest</a:t>
            </a:r>
            <a:r>
              <a:rPr lang="nl-BE" baseline="0" dirty="0" smtClean="0"/>
              <a:t> =&gt; </a:t>
            </a:r>
            <a:r>
              <a:rPr lang="nl-BE" baseline="0" dirty="0" err="1" smtClean="0"/>
              <a:t>since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influence</a:t>
            </a:r>
            <a:r>
              <a:rPr lang="nl-BE" baseline="0" dirty="0" smtClean="0"/>
              <a:t> of SCW is spread out over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simulations</a:t>
            </a:r>
            <a:r>
              <a:rPr lang="nl-BE" baseline="0" dirty="0" smtClean="0"/>
              <a:t> (</a:t>
            </a:r>
            <a:r>
              <a:rPr lang="nl-BE" baseline="0" dirty="0" err="1" smtClean="0"/>
              <a:t>because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it</a:t>
            </a:r>
            <a:r>
              <a:rPr lang="nl-BE" baseline="0" dirty="0" smtClean="0"/>
              <a:t> is </a:t>
            </a:r>
            <a:r>
              <a:rPr lang="nl-BE" baseline="0" dirty="0" err="1" smtClean="0"/>
              <a:t>not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modelled</a:t>
            </a:r>
            <a:r>
              <a:rPr lang="nl-BE" baseline="0" dirty="0" smtClean="0"/>
              <a:t>), these </a:t>
            </a:r>
            <a:r>
              <a:rPr lang="nl-BE" baseline="0" dirty="0" err="1" smtClean="0"/>
              <a:t>simulations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with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little</a:t>
            </a:r>
            <a:r>
              <a:rPr lang="nl-BE" baseline="0" dirty="0" smtClean="0"/>
              <a:t> SCW </a:t>
            </a:r>
            <a:r>
              <a:rPr lang="nl-BE" baseline="0" dirty="0" err="1" smtClean="0"/>
              <a:t>profit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from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increased</a:t>
            </a:r>
            <a:r>
              <a:rPr lang="nl-BE" baseline="0" dirty="0" smtClean="0"/>
              <a:t> model k, </a:t>
            </a:r>
            <a:r>
              <a:rPr lang="nl-BE" baseline="0" dirty="0" err="1" smtClean="0"/>
              <a:t>while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it</a:t>
            </a:r>
            <a:r>
              <a:rPr lang="nl-BE" baseline="0" dirty="0" smtClean="0"/>
              <a:t> is </a:t>
            </a:r>
            <a:r>
              <a:rPr lang="nl-BE" baseline="0" dirty="0" err="1" smtClean="0"/>
              <a:t>not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there</a:t>
            </a:r>
            <a:r>
              <a:rPr lang="nl-BE" baseline="0" dirty="0" smtClean="0"/>
              <a:t> in </a:t>
            </a:r>
            <a:r>
              <a:rPr lang="nl-BE" baseline="0" dirty="0" err="1" smtClean="0"/>
              <a:t>reality</a:t>
            </a:r>
            <a:r>
              <a:rPr lang="nl-BE" baseline="0" dirty="0" smtClean="0"/>
              <a:t>. In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D model, these </a:t>
            </a:r>
            <a:r>
              <a:rPr lang="nl-BE" baseline="0" dirty="0" err="1" smtClean="0"/>
              <a:t>simulations</a:t>
            </a:r>
            <a:r>
              <a:rPr lang="nl-BE" baseline="0" dirty="0" smtClean="0"/>
              <a:t> are </a:t>
            </a:r>
            <a:r>
              <a:rPr lang="nl-BE" baseline="0" dirty="0" err="1" smtClean="0"/>
              <a:t>roughly</a:t>
            </a:r>
            <a:r>
              <a:rPr lang="nl-BE" baseline="0" dirty="0" smtClean="0"/>
              <a:t> on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perfect fit line.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nl-BE" baseline="0" dirty="0" smtClean="0"/>
              <a:t>Cluster at low k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is </a:t>
            </a:r>
            <a:r>
              <a:rPr lang="nl-BE" baseline="0" dirty="0" err="1" smtClean="0"/>
              <a:t>slightly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underestimated</a:t>
            </a:r>
            <a:r>
              <a:rPr lang="nl-BE" baseline="0" dirty="0" smtClean="0"/>
              <a:t> in DOL </a:t>
            </a:r>
            <a:r>
              <a:rPr lang="nl-BE" baseline="0" dirty="0" err="1" smtClean="0"/>
              <a:t>seem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correspond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simulations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where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S_phi</a:t>
            </a:r>
            <a:r>
              <a:rPr lang="nl-BE" baseline="0" dirty="0" smtClean="0"/>
              <a:t>/</a:t>
            </a:r>
            <a:r>
              <a:rPr lang="nl-BE" baseline="0" dirty="0" err="1" smtClean="0"/>
              <a:t>Gk</a:t>
            </a:r>
            <a:r>
              <a:rPr lang="nl-BE" baseline="0" dirty="0" smtClean="0"/>
              <a:t> is </a:t>
            </a:r>
            <a:r>
              <a:rPr lang="nl-BE" baseline="0" dirty="0" err="1" smtClean="0"/>
              <a:t>highest</a:t>
            </a:r>
            <a:r>
              <a:rPr lang="nl-BE" baseline="0" dirty="0" smtClean="0"/>
              <a:t>. Here,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story is </a:t>
            </a:r>
            <a:r>
              <a:rPr lang="nl-BE" baseline="0" dirty="0" err="1" smtClean="0"/>
              <a:t>somewhat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opposite</a:t>
            </a:r>
            <a:r>
              <a:rPr lang="nl-BE" baseline="0" dirty="0" smtClean="0"/>
              <a:t>. </a:t>
            </a:r>
            <a:r>
              <a:rPr lang="nl-BE" baseline="0" dirty="0" err="1" smtClean="0"/>
              <a:t>Hight</a:t>
            </a:r>
            <a:r>
              <a:rPr lang="nl-BE" baseline="0" dirty="0" smtClean="0"/>
              <a:t> SCW drive in T2D, </a:t>
            </a:r>
            <a:r>
              <a:rPr lang="nl-BE" baseline="0" dirty="0" err="1" smtClean="0"/>
              <a:t>which</a:t>
            </a:r>
            <a:r>
              <a:rPr lang="nl-BE" baseline="0" dirty="0" smtClean="0"/>
              <a:t> is </a:t>
            </a:r>
            <a:r>
              <a:rPr lang="nl-BE" baseline="0" dirty="0" err="1" smtClean="0"/>
              <a:t>not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moddelled</a:t>
            </a:r>
            <a:r>
              <a:rPr lang="nl-BE" baseline="0" dirty="0" smtClean="0"/>
              <a:t> per </a:t>
            </a:r>
            <a:r>
              <a:rPr lang="nl-BE" baseline="0" dirty="0" err="1" smtClean="0"/>
              <a:t>simulation</a:t>
            </a:r>
            <a:r>
              <a:rPr lang="nl-BE" baseline="0" dirty="0" smtClean="0"/>
              <a:t> in DOL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thus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underestimated</a:t>
            </a:r>
            <a:r>
              <a:rPr lang="nl-BE" baseline="0" dirty="0" smtClean="0"/>
              <a:t> in DOL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these </a:t>
            </a:r>
            <a:r>
              <a:rPr lang="nl-BE" baseline="0" dirty="0" err="1" smtClean="0"/>
              <a:t>simulations</a:t>
            </a:r>
            <a:r>
              <a:rPr lang="nl-BE" baseline="0" dirty="0" smtClean="0"/>
              <a:t>. These </a:t>
            </a:r>
            <a:r>
              <a:rPr lang="nl-BE" baseline="0" dirty="0" err="1" smtClean="0"/>
              <a:t>simulations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somehow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correspond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overestimated</a:t>
            </a:r>
            <a:r>
              <a:rPr lang="nl-BE" baseline="0" dirty="0" smtClean="0"/>
              <a:t> D </a:t>
            </a:r>
            <a:r>
              <a:rPr lang="nl-BE" baseline="0" dirty="0" err="1" smtClean="0"/>
              <a:t>still</a:t>
            </a:r>
            <a:r>
              <a:rPr lang="nl-BE" baseline="0" dirty="0" smtClean="0"/>
              <a:t>. </a:t>
            </a:r>
            <a:r>
              <a:rPr lang="nl-BE" baseline="0" dirty="0" err="1" smtClean="0"/>
              <a:t>So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low transport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SCW transport </a:t>
            </a:r>
            <a:r>
              <a:rPr lang="nl-BE" baseline="0" dirty="0" err="1" smtClean="0"/>
              <a:t>descrepancy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seems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stronger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than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underestimation</a:t>
            </a:r>
            <a:r>
              <a:rPr lang="nl-BE" baseline="0" dirty="0" smtClean="0"/>
              <a:t> of SCW drive of k. </a:t>
            </a:r>
            <a:r>
              <a:rPr lang="nl-BE" baseline="0" dirty="0" err="1" smtClean="0"/>
              <a:t>Simulations</a:t>
            </a:r>
            <a:r>
              <a:rPr lang="nl-BE" baseline="0" dirty="0" smtClean="0"/>
              <a:t> in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 cluster are g3, sig15, sig2, Ti2Te2, Ti2Te3sig14, Ti3Te2sig14, g4nu8.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nl-B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nl-BE" baseline="0" dirty="0" err="1" smtClean="0"/>
              <a:t>Simulations</a:t>
            </a:r>
            <a:r>
              <a:rPr lang="nl-BE" baseline="0" dirty="0" smtClean="0"/>
              <a:t> at </a:t>
            </a:r>
            <a:r>
              <a:rPr lang="nl-BE" baseline="0" dirty="0" err="1" smtClean="0"/>
              <a:t>highest</a:t>
            </a:r>
            <a:r>
              <a:rPr lang="nl-BE" baseline="0" dirty="0" smtClean="0"/>
              <a:t> k are Ti6Te6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Ti2Te8. </a:t>
            </a:r>
            <a:r>
              <a:rPr lang="nl-BE" baseline="0" dirty="0" err="1" smtClean="0"/>
              <a:t>Those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with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highest</a:t>
            </a:r>
            <a:r>
              <a:rPr lang="nl-BE" baseline="0" dirty="0" smtClean="0"/>
              <a:t> D are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same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g12.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44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79275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endParaRPr lang="nl-BE" baseline="0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r>
                  <a:rPr lang="nl-BE" b="0" baseline="0" dirty="0" smtClean="0"/>
                  <a:t>Regarding </a:t>
                </a:r>
                <a:r>
                  <a:rPr lang="nl-BE" b="0" baseline="0" dirty="0" err="1" smtClean="0"/>
                  <a:t>the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averages</a:t>
                </a:r>
                <a:r>
                  <a:rPr lang="nl-BE" b="0" baseline="0" dirty="0" smtClean="0"/>
                  <a:t> of </a:t>
                </a:r>
                <a:r>
                  <a:rPr lang="nl-BE" b="0" baseline="0" dirty="0" err="1" smtClean="0"/>
                  <a:t>the</a:t>
                </a:r>
                <a:r>
                  <a:rPr lang="nl-BE" b="0" baseline="0" dirty="0" smtClean="0"/>
                  <a:t> sound speed, I </a:t>
                </a:r>
                <a:r>
                  <a:rPr lang="nl-BE" b="0" baseline="0" dirty="0" err="1" smtClean="0"/>
                  <a:t>used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following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expansion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to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fill</a:t>
                </a:r>
                <a:r>
                  <a:rPr lang="nl-BE" b="0" baseline="0" dirty="0" smtClean="0"/>
                  <a:t> these out: </a:t>
                </a:r>
                <a:r>
                  <a:rPr lang="nl-BE" b="0" i="0" baseline="0" smtClean="0">
                    <a:latin typeface="Cambria Math" panose="02040503050406030204" pitchFamily="18" charset="0"/>
                  </a:rPr>
                  <a:t>𝑐 ̅_𝑠=√(𝑇 ̃ )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and</a:t>
                </a:r>
                <a:r>
                  <a:rPr lang="nl-BE" baseline="0" dirty="0" smtClean="0"/>
                  <a:t> </a:t>
                </a:r>
                <a:r>
                  <a:rPr lang="nl-BE" b="0" i="0" baseline="0" smtClean="0">
                    <a:latin typeface="Cambria Math" panose="02040503050406030204" pitchFamily="18" charset="0"/>
                  </a:rPr>
                  <a:t>𝑐_𝑠^′=𝑇^′′/(2√(𝑇 ̃ ))</a:t>
                </a:r>
                <a:endParaRPr lang="nl-BE" baseline="0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endParaRPr lang="nl-BE" baseline="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36622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46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44578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endParaRPr lang="nl-BE" baseline="0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r>
                  <a:rPr lang="nl-BE" b="0" baseline="0" dirty="0" smtClean="0"/>
                  <a:t>Regarding </a:t>
                </a:r>
                <a:r>
                  <a:rPr lang="nl-BE" b="0" baseline="0" dirty="0" err="1" smtClean="0"/>
                  <a:t>the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averages</a:t>
                </a:r>
                <a:r>
                  <a:rPr lang="nl-BE" b="0" baseline="0" dirty="0" smtClean="0"/>
                  <a:t> of </a:t>
                </a:r>
                <a:r>
                  <a:rPr lang="nl-BE" b="0" baseline="0" dirty="0" err="1" smtClean="0"/>
                  <a:t>the</a:t>
                </a:r>
                <a:r>
                  <a:rPr lang="nl-BE" b="0" baseline="0" dirty="0" smtClean="0"/>
                  <a:t> sound speed, I </a:t>
                </a:r>
                <a:r>
                  <a:rPr lang="nl-BE" b="0" baseline="0" dirty="0" err="1" smtClean="0"/>
                  <a:t>used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following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expansion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to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fill</a:t>
                </a:r>
                <a:r>
                  <a:rPr lang="nl-BE" b="0" baseline="0" dirty="0" smtClean="0"/>
                  <a:t> these out: </a:t>
                </a:r>
                <a:r>
                  <a:rPr lang="nl-BE" b="0" i="0" baseline="0" smtClean="0">
                    <a:latin typeface="Cambria Math" panose="02040503050406030204" pitchFamily="18" charset="0"/>
                  </a:rPr>
                  <a:t>𝑐 ̅_𝑠=√(𝑇 ̃ )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and</a:t>
                </a:r>
                <a:r>
                  <a:rPr lang="nl-BE" baseline="0" dirty="0" smtClean="0"/>
                  <a:t> </a:t>
                </a:r>
                <a:r>
                  <a:rPr lang="nl-BE" b="0" i="0" baseline="0" smtClean="0">
                    <a:latin typeface="Cambria Math" panose="02040503050406030204" pitchFamily="18" charset="0"/>
                  </a:rPr>
                  <a:t>𝑐_𝑠^′=𝑇^′′/(2√(𝑇 ̃ ))</a:t>
                </a:r>
                <a:endParaRPr lang="nl-BE" baseline="0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endParaRPr lang="nl-BE" baseline="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47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32578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endParaRPr lang="nl-BE" baseline="0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r>
                  <a:rPr lang="nl-BE" b="0" baseline="0" dirty="0" smtClean="0"/>
                  <a:t>Regarding </a:t>
                </a:r>
                <a:r>
                  <a:rPr lang="nl-BE" b="0" baseline="0" dirty="0" err="1" smtClean="0"/>
                  <a:t>the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averages</a:t>
                </a:r>
                <a:r>
                  <a:rPr lang="nl-BE" b="0" baseline="0" dirty="0" smtClean="0"/>
                  <a:t> of </a:t>
                </a:r>
                <a:r>
                  <a:rPr lang="nl-BE" b="0" baseline="0" dirty="0" err="1" smtClean="0"/>
                  <a:t>the</a:t>
                </a:r>
                <a:r>
                  <a:rPr lang="nl-BE" b="0" baseline="0" dirty="0" smtClean="0"/>
                  <a:t> sound speed, I </a:t>
                </a:r>
                <a:r>
                  <a:rPr lang="nl-BE" b="0" baseline="0" dirty="0" err="1" smtClean="0"/>
                  <a:t>used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following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expansion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to</a:t>
                </a:r>
                <a:r>
                  <a:rPr lang="nl-BE" b="0" baseline="0" dirty="0" smtClean="0"/>
                  <a:t> </a:t>
                </a:r>
                <a:r>
                  <a:rPr lang="nl-BE" b="0" baseline="0" dirty="0" err="1" smtClean="0"/>
                  <a:t>fill</a:t>
                </a:r>
                <a:r>
                  <a:rPr lang="nl-BE" b="0" baseline="0" dirty="0" smtClean="0"/>
                  <a:t> these out: </a:t>
                </a:r>
                <a:r>
                  <a:rPr lang="nl-BE" b="0" i="0" baseline="0" smtClean="0">
                    <a:latin typeface="Cambria Math" panose="02040503050406030204" pitchFamily="18" charset="0"/>
                  </a:rPr>
                  <a:t>𝑐 ̅_𝑠=√(𝑇 ̃ )</a:t>
                </a:r>
                <a:r>
                  <a:rPr lang="nl-BE" baseline="0" dirty="0" smtClean="0"/>
                  <a:t> </a:t>
                </a:r>
                <a:r>
                  <a:rPr lang="nl-BE" baseline="0" dirty="0" err="1" smtClean="0"/>
                  <a:t>and</a:t>
                </a:r>
                <a:r>
                  <a:rPr lang="nl-BE" baseline="0" dirty="0" smtClean="0"/>
                  <a:t> </a:t>
                </a:r>
                <a:r>
                  <a:rPr lang="nl-BE" b="0" i="0" baseline="0" smtClean="0">
                    <a:latin typeface="Cambria Math" panose="02040503050406030204" pitchFamily="18" charset="0"/>
                  </a:rPr>
                  <a:t>𝑐_𝑠^′=𝑇^′′/(2√(𝑇 ̃ ))</a:t>
                </a:r>
                <a:endParaRPr lang="nl-BE" baseline="0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endParaRPr lang="nl-BE" baseline="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48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02193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nl-BE" baseline="0" dirty="0" err="1" smtClean="0"/>
              <a:t>Note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in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simulation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sheath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loss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sink</a:t>
            </a:r>
            <a:r>
              <a:rPr lang="nl-BE" baseline="0" dirty="0" smtClean="0"/>
              <a:t> parameter has been fit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match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interchange</a:t>
            </a:r>
            <a:r>
              <a:rPr lang="nl-BE" baseline="0" dirty="0" smtClean="0"/>
              <a:t> source of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particular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simulation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it</a:t>
            </a:r>
            <a:r>
              <a:rPr lang="nl-BE" baseline="0" dirty="0" smtClean="0"/>
              <a:t> is </a:t>
            </a:r>
            <a:r>
              <a:rPr lang="nl-BE" baseline="0" dirty="0" err="1" smtClean="0"/>
              <a:t>not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general</a:t>
            </a:r>
            <a:r>
              <a:rPr lang="nl-BE" baseline="0" dirty="0" smtClean="0"/>
              <a:t> parameter.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49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2217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-Transport </a:t>
            </a:r>
            <a:r>
              <a:rPr lang="nl-BE" dirty="0" err="1" smtClean="0"/>
              <a:t>terms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ExB</a:t>
            </a:r>
            <a:r>
              <a:rPr lang="nl-BE" dirty="0" smtClean="0"/>
              <a:t> </a:t>
            </a:r>
            <a:r>
              <a:rPr lang="nl-BE" dirty="0" err="1" smtClean="0"/>
              <a:t>convection</a:t>
            </a:r>
            <a:r>
              <a:rPr lang="nl-BE" dirty="0" smtClean="0"/>
              <a:t> </a:t>
            </a:r>
            <a:r>
              <a:rPr lang="nl-BE" dirty="0" err="1" smtClean="0"/>
              <a:t>only</a:t>
            </a:r>
            <a:endParaRPr lang="nl-B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smtClean="0"/>
              <a:t>-</a:t>
            </a:r>
            <a:r>
              <a:rPr lang="nl-BE" dirty="0" err="1" smtClean="0"/>
              <a:t>Diamagnetic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polarisation</a:t>
            </a:r>
            <a:r>
              <a:rPr lang="nl-BE" dirty="0" smtClean="0"/>
              <a:t> </a:t>
            </a:r>
            <a:r>
              <a:rPr lang="nl-BE" dirty="0" err="1" smtClean="0"/>
              <a:t>currents</a:t>
            </a:r>
            <a:r>
              <a:rPr lang="nl-BE" dirty="0" smtClean="0"/>
              <a:t> + model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sheath</a:t>
            </a:r>
            <a:r>
              <a:rPr lang="nl-BE" dirty="0" smtClean="0"/>
              <a:t> </a:t>
            </a:r>
            <a:r>
              <a:rPr lang="nl-BE" dirty="0" err="1" smtClean="0"/>
              <a:t>currents</a:t>
            </a:r>
            <a:endParaRPr lang="nl-B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err="1" smtClean="0"/>
              <a:t>Interchange</a:t>
            </a:r>
            <a:r>
              <a:rPr lang="nl-BE" dirty="0" smtClean="0"/>
              <a:t> </a:t>
            </a:r>
            <a:r>
              <a:rPr lang="nl-BE" dirty="0" err="1" smtClean="0"/>
              <a:t>mechanism</a:t>
            </a:r>
            <a:r>
              <a:rPr lang="nl-BE" baseline="0" dirty="0" smtClean="0"/>
              <a:t> = </a:t>
            </a:r>
            <a:r>
              <a:rPr lang="nl-BE" baseline="0" dirty="0" err="1" smtClean="0"/>
              <a:t>result</a:t>
            </a:r>
            <a:r>
              <a:rPr lang="nl-BE" baseline="0" dirty="0" smtClean="0"/>
              <a:t> of </a:t>
            </a:r>
            <a:r>
              <a:rPr lang="nl-BE" baseline="0" dirty="0" err="1" smtClean="0"/>
              <a:t>magnetic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curvature</a:t>
            </a:r>
            <a:r>
              <a:rPr lang="nl-BE" baseline="0" dirty="0" smtClean="0"/>
              <a:t> = </a:t>
            </a:r>
            <a:r>
              <a:rPr lang="nl-BE" baseline="0" dirty="0" err="1" smtClean="0"/>
              <a:t>result</a:t>
            </a:r>
            <a:r>
              <a:rPr lang="nl-BE" baseline="0" dirty="0" smtClean="0"/>
              <a:t> of </a:t>
            </a:r>
            <a:r>
              <a:rPr lang="nl-BE" baseline="0" dirty="0" err="1" smtClean="0"/>
              <a:t>centrifugal</a:t>
            </a:r>
            <a:r>
              <a:rPr lang="nl-BE" baseline="0" dirty="0" smtClean="0"/>
              <a:t> force = </a:t>
            </a:r>
            <a:r>
              <a:rPr lang="nl-BE" baseline="0" dirty="0" err="1" smtClean="0"/>
              <a:t>diamagnetic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current</a:t>
            </a:r>
            <a:r>
              <a:rPr lang="nl-BE" baseline="0" dirty="0" smtClean="0"/>
              <a:t> building up charge on top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bottom</a:t>
            </a:r>
            <a:r>
              <a:rPr lang="nl-BE" baseline="0" dirty="0" smtClean="0"/>
              <a:t> of </a:t>
            </a:r>
            <a:r>
              <a:rPr lang="nl-BE" baseline="0" dirty="0" err="1" smtClean="0"/>
              <a:t>density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bubble</a:t>
            </a:r>
            <a:r>
              <a:rPr lang="nl-BE" baseline="0" dirty="0" smtClean="0"/>
              <a:t> =&gt; </a:t>
            </a:r>
            <a:r>
              <a:rPr lang="nl-BE" baseline="0" dirty="0" err="1" smtClean="0"/>
              <a:t>electric</a:t>
            </a:r>
            <a:r>
              <a:rPr lang="nl-BE" baseline="0" dirty="0" smtClean="0"/>
              <a:t> field =&gt; </a:t>
            </a:r>
            <a:r>
              <a:rPr lang="nl-BE" baseline="0" dirty="0" err="1" smtClean="0"/>
              <a:t>convected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outward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due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ExB</a:t>
            </a:r>
            <a:r>
              <a:rPr lang="nl-BE" baseline="0" dirty="0" smtClean="0"/>
              <a:t> drift</a:t>
            </a:r>
            <a:endParaRPr lang="nl-BE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571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-Transport </a:t>
            </a:r>
            <a:r>
              <a:rPr lang="nl-BE" dirty="0" err="1" smtClean="0"/>
              <a:t>terms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ExB</a:t>
            </a:r>
            <a:r>
              <a:rPr lang="nl-BE" dirty="0" smtClean="0"/>
              <a:t> </a:t>
            </a:r>
            <a:r>
              <a:rPr lang="nl-BE" dirty="0" err="1" smtClean="0"/>
              <a:t>convection</a:t>
            </a:r>
            <a:r>
              <a:rPr lang="nl-BE" dirty="0" smtClean="0"/>
              <a:t> </a:t>
            </a:r>
            <a:r>
              <a:rPr lang="nl-BE" dirty="0" err="1" smtClean="0"/>
              <a:t>only</a:t>
            </a:r>
            <a:endParaRPr lang="nl-B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smtClean="0"/>
              <a:t>-</a:t>
            </a:r>
            <a:r>
              <a:rPr lang="nl-BE" dirty="0" err="1" smtClean="0"/>
              <a:t>Diamagnetic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polarisation</a:t>
            </a:r>
            <a:r>
              <a:rPr lang="nl-BE" dirty="0" smtClean="0"/>
              <a:t> </a:t>
            </a:r>
            <a:r>
              <a:rPr lang="nl-BE" dirty="0" err="1" smtClean="0"/>
              <a:t>currents</a:t>
            </a:r>
            <a:r>
              <a:rPr lang="nl-BE" dirty="0" smtClean="0"/>
              <a:t> + model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sheath</a:t>
            </a:r>
            <a:r>
              <a:rPr lang="nl-BE" dirty="0" smtClean="0"/>
              <a:t> </a:t>
            </a:r>
            <a:r>
              <a:rPr lang="nl-BE" dirty="0" err="1" smtClean="0"/>
              <a:t>currents</a:t>
            </a:r>
            <a:endParaRPr lang="nl-B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err="1" smtClean="0"/>
              <a:t>Interchange</a:t>
            </a:r>
            <a:r>
              <a:rPr lang="nl-BE" dirty="0" smtClean="0"/>
              <a:t> </a:t>
            </a:r>
            <a:r>
              <a:rPr lang="nl-BE" dirty="0" err="1" smtClean="0"/>
              <a:t>mechanism</a:t>
            </a:r>
            <a:r>
              <a:rPr lang="nl-BE" baseline="0" dirty="0" smtClean="0"/>
              <a:t> = </a:t>
            </a:r>
            <a:r>
              <a:rPr lang="nl-BE" baseline="0" dirty="0" err="1" smtClean="0"/>
              <a:t>result</a:t>
            </a:r>
            <a:r>
              <a:rPr lang="nl-BE" baseline="0" dirty="0" smtClean="0"/>
              <a:t> of </a:t>
            </a:r>
            <a:r>
              <a:rPr lang="nl-BE" baseline="0" dirty="0" err="1" smtClean="0"/>
              <a:t>magnetic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curvature</a:t>
            </a:r>
            <a:r>
              <a:rPr lang="nl-BE" baseline="0" dirty="0" smtClean="0"/>
              <a:t> = </a:t>
            </a:r>
            <a:r>
              <a:rPr lang="nl-BE" baseline="0" dirty="0" err="1" smtClean="0"/>
              <a:t>result</a:t>
            </a:r>
            <a:r>
              <a:rPr lang="nl-BE" baseline="0" dirty="0" smtClean="0"/>
              <a:t> of </a:t>
            </a:r>
            <a:r>
              <a:rPr lang="nl-BE" baseline="0" dirty="0" err="1" smtClean="0"/>
              <a:t>centrifugal</a:t>
            </a:r>
            <a:r>
              <a:rPr lang="nl-BE" baseline="0" dirty="0" smtClean="0"/>
              <a:t> force = </a:t>
            </a:r>
            <a:r>
              <a:rPr lang="nl-BE" baseline="0" dirty="0" err="1" smtClean="0"/>
              <a:t>diamagnetic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current</a:t>
            </a:r>
            <a:r>
              <a:rPr lang="nl-BE" baseline="0" dirty="0" smtClean="0"/>
              <a:t> building up charge on top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bottom</a:t>
            </a:r>
            <a:r>
              <a:rPr lang="nl-BE" baseline="0" dirty="0" smtClean="0"/>
              <a:t> of </a:t>
            </a:r>
            <a:r>
              <a:rPr lang="nl-BE" baseline="0" dirty="0" err="1" smtClean="0"/>
              <a:t>density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bubble</a:t>
            </a:r>
            <a:r>
              <a:rPr lang="nl-BE" baseline="0" dirty="0" smtClean="0"/>
              <a:t> =&gt; </a:t>
            </a:r>
            <a:r>
              <a:rPr lang="nl-BE" baseline="0" dirty="0" err="1" smtClean="0"/>
              <a:t>electric</a:t>
            </a:r>
            <a:r>
              <a:rPr lang="nl-BE" baseline="0" dirty="0" smtClean="0"/>
              <a:t> field =&gt; </a:t>
            </a:r>
            <a:r>
              <a:rPr lang="nl-BE" baseline="0" dirty="0" err="1" smtClean="0"/>
              <a:t>convected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outward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due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ExB</a:t>
            </a:r>
            <a:r>
              <a:rPr lang="nl-BE" baseline="0" dirty="0" smtClean="0"/>
              <a:t> drift</a:t>
            </a:r>
            <a:endParaRPr lang="nl-BE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1179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2962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nl-BE" baseline="0" dirty="0" err="1" smtClean="0"/>
              <a:t>Diffusion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coeffients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particles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electron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ion heat flux </a:t>
            </a:r>
            <a:r>
              <a:rPr lang="nl-BE" baseline="0" dirty="0" err="1" smtClean="0"/>
              <a:t>seem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very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similar</a:t>
            </a:r>
            <a:r>
              <a:rPr lang="nl-BE" baseline="0" dirty="0" smtClean="0"/>
              <a:t>. =&gt; </a:t>
            </a:r>
            <a:r>
              <a:rPr lang="nl-BE" baseline="0" dirty="0" err="1" smtClean="0"/>
              <a:t>physics-wise</a:t>
            </a:r>
            <a:r>
              <a:rPr lang="nl-BE" baseline="0" dirty="0" smtClean="0"/>
              <a:t>, we </a:t>
            </a:r>
            <a:r>
              <a:rPr lang="nl-BE" baseline="0" dirty="0" err="1" smtClean="0"/>
              <a:t>can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probably</a:t>
            </a:r>
            <a:r>
              <a:rPr lang="nl-BE" baseline="0" dirty="0" smtClean="0"/>
              <a:t> focus on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particle</a:t>
            </a:r>
            <a:r>
              <a:rPr lang="nl-BE" baseline="0" dirty="0" smtClean="0"/>
              <a:t> flux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now</a:t>
            </a:r>
            <a:r>
              <a:rPr lang="nl-BE" baseline="0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nl-B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239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aseline="0" dirty="0" err="1" smtClean="0"/>
              <a:t>Discuss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ExB</a:t>
            </a:r>
            <a:r>
              <a:rPr lang="nl-BE" baseline="0" dirty="0" smtClean="0"/>
              <a:t> drift as </a:t>
            </a:r>
            <a:r>
              <a:rPr lang="nl-BE" baseline="0" dirty="0" err="1" smtClean="0"/>
              <a:t>orbits</a:t>
            </a:r>
            <a:r>
              <a:rPr lang="nl-BE" baseline="0" dirty="0" smtClean="0"/>
              <a:t> of </a:t>
            </a:r>
            <a:r>
              <a:rPr lang="nl-BE" baseline="0" dirty="0" err="1" smtClean="0"/>
              <a:t>particles</a:t>
            </a:r>
            <a:r>
              <a:rPr lang="nl-BE" baseline="0" dirty="0" smtClean="0"/>
              <a:t> in “random” </a:t>
            </a:r>
            <a:r>
              <a:rPr lang="nl-BE" baseline="0" dirty="0" err="1" smtClean="0"/>
              <a:t>electrostatic</a:t>
            </a:r>
            <a:r>
              <a:rPr lang="nl-BE" baseline="0" dirty="0" smtClean="0"/>
              <a:t> field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changes in time.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 change in time is in term </a:t>
            </a:r>
            <a:r>
              <a:rPr lang="nl-BE" baseline="0" dirty="0" err="1" smtClean="0"/>
              <a:t>driven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flow of </a:t>
            </a:r>
            <a:r>
              <a:rPr lang="nl-BE" baseline="0" dirty="0" err="1" smtClean="0"/>
              <a:t>particles</a:t>
            </a:r>
            <a:r>
              <a:rPr lang="nl-BE" baseline="0" dirty="0" smtClean="0"/>
              <a:t> in </a:t>
            </a:r>
            <a:r>
              <a:rPr lang="nl-BE" baseline="0" dirty="0" err="1" smtClean="0"/>
              <a:t>it</a:t>
            </a:r>
            <a:r>
              <a:rPr lang="nl-BE" baseline="0" dirty="0" smtClean="0"/>
              <a:t> (</a:t>
            </a:r>
            <a:r>
              <a:rPr lang="nl-BE" baseline="0" dirty="0" err="1" smtClean="0"/>
              <a:t>through</a:t>
            </a:r>
            <a:r>
              <a:rPr lang="nl-BE" baseline="0" dirty="0" smtClean="0"/>
              <a:t> charge </a:t>
            </a:r>
            <a:r>
              <a:rPr lang="nl-BE" baseline="0" dirty="0" err="1" smtClean="0"/>
              <a:t>balance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equation</a:t>
            </a:r>
            <a:r>
              <a:rPr lang="nl-BE" baseline="0" dirty="0" smtClean="0"/>
              <a:t>)</a:t>
            </a:r>
          </a:p>
          <a:p>
            <a:endParaRPr lang="nl-BE" baseline="0" dirty="0" smtClean="0"/>
          </a:p>
          <a:p>
            <a:endParaRPr lang="nl-B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aseline="0" dirty="0" smtClean="0"/>
              <a:t>K has a double interest here: on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one</a:t>
            </a:r>
            <a:r>
              <a:rPr lang="nl-BE" baseline="0" dirty="0" smtClean="0"/>
              <a:t> hand, </a:t>
            </a:r>
            <a:r>
              <a:rPr lang="nl-BE" baseline="0" dirty="0" err="1" smtClean="0"/>
              <a:t>it</a:t>
            </a:r>
            <a:r>
              <a:rPr lang="nl-BE" baseline="0" dirty="0" smtClean="0"/>
              <a:t> is a </a:t>
            </a:r>
            <a:r>
              <a:rPr lang="nl-BE" baseline="0" dirty="0" err="1" smtClean="0"/>
              <a:t>measure</a:t>
            </a:r>
            <a:r>
              <a:rPr lang="nl-BE" baseline="0" dirty="0" smtClean="0"/>
              <a:t> of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intensity</a:t>
            </a:r>
            <a:r>
              <a:rPr lang="nl-BE" baseline="0" dirty="0" smtClean="0"/>
              <a:t> of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turbulence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developing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equation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will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yield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some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insight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physics</a:t>
            </a:r>
            <a:r>
              <a:rPr lang="nl-BE" baseline="0" dirty="0" smtClean="0"/>
              <a:t> of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turbulence</a:t>
            </a:r>
            <a:r>
              <a:rPr lang="nl-BE" baseline="0" dirty="0" smtClean="0"/>
              <a:t>, i.e. </a:t>
            </a:r>
            <a:r>
              <a:rPr lang="nl-BE" baseline="0" dirty="0" err="1" smtClean="0"/>
              <a:t>its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creation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destruction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mechanisms</a:t>
            </a:r>
            <a:r>
              <a:rPr lang="nl-BE" baseline="0" dirty="0" smtClean="0"/>
              <a:t>. </a:t>
            </a:r>
            <a:r>
              <a:rPr lang="nl-BE" baseline="0" dirty="0" err="1" smtClean="0"/>
              <a:t>Secondly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it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will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shown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related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particle</a:t>
            </a:r>
            <a:r>
              <a:rPr lang="nl-BE" baseline="0" dirty="0" smtClean="0"/>
              <a:t> transport. Indeed,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density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wheighed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velocity</a:t>
            </a:r>
            <a:r>
              <a:rPr lang="nl-BE" baseline="0" dirty="0" smtClean="0"/>
              <a:t> is a </a:t>
            </a:r>
            <a:r>
              <a:rPr lang="nl-BE" baseline="0" dirty="0" err="1" smtClean="0"/>
              <a:t>measure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ExB</a:t>
            </a:r>
            <a:r>
              <a:rPr lang="nl-BE" baseline="0" dirty="0" smtClean="0"/>
              <a:t> </a:t>
            </a:r>
            <a:r>
              <a:rPr lang="nl-BE" baseline="0" dirty="0" err="1" smtClean="0"/>
              <a:t>orbit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velocity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particles</a:t>
            </a:r>
            <a:r>
              <a:rPr lang="nl-BE" baseline="0" dirty="0" smtClean="0"/>
              <a:t> follow in </a:t>
            </a:r>
            <a:r>
              <a:rPr lang="nl-BE" baseline="0" dirty="0" err="1" smtClean="0"/>
              <a:t>their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orbits</a:t>
            </a:r>
            <a:r>
              <a:rPr lang="nl-BE" baseline="0" dirty="0" smtClean="0"/>
              <a:t> in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fluctuating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potential</a:t>
            </a:r>
            <a:r>
              <a:rPr lang="nl-BE" baseline="0" dirty="0" smtClean="0"/>
              <a:t> field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is </a:t>
            </a:r>
            <a:r>
              <a:rPr lang="nl-BE" baseline="0" dirty="0" err="1" smtClean="0"/>
              <a:t>exactly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motion </a:t>
            </a:r>
            <a:r>
              <a:rPr lang="nl-BE" baseline="0" dirty="0" err="1" smtClean="0"/>
              <a:t>responsible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particle</a:t>
            </a:r>
            <a:r>
              <a:rPr lang="nl-BE" baseline="0" dirty="0" smtClean="0"/>
              <a:t> transport =&gt; k-epsilon RANS model like approach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452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2" name="Rechthoek 11"/>
          <p:cNvSpPr/>
          <p:nvPr userDrawn="1"/>
        </p:nvSpPr>
        <p:spPr>
          <a:xfrm>
            <a:off x="0" y="4679576"/>
            <a:ext cx="9144000" cy="2175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91440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576000" y="1080000"/>
            <a:ext cx="4919366" cy="4024798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11" name="Ondertitel 2"/>
          <p:cNvSpPr>
            <a:spLocks noGrp="1"/>
          </p:cNvSpPr>
          <p:nvPr>
            <p:ph type="subTitle" idx="1"/>
          </p:nvPr>
        </p:nvSpPr>
        <p:spPr>
          <a:xfrm>
            <a:off x="576000" y="5392800"/>
            <a:ext cx="4919366" cy="8207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6071365" y="1646238"/>
            <a:ext cx="2498893" cy="4567361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93196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29" userDrawn="1">
          <p15:clr>
            <a:srgbClr val="FBAE40"/>
          </p15:clr>
        </p15:guide>
        <p15:guide id="2" pos="446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nl-BE" dirty="0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539552" y="6453336"/>
            <a:ext cx="936000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DBBFBE-024D-42EE-8BBA-30C75D06AEDE}" type="datetime1">
              <a:rPr lang="nl-BE" smtClean="0"/>
              <a:t>20/10/2021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453336"/>
            <a:ext cx="1980000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3636000" y="6453336"/>
            <a:ext cx="936000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BE" dirty="0"/>
            </a:lvl5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35539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9144000" cy="621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1" y="1350253"/>
            <a:ext cx="4648209" cy="550774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576000" y="1800000"/>
            <a:ext cx="6516950" cy="2386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/>
          </p:nvPr>
        </p:nvSpPr>
        <p:spPr>
          <a:xfrm>
            <a:off x="576003" y="4359604"/>
            <a:ext cx="6516947" cy="1655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71740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29">
          <p15:clr>
            <a:srgbClr val="FBAE40"/>
          </p15:clr>
        </p15:guide>
        <p15:guide id="2" pos="446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1" y="701033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516951" cy="2386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516951" cy="150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C7C83E4-4FCE-45D4-9BCC-03919337CA0D}" type="datetime1">
              <a:rPr lang="nl-BE" smtClean="0"/>
              <a:t>20/10/2021</a:t>
            </a:fld>
            <a:endParaRPr lang="nl-NL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smtClean="0"/>
              <a:t>Faculty, department, unit ...</a:t>
            </a:r>
            <a:endParaRPr lang="nl-NL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14813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46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1" y="702253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516951" cy="2386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516951" cy="150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672E390-9BF2-4DF6-9F06-3950FAF07C6D}" type="datetime1">
              <a:rPr lang="nl-BE" smtClean="0"/>
              <a:t>20/10/2021</a:t>
            </a:fld>
            <a:endParaRPr lang="nl-NL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smtClean="0"/>
              <a:t>Faculty, department, unit ...</a:t>
            </a:r>
            <a:endParaRPr lang="nl-NL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14414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4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B0B1-EE32-4962-B86C-620F12D1FB5F}" type="datetime1">
              <a:rPr lang="nl-BE" smtClean="0"/>
              <a:t>20/10/2021</a:t>
            </a:fld>
            <a:endParaRPr lang="nl-NL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Faculty, department, unit ...</a:t>
            </a:r>
            <a:endParaRPr lang="nl-NL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6263" y="1655999"/>
            <a:ext cx="7991475" cy="43923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039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6000" y="1800000"/>
            <a:ext cx="4921624" cy="2386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4359600"/>
            <a:ext cx="4921624" cy="150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0936215-A289-4BB2-8F97-2DFAC7E20A33}" type="datetime1">
              <a:rPr lang="nl-BE" smtClean="0"/>
              <a:t>20/10/2021</a:t>
            </a:fld>
            <a:endParaRPr lang="nl-NL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smtClean="0"/>
              <a:t>Faculty, department, unit ...</a:t>
            </a:r>
            <a:endParaRPr lang="nl-NL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6071365" y="663108"/>
            <a:ext cx="2498893" cy="236696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sz="quarter" idx="18"/>
          </p:nvPr>
        </p:nvSpPr>
        <p:spPr>
          <a:xfrm>
            <a:off x="6071364" y="3435334"/>
            <a:ext cx="2498893" cy="236696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22290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4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4921200" cy="2386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4921200" cy="150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7EDE0F9-C1F1-42E8-B689-9D81AAC12887}" type="datetime1">
              <a:rPr lang="nl-BE" smtClean="0"/>
              <a:t>20/10/2021</a:t>
            </a:fld>
            <a:endParaRPr lang="nl-NL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smtClean="0"/>
              <a:t>Faculty, department, unit ...</a:t>
            </a:r>
            <a:endParaRPr lang="nl-NL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6071365" y="663108"/>
            <a:ext cx="2498893" cy="236696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sz="quarter" idx="18"/>
          </p:nvPr>
        </p:nvSpPr>
        <p:spPr>
          <a:xfrm>
            <a:off x="6071364" y="3435334"/>
            <a:ext cx="2498893" cy="236696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06195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4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656000"/>
            <a:ext cx="3924000" cy="439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738" y="1656000"/>
            <a:ext cx="3924000" cy="439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6E5F-1BF2-4431-ABF3-8D435DBFDABD}" type="datetime1">
              <a:rPr lang="nl-BE" smtClean="0"/>
              <a:t>20/10/2021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Faculty, department, unit ...</a:t>
            </a:r>
            <a:endParaRPr lang="nl-NL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63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459" y="1656000"/>
            <a:ext cx="3924000" cy="576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459" y="2339788"/>
            <a:ext cx="3924000" cy="3708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49" y="1656000"/>
            <a:ext cx="3924000" cy="576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49" y="2339789"/>
            <a:ext cx="3924000" cy="37085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142D-DFA9-4EA1-9E29-B545103DCB99}" type="datetime1">
              <a:rPr lang="nl-BE" smtClean="0"/>
              <a:t>20/10/2021</a:t>
            </a:fld>
            <a:endParaRPr lang="nl-NL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Faculty, department, unit ...</a:t>
            </a:r>
            <a:endParaRPr lang="nl-NL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720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0FD36-FAA7-4E81-8ED3-9B9D9E5C70D1}" type="datetime1">
              <a:rPr lang="nl-BE" smtClean="0"/>
              <a:t>20/10/2021</a:t>
            </a:fld>
            <a:endParaRPr lang="nl-NL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Faculty, department, unit ...</a:t>
            </a:r>
            <a:endParaRPr lang="nl-N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336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58C2-ECF7-4693-99D1-5B0AA334E0A1}" type="datetime1">
              <a:rPr lang="nl-BE" smtClean="0"/>
              <a:t>20/10/2021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Faculty, department, unit ...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536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Finish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68772" y="860612"/>
            <a:ext cx="7806456" cy="44851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F1FD-BBB7-4468-888C-B50CCC48642E}" type="datetime1">
              <a:rPr lang="nl-BE" smtClean="0"/>
              <a:t>20/10/2021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Faculty, department, unit ...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849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6"/>
          <p:cNvSpPr/>
          <p:nvPr userDrawn="1"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7D62B685-F606-4254-8C8C-E7C4D3B14B06}" type="datetime1">
              <a:rPr lang="nl-BE" smtClean="0"/>
              <a:t>20/10/2021</a:t>
            </a:fld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300650" y="6209999"/>
            <a:ext cx="369255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 dirty="0" err="1" smtClean="0"/>
              <a:t>Faculty</a:t>
            </a:r>
            <a:r>
              <a:rPr lang="nl-NL" dirty="0" smtClean="0"/>
              <a:t>, </a:t>
            </a:r>
            <a:r>
              <a:rPr lang="nl-NL" dirty="0" err="1" smtClean="0"/>
              <a:t>department</a:t>
            </a:r>
            <a:r>
              <a:rPr lang="nl-NL" dirty="0" smtClean="0"/>
              <a:t>, unit ...</a:t>
            </a:r>
            <a:endParaRPr lang="nl-NL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7991738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655999"/>
            <a:ext cx="7991738" cy="439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pic>
        <p:nvPicPr>
          <p:cNvPr id="14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200" y="6353999"/>
            <a:ext cx="100830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9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4" r:id="rId4"/>
    <p:sldLayoutId id="2147483664" r:id="rId5"/>
    <p:sldLayoutId id="2147483665" r:id="rId6"/>
    <p:sldLayoutId id="2147483666" r:id="rId7"/>
    <p:sldLayoutId id="2147483667" r:id="rId8"/>
    <p:sldLayoutId id="2147483676" r:id="rId9"/>
    <p:sldLayoutId id="2147483685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16" userDrawn="1">
          <p15:clr>
            <a:srgbClr val="F26B43"/>
          </p15:clr>
        </p15:guide>
        <p15:guide id="2" pos="5397" userDrawn="1">
          <p15:clr>
            <a:srgbClr val="F26B43"/>
          </p15:clr>
        </p15:guide>
        <p15:guide id="3" orient="horz" pos="102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6"/>
          <p:cNvSpPr/>
          <p:nvPr userDrawn="1"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4948A0C-2451-4AFE-94AC-43A029B9B485}" type="datetime1">
              <a:rPr lang="nl-BE" smtClean="0"/>
              <a:t>20/10/2021</a:t>
            </a:fld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300650" y="6209999"/>
            <a:ext cx="369255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 dirty="0" err="1" smtClean="0"/>
              <a:t>Faculty</a:t>
            </a:r>
            <a:r>
              <a:rPr lang="nl-NL" dirty="0" smtClean="0"/>
              <a:t>, </a:t>
            </a:r>
            <a:r>
              <a:rPr lang="nl-NL" dirty="0" err="1" smtClean="0"/>
              <a:t>department</a:t>
            </a:r>
            <a:r>
              <a:rPr lang="nl-NL" dirty="0" smtClean="0"/>
              <a:t>, unit ...</a:t>
            </a:r>
            <a:endParaRPr lang="nl-NL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7991738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7991738" cy="443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pic>
        <p:nvPicPr>
          <p:cNvPr id="14" name="Afbeelding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200" y="6353999"/>
            <a:ext cx="100830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2" r:id="rId2"/>
    <p:sldLayoutId id="214748368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5397" userDrawn="1">
          <p15:clr>
            <a:srgbClr val="F26B43"/>
          </p15:clr>
        </p15:guide>
        <p15:guide id="3" orient="horz" pos="3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29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2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1.png"/><Relationship Id="rId4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8.png"/><Relationship Id="rId4" Type="http://schemas.openxmlformats.org/officeDocument/2006/relationships/image" Target="../media/image39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9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8184823" cy="4024798"/>
          </a:xfrm>
        </p:spPr>
        <p:txBody>
          <a:bodyPr/>
          <a:lstStyle/>
          <a:p>
            <a:r>
              <a:rPr lang="nl-BE" dirty="0" err="1" smtClean="0"/>
              <a:t>Anisothermal</a:t>
            </a:r>
            <a:r>
              <a:rPr lang="nl-BE" dirty="0" smtClean="0"/>
              <a:t> </a:t>
            </a:r>
            <a:r>
              <a:rPr lang="nl-BE" dirty="0" err="1" smtClean="0"/>
              <a:t>mean</a:t>
            </a:r>
            <a:r>
              <a:rPr lang="nl-BE" dirty="0" smtClean="0"/>
              <a:t>-field model </a:t>
            </a:r>
            <a:r>
              <a:rPr lang="nl-BE" dirty="0" err="1" smtClean="0"/>
              <a:t>for</a:t>
            </a:r>
            <a:r>
              <a:rPr lang="nl-BE" dirty="0" smtClean="0"/>
              <a:t> 2D </a:t>
            </a:r>
            <a:r>
              <a:rPr lang="nl-BE" dirty="0" err="1" smtClean="0"/>
              <a:t>ExB</a:t>
            </a:r>
            <a:r>
              <a:rPr lang="nl-BE" dirty="0" smtClean="0"/>
              <a:t> drift </a:t>
            </a:r>
            <a:r>
              <a:rPr lang="nl-BE" dirty="0" err="1" smtClean="0"/>
              <a:t>turbulence</a:t>
            </a:r>
            <a:r>
              <a:rPr lang="nl-BE" dirty="0" smtClean="0"/>
              <a:t> in </a:t>
            </a:r>
            <a:r>
              <a:rPr lang="nl-BE" dirty="0" err="1" smtClean="0"/>
              <a:t>the</a:t>
            </a:r>
            <a:r>
              <a:rPr lang="nl-BE" dirty="0" smtClean="0"/>
              <a:t> SOL</a:t>
            </a:r>
            <a:r>
              <a:rPr lang="en-US" dirty="0" smtClean="0"/>
              <a:t/>
            </a:r>
            <a:br>
              <a:rPr lang="en-US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5999" y="5392800"/>
            <a:ext cx="8184823" cy="1199386"/>
          </a:xfrm>
        </p:spPr>
        <p:txBody>
          <a:bodyPr>
            <a:normAutofit/>
          </a:bodyPr>
          <a:lstStyle/>
          <a:p>
            <a:r>
              <a:rPr lang="nl-NL" dirty="0" smtClean="0"/>
              <a:t>Reinart Coosemans, Wouter Dekeyser, Martine </a:t>
            </a:r>
            <a:r>
              <a:rPr lang="nl-NL" dirty="0" err="1" smtClean="0"/>
              <a:t>Baelmans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373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10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nl-BE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nl-BE" i="1" smtClean="0">
                        <a:latin typeface="Cambria Math" panose="02040503050406030204" pitchFamily="18" charset="0"/>
                      </a:rPr>
                      <m:t>~</m:t>
                    </m:r>
                    <m:rad>
                      <m:radPr>
                        <m:degHide m:val="on"/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rad>
                  </m:oMath>
                </a14:m>
                <a:r>
                  <a:rPr lang="nl-BE" dirty="0"/>
                  <a:t> </a:t>
                </a:r>
                <a:r>
                  <a:rPr lang="nl-BE" dirty="0" err="1" smtClean="0"/>
                  <a:t>captures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main</a:t>
                </a:r>
                <a:r>
                  <a:rPr lang="nl-BE" dirty="0" smtClean="0"/>
                  <a:t> trend (?)</a:t>
                </a:r>
                <a:endParaRPr lang="nl-BE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BE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" r="6545"/>
          <a:stretch/>
        </p:blipFill>
        <p:spPr>
          <a:xfrm>
            <a:off x="81280" y="1989000"/>
            <a:ext cx="4260112" cy="36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r="7315"/>
          <a:stretch/>
        </p:blipFill>
        <p:spPr>
          <a:xfrm>
            <a:off x="4809698" y="1989000"/>
            <a:ext cx="4253023" cy="3600000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0650" y="6209999"/>
            <a:ext cx="3692550" cy="648000"/>
          </a:xfrm>
        </p:spPr>
        <p:txBody>
          <a:bodyPr/>
          <a:lstStyle/>
          <a:p>
            <a:r>
              <a:rPr lang="nl-NL" dirty="0" smtClean="0"/>
              <a:t>R. Coosemans et al.</a:t>
            </a:r>
            <a:endParaRPr lang="nl-N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2CFCB9-EBF5-412C-A616-875BB9F4D835}"/>
              </a:ext>
            </a:extLst>
          </p:cNvPr>
          <p:cNvSpPr txBox="1"/>
          <p:nvPr/>
        </p:nvSpPr>
        <p:spPr>
          <a:xfrm>
            <a:off x="822347" y="6209999"/>
            <a:ext cx="4379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schemeClr val="bg1"/>
                </a:solidFill>
              </a:rPr>
              <a:t>[10] </a:t>
            </a:r>
            <a:r>
              <a:rPr lang="it-IT" sz="1200" dirty="0" smtClean="0">
                <a:solidFill>
                  <a:schemeClr val="bg1"/>
                </a:solidFill>
              </a:rPr>
              <a:t>R. Coosemans </a:t>
            </a:r>
            <a:r>
              <a:rPr lang="it-IT" sz="1200" dirty="0">
                <a:solidFill>
                  <a:schemeClr val="bg1"/>
                </a:solidFill>
              </a:rPr>
              <a:t>et al., </a:t>
            </a:r>
            <a:r>
              <a:rPr lang="it-IT" sz="1200" dirty="0" smtClean="0">
                <a:solidFill>
                  <a:schemeClr val="bg1"/>
                </a:solidFill>
              </a:rPr>
              <a:t>Phys. Plasmas (2021).</a:t>
            </a:r>
          </a:p>
          <a:p>
            <a:r>
              <a:rPr lang="nl-BE" sz="1200" dirty="0">
                <a:solidFill>
                  <a:schemeClr val="bg1"/>
                </a:solidFill>
              </a:rPr>
              <a:t>[11] </a:t>
            </a:r>
            <a:r>
              <a:rPr lang="it-IT" sz="1200" dirty="0">
                <a:solidFill>
                  <a:schemeClr val="bg1"/>
                </a:solidFill>
              </a:rPr>
              <a:t>R. De Wolf et al., Nucl. Fusion (2021</a:t>
            </a:r>
            <a:r>
              <a:rPr lang="it-IT" sz="1200" dirty="0" smtClean="0">
                <a:solidFill>
                  <a:schemeClr val="bg1"/>
                </a:solidFill>
              </a:rPr>
              <a:t>).</a:t>
            </a:r>
          </a:p>
          <a:p>
            <a:endParaRPr lang="it-IT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7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11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BE" dirty="0"/>
                  <a:t>Introduction &amp; research approach</a:t>
                </a:r>
              </a:p>
              <a:p>
                <a:r>
                  <a:rPr lang="nl-BE" dirty="0" err="1"/>
                  <a:t>Anisothermal</a:t>
                </a:r>
                <a:r>
                  <a:rPr lang="nl-BE" dirty="0"/>
                  <a:t> </a:t>
                </a:r>
                <a:r>
                  <a:rPr lang="nl-BE" dirty="0" err="1"/>
                  <a:t>ExB</a:t>
                </a:r>
                <a:r>
                  <a:rPr lang="nl-BE" dirty="0"/>
                  <a:t> turbulent transport</a:t>
                </a:r>
              </a:p>
              <a:p>
                <a:r>
                  <a:rPr lang="nl-BE" dirty="0" smtClean="0">
                    <a:solidFill>
                      <a:srgbClr val="FF0000"/>
                    </a:solidFill>
                  </a:rPr>
                  <a:t>Anisothermal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nl-BE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nl-BE" dirty="0">
                    <a:solidFill>
                      <a:srgbClr val="FF0000"/>
                    </a:solidFill>
                  </a:rPr>
                  <a:t> balance</a:t>
                </a:r>
              </a:p>
              <a:p>
                <a:r>
                  <a:rPr lang="nl-BE" dirty="0"/>
                  <a:t>Full model </a:t>
                </a:r>
                <a:r>
                  <a:rPr lang="nl-BE" dirty="0" err="1"/>
                  <a:t>and</a:t>
                </a:r>
                <a:r>
                  <a:rPr lang="nl-BE" dirty="0"/>
                  <a:t> </a:t>
                </a:r>
                <a:r>
                  <a:rPr lang="nl-BE" dirty="0" err="1"/>
                  <a:t>results</a:t>
                </a:r>
                <a:endParaRPr lang="nl-BE" dirty="0"/>
              </a:p>
              <a:p>
                <a:r>
                  <a:rPr lang="nl-BE" dirty="0" err="1"/>
                  <a:t>Conclusion</a:t>
                </a:r>
                <a:r>
                  <a:rPr lang="nl-BE" dirty="0"/>
                  <a:t> </a:t>
                </a:r>
                <a:r>
                  <a:rPr lang="nl-BE" dirty="0" err="1"/>
                  <a:t>and</a:t>
                </a:r>
                <a:r>
                  <a:rPr lang="nl-BE" dirty="0"/>
                  <a:t> outlook</a:t>
                </a:r>
              </a:p>
              <a:p>
                <a:endParaRPr lang="nl-BE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1069" t="-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Overview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0650" y="6209999"/>
            <a:ext cx="3692550" cy="648000"/>
          </a:xfrm>
        </p:spPr>
        <p:txBody>
          <a:bodyPr/>
          <a:lstStyle/>
          <a:p>
            <a:r>
              <a:rPr lang="nl-NL" dirty="0" smtClean="0"/>
              <a:t>R. Coosemans et al.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580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12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76263" y="1313096"/>
                <a:ext cx="7991475" cy="439237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nl-BE" sz="28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nl-BE" sz="2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BE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nl-BE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nl-BE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nl-BE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sSub>
                        <m:sSubPr>
                          <m:ctrlPr>
                            <a:rPr lang="nl-BE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l-BE" sz="2800" i="1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nl-BE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 sz="2800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nl-BE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l-BE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sz="28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sSub>
                            <m:sSubPr>
                              <m:ctrlPr>
                                <a:rPr lang="nl-BE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l-BE" sz="280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sub>
                      </m:sSub>
                      <m:r>
                        <a:rPr lang="nl-BE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sSub>
                            <m:sSubPr>
                              <m:ctrlPr>
                                <a:rPr lang="nl-BE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l-BE" sz="2800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nl-BE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sz="28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sSub>
                            <m:sSubPr>
                              <m:ctrlPr>
                                <a:rPr lang="nl-BE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l-BE" sz="2800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sub>
                      </m:sSub>
                      <m:r>
                        <a:rPr lang="nl-BE" sz="2800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nl-BE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sz="28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sSub>
                            <m:sSubPr>
                              <m:ctrlPr>
                                <a:rPr lang="nl-BE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l-BE" sz="280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r>
                            <a:rPr lang="nl-BE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800" i="1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nl-BE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sz="28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sSub>
                            <m:sSubPr>
                              <m:ctrlPr>
                                <a:rPr lang="nl-BE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l-BE" sz="2800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r>
                            <a:rPr lang="nl-BE" sz="2800" b="0" i="1" smtClean="0">
                              <a:latin typeface="Cambria Math" panose="02040503050406030204" pitchFamily="18" charset="0"/>
                            </a:rPr>
                            <m:t>,|| </m:t>
                          </m:r>
                        </m:sub>
                      </m:sSub>
                      <m:r>
                        <a:rPr lang="nl-BE" sz="2800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nl-BE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sz="28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nl-BE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nl-BE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l-BE" sz="2800" i="1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nl-BE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l-BE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nl-B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Sup>
                                <m:sSubSupPr>
                                  <m:ctrlPr>
                                    <a:rPr lang="nl-BE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BE" sz="28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nl-BE" sz="2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  <m:sup>
                                  <m:r>
                                    <a:rPr lang="nl-BE" sz="2800" b="0" i="1" smtClean="0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nl-BE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nl-BE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l-BE" sz="28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nl-BE" sz="28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sub>
                                    <m:sup>
                                      <m:r>
                                        <a:rPr lang="nl-BE" sz="2800" b="0" i="1" smtClean="0">
                                          <a:latin typeface="Cambria Math" panose="02040503050406030204" pitchFamily="18" charset="0"/>
                                        </a:rPr>
                                        <m:t>′′</m:t>
                                      </m:r>
                                    </m:sup>
                                  </m:sSubSup>
                                </m:e>
                                <m:sup>
                                  <m:r>
                                    <a:rPr lang="nl-BE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num>
                        <m:den>
                          <m:r>
                            <a:rPr lang="nl-BE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nl-BE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sz="28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sSub>
                            <m:sSubPr>
                              <m:ctrlPr>
                                <a:rPr lang="nl-BE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l-BE" sz="2800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r>
                            <a:rPr lang="nl-BE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800" b="0" i="1" smtClean="0">
                              <a:latin typeface="Cambria Math" panose="02040503050406030204" pitchFamily="18" charset="0"/>
                            </a:rPr>
                            <m:t>|| </m:t>
                          </m:r>
                        </m:sub>
                      </m:sSub>
                    </m:oMath>
                  </m:oMathPara>
                </a14:m>
                <a:endParaRPr lang="nl-BE" sz="2800" dirty="0" smtClean="0"/>
              </a:p>
              <a:p>
                <a:pPr marL="0" indent="0">
                  <a:buNone/>
                </a:pPr>
                <a:endParaRPr lang="nl-BE" sz="2800" dirty="0" smtClean="0"/>
              </a:p>
              <a:p>
                <a:pPr marL="0" indent="0">
                  <a:buNone/>
                </a:pPr>
                <a:endParaRPr lang="nl-BE" sz="2800" dirty="0"/>
              </a:p>
              <a:p>
                <a:pPr marL="0" indent="0">
                  <a:buNone/>
                </a:pPr>
                <a:endParaRPr lang="nl-BE" dirty="0" smtClean="0"/>
              </a:p>
              <a:p>
                <a:pPr marL="0" indent="0">
                  <a:buNone/>
                </a:pPr>
                <a:endParaRPr lang="nl-B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576263" y="1313096"/>
                <a:ext cx="7991475" cy="439237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BE" dirty="0" err="1" smtClean="0"/>
                  <a:t>Analytically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derived</a:t>
                </a:r>
                <a:r>
                  <a:rPr lang="nl-B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nl-BE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nl-BE" dirty="0" smtClean="0"/>
                  <a:t> equation</a:t>
                </a:r>
                <a:endParaRPr lang="nl-BE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670" b="-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0650" y="6209999"/>
            <a:ext cx="3692550" cy="648000"/>
          </a:xfrm>
        </p:spPr>
        <p:txBody>
          <a:bodyPr/>
          <a:lstStyle/>
          <a:p>
            <a:r>
              <a:rPr lang="nl-NL" dirty="0" smtClean="0"/>
              <a:t>R. Coosemans et al.</a:t>
            </a:r>
            <a:endParaRPr lang="nl-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2CFCB9-EBF5-412C-A616-875BB9F4D835}"/>
              </a:ext>
            </a:extLst>
          </p:cNvPr>
          <p:cNvSpPr txBox="1"/>
          <p:nvPr/>
        </p:nvSpPr>
        <p:spPr>
          <a:xfrm>
            <a:off x="822347" y="6209999"/>
            <a:ext cx="4379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schemeClr val="bg1"/>
                </a:solidFill>
              </a:rPr>
              <a:t>[10] </a:t>
            </a:r>
            <a:r>
              <a:rPr lang="it-IT" sz="1200" dirty="0" smtClean="0">
                <a:solidFill>
                  <a:schemeClr val="bg1"/>
                </a:solidFill>
              </a:rPr>
              <a:t>R. Coosemans </a:t>
            </a:r>
            <a:r>
              <a:rPr lang="it-IT" sz="1200" dirty="0">
                <a:solidFill>
                  <a:schemeClr val="bg1"/>
                </a:solidFill>
              </a:rPr>
              <a:t>et al., </a:t>
            </a:r>
            <a:r>
              <a:rPr lang="it-IT" sz="1200" dirty="0" smtClean="0">
                <a:solidFill>
                  <a:schemeClr val="bg1"/>
                </a:solidFill>
              </a:rPr>
              <a:t>Phys. Plasmas (2021).</a:t>
            </a:r>
          </a:p>
        </p:txBody>
      </p:sp>
    </p:spTree>
    <p:extLst>
      <p:ext uri="{BB962C8B-B14F-4D97-AF65-F5344CB8AC3E}">
        <p14:creationId xmlns:p14="http://schemas.microsoft.com/office/powerpoint/2010/main" val="391775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13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BE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3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nl-BE" sz="3200" i="1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nl-BE" sz="3200" dirty="0"/>
                  <a:t> </a:t>
                </a:r>
                <a:r>
                  <a:rPr lang="nl-BE" sz="3200" dirty="0" smtClean="0"/>
                  <a:t>balance</a:t>
                </a:r>
                <a:endParaRPr lang="nl-BE" sz="3200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" r="6283"/>
          <a:stretch/>
        </p:blipFill>
        <p:spPr>
          <a:xfrm>
            <a:off x="1619941" y="1169851"/>
            <a:ext cx="6084061" cy="504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752876" y="1943336"/>
            <a:ext cx="2370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Interchange</a:t>
            </a:r>
            <a:r>
              <a:rPr lang="nl-BE" dirty="0" smtClean="0">
                <a:solidFill>
                  <a:schemeClr val="tx2"/>
                </a:solidFill>
              </a:rPr>
              <a:t> source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52876" y="4515349"/>
            <a:ext cx="193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>
                <a:solidFill>
                  <a:srgbClr val="C00000"/>
                </a:solidFill>
              </a:rPr>
              <a:t>Sheath</a:t>
            </a:r>
            <a:r>
              <a:rPr lang="nl-BE" dirty="0" smtClean="0">
                <a:solidFill>
                  <a:srgbClr val="C00000"/>
                </a:solidFill>
              </a:rPr>
              <a:t> </a:t>
            </a:r>
            <a:r>
              <a:rPr lang="nl-BE" dirty="0" err="1" smtClean="0">
                <a:solidFill>
                  <a:srgbClr val="C00000"/>
                </a:solidFill>
              </a:rPr>
              <a:t>loss</a:t>
            </a:r>
            <a:r>
              <a:rPr lang="nl-BE" dirty="0" smtClean="0">
                <a:solidFill>
                  <a:srgbClr val="C00000"/>
                </a:solidFill>
              </a:rPr>
              <a:t> </a:t>
            </a:r>
            <a:r>
              <a:rPr lang="nl-BE" dirty="0" err="1" smtClean="0">
                <a:solidFill>
                  <a:srgbClr val="C00000"/>
                </a:solidFill>
              </a:rPr>
              <a:t>sink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856614" y="2258716"/>
            <a:ext cx="896262" cy="363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211033" y="4338084"/>
            <a:ext cx="519442" cy="36193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3"/>
              <p:cNvSpPr txBox="1">
                <a:spLocks/>
              </p:cNvSpPr>
              <p:nvPr/>
            </p:nvSpPr>
            <p:spPr>
              <a:xfrm>
                <a:off x="2044106" y="215852"/>
                <a:ext cx="6912910" cy="1152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3200" smtClean="0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nl-BE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32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nl-BE" sz="3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nl-BE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nl-BE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sSub>
                        <m:sSubPr>
                          <m:ctrlPr>
                            <a:rPr lang="nl-BE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l-BE" sz="3200" i="1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nl-BE" sz="32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 sz="320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nl-BE" sz="32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l-BE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sz="32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sSub>
                            <m:sSubPr>
                              <m:ctrlPr>
                                <a:rPr lang="nl-BE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3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l-BE" sz="3200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sub>
                      </m:sSub>
                      <m:r>
                        <a:rPr lang="nl-BE" sz="3200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nl-BE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32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nl-BE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nl-BE" sz="32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nl-BE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32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nl-BE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nl-BE" sz="3200" dirty="0"/>
              </a:p>
            </p:txBody>
          </p:sp>
        </mc:Choice>
        <mc:Fallback xmlns="">
          <p:sp>
            <p:nvSpPr>
              <p:cNvPr id="19" name="Tit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106" y="215852"/>
                <a:ext cx="6912910" cy="1152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0650" y="6209999"/>
            <a:ext cx="3692550" cy="648000"/>
          </a:xfrm>
        </p:spPr>
        <p:txBody>
          <a:bodyPr/>
          <a:lstStyle/>
          <a:p>
            <a:r>
              <a:rPr lang="nl-NL" dirty="0" smtClean="0"/>
              <a:t>R. Coosemans et al.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953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dirty="0" err="1" smtClean="0"/>
              <a:t>Analytical</a:t>
            </a:r>
            <a:r>
              <a:rPr lang="nl-BE" sz="3200" dirty="0" smtClean="0"/>
              <a:t> </a:t>
            </a:r>
            <a:r>
              <a:rPr lang="nl-BE" sz="3200" dirty="0" err="1" smtClean="0"/>
              <a:t>interchange</a:t>
            </a:r>
            <a:r>
              <a:rPr lang="nl-BE" sz="3200" dirty="0" smtClean="0"/>
              <a:t> model</a:t>
            </a:r>
            <a:endParaRPr lang="nl-BE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nl-BE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32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nl-BE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nl-BE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nl-BE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  <m:sSub>
                            <m:sSubPr>
                              <m:ctrlPr>
                                <a:rPr lang="nl-BE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BE" sz="3200" i="1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nl-BE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BE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nl-BE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sz="32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l-BE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BE" sz="3200" i="1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nl-BE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nl-BE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nl-BE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sz="32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e>
                      </m:d>
                      <m:r>
                        <a:rPr lang="nl-BE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BE" sz="3200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m:rPr>
                          <m:sty m:val="p"/>
                        </m:rPr>
                        <a:rPr lang="nl-BE" sz="3200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nl-BE" sz="3200" b="0" i="1" smtClean="0">
                          <a:latin typeface="Cambria Math" panose="02040503050406030204" pitchFamily="18" charset="0"/>
                        </a:rPr>
                        <m:t>⁡(</m:t>
                      </m:r>
                      <m:sSup>
                        <m:sSupPr>
                          <m:ctrlPr>
                            <a:rPr lang="nl-BE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l-BE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BE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BE" sz="3200" i="1" dirty="0">
                  <a:latin typeface="Cambria Math" panose="02040503050406030204" pitchFamily="18" charset="0"/>
                </a:endParaRPr>
              </a:p>
              <a:p>
                <a:pPr>
                  <a:buFont typeface="Symbol" panose="05050102010706020507" pitchFamily="18" charset="2"/>
                  <a:buChar char="Þ"/>
                </a:pPr>
                <a:r>
                  <a:rPr lang="nl-BE" dirty="0" err="1"/>
                  <a:t>Interchange</a:t>
                </a:r>
                <a:r>
                  <a:rPr lang="nl-BE" dirty="0"/>
                  <a:t> </a:t>
                </a:r>
                <a:r>
                  <a:rPr lang="nl-BE" dirty="0" smtClean="0"/>
                  <a:t>~ </a:t>
                </a:r>
                <a:r>
                  <a:rPr lang="nl-BE" dirty="0" err="1" smtClean="0"/>
                  <a:t>anomalous</a:t>
                </a:r>
                <a:r>
                  <a:rPr lang="nl-BE" dirty="0" smtClean="0"/>
                  <a:t> </a:t>
                </a:r>
                <a:r>
                  <a:rPr lang="nl-BE" dirty="0"/>
                  <a:t>heat </a:t>
                </a:r>
                <a:r>
                  <a:rPr lang="nl-BE" dirty="0" smtClean="0"/>
                  <a:t>flux</a:t>
                </a:r>
              </a:p>
              <a:p>
                <a:pPr>
                  <a:buFont typeface="Symbol" panose="05050102010706020507" pitchFamily="18" charset="2"/>
                  <a:buChar char="Þ"/>
                </a:pPr>
                <a:endParaRPr lang="nl-BE" dirty="0" smtClean="0"/>
              </a:p>
              <a:p>
                <a:pPr>
                  <a:buFont typeface="Symbol" panose="05050102010706020507" pitchFamily="18" charset="2"/>
                  <a:buChar char="Þ"/>
                </a:pPr>
                <a:endParaRPr lang="nl-B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32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nl-BE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nl-BE" sz="3200" i="1">
                          <a:latin typeface="Cambria Math" panose="02040503050406030204" pitchFamily="18" charset="0"/>
                        </a:rPr>
                        <m:t>≈</m:t>
                      </m:r>
                      <m:d>
                        <m:dPr>
                          <m:ctrlPr>
                            <a:rPr lang="nl-BE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l-BE" sz="3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nl-BE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nl-BE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3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nl-BE" sz="3200" i="1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</m:e>
                          </m:rad>
                          <m:acc>
                            <m:accPr>
                              <m:chr m:val="̃"/>
                              <m:ctrlPr>
                                <a:rPr lang="nl-BE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3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  <m:r>
                            <a:rPr lang="nl-BE" sz="3200" i="1">
                              <a:latin typeface="Cambria Math" panose="02040503050406030204" pitchFamily="18" charset="0"/>
                            </a:rPr>
                            <m:t>𝛻</m:t>
                          </m:r>
                          <m:acc>
                            <m:accPr>
                              <m:chr m:val="̅"/>
                              <m:ctrlPr>
                                <a:rPr lang="nl-BE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nl-BE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l-BE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l-BE" sz="3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nl-BE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nl-BE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rad>
                            <m:radPr>
                              <m:degHide m:val="on"/>
                              <m:ctrlPr>
                                <a:rPr lang="nl-BE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nl-BE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3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nl-BE" sz="3200" i="1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</m:e>
                          </m:rad>
                          <m:r>
                            <a:rPr lang="nl-BE" sz="3200" i="1">
                              <a:latin typeface="Cambria Math" panose="02040503050406030204" pitchFamily="18" charset="0"/>
                            </a:rPr>
                            <m:t>𝛻</m:t>
                          </m:r>
                          <m:acc>
                            <m:accPr>
                              <m:chr m:val="̃"/>
                              <m:ctrlPr>
                                <a:rPr lang="nl-BE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3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r>
                        <a:rPr lang="nl-BE" sz="32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BE" sz="3200">
                          <a:latin typeface="Cambria Math" panose="02040503050406030204" pitchFamily="18" charset="0"/>
                        </a:rPr>
                        <m:t>𝛻</m:t>
                      </m:r>
                      <m:r>
                        <m:rPr>
                          <m:sty m:val="p"/>
                        </m:rPr>
                        <a:rPr lang="nl-BE" sz="320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nl-BE" sz="3200" i="1">
                          <a:latin typeface="Cambria Math" panose="02040503050406030204" pitchFamily="18" charset="0"/>
                        </a:rPr>
                        <m:t>⁡(</m:t>
                      </m:r>
                      <m:sSup>
                        <m:sSupPr>
                          <m:ctrlPr>
                            <a:rPr lang="nl-BE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32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l-BE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BE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BE" sz="3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nl-BE" sz="3200" i="1" dirty="0">
                  <a:latin typeface="Cambria Math" panose="02040503050406030204" pitchFamily="18" charset="0"/>
                </a:endParaRPr>
              </a:p>
              <a:p>
                <a:pPr>
                  <a:buFont typeface="Symbol" panose="05050102010706020507" pitchFamily="18" charset="2"/>
                  <a:buChar char="Þ"/>
                </a:pPr>
                <a:r>
                  <a:rPr lang="nl-BE" dirty="0" err="1" smtClean="0"/>
                  <a:t>Interchange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directly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related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to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mean</a:t>
                </a:r>
                <a:r>
                  <a:rPr lang="nl-BE" dirty="0" smtClean="0"/>
                  <a:t>-field </a:t>
                </a:r>
                <a:r>
                  <a:rPr lang="nl-BE" dirty="0" err="1" smtClean="0"/>
                  <a:t>gradients</a:t>
                </a:r>
                <a:endParaRPr lang="nl-BE" dirty="0" smtClean="0"/>
              </a:p>
              <a:p>
                <a:pPr>
                  <a:buFont typeface="Symbol" panose="05050102010706020507" pitchFamily="18" charset="2"/>
                  <a:buChar char="Þ"/>
                </a:pPr>
                <a:endParaRPr lang="nl-BE" dirty="0" smtClean="0"/>
              </a:p>
              <a:p>
                <a:pPr marL="0" indent="0">
                  <a:buNone/>
                </a:pPr>
                <a:endParaRPr lang="nl-B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nl-B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nl-B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nl-BE" i="1" dirty="0">
                  <a:latin typeface="Cambria Math" panose="02040503050406030204" pitchFamily="18" charset="0"/>
                </a:endParaRPr>
              </a:p>
              <a:p>
                <a:endParaRPr lang="nl-BE" dirty="0" smtClean="0"/>
              </a:p>
              <a:p>
                <a:endParaRPr lang="nl-BE" dirty="0"/>
              </a:p>
              <a:p>
                <a:endParaRPr lang="nl-BE" dirty="0"/>
              </a:p>
              <a:p>
                <a:endParaRPr lang="nl-BE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1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0650" y="6209999"/>
            <a:ext cx="3692550" cy="648000"/>
          </a:xfrm>
        </p:spPr>
        <p:txBody>
          <a:bodyPr/>
          <a:lstStyle/>
          <a:p>
            <a:r>
              <a:rPr lang="nl-NL" dirty="0" smtClean="0"/>
              <a:t>R. Coosemans et al.</a:t>
            </a:r>
            <a:endParaRPr lang="nl-N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2CFCB9-EBF5-412C-A616-875BB9F4D835}"/>
              </a:ext>
            </a:extLst>
          </p:cNvPr>
          <p:cNvSpPr txBox="1"/>
          <p:nvPr/>
        </p:nvSpPr>
        <p:spPr>
          <a:xfrm>
            <a:off x="822347" y="6209999"/>
            <a:ext cx="4379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schemeClr val="bg1"/>
                </a:solidFill>
              </a:rPr>
              <a:t>[10] </a:t>
            </a:r>
            <a:r>
              <a:rPr lang="it-IT" sz="1200" dirty="0" smtClean="0">
                <a:solidFill>
                  <a:schemeClr val="bg1"/>
                </a:solidFill>
              </a:rPr>
              <a:t>R. Coosemans </a:t>
            </a:r>
            <a:r>
              <a:rPr lang="it-IT" sz="1200" dirty="0">
                <a:solidFill>
                  <a:schemeClr val="bg1"/>
                </a:solidFill>
              </a:rPr>
              <a:t>et al., </a:t>
            </a:r>
            <a:r>
              <a:rPr lang="it-IT" sz="1200" dirty="0" smtClean="0">
                <a:solidFill>
                  <a:schemeClr val="bg1"/>
                </a:solidFill>
              </a:rPr>
              <a:t>Phys. Plasmas (2021).</a:t>
            </a:r>
          </a:p>
        </p:txBody>
      </p:sp>
    </p:spTree>
    <p:extLst>
      <p:ext uri="{BB962C8B-B14F-4D97-AF65-F5344CB8AC3E}">
        <p14:creationId xmlns:p14="http://schemas.microsoft.com/office/powerpoint/2010/main" val="97221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15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nl-BE" sz="3200" dirty="0" err="1" smtClean="0"/>
                  <a:t>Regression</a:t>
                </a:r>
                <a:r>
                  <a:rPr lang="nl-BE" sz="3200" dirty="0" smtClean="0"/>
                  <a:t> model </a:t>
                </a:r>
                <a:r>
                  <a:rPr lang="nl-BE" sz="3200" dirty="0" err="1" smtClean="0"/>
                  <a:t>for</a:t>
                </a:r>
                <a:r>
                  <a:rPr lang="nl-BE" sz="3200" dirty="0" smtClean="0"/>
                  <a:t> </a:t>
                </a:r>
                <a:r>
                  <a:rPr lang="nl-BE" sz="3200" dirty="0" err="1" smtClean="0"/>
                  <a:t>sheath</a:t>
                </a:r>
                <a:r>
                  <a:rPr lang="nl-BE" sz="3200" dirty="0" smtClean="0"/>
                  <a:t> </a:t>
                </a:r>
                <a:r>
                  <a:rPr lang="nl-BE" sz="3200" dirty="0" err="1" smtClean="0"/>
                  <a:t>loss</a:t>
                </a:r>
                <a:r>
                  <a:rPr lang="nl-BE" sz="32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3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nl-BE" sz="3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nl-BE" sz="3200" i="1"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nl-BE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sz="3200" i="1">
                            <a:latin typeface="Cambria Math" panose="02040503050406030204" pitchFamily="18" charset="0"/>
                          </a:rPr>
                          <m:t>𝜎</m:t>
                        </m:r>
                        <m:sSub>
                          <m:sSubPr>
                            <m:ctrlPr>
                              <a:rPr lang="nl-BE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nl-BE" sz="3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nl-BE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nl-BE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nl-BE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BE" sz="32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nl-BE" sz="32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rad>
                      </m:den>
                    </m:f>
                    <m:acc>
                      <m:accPr>
                        <m:chr m:val="̅"/>
                        <m:ctrlPr>
                          <a:rPr lang="nl-BE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sSub>
                      <m:sSubPr>
                        <m:ctrlPr>
                          <a:rPr lang="nl-BE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3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nl-BE" sz="3200" i="1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endParaRPr lang="nl-BE" sz="3200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" r="7284"/>
          <a:stretch/>
        </p:blipFill>
        <p:spPr>
          <a:xfrm>
            <a:off x="4756298" y="1989000"/>
            <a:ext cx="4295554" cy="3600000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13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" r="6682"/>
          <a:stretch/>
        </p:blipFill>
        <p:spPr>
          <a:xfrm>
            <a:off x="113414" y="1989000"/>
            <a:ext cx="4366438" cy="3600000"/>
          </a:xfr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0650" y="6209999"/>
            <a:ext cx="3692550" cy="648000"/>
          </a:xfrm>
        </p:spPr>
        <p:txBody>
          <a:bodyPr/>
          <a:lstStyle/>
          <a:p>
            <a:r>
              <a:rPr lang="nl-NL" dirty="0" smtClean="0"/>
              <a:t>R. Coosemans et al.</a:t>
            </a:r>
            <a:endParaRPr lang="nl-N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2CFCB9-EBF5-412C-A616-875BB9F4D835}"/>
              </a:ext>
            </a:extLst>
          </p:cNvPr>
          <p:cNvSpPr txBox="1"/>
          <p:nvPr/>
        </p:nvSpPr>
        <p:spPr>
          <a:xfrm>
            <a:off x="822347" y="6209999"/>
            <a:ext cx="4379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schemeClr val="bg1"/>
                </a:solidFill>
              </a:rPr>
              <a:t>[11] </a:t>
            </a:r>
            <a:r>
              <a:rPr lang="it-IT" sz="1200" dirty="0" smtClean="0">
                <a:solidFill>
                  <a:schemeClr val="bg1"/>
                </a:solidFill>
              </a:rPr>
              <a:t>R. De Wolf </a:t>
            </a:r>
            <a:r>
              <a:rPr lang="it-IT" sz="1200" dirty="0">
                <a:solidFill>
                  <a:schemeClr val="bg1"/>
                </a:solidFill>
              </a:rPr>
              <a:t>et al., </a:t>
            </a:r>
            <a:r>
              <a:rPr lang="it-IT" sz="1200" dirty="0" smtClean="0">
                <a:solidFill>
                  <a:schemeClr val="bg1"/>
                </a:solidFill>
              </a:rPr>
              <a:t>Nucl. Fusion (2021).</a:t>
            </a:r>
          </a:p>
        </p:txBody>
      </p:sp>
    </p:spTree>
    <p:extLst>
      <p:ext uri="{BB962C8B-B14F-4D97-AF65-F5344CB8AC3E}">
        <p14:creationId xmlns:p14="http://schemas.microsoft.com/office/powerpoint/2010/main" val="73897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dirty="0"/>
              <a:t>Series </a:t>
            </a:r>
            <a:r>
              <a:rPr lang="nl-BE" sz="3200" dirty="0" err="1" smtClean="0"/>
              <a:t>expansion</a:t>
            </a:r>
            <a:r>
              <a:rPr lang="nl-BE" sz="3200" dirty="0" smtClean="0"/>
              <a:t> </a:t>
            </a:r>
            <a:r>
              <a:rPr lang="nl-BE" sz="3200" dirty="0" err="1" smtClean="0"/>
              <a:t>for</a:t>
            </a:r>
            <a:r>
              <a:rPr lang="nl-BE" sz="3200" dirty="0" smtClean="0"/>
              <a:t> </a:t>
            </a:r>
            <a:r>
              <a:rPr lang="nl-BE" sz="3200" dirty="0" err="1" smtClean="0"/>
              <a:t>sheath</a:t>
            </a:r>
            <a:r>
              <a:rPr lang="nl-BE" sz="3200" dirty="0" smtClean="0"/>
              <a:t> </a:t>
            </a:r>
            <a:r>
              <a:rPr lang="nl-BE" sz="3200" dirty="0" err="1" smtClean="0"/>
              <a:t>loss</a:t>
            </a:r>
            <a:r>
              <a:rPr lang="nl-BE" sz="3200" dirty="0" smtClean="0"/>
              <a:t> term</a:t>
            </a:r>
            <a:endParaRPr lang="nl-BE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76263" y="1479658"/>
                <a:ext cx="7991475" cy="439237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nl-BE" sz="30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3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nl-BE" sz="3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nl-BE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BE" sz="2800">
                          <a:latin typeface="Cambria Math" panose="02040503050406030204" pitchFamily="18" charset="0"/>
                        </a:rPr>
                        <m:t>𝜎</m:t>
                      </m:r>
                      <m:acc>
                        <m:accPr>
                          <m:chr m:val="̅"/>
                          <m:ctrlPr>
                            <a:rPr lang="nl-BE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nl-BE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BE" sz="280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280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</m:acc>
                      <m:r>
                        <a:rPr lang="nl-BE" sz="3000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nl-BE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3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nl-BE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BE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3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nl-BE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BE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3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nl-BE" sz="3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nl-BE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30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acc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acc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𝜎</m:t>
                      </m:r>
                      <m:f>
                        <m:f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acc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′2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i="1">
                          <a:latin typeface="Cambria Math" panose="02040503050406030204" pitchFamily="18" charset="0"/>
                        </a:rPr>
                        <m:t>𝜎</m:t>
                      </m:r>
                      <m:f>
                        <m:f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num>
                        <m:den>
                          <m:sSubSup>
                            <m:sSubSup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acc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bSup>
                        </m:e>
                      </m:acc>
                    </m:oMath>
                  </m:oMathPara>
                </a14:m>
                <a:endParaRPr lang="nl-BE" dirty="0" smtClean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576263" y="1479658"/>
                <a:ext cx="7991475" cy="439237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0650" y="6209999"/>
            <a:ext cx="3692550" cy="648000"/>
          </a:xfrm>
        </p:spPr>
        <p:txBody>
          <a:bodyPr/>
          <a:lstStyle/>
          <a:p>
            <a:r>
              <a:rPr lang="nl-NL" dirty="0" smtClean="0"/>
              <a:t>R. Coosemans et al.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0"/>
              <p:cNvSpPr txBox="1">
                <a:spLocks/>
              </p:cNvSpPr>
              <p:nvPr/>
            </p:nvSpPr>
            <p:spPr>
              <a:xfrm>
                <a:off x="6782980" y="3410434"/>
                <a:ext cx="2361020" cy="21470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BE" sz="2600" b="0" i="1" smtClean="0">
                          <a:latin typeface="Cambria Math" panose="02040503050406030204" pitchFamily="18" charset="0"/>
                        </a:rPr>
                        <m:t>≈0</m:t>
                      </m:r>
                    </m:oMath>
                  </m:oMathPara>
                </a14:m>
                <a:endParaRPr lang="nl-BE" sz="26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60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BE" sz="26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nl-BE" sz="2600" dirty="0" smtClean="0"/>
                  <a:t> Large </a:t>
                </a:r>
                <a:r>
                  <a:rPr lang="nl-BE" sz="2600" dirty="0" err="1" smtClean="0"/>
                  <a:t>sink</a:t>
                </a:r>
                <a:endParaRPr lang="nl-BE" sz="2600" dirty="0" smtClean="0"/>
              </a:p>
              <a:p>
                <a:pPr marL="0" indent="0">
                  <a:buNone/>
                </a:pPr>
                <a:endParaRPr lang="nl-BE" sz="26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BE" sz="26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nl-BE" sz="2600" dirty="0" smtClean="0"/>
                  <a:t> Large source</a:t>
                </a:r>
              </a:p>
              <a:p>
                <a:endParaRPr lang="nl-BE" dirty="0" smtClean="0"/>
              </a:p>
              <a:p>
                <a:endParaRPr lang="nl-BE" dirty="0"/>
              </a:p>
              <a:p>
                <a:endParaRPr lang="nl-BE" dirty="0"/>
              </a:p>
              <a:p>
                <a:endParaRPr lang="nl-BE" dirty="0" smtClean="0"/>
              </a:p>
              <a:p>
                <a:endParaRPr lang="nl-BE" dirty="0"/>
              </a:p>
              <a:p>
                <a:endParaRPr lang="nl-BE" dirty="0" smtClean="0"/>
              </a:p>
              <a:p>
                <a:endParaRPr lang="nl-BE" dirty="0"/>
              </a:p>
              <a:p>
                <a:endParaRPr lang="nl-BE" dirty="0" smtClean="0"/>
              </a:p>
            </p:txBody>
          </p:sp>
        </mc:Choice>
        <mc:Fallback xmlns="">
          <p:sp>
            <p:nvSpPr>
              <p:cNvPr id="7" name="Content Placeholder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980" y="3410434"/>
                <a:ext cx="2361020" cy="2147086"/>
              </a:xfrm>
              <a:prstGeom prst="rect">
                <a:avLst/>
              </a:prstGeom>
              <a:blipFill>
                <a:blip r:embed="rId4"/>
                <a:stretch>
                  <a:fillRect r="-2067" b="-5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52CFCB9-EBF5-412C-A616-875BB9F4D835}"/>
              </a:ext>
            </a:extLst>
          </p:cNvPr>
          <p:cNvSpPr txBox="1"/>
          <p:nvPr/>
        </p:nvSpPr>
        <p:spPr>
          <a:xfrm>
            <a:off x="822347" y="6209999"/>
            <a:ext cx="4379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schemeClr val="bg1"/>
                </a:solidFill>
              </a:rPr>
              <a:t>[12] </a:t>
            </a:r>
            <a:r>
              <a:rPr lang="it-IT" sz="1200" dirty="0">
                <a:solidFill>
                  <a:schemeClr val="bg1"/>
                </a:solidFill>
              </a:rPr>
              <a:t>C</a:t>
            </a:r>
            <a:r>
              <a:rPr lang="it-IT" sz="1200" dirty="0" smtClean="0">
                <a:solidFill>
                  <a:schemeClr val="bg1"/>
                </a:solidFill>
              </a:rPr>
              <a:t>. Baudoin </a:t>
            </a:r>
            <a:r>
              <a:rPr lang="it-IT" sz="1200" dirty="0">
                <a:solidFill>
                  <a:schemeClr val="bg1"/>
                </a:solidFill>
              </a:rPr>
              <a:t>et al., </a:t>
            </a:r>
            <a:r>
              <a:rPr lang="it-IT" sz="1200" dirty="0" smtClean="0">
                <a:solidFill>
                  <a:schemeClr val="bg1"/>
                </a:solidFill>
              </a:rPr>
              <a:t>Contrib. Plasma Phys. (2016).</a:t>
            </a:r>
          </a:p>
          <a:p>
            <a:r>
              <a:rPr lang="it-IT" sz="1200" dirty="0" smtClean="0">
                <a:solidFill>
                  <a:schemeClr val="bg1"/>
                </a:solidFill>
              </a:rPr>
              <a:t>[13] </a:t>
            </a:r>
            <a:r>
              <a:rPr lang="it-IT" sz="1200" dirty="0">
                <a:solidFill>
                  <a:schemeClr val="bg1"/>
                </a:solidFill>
              </a:rPr>
              <a:t>C. </a:t>
            </a:r>
            <a:r>
              <a:rPr lang="it-IT" sz="1200" dirty="0" smtClean="0">
                <a:solidFill>
                  <a:schemeClr val="bg1"/>
                </a:solidFill>
              </a:rPr>
              <a:t>Baudoin</a:t>
            </a:r>
            <a:r>
              <a:rPr lang="en-US" sz="1200" dirty="0" smtClean="0">
                <a:solidFill>
                  <a:schemeClr val="bg1"/>
                </a:solidFill>
              </a:rPr>
              <a:t>, </a:t>
            </a:r>
            <a:r>
              <a:rPr lang="en-US" sz="1200" dirty="0">
                <a:solidFill>
                  <a:schemeClr val="bg1"/>
                </a:solidFill>
              </a:rPr>
              <a:t>PhD thesis (2018).</a:t>
            </a:r>
          </a:p>
          <a:p>
            <a:endParaRPr lang="it-IT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02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17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nl-BE" sz="3200" dirty="0" smtClean="0"/>
                  <a:t>Seperate model </a:t>
                </a:r>
                <a:r>
                  <a:rPr lang="nl-BE" sz="3200" dirty="0" err="1" smtClean="0"/>
                  <a:t>required</a:t>
                </a:r>
                <a:r>
                  <a:rPr lang="nl-BE" sz="3200" dirty="0" smtClean="0"/>
                  <a:t> </a:t>
                </a:r>
                <a:r>
                  <a:rPr lang="nl-BE" sz="3200" dirty="0" err="1" smtClean="0"/>
                  <a:t>for</a:t>
                </a:r>
                <a:r>
                  <a:rPr lang="nl-BE" sz="3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nl-BE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BE" sz="3200" dirty="0" err="1" smtClean="0"/>
                  <a:t>and</a:t>
                </a:r>
                <a:r>
                  <a:rPr lang="nl-BE" sz="3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nl-BE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nl-BE" sz="3200" dirty="0" smtClean="0"/>
                  <a:t>?</a:t>
                </a:r>
                <a:endParaRPr lang="nl-BE" sz="3200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76263" y="1316634"/>
            <a:ext cx="7991475" cy="4392376"/>
          </a:xfrm>
        </p:spPr>
        <p:txBody>
          <a:bodyPr>
            <a:normAutofit/>
          </a:bodyPr>
          <a:lstStyle/>
          <a:p>
            <a:endParaRPr lang="en-US" i="1" dirty="0" smtClean="0">
              <a:latin typeface="Cambria Math" panose="02040503050406030204" pitchFamily="18" charset="0"/>
            </a:endParaRPr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" r="6646"/>
          <a:stretch/>
        </p:blipFill>
        <p:spPr>
          <a:xfrm>
            <a:off x="4866640" y="1989000"/>
            <a:ext cx="4277360" cy="36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" r="6753"/>
          <a:stretch/>
        </p:blipFill>
        <p:spPr>
          <a:xfrm>
            <a:off x="40640" y="1989000"/>
            <a:ext cx="4348480" cy="3600000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0650" y="6209999"/>
            <a:ext cx="3692550" cy="648000"/>
          </a:xfrm>
        </p:spPr>
        <p:txBody>
          <a:bodyPr/>
          <a:lstStyle/>
          <a:p>
            <a:r>
              <a:rPr lang="nl-NL" dirty="0" smtClean="0"/>
              <a:t>R. Coosemans et al.</a:t>
            </a:r>
            <a:endParaRPr lang="nl-N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2CFCB9-EBF5-412C-A616-875BB9F4D835}"/>
              </a:ext>
            </a:extLst>
          </p:cNvPr>
          <p:cNvSpPr txBox="1"/>
          <p:nvPr/>
        </p:nvSpPr>
        <p:spPr>
          <a:xfrm>
            <a:off x="822347" y="6209999"/>
            <a:ext cx="4379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schemeClr val="bg1"/>
                </a:solidFill>
              </a:rPr>
              <a:t>[12] </a:t>
            </a:r>
            <a:r>
              <a:rPr lang="it-IT" sz="1200" dirty="0" smtClean="0">
                <a:solidFill>
                  <a:schemeClr val="bg1"/>
                </a:solidFill>
              </a:rPr>
              <a:t>C. Baudoin </a:t>
            </a:r>
            <a:r>
              <a:rPr lang="it-IT" sz="1200" dirty="0">
                <a:solidFill>
                  <a:schemeClr val="bg1"/>
                </a:solidFill>
              </a:rPr>
              <a:t>et al., </a:t>
            </a:r>
            <a:r>
              <a:rPr lang="it-IT" sz="1200" dirty="0" smtClean="0">
                <a:solidFill>
                  <a:schemeClr val="bg1"/>
                </a:solidFill>
              </a:rPr>
              <a:t>Contrib. Plasma Phys. (2016).</a:t>
            </a:r>
          </a:p>
          <a:p>
            <a:r>
              <a:rPr lang="it-IT" sz="1200" dirty="0" smtClean="0">
                <a:solidFill>
                  <a:schemeClr val="bg1"/>
                </a:solidFill>
              </a:rPr>
              <a:t>[13] </a:t>
            </a:r>
            <a:r>
              <a:rPr lang="it-IT" sz="1200" dirty="0">
                <a:solidFill>
                  <a:schemeClr val="bg1"/>
                </a:solidFill>
              </a:rPr>
              <a:t>C. </a:t>
            </a:r>
            <a:r>
              <a:rPr lang="it-IT" sz="1200" dirty="0" smtClean="0">
                <a:solidFill>
                  <a:schemeClr val="bg1"/>
                </a:solidFill>
              </a:rPr>
              <a:t>Baudoin</a:t>
            </a:r>
            <a:r>
              <a:rPr lang="en-US" sz="1200" dirty="0" smtClean="0">
                <a:solidFill>
                  <a:schemeClr val="bg1"/>
                </a:solidFill>
              </a:rPr>
              <a:t>, </a:t>
            </a:r>
            <a:r>
              <a:rPr lang="en-US" sz="1200" dirty="0">
                <a:solidFill>
                  <a:schemeClr val="bg1"/>
                </a:solidFill>
              </a:rPr>
              <a:t>PhD thesis (2018).</a:t>
            </a:r>
          </a:p>
          <a:p>
            <a:endParaRPr lang="it-IT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13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18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nl-BE" sz="3200" dirty="0" smtClean="0"/>
                  <a:t>Model error </a:t>
                </a:r>
                <a14:m>
                  <m:oMath xmlns:m="http://schemas.openxmlformats.org/officeDocument/2006/math">
                    <m:r>
                      <a:rPr lang="nl-BE" sz="3200" b="0" i="1" smtClean="0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nl-BE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nl-BE" sz="32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sSub>
                          <m:sSubPr>
                            <m:ctrlPr>
                              <a:rPr lang="nl-BE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3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l-BE" sz="3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endParaRPr lang="nl-BE" sz="3200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76263" y="1316634"/>
            <a:ext cx="7991475" cy="4392376"/>
          </a:xfrm>
        </p:spPr>
        <p:txBody>
          <a:bodyPr>
            <a:normAutofit/>
          </a:bodyPr>
          <a:lstStyle/>
          <a:p>
            <a:endParaRPr lang="en-US" i="1" dirty="0" smtClean="0">
              <a:latin typeface="Cambria Math" panose="02040503050406030204" pitchFamily="18" charset="0"/>
            </a:endParaRPr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0650" y="6209999"/>
            <a:ext cx="3692550" cy="648000"/>
          </a:xfrm>
        </p:spPr>
        <p:txBody>
          <a:bodyPr/>
          <a:lstStyle/>
          <a:p>
            <a:r>
              <a:rPr lang="nl-NL" dirty="0" smtClean="0"/>
              <a:t>R. Coosemans et al.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992" y="1169999"/>
            <a:ext cx="6369753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6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19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BE" dirty="0" smtClean="0"/>
                  <a:t>Introduction &amp; research approach</a:t>
                </a:r>
                <a:endParaRPr lang="nl-BE" dirty="0"/>
              </a:p>
              <a:p>
                <a:r>
                  <a:rPr lang="nl-BE" dirty="0" err="1"/>
                  <a:t>Anisothermal</a:t>
                </a:r>
                <a:r>
                  <a:rPr lang="nl-BE" dirty="0"/>
                  <a:t> </a:t>
                </a:r>
                <a:r>
                  <a:rPr lang="nl-BE" dirty="0" err="1"/>
                  <a:t>ExB</a:t>
                </a:r>
                <a:r>
                  <a:rPr lang="nl-BE" dirty="0"/>
                  <a:t> turbulent </a:t>
                </a:r>
                <a:r>
                  <a:rPr lang="nl-BE" dirty="0" smtClean="0"/>
                  <a:t>transport</a:t>
                </a:r>
                <a:endParaRPr lang="nl-BE" dirty="0"/>
              </a:p>
              <a:p>
                <a:r>
                  <a:rPr lang="nl-BE" dirty="0"/>
                  <a:t>Anisothermal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nl-BE" dirty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nl-BE" dirty="0"/>
                  <a:t> balance</a:t>
                </a:r>
              </a:p>
              <a:p>
                <a:r>
                  <a:rPr lang="nl-BE" dirty="0" smtClean="0">
                    <a:solidFill>
                      <a:srgbClr val="FF0000"/>
                    </a:solidFill>
                  </a:rPr>
                  <a:t>Full model </a:t>
                </a:r>
                <a:r>
                  <a:rPr lang="nl-BE" dirty="0" err="1" smtClean="0">
                    <a:solidFill>
                      <a:srgbClr val="FF0000"/>
                    </a:solidFill>
                  </a:rPr>
                  <a:t>and</a:t>
                </a:r>
                <a:r>
                  <a:rPr lang="nl-BE" dirty="0" smtClean="0">
                    <a:solidFill>
                      <a:srgbClr val="FF0000"/>
                    </a:solidFill>
                  </a:rPr>
                  <a:t> </a:t>
                </a:r>
                <a:r>
                  <a:rPr lang="nl-BE" dirty="0" err="1" smtClean="0">
                    <a:solidFill>
                      <a:srgbClr val="FF0000"/>
                    </a:solidFill>
                  </a:rPr>
                  <a:t>results</a:t>
                </a:r>
                <a:endParaRPr lang="nl-BE" dirty="0" smtClean="0">
                  <a:solidFill>
                    <a:srgbClr val="FF0000"/>
                  </a:solidFill>
                </a:endParaRPr>
              </a:p>
              <a:p>
                <a:r>
                  <a:rPr lang="nl-BE" dirty="0" err="1" smtClean="0"/>
                  <a:t>Conclusion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and</a:t>
                </a:r>
                <a:r>
                  <a:rPr lang="nl-BE" dirty="0" smtClean="0"/>
                  <a:t> outlook</a:t>
                </a:r>
              </a:p>
              <a:p>
                <a:endParaRPr lang="nl-BE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1069" t="-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Overview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0650" y="6209999"/>
            <a:ext cx="3692550" cy="648000"/>
          </a:xfrm>
        </p:spPr>
        <p:txBody>
          <a:bodyPr/>
          <a:lstStyle/>
          <a:p>
            <a:r>
              <a:rPr lang="nl-NL" dirty="0" smtClean="0"/>
              <a:t>R. Coosemans et al.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403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Research approach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095785" y="2265021"/>
            <a:ext cx="3118199" cy="2599575"/>
            <a:chOff x="2482729" y="2257309"/>
            <a:chExt cx="3118199" cy="2599575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/>
            <a:srcRect l="2429" t="1718" r="12208" b="1654"/>
            <a:stretch/>
          </p:blipFill>
          <p:spPr>
            <a:xfrm>
              <a:off x="2482729" y="2257309"/>
              <a:ext cx="3118199" cy="2599575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2938560" y="2465096"/>
              <a:ext cx="2564091" cy="2116705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230211" y="1695328"/>
            <a:ext cx="1570636" cy="3576014"/>
            <a:chOff x="7603842" y="1655999"/>
            <a:chExt cx="1570636" cy="357601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/>
            <a:srcRect r="30401" b="666"/>
            <a:stretch/>
          </p:blipFill>
          <p:spPr>
            <a:xfrm>
              <a:off x="7603842" y="1655999"/>
              <a:ext cx="1510664" cy="357601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7930242" y="2557159"/>
              <a:ext cx="1244236" cy="1840171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Arrow Connector 18"/>
          <p:cNvCxnSpPr>
            <a:endCxn id="18" idx="0"/>
          </p:cNvCxnSpPr>
          <p:nvPr/>
        </p:nvCxnSpPr>
        <p:spPr>
          <a:xfrm>
            <a:off x="4685212" y="1622241"/>
            <a:ext cx="3493517" cy="974247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904" y="1955934"/>
            <a:ext cx="2535634" cy="3032867"/>
            <a:chOff x="-1026070" y="1939566"/>
            <a:chExt cx="2535634" cy="303286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/>
            <a:srcRect l="57027"/>
            <a:stretch/>
          </p:blipFill>
          <p:spPr>
            <a:xfrm>
              <a:off x="-1026070" y="1939566"/>
              <a:ext cx="2494571" cy="3032867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098135" y="4602572"/>
              <a:ext cx="4114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[1]</a:t>
              </a:r>
              <a:endParaRPr lang="en-US" sz="14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59290" y="3345921"/>
              <a:ext cx="320513" cy="367216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429097" y="2372435"/>
              <a:ext cx="1621731" cy="2215402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Connector 20"/>
          <p:cNvCxnSpPr>
            <a:stCxn id="20" idx="0"/>
          </p:cNvCxnSpPr>
          <p:nvPr/>
        </p:nvCxnSpPr>
        <p:spPr>
          <a:xfrm flipV="1">
            <a:off x="1411743" y="1622241"/>
            <a:ext cx="3273469" cy="76656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7" idx="3"/>
            <a:endCxn id="18" idx="1"/>
          </p:cNvCxnSpPr>
          <p:nvPr/>
        </p:nvCxnSpPr>
        <p:spPr>
          <a:xfrm flipV="1">
            <a:off x="6115707" y="3516574"/>
            <a:ext cx="1440904" cy="14587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5" idx="3"/>
            <a:endCxn id="27" idx="1"/>
          </p:cNvCxnSpPr>
          <p:nvPr/>
        </p:nvCxnSpPr>
        <p:spPr>
          <a:xfrm flipV="1">
            <a:off x="2209777" y="3531161"/>
            <a:ext cx="1341839" cy="1473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0650" y="6209999"/>
            <a:ext cx="3692550" cy="648000"/>
          </a:xfrm>
        </p:spPr>
        <p:txBody>
          <a:bodyPr/>
          <a:lstStyle/>
          <a:p>
            <a:r>
              <a:rPr lang="nl-NL" dirty="0" smtClean="0"/>
              <a:t>R. Coosemans et al.</a:t>
            </a:r>
            <a:endParaRPr lang="nl-NL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2CFCB9-EBF5-412C-A616-875BB9F4D835}"/>
              </a:ext>
            </a:extLst>
          </p:cNvPr>
          <p:cNvSpPr txBox="1"/>
          <p:nvPr/>
        </p:nvSpPr>
        <p:spPr>
          <a:xfrm>
            <a:off x="822347" y="6209999"/>
            <a:ext cx="4379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[1] </a:t>
            </a:r>
            <a:r>
              <a:rPr lang="en-US" sz="1200" dirty="0">
                <a:solidFill>
                  <a:schemeClr val="bg1"/>
                </a:solidFill>
              </a:rPr>
              <a:t>S. Cowley, Physics World (2010</a:t>
            </a:r>
            <a:r>
              <a:rPr lang="en-US" sz="1200" dirty="0" smtClean="0">
                <a:solidFill>
                  <a:schemeClr val="bg1"/>
                </a:solidFill>
              </a:rPr>
              <a:t>).</a:t>
            </a:r>
          </a:p>
          <a:p>
            <a:r>
              <a:rPr lang="nl-BE" sz="1200" dirty="0" smtClean="0">
                <a:solidFill>
                  <a:schemeClr val="bg1"/>
                </a:solidFill>
              </a:rPr>
              <a:t>[2] </a:t>
            </a:r>
            <a:r>
              <a:rPr lang="it-IT" sz="1200" dirty="0">
                <a:solidFill>
                  <a:schemeClr val="bg1"/>
                </a:solidFill>
              </a:rPr>
              <a:t>Y. Sarazin et al., J. Nucl. Mater. (2003</a:t>
            </a:r>
            <a:r>
              <a:rPr lang="it-IT" sz="1200" dirty="0" smtClean="0">
                <a:solidFill>
                  <a:schemeClr val="bg1"/>
                </a:solidFill>
              </a:rPr>
              <a:t>).</a:t>
            </a:r>
          </a:p>
          <a:p>
            <a:r>
              <a:rPr lang="it-IT" sz="1200" dirty="0" smtClean="0">
                <a:solidFill>
                  <a:schemeClr val="bg1"/>
                </a:solidFill>
              </a:rPr>
              <a:t>[3] </a:t>
            </a:r>
            <a:r>
              <a:rPr lang="en-US" sz="1200" dirty="0">
                <a:solidFill>
                  <a:schemeClr val="bg1"/>
                </a:solidFill>
              </a:rPr>
              <a:t>S. </a:t>
            </a:r>
            <a:r>
              <a:rPr lang="en-US" sz="1200" dirty="0" err="1">
                <a:solidFill>
                  <a:schemeClr val="bg1"/>
                </a:solidFill>
              </a:rPr>
              <a:t>Baschetti</a:t>
            </a:r>
            <a:r>
              <a:rPr lang="en-US" sz="1200" dirty="0">
                <a:solidFill>
                  <a:schemeClr val="bg1"/>
                </a:solidFill>
              </a:rPr>
              <a:t> et al., Nuclear Materials and Energy (2019</a:t>
            </a:r>
            <a:r>
              <a:rPr lang="en-US" sz="1200" dirty="0" smtClean="0">
                <a:solidFill>
                  <a:schemeClr val="bg1"/>
                </a:solidFill>
              </a:rPr>
              <a:t>).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04278" y="4173941"/>
            <a:ext cx="411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[2]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535160" y="4710707"/>
            <a:ext cx="411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[3]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420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76000" y="1367999"/>
                <a:ext cx="8241935" cy="472107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BE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 sz="2000" i="1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nl-BE" sz="2000" i="1">
                          <a:latin typeface="Cambria Math" panose="02040503050406030204" pitchFamily="18" charset="0"/>
                        </a:rPr>
                        <m:t>⋅(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nl-BE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nl-BE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l-BE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nl-BE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nl-BE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l-BE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rad>
                      <m:r>
                        <a:rPr lang="nl-BE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nl-BE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BE" sz="2000" i="1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𝜎</m:t>
                      </m:r>
                      <m:sSub>
                        <m:sSub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BE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nl-BE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nl-BE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BE" sz="2000" i="1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nl-BE" sz="20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nl-BE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B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l-B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nl-B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nl-BE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</m:e>
                          </m:rad>
                          <m:r>
                            <a:rPr lang="nl-BE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nl-BE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BE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BE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l-BE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nl-BE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nl-BE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sub>
                          </m:sSub>
                          <m:r>
                            <a:rPr lang="nl-BE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ad>
                            <m:radPr>
                              <m:degHide m:val="on"/>
                              <m:ctrlPr>
                                <a:rPr lang="nl-BE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nl-BE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</m:e>
                          </m:rad>
                          <m:r>
                            <a:rPr lang="nl-BE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  <m:sSub>
                            <m:sSubPr>
                              <m:ctrlPr>
                                <a:rPr lang="nl-BE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l-BE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nl-BE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𝜎</m:t>
                      </m:r>
                      <m:sSub>
                        <m:sSub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𝑒𝑖</m:t>
                          </m:r>
                        </m:sub>
                        <m:sup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nl-BE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BE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nl-BE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 sz="2000" i="1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nl-BE" sz="20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nl-BE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B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l-B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nl-B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nl-BE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</m:e>
                          </m:rad>
                          <m:r>
                            <a:rPr lang="nl-BE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nl-BE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BE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BE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l-BE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nl-BE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nl-BE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ad>
                            <m:radPr>
                              <m:degHide m:val="on"/>
                              <m:ctrlPr>
                                <a:rPr lang="nl-BE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nl-BE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</m:e>
                          </m:rad>
                          <m:r>
                            <a:rPr lang="nl-BE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  <m:sSub>
                            <m:sSubPr>
                              <m:ctrlPr>
                                <a:rPr lang="nl-BE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l-BE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nl-BE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𝜎</m:t>
                      </m:r>
                      <m:sSub>
                        <m:sSub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𝑒𝑖</m:t>
                          </m:r>
                        </m:sub>
                        <m:sup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nl-BE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BE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nl-BE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1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nl-BE" sz="21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nl-BE" sz="21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l-BE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nl-BE" sz="21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 sz="2100" i="1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nl-BE" sz="21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nl-BE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1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nl-BE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1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l-BE" sz="2100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1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l-BE" sz="21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nl-BE" sz="21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BE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1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l-BE" sz="21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1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l-BE" sz="2100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nl-BE" sz="21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nl-BE" sz="2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1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nl-BE" sz="2100" i="1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</m:e>
                          </m:rad>
                          <m:r>
                            <a:rPr lang="nl-BE" sz="2100" i="1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nl-BE" sz="21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BE" sz="21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BE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1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l-BE" sz="21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nl-BE" sz="21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2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1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nl-BE" sz="2100" i="1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  <m:r>
                                <a:rPr lang="nl-BE" sz="21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nl-BE" sz="21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ad>
                            <m:radPr>
                              <m:degHide m:val="on"/>
                              <m:ctrlPr>
                                <a:rPr lang="nl-BE" sz="21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nl-BE" sz="2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1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nl-BE" sz="2100" i="1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</m:e>
                          </m:rad>
                          <m:r>
                            <a:rPr lang="nl-BE" sz="2100" i="1">
                              <a:latin typeface="Cambria Math" panose="02040503050406030204" pitchFamily="18" charset="0"/>
                            </a:rPr>
                            <m:t>𝛻</m:t>
                          </m:r>
                          <m:sSub>
                            <m:sSubPr>
                              <m:ctrlPr>
                                <a:rPr lang="nl-BE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1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l-BE" sz="2100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nl-BE" sz="21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nl-BE" sz="2100" i="1">
                          <a:latin typeface="Cambria Math" panose="02040503050406030204" pitchFamily="18" charset="0"/>
                        </a:rPr>
                        <m:t>𝑔</m:t>
                      </m:r>
                      <m:rad>
                        <m:radPr>
                          <m:degHide m:val="on"/>
                          <m:ctrlPr>
                            <a:rPr lang="nl-BE" sz="21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nl-BE" sz="21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l-BE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rad>
                      <m:r>
                        <a:rPr lang="nl-BE" sz="21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l-BE" sz="21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l-BE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nl-BE" sz="2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l-BE" sz="21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nl-BE" sz="2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BE" sz="21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sz="21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1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l-BE" sz="21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nl-BE" sz="21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l-BE" sz="21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1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l-BE" sz="21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  <m:r>
                        <a:rPr lang="nl-BE" sz="21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BE" sz="21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nl-BE" sz="21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l-BE" sz="21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nl-BE" sz="21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sz="21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1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l-BE" sz="21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nl-BE" sz="21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l-BE" sz="21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1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l-BE" sz="21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nl-BE" sz="21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BE" sz="21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nl-BE" sz="21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l-BE" sz="21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l-BE" sz="2100" i="1">
                          <a:latin typeface="Cambria Math" panose="020405030504060302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nl-BE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1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l-BE" sz="2100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nl-BE" sz="21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1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f>
                        <m:fPr>
                          <m:ctrlPr>
                            <a:rPr lang="nl-BE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100" i="1">
                              <a:latin typeface="Cambria Math" panose="02040503050406030204" pitchFamily="18" charset="0"/>
                            </a:rPr>
                            <m:t>𝜎</m:t>
                          </m:r>
                          <m:sSub>
                            <m:sSubPr>
                              <m:ctrlPr>
                                <a:rPr lang="nl-BE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1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nl-BE" sz="21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l-BE" sz="21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nl-BE" sz="2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1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l-BE" sz="21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nl-BE" sz="21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nl-BE" sz="21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l-BE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endParaRPr lang="nl-BE" sz="21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nl-BE" sz="2000" dirty="0"/>
              </a:p>
              <a:p>
                <a:pPr marL="0" indent="0" algn="ctr">
                  <a:buNone/>
                </a:pPr>
                <a:endParaRPr lang="nl-BE" sz="21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nl-BE" dirty="0"/>
              </a:p>
              <a:p>
                <a:endParaRPr lang="nl-B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576000" y="1367999"/>
                <a:ext cx="8241935" cy="4721073"/>
              </a:xfrm>
              <a:blipFill>
                <a:blip r:embed="rId3"/>
                <a:stretch>
                  <a:fillRect l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20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BE" dirty="0" smtClean="0"/>
                  <a:t>Full </a:t>
                </a:r>
                <a:r>
                  <a:rPr lang="nl-BE" dirty="0" err="1" smtClean="0"/>
                  <a:t>anisothermal</a:t>
                </a:r>
                <a:r>
                  <a:rPr lang="nl-B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nl-BE" dirty="0" smtClean="0"/>
                  <a:t> model</a:t>
                </a:r>
                <a:endParaRPr lang="nl-BE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670" b="-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0650" y="6209999"/>
            <a:ext cx="3692550" cy="648000"/>
          </a:xfrm>
        </p:spPr>
        <p:txBody>
          <a:bodyPr/>
          <a:lstStyle/>
          <a:p>
            <a:r>
              <a:rPr lang="nl-NL" dirty="0" smtClean="0"/>
              <a:t>R. Coosemans et al.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837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21</a:t>
            </a:fld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dirty="0" smtClean="0"/>
              <a:t>Excellent match </a:t>
            </a:r>
            <a:r>
              <a:rPr lang="nl-BE" sz="3200" dirty="0" err="1" smtClean="0"/>
              <a:t>for</a:t>
            </a:r>
            <a:r>
              <a:rPr lang="nl-BE" sz="3200" dirty="0" smtClean="0"/>
              <a:t> default case</a:t>
            </a:r>
            <a:endParaRPr lang="nl-BE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6000" y="1478308"/>
            <a:ext cx="3565968" cy="4392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dirty="0" smtClean="0"/>
              <a:t>	</a:t>
            </a:r>
            <a:r>
              <a:rPr lang="nl-BE" dirty="0" err="1" smtClean="0"/>
              <a:t>Density</a:t>
            </a:r>
            <a:endParaRPr lang="nl-BE" dirty="0"/>
          </a:p>
          <a:p>
            <a:endParaRPr lang="nl-BE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28616" y="1478308"/>
            <a:ext cx="3709416" cy="4392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BE" dirty="0" err="1" smtClean="0"/>
              <a:t>Temperatures</a:t>
            </a:r>
            <a:endParaRPr lang="nl-BE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0650" y="6209999"/>
            <a:ext cx="3692550" cy="648000"/>
          </a:xfrm>
        </p:spPr>
        <p:txBody>
          <a:bodyPr/>
          <a:lstStyle/>
          <a:p>
            <a:r>
              <a:rPr lang="nl-NL" dirty="0" smtClean="0"/>
              <a:t>R. Coosemans et al.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16" y="1988999"/>
            <a:ext cx="4541736" cy="36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333" y="1988999"/>
            <a:ext cx="454398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7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22</a:t>
            </a:fld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dirty="0"/>
              <a:t>Excellent match </a:t>
            </a:r>
            <a:r>
              <a:rPr lang="nl-BE" sz="3200" dirty="0" err="1"/>
              <a:t>for</a:t>
            </a:r>
            <a:r>
              <a:rPr lang="nl-BE" sz="3200" dirty="0"/>
              <a:t> default case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6000" y="1478308"/>
            <a:ext cx="3565968" cy="4392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BE" dirty="0" err="1" smtClean="0"/>
              <a:t>Particle</a:t>
            </a:r>
            <a:r>
              <a:rPr lang="nl-BE" dirty="0" smtClean="0"/>
              <a:t> flux</a:t>
            </a:r>
            <a:endParaRPr lang="nl-BE" dirty="0"/>
          </a:p>
          <a:p>
            <a:endParaRPr lang="nl-BE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28616" y="1478308"/>
            <a:ext cx="3709416" cy="4392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BE" dirty="0" smtClean="0"/>
              <a:t>Heat </a:t>
            </a:r>
            <a:r>
              <a:rPr lang="nl-BE" dirty="0" err="1" smtClean="0"/>
              <a:t>fluxes</a:t>
            </a:r>
            <a:endParaRPr lang="nl-BE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0650" y="6209999"/>
            <a:ext cx="3692550" cy="648000"/>
          </a:xfrm>
        </p:spPr>
        <p:txBody>
          <a:bodyPr/>
          <a:lstStyle/>
          <a:p>
            <a:r>
              <a:rPr lang="nl-NL" dirty="0" smtClean="0"/>
              <a:t>R. Coosemans et al.</a:t>
            </a:r>
            <a:endParaRPr lang="nl-NL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42" y="1988999"/>
            <a:ext cx="4372683" cy="36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682" y="1988999"/>
            <a:ext cx="462728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1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23</a:t>
            </a:fld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dirty="0"/>
              <a:t>Excellent match </a:t>
            </a:r>
            <a:r>
              <a:rPr lang="nl-BE" sz="3200" dirty="0" err="1"/>
              <a:t>for</a:t>
            </a:r>
            <a:r>
              <a:rPr lang="nl-BE" sz="3200" dirty="0"/>
              <a:t> default case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6000" y="1478308"/>
            <a:ext cx="3565968" cy="4392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BE" dirty="0" smtClean="0"/>
              <a:t>Transport </a:t>
            </a:r>
            <a:r>
              <a:rPr lang="nl-BE" dirty="0" err="1" smtClean="0"/>
              <a:t>coefficients</a:t>
            </a:r>
            <a:endParaRPr lang="nl-BE" dirty="0"/>
          </a:p>
          <a:p>
            <a:endParaRPr lang="nl-BE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28616" y="1478308"/>
            <a:ext cx="3709416" cy="4392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BE" dirty="0" smtClean="0"/>
              <a:t>Turbulent </a:t>
            </a:r>
            <a:r>
              <a:rPr lang="nl-BE" dirty="0" err="1" smtClean="0"/>
              <a:t>kinetic</a:t>
            </a:r>
            <a:r>
              <a:rPr lang="nl-BE" dirty="0" smtClean="0"/>
              <a:t> energy</a:t>
            </a:r>
            <a:endParaRPr lang="nl-BE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0650" y="6209999"/>
            <a:ext cx="3692550" cy="648000"/>
          </a:xfrm>
        </p:spPr>
        <p:txBody>
          <a:bodyPr/>
          <a:lstStyle/>
          <a:p>
            <a:r>
              <a:rPr lang="nl-NL" dirty="0" smtClean="0"/>
              <a:t>R. Coosemans et al.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5" y="1989000"/>
            <a:ext cx="4510638" cy="36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521" y="2099308"/>
            <a:ext cx="439760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8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24</a:t>
            </a:fld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dirty="0"/>
              <a:t>Excellent match </a:t>
            </a:r>
            <a:r>
              <a:rPr lang="nl-BE" sz="3200" dirty="0" err="1"/>
              <a:t>for</a:t>
            </a:r>
            <a:r>
              <a:rPr lang="nl-BE" sz="3200" dirty="0"/>
              <a:t> default case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6000" y="1478308"/>
            <a:ext cx="3565968" cy="4392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BE" dirty="0" err="1" smtClean="0"/>
              <a:t>Interchange</a:t>
            </a:r>
            <a:r>
              <a:rPr lang="nl-BE" dirty="0" smtClean="0"/>
              <a:t> source</a:t>
            </a:r>
            <a:endParaRPr lang="nl-BE" dirty="0"/>
          </a:p>
          <a:p>
            <a:endParaRPr lang="nl-BE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28616" y="1478308"/>
            <a:ext cx="3709416" cy="4392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BE" dirty="0" err="1" smtClean="0"/>
              <a:t>Sheath</a:t>
            </a:r>
            <a:r>
              <a:rPr lang="nl-BE" dirty="0" smtClean="0"/>
              <a:t> term</a:t>
            </a:r>
            <a:endParaRPr lang="nl-BE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0650" y="6209999"/>
            <a:ext cx="3692550" cy="648000"/>
          </a:xfrm>
        </p:spPr>
        <p:txBody>
          <a:bodyPr/>
          <a:lstStyle/>
          <a:p>
            <a:r>
              <a:rPr lang="nl-NL" dirty="0" smtClean="0"/>
              <a:t>R. Coosemans et al.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110" y="1989000"/>
            <a:ext cx="4450428" cy="36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422" y="1989000"/>
            <a:ext cx="431912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8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25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BE" sz="3200" dirty="0"/>
                  <a:t>Very </a:t>
                </a:r>
                <a:r>
                  <a:rPr lang="nl-BE" sz="3200" dirty="0" err="1"/>
                  <a:t>poor</a:t>
                </a:r>
                <a:r>
                  <a:rPr lang="nl-BE" sz="3200" dirty="0"/>
                  <a:t> fit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sz="320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nl-BE" sz="3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nl-BE" sz="3200" dirty="0" smtClean="0"/>
                  <a:t> </a:t>
                </a:r>
                <a:r>
                  <a:rPr lang="nl-BE" sz="3200" dirty="0" err="1" smtClean="0"/>
                  <a:t>though</a:t>
                </a:r>
                <a:r>
                  <a:rPr lang="nl-BE" sz="3200" dirty="0" smtClean="0"/>
                  <a:t>…</a:t>
                </a:r>
                <a:endParaRPr lang="nl-BE" sz="3200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576263" y="1655999"/>
                <a:ext cx="7991475" cy="43923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nl-BE" dirty="0" smtClean="0"/>
                  <a:t> </a:t>
                </a:r>
                <a:r>
                  <a:rPr lang="nl-BE" dirty="0" err="1" smtClean="0"/>
                  <a:t>inward</a:t>
                </a:r>
                <a:r>
                  <a:rPr lang="nl-BE" dirty="0" smtClean="0"/>
                  <a:t> at </a:t>
                </a:r>
                <a:r>
                  <a:rPr lang="nl-BE" dirty="0" err="1" smtClean="0"/>
                  <a:t>times</a:t>
                </a:r>
                <a:endParaRPr lang="nl-BE" dirty="0" smtClean="0"/>
              </a:p>
              <a:p>
                <a:r>
                  <a:rPr lang="nl-BE" dirty="0" smtClean="0"/>
                  <a:t>But </a:t>
                </a:r>
                <a14:m>
                  <m:oMath xmlns:m="http://schemas.openxmlformats.org/officeDocument/2006/math">
                    <m:r>
                      <a:rPr lang="nl-BE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nl-BE" dirty="0" smtClean="0"/>
              </a:p>
              <a:p>
                <a:endParaRPr lang="nl-BE" dirty="0" smtClean="0"/>
              </a:p>
              <a:p>
                <a:endParaRPr lang="nl-BE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63" y="1655999"/>
                <a:ext cx="7991475" cy="4392376"/>
              </a:xfrm>
              <a:prstGeom prst="rect">
                <a:avLst/>
              </a:prstGeom>
              <a:blipFill>
                <a:blip r:embed="rId4"/>
                <a:stretch>
                  <a:fillRect l="-106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4362704" y="1494374"/>
            <a:ext cx="4391152" cy="4392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BE" dirty="0" smtClean="0"/>
              <a:t>Flux of turbulent </a:t>
            </a:r>
            <a:r>
              <a:rPr lang="nl-BE" dirty="0" err="1" smtClean="0"/>
              <a:t>kinetic</a:t>
            </a:r>
            <a:r>
              <a:rPr lang="nl-BE" dirty="0" smtClean="0"/>
              <a:t> energy</a:t>
            </a:r>
            <a:endParaRPr lang="nl-BE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0650" y="6209999"/>
            <a:ext cx="3692550" cy="648000"/>
          </a:xfrm>
        </p:spPr>
        <p:txBody>
          <a:bodyPr/>
          <a:lstStyle/>
          <a:p>
            <a:r>
              <a:rPr lang="nl-NL" dirty="0" smtClean="0"/>
              <a:t>R. Coosemans et al.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9092" y="1889999"/>
            <a:ext cx="533490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9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26</a:t>
            </a:fld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dirty="0"/>
              <a:t>M</a:t>
            </a:r>
            <a:r>
              <a:rPr lang="nl-BE" sz="3200" dirty="0" smtClean="0"/>
              <a:t>ediocre </a:t>
            </a:r>
            <a:r>
              <a:rPr lang="nl-BE" sz="3200" dirty="0"/>
              <a:t>match </a:t>
            </a:r>
            <a:r>
              <a:rPr lang="nl-BE" sz="3200" dirty="0" smtClean="0"/>
              <a:t>of </a:t>
            </a:r>
            <a:r>
              <a:rPr lang="nl-BE" sz="3200" dirty="0" err="1" smtClean="0"/>
              <a:t>accross</a:t>
            </a:r>
            <a:r>
              <a:rPr lang="nl-BE" sz="3200" dirty="0" smtClean="0"/>
              <a:t> </a:t>
            </a:r>
            <a:r>
              <a:rPr lang="nl-BE" sz="3200" dirty="0" err="1" smtClean="0"/>
              <a:t>simulation</a:t>
            </a:r>
            <a:r>
              <a:rPr lang="nl-BE" sz="3200" dirty="0" smtClean="0"/>
              <a:t> </a:t>
            </a:r>
            <a:r>
              <a:rPr lang="nl-BE" sz="3200" dirty="0" err="1" smtClean="0"/>
              <a:t>behaviour</a:t>
            </a:r>
            <a:endParaRPr lang="nl-BE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76000" y="1478308"/>
                <a:ext cx="3565968" cy="43923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" y="1478308"/>
                <a:ext cx="3565968" cy="43923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4928616" y="1478308"/>
            <a:ext cx="3709416" cy="4392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BE" dirty="0" err="1" smtClean="0"/>
              <a:t>Diffusion</a:t>
            </a:r>
            <a:r>
              <a:rPr lang="nl-BE" dirty="0" smtClean="0"/>
              <a:t> </a:t>
            </a:r>
            <a:r>
              <a:rPr lang="nl-BE" dirty="0" err="1" smtClean="0"/>
              <a:t>coefficient</a:t>
            </a:r>
            <a:endParaRPr lang="nl-BE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0650" y="6209999"/>
            <a:ext cx="3692550" cy="648000"/>
          </a:xfrm>
        </p:spPr>
        <p:txBody>
          <a:bodyPr/>
          <a:lstStyle/>
          <a:p>
            <a:r>
              <a:rPr lang="nl-NL" dirty="0" smtClean="0"/>
              <a:t>R. Coosemans et al.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62" y="1989000"/>
            <a:ext cx="4298443" cy="36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555" y="1988999"/>
            <a:ext cx="448553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7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27</a:t>
            </a:fld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Conclusion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BE" dirty="0" err="1" smtClean="0"/>
                  <a:t>Mean</a:t>
                </a:r>
                <a:r>
                  <a:rPr lang="nl-BE" dirty="0" smtClean="0"/>
                  <a:t>-field </a:t>
                </a:r>
                <a:r>
                  <a:rPr lang="nl-BE" dirty="0" err="1" smtClean="0"/>
                  <a:t>equation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derived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for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anisothermal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ExB</a:t>
                </a:r>
                <a:r>
                  <a:rPr lang="nl-BE" dirty="0" smtClean="0"/>
                  <a:t> drift </a:t>
                </a:r>
                <a:r>
                  <a:rPr lang="nl-BE" dirty="0" err="1" smtClean="0"/>
                  <a:t>turbulence</a:t>
                </a:r>
                <a:r>
                  <a:rPr lang="nl-BE" dirty="0" smtClean="0"/>
                  <a:t> in </a:t>
                </a:r>
                <a:r>
                  <a:rPr lang="nl-BE" dirty="0" err="1" smtClean="0"/>
                  <a:t>the</a:t>
                </a:r>
                <a:r>
                  <a:rPr lang="nl-BE" dirty="0" smtClean="0"/>
                  <a:t> SOL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nl-BE" dirty="0" smtClean="0"/>
                  <a:t>model </a:t>
                </a:r>
                <a:r>
                  <a:rPr lang="nl-BE" dirty="0" err="1" smtClean="0"/>
                  <a:t>captures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within</a:t>
                </a:r>
                <a:r>
                  <a:rPr lang="nl-BE" dirty="0" err="1"/>
                  <a:t>-</a:t>
                </a:r>
                <a:r>
                  <a:rPr lang="nl-BE" dirty="0" err="1" smtClean="0"/>
                  <a:t>simulation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behaviour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very</a:t>
                </a:r>
                <a:r>
                  <a:rPr lang="nl-BE" dirty="0" smtClean="0"/>
                  <a:t> well</a:t>
                </a:r>
              </a:p>
              <a:p>
                <a:r>
                  <a:rPr lang="nl-BE" dirty="0" err="1" smtClean="0"/>
                  <a:t>Improvements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required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to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capture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across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simulation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behaviour</a:t>
                </a:r>
                <a:endParaRPr lang="nl-BE" dirty="0"/>
              </a:p>
              <a:p>
                <a:r>
                  <a:rPr lang="nl-BE" dirty="0" smtClean="0"/>
                  <a:t>SCW term </a:t>
                </a:r>
                <a:r>
                  <a:rPr lang="nl-BE" dirty="0" err="1" smtClean="0"/>
                  <a:t>seems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to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strongly</a:t>
                </a:r>
                <a:r>
                  <a:rPr lang="nl-BE" dirty="0" smtClean="0"/>
                  <a:t> affect </a:t>
                </a:r>
                <a:r>
                  <a:rPr lang="nl-BE" dirty="0" err="1" smtClean="0"/>
                  <a:t>relation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between</a:t>
                </a:r>
                <a:r>
                  <a:rPr lang="nl-BE" dirty="0" smtClean="0"/>
                  <a:t>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nl-BE" dirty="0" smtClean="0"/>
                  <a:t> </a:t>
                </a:r>
                <a:r>
                  <a:rPr lang="nl-BE" dirty="0" err="1" smtClean="0"/>
                  <a:t>and</a:t>
                </a:r>
                <a:r>
                  <a:rPr lang="nl-B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endParaRPr lang="nl-BE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1069" t="-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0650" y="6209999"/>
            <a:ext cx="3692550" cy="648000"/>
          </a:xfrm>
        </p:spPr>
        <p:txBody>
          <a:bodyPr/>
          <a:lstStyle/>
          <a:p>
            <a:r>
              <a:rPr lang="nl-NL" dirty="0" smtClean="0"/>
              <a:t>R. Coosemans et al.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667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28</a:t>
            </a:fld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Outlook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future</a:t>
            </a:r>
            <a:r>
              <a:rPr lang="nl-BE" dirty="0" smtClean="0"/>
              <a:t> </a:t>
            </a:r>
            <a:r>
              <a:rPr lang="nl-BE" dirty="0" err="1" smtClean="0"/>
              <a:t>work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BE" b="0" dirty="0" smtClean="0"/>
                  <a:t>Further </a:t>
                </a:r>
                <a:r>
                  <a:rPr lang="nl-BE" b="0" dirty="0" err="1" smtClean="0"/>
                  <a:t>investigate</a:t>
                </a:r>
                <a:r>
                  <a:rPr lang="nl-BE" b="0" dirty="0" smtClean="0"/>
                  <a:t> SCW </a:t>
                </a:r>
                <a:r>
                  <a:rPr lang="nl-BE" b="0" dirty="0" err="1" smtClean="0"/>
                  <a:t>behaviour</a:t>
                </a:r>
                <a:r>
                  <a:rPr lang="nl-BE" b="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nl-BE" b="0" dirty="0" smtClean="0"/>
                  <a:t> term </a:t>
                </a:r>
                <a:r>
                  <a:rPr lang="nl-BE" b="0" dirty="0" err="1" smtClean="0"/>
                  <a:t>and</a:t>
                </a:r>
                <a:r>
                  <a:rPr lang="nl-BE" b="0" dirty="0" smtClean="0"/>
                  <a:t>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nl-BE" b="0" dirty="0" smtClean="0"/>
              </a:p>
              <a:p>
                <a:r>
                  <a:rPr lang="nl-BE" b="0" dirty="0" err="1" smtClean="0"/>
                  <a:t>Include</a:t>
                </a:r>
                <a:r>
                  <a:rPr lang="nl-BE" b="0" dirty="0" smtClean="0"/>
                  <a:t> </a:t>
                </a:r>
                <a:r>
                  <a:rPr lang="nl-BE" b="0" dirty="0" err="1" smtClean="0"/>
                  <a:t>enstrophy</a:t>
                </a:r>
                <a:r>
                  <a:rPr lang="nl-BE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nl-BE" b="0" dirty="0" smtClean="0"/>
                  <a:t> </a:t>
                </a:r>
                <a:r>
                  <a:rPr lang="nl-BE" dirty="0" err="1" smtClean="0"/>
                  <a:t>to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improve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results</a:t>
                </a:r>
                <a:endParaRPr lang="nl-BE" dirty="0" smtClean="0"/>
              </a:p>
              <a:p>
                <a:r>
                  <a:rPr lang="nl-BE" dirty="0" err="1" smtClean="0"/>
                  <a:t>Investigate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core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region</a:t>
                </a:r>
                <a:r>
                  <a:rPr lang="nl-BE" dirty="0"/>
                  <a:t> </a:t>
                </a:r>
                <a:r>
                  <a:rPr lang="nl-BE" dirty="0" err="1" smtClean="0"/>
                  <a:t>and</a:t>
                </a:r>
                <a:r>
                  <a:rPr lang="nl-BE" dirty="0" smtClean="0"/>
                  <a:t> DW regime</a:t>
                </a:r>
              </a:p>
              <a:p>
                <a:r>
                  <a:rPr lang="nl-BE" dirty="0" err="1" smtClean="0"/>
                  <a:t>Compare</a:t>
                </a:r>
                <a:r>
                  <a:rPr lang="nl-BE" dirty="0" smtClean="0"/>
                  <a:t> model </a:t>
                </a:r>
                <a:r>
                  <a:rPr lang="nl-BE" dirty="0" err="1" smtClean="0"/>
                  <a:t>to</a:t>
                </a:r>
                <a:r>
                  <a:rPr lang="nl-BE" dirty="0" smtClean="0"/>
                  <a:t> 3D </a:t>
                </a:r>
                <a:r>
                  <a:rPr lang="nl-BE" dirty="0" err="1" smtClean="0"/>
                  <a:t>turbulence</a:t>
                </a:r>
                <a:r>
                  <a:rPr lang="nl-BE" dirty="0" smtClean="0"/>
                  <a:t> codes</a:t>
                </a:r>
              </a:p>
              <a:p>
                <a:endParaRPr lang="nl-BE" dirty="0"/>
              </a:p>
              <a:p>
                <a:r>
                  <a:rPr lang="nl-BE" dirty="0" smtClean="0"/>
                  <a:t>Assessment of </a:t>
                </a:r>
                <a:r>
                  <a:rPr lang="nl-BE" dirty="0" err="1" smtClean="0"/>
                  <a:t>behaviour</a:t>
                </a:r>
                <a:r>
                  <a:rPr lang="nl-BE" dirty="0" smtClean="0"/>
                  <a:t> in </a:t>
                </a:r>
                <a:r>
                  <a:rPr lang="nl-BE" dirty="0" err="1" smtClean="0"/>
                  <a:t>mean</a:t>
                </a:r>
                <a:r>
                  <a:rPr lang="nl-BE" dirty="0" smtClean="0"/>
                  <a:t>-field codes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nl-BE" dirty="0" smtClean="0"/>
                  <a:t> </a:t>
                </a:r>
                <a:r>
                  <a:rPr lang="nl-BE" dirty="0" err="1" smtClean="0"/>
                  <a:t>cfr</a:t>
                </a:r>
                <a:r>
                  <a:rPr lang="nl-BE" dirty="0" smtClean="0"/>
                  <a:t>. talk </a:t>
                </a:r>
                <a:r>
                  <a:rPr lang="nl-BE" dirty="0" err="1" smtClean="0"/>
                  <a:t>by</a:t>
                </a:r>
                <a:r>
                  <a:rPr lang="nl-BE" dirty="0" smtClean="0"/>
                  <a:t> W. Dekeyser</a:t>
                </a:r>
              </a:p>
              <a:p>
                <a:endParaRPr lang="nl-BE" dirty="0"/>
              </a:p>
              <a:p>
                <a:endParaRPr lang="nl-BE" dirty="0"/>
              </a:p>
              <a:p>
                <a:endParaRPr lang="nl-BE" dirty="0" smtClean="0"/>
              </a:p>
              <a:p>
                <a:endParaRPr lang="nl-BE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1069" t="-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0650" y="6209999"/>
            <a:ext cx="3692550" cy="648000"/>
          </a:xfrm>
        </p:spPr>
        <p:txBody>
          <a:bodyPr/>
          <a:lstStyle/>
          <a:p>
            <a:r>
              <a:rPr lang="nl-NL" dirty="0" smtClean="0"/>
              <a:t>R. Coosemans et al.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2CFCB9-EBF5-412C-A616-875BB9F4D835}"/>
              </a:ext>
            </a:extLst>
          </p:cNvPr>
          <p:cNvSpPr txBox="1"/>
          <p:nvPr/>
        </p:nvSpPr>
        <p:spPr>
          <a:xfrm>
            <a:off x="822347" y="6209999"/>
            <a:ext cx="4379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[</a:t>
            </a:r>
            <a:r>
              <a:rPr lang="it-IT" sz="1200" dirty="0">
                <a:solidFill>
                  <a:schemeClr val="bg1"/>
                </a:solidFill>
              </a:rPr>
              <a:t>8</a:t>
            </a:r>
            <a:r>
              <a:rPr lang="it-IT" sz="1200" dirty="0" smtClean="0">
                <a:solidFill>
                  <a:schemeClr val="bg1"/>
                </a:solidFill>
              </a:rPr>
              <a:t>] </a:t>
            </a:r>
            <a:r>
              <a:rPr lang="it-IT" sz="1200" dirty="0">
                <a:solidFill>
                  <a:schemeClr val="bg1"/>
                </a:solidFill>
              </a:rPr>
              <a:t>R. Coosemans et al.</a:t>
            </a:r>
            <a:r>
              <a:rPr lang="en-US" sz="1200" dirty="0">
                <a:solidFill>
                  <a:schemeClr val="bg1"/>
                </a:solidFill>
              </a:rPr>
              <a:t>, J. Phys.: Conf. Ser. (2021</a:t>
            </a:r>
            <a:r>
              <a:rPr lang="en-US" sz="1200" dirty="0" smtClean="0">
                <a:solidFill>
                  <a:schemeClr val="bg1"/>
                </a:solidFill>
              </a:rPr>
              <a:t>).</a:t>
            </a:r>
            <a:endParaRPr lang="nl-BE" sz="1200" dirty="0" smtClean="0">
              <a:solidFill>
                <a:schemeClr val="bg1"/>
              </a:solidFill>
            </a:endParaRPr>
          </a:p>
          <a:p>
            <a:r>
              <a:rPr lang="nl-BE" sz="1200" dirty="0" smtClean="0">
                <a:solidFill>
                  <a:schemeClr val="bg1"/>
                </a:solidFill>
              </a:rPr>
              <a:t>[14] </a:t>
            </a:r>
            <a:r>
              <a:rPr lang="it-IT" sz="1200" dirty="0" smtClean="0">
                <a:solidFill>
                  <a:schemeClr val="bg1"/>
                </a:solidFill>
              </a:rPr>
              <a:t>R. Coosemans </a:t>
            </a:r>
            <a:r>
              <a:rPr lang="it-IT" sz="1200" dirty="0">
                <a:solidFill>
                  <a:schemeClr val="bg1"/>
                </a:solidFill>
              </a:rPr>
              <a:t>et al., </a:t>
            </a:r>
            <a:r>
              <a:rPr lang="it-IT" sz="1200" dirty="0" smtClean="0">
                <a:solidFill>
                  <a:schemeClr val="bg1"/>
                </a:solidFill>
              </a:rPr>
              <a:t>Contrib. Plasma Phys. (2020).</a:t>
            </a:r>
          </a:p>
          <a:p>
            <a:r>
              <a:rPr lang="nl-BE" sz="1200" dirty="0" smtClean="0">
                <a:solidFill>
                  <a:schemeClr val="bg1"/>
                </a:solidFill>
              </a:rPr>
              <a:t>[15] </a:t>
            </a:r>
            <a:r>
              <a:rPr lang="it-IT" sz="1200" dirty="0" smtClean="0">
                <a:solidFill>
                  <a:schemeClr val="bg1"/>
                </a:solidFill>
              </a:rPr>
              <a:t>S. Carli </a:t>
            </a:r>
            <a:r>
              <a:rPr lang="it-IT" sz="1200" dirty="0">
                <a:solidFill>
                  <a:schemeClr val="bg1"/>
                </a:solidFill>
              </a:rPr>
              <a:t>et al., Contrib. Plasma Phys. (2020</a:t>
            </a:r>
            <a:r>
              <a:rPr lang="it-IT" sz="1200" dirty="0" smtClean="0">
                <a:solidFill>
                  <a:schemeClr val="bg1"/>
                </a:solidFill>
              </a:rPr>
              <a:t>).</a:t>
            </a:r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05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Questions</a:t>
            </a:r>
            <a:r>
              <a:rPr lang="nl-BE" dirty="0" smtClean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216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5157888" y="3947978"/>
            <a:ext cx="3579959" cy="1777898"/>
            <a:chOff x="5157888" y="3947978"/>
            <a:chExt cx="3579959" cy="1777898"/>
          </a:xfrm>
        </p:grpSpPr>
        <p:sp>
          <p:nvSpPr>
            <p:cNvPr id="13" name="Rounded Rectangle 12"/>
            <p:cNvSpPr/>
            <p:nvPr/>
          </p:nvSpPr>
          <p:spPr>
            <a:xfrm>
              <a:off x="6477001" y="3947978"/>
              <a:ext cx="2047461" cy="1073426"/>
            </a:xfrm>
            <a:prstGeom prst="roundRect">
              <a:avLst/>
            </a:prstGeom>
            <a:pattFill prst="wdDnDiag">
              <a:fgClr>
                <a:srgbClr val="002060"/>
              </a:fgClr>
              <a:bgClr>
                <a:schemeClr val="accent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err="1"/>
                <a:t>Generalization</a:t>
              </a:r>
              <a:endParaRPr lang="nl-BE" dirty="0"/>
            </a:p>
            <a:p>
              <a:pPr algn="ctr"/>
              <a:r>
                <a:rPr lang="nl-BE" dirty="0"/>
                <a:t>+ </a:t>
              </a:r>
              <a:r>
                <a:rPr lang="nl-BE" dirty="0" err="1"/>
                <a:t>implementation</a:t>
              </a:r>
              <a:r>
                <a:rPr lang="nl-BE" dirty="0"/>
                <a:t> in SOLPS-ITER</a:t>
              </a:r>
              <a:endParaRPr lang="en-US" dirty="0"/>
            </a:p>
          </p:txBody>
        </p:sp>
        <p:sp>
          <p:nvSpPr>
            <p:cNvPr id="11" name="Down Arrow 10"/>
            <p:cNvSpPr/>
            <p:nvPr/>
          </p:nvSpPr>
          <p:spPr>
            <a:xfrm rot="16200000">
              <a:off x="5303064" y="3837753"/>
              <a:ext cx="1028191" cy="1318544"/>
            </a:xfrm>
            <a:prstGeom prst="downArrow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263615" y="5128082"/>
              <a:ext cx="2474232" cy="597794"/>
            </a:xfrm>
            <a:prstGeom prst="rect">
              <a:avLst/>
            </a:prstGeom>
            <a:noFill/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err="1">
                  <a:solidFill>
                    <a:schemeClr val="tx1"/>
                  </a:solidFill>
                </a:rPr>
                <a:t>cfr</a:t>
              </a:r>
              <a:r>
                <a:rPr lang="nl-BE" dirty="0">
                  <a:solidFill>
                    <a:schemeClr val="tx1"/>
                  </a:solidFill>
                </a:rPr>
                <a:t>. W. Dekeyser</a:t>
              </a:r>
            </a:p>
            <a:p>
              <a:pPr algn="ctr"/>
              <a:r>
                <a:rPr lang="nl-BE" dirty="0">
                  <a:solidFill>
                    <a:schemeClr val="tx1"/>
                  </a:solidFill>
                </a:rPr>
                <a:t>Next talk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Research </a:t>
            </a:r>
            <a:r>
              <a:rPr lang="nl-BE" dirty="0" err="1" smtClean="0"/>
              <a:t>objective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81813" y="112995"/>
            <a:ext cx="8180111" cy="2494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600" dirty="0" err="1" smtClean="0"/>
              <a:t>Develop</a:t>
            </a:r>
            <a:r>
              <a:rPr lang="nl-BE" sz="3600" dirty="0" smtClean="0"/>
              <a:t> </a:t>
            </a:r>
            <a:r>
              <a:rPr lang="nl-BE" sz="3600" dirty="0" err="1"/>
              <a:t>closure</a:t>
            </a:r>
            <a:r>
              <a:rPr lang="nl-BE" sz="3600" dirty="0"/>
              <a:t> </a:t>
            </a:r>
            <a:r>
              <a:rPr lang="nl-BE" sz="3600" dirty="0" err="1"/>
              <a:t>models</a:t>
            </a:r>
            <a:r>
              <a:rPr lang="nl-BE" sz="3600" dirty="0"/>
              <a:t> </a:t>
            </a:r>
            <a:r>
              <a:rPr lang="nl-BE" sz="3600" dirty="0" err="1" smtClean="0"/>
              <a:t>to</a:t>
            </a:r>
            <a:r>
              <a:rPr lang="nl-BE" sz="3600" dirty="0" smtClean="0"/>
              <a:t> </a:t>
            </a:r>
            <a:r>
              <a:rPr lang="nl-BE" sz="3600" dirty="0" err="1"/>
              <a:t>include</a:t>
            </a:r>
            <a:r>
              <a:rPr lang="nl-BE" sz="3600" dirty="0"/>
              <a:t> </a:t>
            </a:r>
            <a:r>
              <a:rPr lang="nl-BE" sz="3600" dirty="0" err="1"/>
              <a:t>the</a:t>
            </a:r>
            <a:r>
              <a:rPr lang="nl-BE" sz="3600" dirty="0"/>
              <a:t> </a:t>
            </a:r>
            <a:r>
              <a:rPr lang="nl-BE" sz="3600" dirty="0" err="1"/>
              <a:t>average</a:t>
            </a:r>
            <a:r>
              <a:rPr lang="nl-BE" sz="3600" dirty="0"/>
              <a:t> effect of </a:t>
            </a:r>
            <a:r>
              <a:rPr lang="nl-BE" sz="3600" dirty="0" err="1"/>
              <a:t>turbulence</a:t>
            </a:r>
            <a:r>
              <a:rPr lang="nl-BE" sz="3600" dirty="0"/>
              <a:t> in </a:t>
            </a:r>
            <a:r>
              <a:rPr lang="nl-BE" sz="3600" dirty="0" err="1"/>
              <a:t>mean</a:t>
            </a:r>
            <a:r>
              <a:rPr lang="nl-BE" sz="3600" dirty="0"/>
              <a:t>-field </a:t>
            </a:r>
            <a:r>
              <a:rPr lang="nl-BE" sz="3600" dirty="0" smtClean="0"/>
              <a:t>codes.</a:t>
            </a:r>
            <a:endParaRPr lang="en-US" sz="36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1950865" y="3534894"/>
            <a:ext cx="3891382" cy="2190982"/>
            <a:chOff x="1950865" y="3534894"/>
            <a:chExt cx="3891382" cy="2190982"/>
          </a:xfrm>
        </p:grpSpPr>
        <p:grpSp>
          <p:nvGrpSpPr>
            <p:cNvPr id="17" name="Group 16"/>
            <p:cNvGrpSpPr/>
            <p:nvPr/>
          </p:nvGrpSpPr>
          <p:grpSpPr>
            <a:xfrm>
              <a:off x="1950865" y="3534894"/>
              <a:ext cx="1631589" cy="1871289"/>
              <a:chOff x="3820374" y="4909546"/>
              <a:chExt cx="1631589" cy="1871289"/>
            </a:xfrm>
          </p:grpSpPr>
          <p:sp>
            <p:nvSpPr>
              <p:cNvPr id="20" name="Bent Arrow 19"/>
              <p:cNvSpPr/>
              <p:nvPr/>
            </p:nvSpPr>
            <p:spPr>
              <a:xfrm rot="10800000" flipH="1">
                <a:off x="3820374" y="4909546"/>
                <a:ext cx="1442238" cy="1123122"/>
              </a:xfrm>
              <a:prstGeom prst="ben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Bent Arrow 20"/>
              <p:cNvSpPr/>
              <p:nvPr/>
            </p:nvSpPr>
            <p:spPr>
              <a:xfrm>
                <a:off x="3820374" y="5657713"/>
                <a:ext cx="1442239" cy="1123122"/>
              </a:xfrm>
              <a:prstGeom prst="ben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Down Arrow 21"/>
              <p:cNvSpPr/>
              <p:nvPr/>
            </p:nvSpPr>
            <p:spPr>
              <a:xfrm rot="16200000">
                <a:off x="4278595" y="5222962"/>
                <a:ext cx="1028191" cy="1318544"/>
              </a:xfrm>
              <a:prstGeom prst="down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ounded Rectangle 15"/>
            <p:cNvSpPr/>
            <p:nvPr/>
          </p:nvSpPr>
          <p:spPr>
            <a:xfrm>
              <a:off x="3581401" y="3953045"/>
              <a:ext cx="2047461" cy="1073426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smtClean="0"/>
                <a:t>Turbulent </a:t>
              </a:r>
              <a:r>
                <a:rPr lang="nl-BE" dirty="0" err="1" smtClean="0"/>
                <a:t>mean</a:t>
              </a:r>
              <a:r>
                <a:rPr lang="nl-BE" dirty="0" smtClean="0"/>
                <a:t>-field transport model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368015" y="5128082"/>
              <a:ext cx="2474232" cy="5977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err="1" smtClean="0">
                  <a:solidFill>
                    <a:schemeClr val="tx1"/>
                  </a:solidFill>
                </a:rPr>
                <a:t>This</a:t>
              </a:r>
              <a:r>
                <a:rPr lang="nl-BE" dirty="0" smtClean="0">
                  <a:solidFill>
                    <a:schemeClr val="tx1"/>
                  </a:solidFill>
                </a:rPr>
                <a:t> talk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84248" y="2813656"/>
            <a:ext cx="2047462" cy="3304937"/>
            <a:chOff x="684248" y="2813656"/>
            <a:chExt cx="2047462" cy="3304937"/>
          </a:xfrm>
        </p:grpSpPr>
        <p:sp>
          <p:nvSpPr>
            <p:cNvPr id="18" name="Rounded Rectangle 17"/>
            <p:cNvSpPr/>
            <p:nvPr/>
          </p:nvSpPr>
          <p:spPr>
            <a:xfrm>
              <a:off x="684249" y="2813656"/>
              <a:ext cx="2047461" cy="1073426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err="1" smtClean="0">
                  <a:solidFill>
                    <a:schemeClr val="bg1"/>
                  </a:solidFill>
                </a:rPr>
                <a:t>Mean</a:t>
              </a:r>
              <a:r>
                <a:rPr lang="nl-BE" dirty="0" smtClean="0">
                  <a:solidFill>
                    <a:schemeClr val="bg1"/>
                  </a:solidFill>
                </a:rPr>
                <a:t>-field codes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84249" y="3936778"/>
              <a:ext cx="2047461" cy="1073426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err="1" smtClean="0">
                  <a:solidFill>
                    <a:schemeClr val="bg1"/>
                  </a:solidFill>
                </a:rPr>
                <a:t>Hydrodynamic</a:t>
              </a:r>
              <a:r>
                <a:rPr lang="nl-BE" dirty="0" smtClean="0">
                  <a:solidFill>
                    <a:schemeClr val="bg1"/>
                  </a:solidFill>
                </a:rPr>
                <a:t> </a:t>
              </a:r>
              <a:r>
                <a:rPr lang="nl-BE" dirty="0" err="1" smtClean="0">
                  <a:solidFill>
                    <a:schemeClr val="bg1"/>
                  </a:solidFill>
                </a:rPr>
                <a:t>turbulence</a:t>
              </a:r>
              <a:r>
                <a:rPr lang="nl-BE" dirty="0" smtClean="0">
                  <a:solidFill>
                    <a:schemeClr val="bg1"/>
                  </a:solidFill>
                </a:rPr>
                <a:t> </a:t>
              </a:r>
              <a:r>
                <a:rPr lang="nl-BE" dirty="0" err="1" smtClean="0">
                  <a:solidFill>
                    <a:schemeClr val="bg1"/>
                  </a:solidFill>
                </a:rPr>
                <a:t>models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684248" y="5045167"/>
              <a:ext cx="2047461" cy="1073426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schemeClr val="bg1"/>
                  </a:solidFill>
                </a:rPr>
                <a:t>Reference data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0650" y="6209999"/>
            <a:ext cx="3692550" cy="648000"/>
          </a:xfrm>
        </p:spPr>
        <p:txBody>
          <a:bodyPr/>
          <a:lstStyle/>
          <a:p>
            <a:r>
              <a:rPr lang="nl-NL" dirty="0" smtClean="0"/>
              <a:t>R. Coosemans et al.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974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30</a:t>
            </a:fld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References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[1] S. Cowley, Physics World (2010).</a:t>
            </a:r>
          </a:p>
          <a:p>
            <a:pPr marL="0" indent="0">
              <a:buNone/>
            </a:pPr>
            <a:r>
              <a:rPr lang="en-US" dirty="0"/>
              <a:t>[2] Y. </a:t>
            </a:r>
            <a:r>
              <a:rPr lang="en-US" dirty="0" err="1"/>
              <a:t>Sarazin</a:t>
            </a:r>
            <a:r>
              <a:rPr lang="en-US" dirty="0"/>
              <a:t> et al., J. </a:t>
            </a:r>
            <a:r>
              <a:rPr lang="en-US" dirty="0" err="1"/>
              <a:t>Nucl</a:t>
            </a:r>
            <a:r>
              <a:rPr lang="en-US" dirty="0"/>
              <a:t>. Mater. (2003).</a:t>
            </a:r>
          </a:p>
          <a:p>
            <a:pPr marL="0" indent="0">
              <a:buNone/>
            </a:pPr>
            <a:r>
              <a:rPr lang="en-US" dirty="0"/>
              <a:t>[3] S. </a:t>
            </a:r>
            <a:r>
              <a:rPr lang="en-US" dirty="0" err="1"/>
              <a:t>Baschetti</a:t>
            </a:r>
            <a:r>
              <a:rPr lang="en-US" dirty="0"/>
              <a:t> et al., Nuclear Materials and Energy (2019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fr-FR" dirty="0" smtClean="0"/>
              <a:t>[</a:t>
            </a:r>
            <a:r>
              <a:rPr lang="fr-FR" dirty="0"/>
              <a:t>4] Y. Sarazin et al., Phys. Plasmas (1998).</a:t>
            </a:r>
          </a:p>
          <a:p>
            <a:pPr marL="0" indent="0">
              <a:buNone/>
            </a:pPr>
            <a:r>
              <a:rPr lang="fr-FR" dirty="0"/>
              <a:t>[5] Y. </a:t>
            </a:r>
            <a:r>
              <a:rPr lang="fr-FR" dirty="0" err="1"/>
              <a:t>Marandet</a:t>
            </a:r>
            <a:r>
              <a:rPr lang="fr-FR" dirty="0"/>
              <a:t> et al., Plasma Phys. Control. Fusion (2016).</a:t>
            </a:r>
          </a:p>
          <a:p>
            <a:pPr marL="0" indent="0">
              <a:buNone/>
            </a:pPr>
            <a:r>
              <a:rPr lang="fr-FR" dirty="0"/>
              <a:t>[6] N. </a:t>
            </a:r>
            <a:r>
              <a:rPr lang="fr-FR" dirty="0" err="1"/>
              <a:t>Nace</a:t>
            </a:r>
            <a:r>
              <a:rPr lang="fr-FR" dirty="0"/>
              <a:t>, PhD </a:t>
            </a:r>
            <a:r>
              <a:rPr lang="fr-FR" dirty="0" err="1"/>
              <a:t>thesis</a:t>
            </a:r>
            <a:r>
              <a:rPr lang="fr-FR" dirty="0"/>
              <a:t> (2018</a:t>
            </a:r>
            <a:r>
              <a:rPr lang="fr-FR" dirty="0" smtClean="0"/>
              <a:t>).</a:t>
            </a:r>
          </a:p>
          <a:p>
            <a:pPr marL="0" indent="0">
              <a:buNone/>
            </a:pPr>
            <a:r>
              <a:rPr lang="pt-BR" dirty="0" smtClean="0"/>
              <a:t>[7] </a:t>
            </a:r>
            <a:r>
              <a:rPr lang="pt-BR" dirty="0"/>
              <a:t>V.M. Canuto, Astrophys. J. (1997</a:t>
            </a:r>
            <a:r>
              <a:rPr lang="pt-BR" dirty="0" smtClean="0"/>
              <a:t>).</a:t>
            </a:r>
          </a:p>
          <a:p>
            <a:pPr marL="0" indent="0">
              <a:buNone/>
            </a:pPr>
            <a:r>
              <a:rPr lang="fr-FR" dirty="0" smtClean="0"/>
              <a:t>[8] </a:t>
            </a:r>
            <a:r>
              <a:rPr lang="fr-FR" dirty="0"/>
              <a:t>R. Coosemans et al., J. Phys.: </a:t>
            </a:r>
            <a:r>
              <a:rPr lang="fr-FR" dirty="0" err="1"/>
              <a:t>Conf</a:t>
            </a:r>
            <a:r>
              <a:rPr lang="fr-FR" dirty="0"/>
              <a:t>. </a:t>
            </a:r>
            <a:r>
              <a:rPr lang="fr-FR" dirty="0" err="1"/>
              <a:t>Ser</a:t>
            </a:r>
            <a:r>
              <a:rPr lang="fr-FR" dirty="0"/>
              <a:t>. (2021</a:t>
            </a:r>
            <a:r>
              <a:rPr lang="fr-FR" dirty="0" smtClean="0"/>
              <a:t>).</a:t>
            </a:r>
          </a:p>
          <a:p>
            <a:pPr marL="0" indent="0">
              <a:buNone/>
            </a:pPr>
            <a:r>
              <a:rPr lang="fr-FR" dirty="0" smtClean="0"/>
              <a:t>[9] </a:t>
            </a:r>
            <a:r>
              <a:rPr lang="fr-FR" dirty="0"/>
              <a:t>Y. G.R. </a:t>
            </a:r>
            <a:r>
              <a:rPr lang="fr-FR" dirty="0" err="1"/>
              <a:t>Tynan</a:t>
            </a:r>
            <a:r>
              <a:rPr lang="fr-FR" dirty="0"/>
              <a:t> et al., Plasma Phys. Control. Fusion (2009</a:t>
            </a:r>
            <a:r>
              <a:rPr lang="fr-FR" dirty="0" smtClean="0"/>
              <a:t>).</a:t>
            </a:r>
            <a:endParaRPr lang="pt-BR" dirty="0" smtClean="0"/>
          </a:p>
          <a:p>
            <a:pPr marL="0" indent="0">
              <a:buNone/>
            </a:pPr>
            <a:r>
              <a:rPr lang="fr-FR" dirty="0" smtClean="0"/>
              <a:t>[10] </a:t>
            </a:r>
            <a:r>
              <a:rPr lang="fr-FR" dirty="0"/>
              <a:t>R. Coosemans et al., Phys. Plasmas (2021</a:t>
            </a:r>
            <a:r>
              <a:rPr lang="fr-FR" dirty="0" smtClean="0"/>
              <a:t>).</a:t>
            </a:r>
            <a:endParaRPr lang="pt-BR" dirty="0" smtClean="0"/>
          </a:p>
          <a:p>
            <a:pPr marL="0" indent="0">
              <a:buNone/>
            </a:pPr>
            <a:r>
              <a:rPr lang="fr-FR" dirty="0" smtClean="0"/>
              <a:t>[11] </a:t>
            </a:r>
            <a:r>
              <a:rPr lang="fr-FR" dirty="0"/>
              <a:t>R. De Wolf et al., </a:t>
            </a:r>
            <a:r>
              <a:rPr lang="fr-FR" dirty="0" err="1"/>
              <a:t>Nucl</a:t>
            </a:r>
            <a:r>
              <a:rPr lang="fr-FR" dirty="0"/>
              <a:t>. Fusion (2021</a:t>
            </a:r>
            <a:r>
              <a:rPr lang="fr-FR" dirty="0" smtClean="0"/>
              <a:t>).</a:t>
            </a:r>
          </a:p>
          <a:p>
            <a:pPr marL="0" indent="0">
              <a:buNone/>
            </a:pPr>
            <a:r>
              <a:rPr lang="fr-FR" dirty="0" smtClean="0"/>
              <a:t>[12] </a:t>
            </a:r>
            <a:r>
              <a:rPr lang="fr-FR" dirty="0"/>
              <a:t>C. Baudoin et al., </a:t>
            </a:r>
            <a:r>
              <a:rPr lang="fr-FR" dirty="0" err="1"/>
              <a:t>Contrib</a:t>
            </a:r>
            <a:r>
              <a:rPr lang="fr-FR" dirty="0"/>
              <a:t>. Plasma Phys. (2016).</a:t>
            </a:r>
          </a:p>
          <a:p>
            <a:pPr marL="0" indent="0">
              <a:buNone/>
            </a:pPr>
            <a:r>
              <a:rPr lang="fr-FR" dirty="0"/>
              <a:t>[</a:t>
            </a:r>
            <a:r>
              <a:rPr lang="fr-FR" dirty="0" smtClean="0"/>
              <a:t>13] </a:t>
            </a:r>
            <a:r>
              <a:rPr lang="fr-FR" dirty="0"/>
              <a:t>C. Baudoin, PhD </a:t>
            </a:r>
            <a:r>
              <a:rPr lang="fr-FR" dirty="0" err="1"/>
              <a:t>thesis</a:t>
            </a:r>
            <a:r>
              <a:rPr lang="fr-FR" dirty="0"/>
              <a:t> (2018</a:t>
            </a:r>
            <a:r>
              <a:rPr lang="fr-FR" dirty="0" smtClean="0"/>
              <a:t>).</a:t>
            </a:r>
          </a:p>
          <a:p>
            <a:pPr marL="0" indent="0">
              <a:buNone/>
            </a:pPr>
            <a:r>
              <a:rPr lang="fr-FR" dirty="0"/>
              <a:t>[</a:t>
            </a:r>
            <a:r>
              <a:rPr lang="fr-FR" dirty="0" smtClean="0"/>
              <a:t>14] </a:t>
            </a:r>
            <a:r>
              <a:rPr lang="fr-FR" dirty="0"/>
              <a:t>R. Coosemans et al., </a:t>
            </a:r>
            <a:r>
              <a:rPr lang="fr-FR" dirty="0" err="1"/>
              <a:t>Contrib</a:t>
            </a:r>
            <a:r>
              <a:rPr lang="fr-FR" dirty="0"/>
              <a:t>. Plasma Phys. (2020).</a:t>
            </a:r>
          </a:p>
          <a:p>
            <a:pPr marL="0" indent="0">
              <a:buNone/>
            </a:pPr>
            <a:r>
              <a:rPr lang="fr-FR" dirty="0" smtClean="0"/>
              <a:t>[15] </a:t>
            </a:r>
            <a:r>
              <a:rPr lang="fr-FR" dirty="0"/>
              <a:t>S. Carli et al., </a:t>
            </a:r>
            <a:r>
              <a:rPr lang="fr-FR" dirty="0" err="1"/>
              <a:t>Contrib</a:t>
            </a:r>
            <a:r>
              <a:rPr lang="fr-FR" dirty="0"/>
              <a:t>. Plasma Phys. (2020).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0650" y="6209999"/>
            <a:ext cx="3692550" cy="648000"/>
          </a:xfrm>
        </p:spPr>
        <p:txBody>
          <a:bodyPr/>
          <a:lstStyle/>
          <a:p>
            <a:r>
              <a:rPr lang="nl-NL" dirty="0" smtClean="0"/>
              <a:t>R. Coosemans et al.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439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31</a:t>
            </a:fld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Back up slides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0650" y="6209999"/>
            <a:ext cx="3692550" cy="648000"/>
          </a:xfrm>
        </p:spPr>
        <p:txBody>
          <a:bodyPr/>
          <a:lstStyle/>
          <a:p>
            <a:r>
              <a:rPr lang="nl-NL" dirty="0" smtClean="0"/>
              <a:t>R. Coosemans et al.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002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 smtClean="0"/>
              <a:t>Hydrodynamic</a:t>
            </a:r>
            <a:r>
              <a:rPr lang="nl-BE" dirty="0" smtClean="0"/>
              <a:t> </a:t>
            </a:r>
            <a:r>
              <a:rPr lang="nl-BE" dirty="0" err="1" smtClean="0"/>
              <a:t>turbulence</a:t>
            </a:r>
            <a:r>
              <a:rPr lang="nl-BE" dirty="0" smtClean="0"/>
              <a:t> </a:t>
            </a:r>
            <a:r>
              <a:rPr lang="nl-BE" dirty="0" err="1" smtClean="0"/>
              <a:t>modeling</a:t>
            </a:r>
            <a:r>
              <a:rPr lang="nl-BE" dirty="0" smtClean="0"/>
              <a:t> </a:t>
            </a:r>
            <a:r>
              <a:rPr lang="nl-BE" dirty="0" err="1" smtClean="0"/>
              <a:t>strategies</a:t>
            </a:r>
            <a:endParaRPr lang="nl-BE" sz="27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97712" y="2817588"/>
            <a:ext cx="8484781" cy="0"/>
          </a:xfrm>
          <a:prstGeom prst="line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28085" y="198405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FF0000"/>
                </a:solidFill>
              </a:rPr>
              <a:t>Expensive</a:t>
            </a:r>
          </a:p>
          <a:p>
            <a:r>
              <a:rPr lang="nl-BE" dirty="0" smtClean="0">
                <a:solidFill>
                  <a:srgbClr val="01851A"/>
                </a:solidFill>
              </a:rPr>
              <a:t>Detailed modeling</a:t>
            </a:r>
            <a:endParaRPr lang="nl-BE" dirty="0">
              <a:solidFill>
                <a:srgbClr val="01851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712" y="1984059"/>
            <a:ext cx="242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1851A"/>
                </a:solidFill>
              </a:rPr>
              <a:t>Cheap</a:t>
            </a:r>
          </a:p>
          <a:p>
            <a:r>
              <a:rPr lang="nl-BE" dirty="0" smtClean="0">
                <a:solidFill>
                  <a:srgbClr val="FF0000"/>
                </a:solidFill>
              </a:rPr>
              <a:t>Gross approximations</a:t>
            </a:r>
            <a:endParaRPr lang="nl-BE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899046" y="2721896"/>
            <a:ext cx="0" cy="191386"/>
          </a:xfrm>
          <a:prstGeom prst="line">
            <a:avLst/>
          </a:prstGeom>
          <a:ln w="57150">
            <a:solidFill>
              <a:srgbClr val="0082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31147" y="2721895"/>
            <a:ext cx="0" cy="191386"/>
          </a:xfrm>
          <a:prstGeom prst="line">
            <a:avLst/>
          </a:prstGeom>
          <a:ln w="57150">
            <a:solidFill>
              <a:srgbClr val="0082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54430" y="2721896"/>
            <a:ext cx="0" cy="191386"/>
          </a:xfrm>
          <a:prstGeom prst="line">
            <a:avLst/>
          </a:prstGeom>
          <a:ln w="57150">
            <a:solidFill>
              <a:srgbClr val="0082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68856" y="2721896"/>
            <a:ext cx="0" cy="191386"/>
          </a:xfrm>
          <a:prstGeom prst="line">
            <a:avLst/>
          </a:prstGeom>
          <a:ln w="57150">
            <a:solidFill>
              <a:srgbClr val="0082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88362" y="3177677"/>
            <a:ext cx="2712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600" i="1" dirty="0" smtClean="0"/>
              <a:t>Direct Numerical Simulation</a:t>
            </a:r>
          </a:p>
          <a:p>
            <a:pPr algn="ctr"/>
            <a:r>
              <a:rPr lang="nl-BE" sz="1600" dirty="0" smtClean="0"/>
              <a:t>(DNS)</a:t>
            </a:r>
            <a:endParaRPr lang="nl-BE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329710" y="3177677"/>
            <a:ext cx="2257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600" i="1" dirty="0" smtClean="0"/>
              <a:t>Large-Eddy Simulation</a:t>
            </a:r>
          </a:p>
          <a:p>
            <a:pPr algn="ctr"/>
            <a:r>
              <a:rPr lang="nl-BE" sz="1600" dirty="0" smtClean="0"/>
              <a:t>(LES)</a:t>
            </a:r>
            <a:endParaRPr lang="nl-BE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310997" y="3167517"/>
            <a:ext cx="1979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600" i="1" dirty="0" smtClean="0"/>
              <a:t>Reynolds-Averaged</a:t>
            </a:r>
          </a:p>
          <a:p>
            <a:pPr algn="ctr"/>
            <a:r>
              <a:rPr lang="nl-BE" sz="1600" i="1" dirty="0" smtClean="0"/>
              <a:t>Navier-Stokes</a:t>
            </a:r>
          </a:p>
          <a:p>
            <a:pPr algn="ctr"/>
            <a:r>
              <a:rPr lang="nl-BE" sz="1600" dirty="0" smtClean="0"/>
              <a:t>(RANS)</a:t>
            </a:r>
            <a:endParaRPr lang="nl-BE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545742" y="3177677"/>
            <a:ext cx="1059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600" dirty="0" smtClean="0"/>
              <a:t>Analytical</a:t>
            </a:r>
          </a:p>
          <a:p>
            <a:pPr algn="ctr"/>
            <a:r>
              <a:rPr lang="nl-BE" sz="1600" dirty="0" smtClean="0"/>
              <a:t>models</a:t>
            </a:r>
            <a:endParaRPr lang="nl-BE" sz="1600" dirty="0"/>
          </a:p>
        </p:txBody>
      </p:sp>
      <p:pic>
        <p:nvPicPr>
          <p:cNvPr id="1026" name="Picture 2" descr="http://proceedings.ewea.org/annual2014/conference/papers/F613821900959044725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" y="4004804"/>
            <a:ext cx="2235562" cy="165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roceedings.ewea.org/annual2014/conference/papers/F71382190099393092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293" y="4004803"/>
            <a:ext cx="2008275" cy="165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546" y="4000720"/>
            <a:ext cx="1654714" cy="165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://origin-ars.els-cdn.com/content/image/1-s2.0-S0022460X11001064-gr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9" t="5425"/>
          <a:stretch/>
        </p:blipFill>
        <p:spPr bwMode="auto">
          <a:xfrm>
            <a:off x="6921727" y="3992612"/>
            <a:ext cx="1665760" cy="1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25935" y="5892800"/>
            <a:ext cx="1398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/>
              <a:t>Schmidt (2014)</a:t>
            </a:r>
            <a:endParaRPr lang="nl-BE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4697367" y="5892799"/>
            <a:ext cx="1606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/>
              <a:t>Calaf et al. (2010)</a:t>
            </a:r>
            <a:endParaRPr lang="nl-BE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585638" y="5892798"/>
            <a:ext cx="2388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/>
              <a:t>Sandberg and Jones (2011)</a:t>
            </a:r>
            <a:endParaRPr lang="nl-BE" sz="1400" dirty="0"/>
          </a:p>
        </p:txBody>
      </p:sp>
      <p:sp>
        <p:nvSpPr>
          <p:cNvPr id="27" name="Rectangle 26"/>
          <p:cNvSpPr/>
          <p:nvPr/>
        </p:nvSpPr>
        <p:spPr>
          <a:xfrm>
            <a:off x="2340517" y="3026072"/>
            <a:ext cx="2192285" cy="279768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0650" y="6209999"/>
            <a:ext cx="3692550" cy="648000"/>
          </a:xfrm>
        </p:spPr>
        <p:txBody>
          <a:bodyPr/>
          <a:lstStyle/>
          <a:p>
            <a:r>
              <a:rPr lang="en-US" dirty="0"/>
              <a:t>Courtesy of </a:t>
            </a:r>
            <a:r>
              <a:rPr lang="en-US" dirty="0" smtClean="0"/>
              <a:t>W. </a:t>
            </a:r>
            <a:r>
              <a:rPr lang="en-US" dirty="0" err="1"/>
              <a:t>Munters</a:t>
            </a:r>
            <a:r>
              <a:rPr lang="en-US" dirty="0"/>
              <a:t> and </a:t>
            </a:r>
            <a:r>
              <a:rPr lang="en-US" dirty="0" smtClean="0"/>
              <a:t>J. </a:t>
            </a:r>
            <a:r>
              <a:rPr lang="en-US" dirty="0"/>
              <a:t>Meyers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83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33</a:t>
            </a:fld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6263" y="1323487"/>
            <a:ext cx="7991475" cy="4392376"/>
          </a:xfrm>
        </p:spPr>
        <p:txBody>
          <a:bodyPr>
            <a:normAutofit/>
          </a:bodyPr>
          <a:lstStyle/>
          <a:p>
            <a:r>
              <a:rPr lang="nl-BE" dirty="0" smtClean="0"/>
              <a:t>Reynolds </a:t>
            </a:r>
            <a:r>
              <a:rPr lang="nl-BE" dirty="0" err="1" smtClean="0"/>
              <a:t>averaging</a:t>
            </a:r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r>
              <a:rPr lang="nl-BE" dirty="0" err="1" smtClean="0"/>
              <a:t>Favre</a:t>
            </a:r>
            <a:r>
              <a:rPr lang="nl-BE" dirty="0" smtClean="0"/>
              <a:t> </a:t>
            </a:r>
            <a:r>
              <a:rPr lang="nl-BE" dirty="0" err="1" smtClean="0"/>
              <a:t>averaging</a:t>
            </a:r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err="1" smtClean="0"/>
              <a:t>Example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RANS </a:t>
            </a:r>
            <a:r>
              <a:rPr lang="nl-BE" dirty="0" err="1" smtClean="0"/>
              <a:t>methodology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606" y="1263789"/>
            <a:ext cx="1898079" cy="43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35717"/>
          <a:stretch/>
        </p:blipFill>
        <p:spPr>
          <a:xfrm>
            <a:off x="4181326" y="3914344"/>
            <a:ext cx="1965599" cy="9719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7606" y="1942857"/>
            <a:ext cx="2322118" cy="86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7269" y="5290164"/>
            <a:ext cx="5389200" cy="54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b="64738"/>
          <a:stretch/>
        </p:blipFill>
        <p:spPr>
          <a:xfrm>
            <a:off x="4807606" y="3300993"/>
            <a:ext cx="1965599" cy="5331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2CFCB9-EBF5-412C-A616-875BB9F4D835}"/>
              </a:ext>
            </a:extLst>
          </p:cNvPr>
          <p:cNvSpPr txBox="1"/>
          <p:nvPr/>
        </p:nvSpPr>
        <p:spPr>
          <a:xfrm>
            <a:off x="822347" y="6209999"/>
            <a:ext cx="4379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[7] V.M. </a:t>
            </a:r>
            <a:r>
              <a:rPr lang="en-US" sz="1200" dirty="0" err="1" smtClean="0">
                <a:solidFill>
                  <a:schemeClr val="bg1"/>
                </a:solidFill>
              </a:rPr>
              <a:t>Canuto</a:t>
            </a:r>
            <a:r>
              <a:rPr lang="en-US" sz="1200" dirty="0" smtClean="0">
                <a:solidFill>
                  <a:schemeClr val="bg1"/>
                </a:solidFill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</a:rPr>
              <a:t>Astrophys</a:t>
            </a:r>
            <a:r>
              <a:rPr lang="en-US" sz="1200" dirty="0" smtClean="0">
                <a:solidFill>
                  <a:schemeClr val="bg1"/>
                </a:solidFill>
              </a:rPr>
              <a:t>. J. (1997).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0650" y="6209999"/>
            <a:ext cx="3692550" cy="648000"/>
          </a:xfrm>
        </p:spPr>
        <p:txBody>
          <a:bodyPr/>
          <a:lstStyle/>
          <a:p>
            <a:r>
              <a:rPr lang="nl-NL" dirty="0" smtClean="0"/>
              <a:t>R. Coosemans et al.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14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34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BE" dirty="0" err="1" smtClean="0"/>
                  <a:t>Isothermal</a:t>
                </a:r>
                <a:r>
                  <a:rPr lang="nl-B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nl-BE" dirty="0" smtClean="0"/>
                  <a:t> transport model</a:t>
                </a:r>
                <a:endParaRPr lang="nl-BE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670" b="-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76263" y="1368000"/>
                <a:ext cx="7991475" cy="4680375"/>
              </a:xfrm>
            </p:spPr>
            <p:txBody>
              <a:bodyPr>
                <a:normAutofit/>
              </a:bodyPr>
              <a:lstStyle/>
              <a:p>
                <a:r>
                  <a:rPr lang="nl-BE" dirty="0" smtClean="0"/>
                  <a:t>Average </a:t>
                </a:r>
                <a:r>
                  <a:rPr lang="nl-BE" dirty="0" err="1" smtClean="0"/>
                  <a:t>continuity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equation</a:t>
                </a:r>
                <a:endParaRPr lang="nl-BE" dirty="0" smtClean="0"/>
              </a:p>
              <a:p>
                <a:endParaRPr lang="nl-BE" sz="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num>
                        <m:den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nl-BE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nl-BE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nl-B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nl-BE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nl-BE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BE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nl-BE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nl-BE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BE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nl-BE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  <m:sup>
                                  <m:r>
                                    <a:rPr lang="nl-BE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acc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nl-BE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BE" i="1">
                          <a:latin typeface="Cambria Math" panose="02040503050406030204" pitchFamily="18" charset="0"/>
                        </a:rPr>
                        <m:t>𝜎</m:t>
                      </m:r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nl-BE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nl-B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acc>
                        <m:accPr>
                          <m:chr m:val="̅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nl-BE" dirty="0" smtClean="0"/>
              </a:p>
              <a:p>
                <a:endParaRPr lang="nl-BE" sz="800" dirty="0" smtClean="0"/>
              </a:p>
              <a:p>
                <a:r>
                  <a:rPr lang="nl-BE" dirty="0" smtClean="0"/>
                  <a:t>Turbulent </a:t>
                </a:r>
                <a:r>
                  <a:rPr lang="nl-BE" dirty="0" err="1" smtClean="0"/>
                  <a:t>particle</a:t>
                </a:r>
                <a:r>
                  <a:rPr lang="nl-BE" dirty="0" smtClean="0"/>
                  <a:t> flux</a:t>
                </a:r>
              </a:p>
              <a:p>
                <a:endParaRPr lang="nl-BE" sz="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i="1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nl-BE" i="1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nl-BE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nl-B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nl-B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nl-B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nl-B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l-B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nl-B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acc>
                      <m:r>
                        <a:rPr lang="nl-B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BE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l-BE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nl-BE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nl-BE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l-BE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rad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nl-BE" dirty="0"/>
              </a:p>
              <a:p>
                <a:endParaRPr lang="nl-BE" sz="800" dirty="0" smtClean="0"/>
              </a:p>
              <a:p>
                <a:r>
                  <a:rPr lang="nl-BE" dirty="0" smtClean="0"/>
                  <a:t>Turbulent </a:t>
                </a:r>
                <a:r>
                  <a:rPr lang="nl-BE" dirty="0" err="1" smtClean="0"/>
                  <a:t>kinetic</a:t>
                </a:r>
                <a:r>
                  <a:rPr lang="nl-BE" dirty="0" smtClean="0"/>
                  <a:t> energy </a:t>
                </a:r>
                <a:r>
                  <a:rPr lang="nl-BE" dirty="0" err="1" smtClean="0"/>
                  <a:t>equation</a:t>
                </a:r>
                <a:endParaRPr lang="nl-BE" dirty="0" smtClean="0"/>
              </a:p>
              <a:p>
                <a:endParaRPr lang="nl-BE" sz="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sSub>
                        <m:sSubPr>
                          <m:ctrlPr>
                            <a:rPr lang="nl-BE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l-BE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nl-BE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nl-BE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nl-BE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sub>
                      </m:sSub>
                      <m:r>
                        <a:rPr lang="nl-BE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l-BE" b="0" i="0" smtClean="0">
                          <a:latin typeface="Cambria Math" panose="02040503050406030204" pitchFamily="18" charset="0"/>
                        </a:rPr>
                        <m:t>gT</m:t>
                      </m:r>
                      <m:sSub>
                        <m:sSubPr>
                          <m:ctrlPr>
                            <a:rPr lang="nl-B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nl-B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B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nl-BE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sink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rad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sSub>
                        <m:sSubPr>
                          <m:ctrlPr>
                            <a:rPr lang="nl-BE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l-BE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endParaRPr lang="nl-BE" dirty="0"/>
              </a:p>
              <a:p>
                <a:pPr marL="0" indent="0">
                  <a:buNone/>
                </a:pPr>
                <a:endParaRPr lang="nl-BE" dirty="0" smtClean="0"/>
              </a:p>
              <a:p>
                <a:endParaRPr lang="nl-BE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576263" y="1368000"/>
                <a:ext cx="7991475" cy="4680375"/>
              </a:xfrm>
              <a:blipFill>
                <a:blip r:embed="rId4"/>
                <a:stretch>
                  <a:fillRect l="-1069" t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52CFCB9-EBF5-412C-A616-875BB9F4D835}"/>
              </a:ext>
            </a:extLst>
          </p:cNvPr>
          <p:cNvSpPr txBox="1"/>
          <p:nvPr/>
        </p:nvSpPr>
        <p:spPr>
          <a:xfrm>
            <a:off x="822347" y="6209999"/>
            <a:ext cx="4379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schemeClr val="bg1"/>
                </a:solidFill>
              </a:rPr>
              <a:t>[10] </a:t>
            </a:r>
            <a:r>
              <a:rPr lang="it-IT" sz="1200" dirty="0" smtClean="0">
                <a:solidFill>
                  <a:schemeClr val="bg1"/>
                </a:solidFill>
              </a:rPr>
              <a:t>R. Coosemans </a:t>
            </a:r>
            <a:r>
              <a:rPr lang="it-IT" sz="1200" dirty="0">
                <a:solidFill>
                  <a:schemeClr val="bg1"/>
                </a:solidFill>
              </a:rPr>
              <a:t>et al., </a:t>
            </a:r>
            <a:r>
              <a:rPr lang="it-IT" sz="1200" dirty="0" smtClean="0">
                <a:solidFill>
                  <a:schemeClr val="bg1"/>
                </a:solidFill>
              </a:rPr>
              <a:t>Phys. Plasmas (2021).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0650" y="6209999"/>
            <a:ext cx="3692550" cy="648000"/>
          </a:xfrm>
        </p:spPr>
        <p:txBody>
          <a:bodyPr/>
          <a:lstStyle/>
          <a:p>
            <a:r>
              <a:rPr lang="nl-NL" dirty="0" smtClean="0"/>
              <a:t>R. Coosemans et al.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025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35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nl-BE" dirty="0" err="1" smtClean="0"/>
                  <a:t>Isothermal</a:t>
                </a:r>
                <a:r>
                  <a:rPr lang="nl-B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nl-BE" dirty="0"/>
                  <a:t> </a:t>
                </a:r>
                <a:r>
                  <a:rPr lang="nl-BE" dirty="0" smtClean="0"/>
                  <a:t>model: profile </a:t>
                </a:r>
                <a:r>
                  <a:rPr lang="nl-BE" dirty="0" err="1" smtClean="0"/>
                  <a:t>results</a:t>
                </a:r>
                <a:endParaRPr lang="nl-BE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869" y="1988999"/>
            <a:ext cx="4490086" cy="36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36" y="1988999"/>
            <a:ext cx="4521033" cy="360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2CFCB9-EBF5-412C-A616-875BB9F4D835}"/>
              </a:ext>
            </a:extLst>
          </p:cNvPr>
          <p:cNvSpPr txBox="1"/>
          <p:nvPr/>
        </p:nvSpPr>
        <p:spPr>
          <a:xfrm>
            <a:off x="822347" y="6209999"/>
            <a:ext cx="4379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schemeClr val="bg1"/>
                </a:solidFill>
              </a:rPr>
              <a:t>[10] </a:t>
            </a:r>
            <a:r>
              <a:rPr lang="it-IT" sz="1200" dirty="0" smtClean="0">
                <a:solidFill>
                  <a:schemeClr val="bg1"/>
                </a:solidFill>
              </a:rPr>
              <a:t>R. Coosemans </a:t>
            </a:r>
            <a:r>
              <a:rPr lang="it-IT" sz="1200" dirty="0">
                <a:solidFill>
                  <a:schemeClr val="bg1"/>
                </a:solidFill>
              </a:rPr>
              <a:t>et al., </a:t>
            </a:r>
            <a:r>
              <a:rPr lang="it-IT" sz="1200" dirty="0" smtClean="0">
                <a:solidFill>
                  <a:schemeClr val="bg1"/>
                </a:solidFill>
              </a:rPr>
              <a:t>Phys. Plasmas (2021).</a:t>
            </a:r>
          </a:p>
          <a:p>
            <a:r>
              <a:rPr lang="nl-BE" sz="1200" dirty="0">
                <a:solidFill>
                  <a:schemeClr val="bg1"/>
                </a:solidFill>
              </a:rPr>
              <a:t>[11] </a:t>
            </a:r>
            <a:r>
              <a:rPr lang="it-IT" sz="1200" dirty="0">
                <a:solidFill>
                  <a:schemeClr val="bg1"/>
                </a:solidFill>
              </a:rPr>
              <a:t>R. De Wolf et al., Nucl. Fusion (2021</a:t>
            </a:r>
            <a:r>
              <a:rPr lang="it-IT" sz="1200" dirty="0" smtClean="0">
                <a:solidFill>
                  <a:schemeClr val="bg1"/>
                </a:solidFill>
              </a:rPr>
              <a:t>).</a:t>
            </a:r>
          </a:p>
          <a:p>
            <a:endParaRPr lang="it-IT" sz="1200" dirty="0" smtClean="0">
              <a:solidFill>
                <a:schemeClr val="bg1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0650" y="6209999"/>
            <a:ext cx="3692550" cy="648000"/>
          </a:xfrm>
        </p:spPr>
        <p:txBody>
          <a:bodyPr/>
          <a:lstStyle/>
          <a:p>
            <a:r>
              <a:rPr lang="nl-NL" dirty="0" smtClean="0"/>
              <a:t>R. Coosemans et al.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152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36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BE" sz="3000" dirty="0" err="1" smtClean="0"/>
                  <a:t>Isothermal</a:t>
                </a:r>
                <a:r>
                  <a:rPr lang="nl-BE" sz="3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3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nl-BE" sz="3000" i="1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nl-BE" sz="3000" dirty="0"/>
                  <a:t> model: </a:t>
                </a:r>
                <a:r>
                  <a:rPr lang="nl-BE" sz="3000" dirty="0" smtClean="0"/>
                  <a:t>parameter </a:t>
                </a:r>
                <a:r>
                  <a:rPr lang="nl-BE" sz="3000" dirty="0" err="1" smtClean="0"/>
                  <a:t>space</a:t>
                </a:r>
                <a:r>
                  <a:rPr lang="nl-BE" sz="3000" dirty="0" smtClean="0"/>
                  <a:t> </a:t>
                </a:r>
                <a:r>
                  <a:rPr lang="nl-BE" sz="3000" dirty="0" err="1" smtClean="0"/>
                  <a:t>results</a:t>
                </a:r>
                <a:endParaRPr lang="nl-BE" sz="3000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754" r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ntent Placeholder 12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61" y="1055699"/>
            <a:ext cx="6719616" cy="5040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2CFCB9-EBF5-412C-A616-875BB9F4D835}"/>
              </a:ext>
            </a:extLst>
          </p:cNvPr>
          <p:cNvSpPr txBox="1"/>
          <p:nvPr/>
        </p:nvSpPr>
        <p:spPr>
          <a:xfrm>
            <a:off x="822347" y="6209999"/>
            <a:ext cx="4379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schemeClr val="bg1"/>
                </a:solidFill>
              </a:rPr>
              <a:t>[14] </a:t>
            </a:r>
            <a:r>
              <a:rPr lang="it-IT" sz="1200" dirty="0" smtClean="0">
                <a:solidFill>
                  <a:schemeClr val="bg1"/>
                </a:solidFill>
              </a:rPr>
              <a:t>R. Coosemans </a:t>
            </a:r>
            <a:r>
              <a:rPr lang="it-IT" sz="1200" dirty="0">
                <a:solidFill>
                  <a:schemeClr val="bg1"/>
                </a:solidFill>
              </a:rPr>
              <a:t>et al., </a:t>
            </a:r>
            <a:r>
              <a:rPr lang="it-IT" sz="1200" dirty="0" smtClean="0">
                <a:solidFill>
                  <a:schemeClr val="bg1"/>
                </a:solidFill>
              </a:rPr>
              <a:t>Contrib. Plasma Phys. (2020).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0650" y="6209999"/>
            <a:ext cx="3692550" cy="648000"/>
          </a:xfrm>
        </p:spPr>
        <p:txBody>
          <a:bodyPr/>
          <a:lstStyle/>
          <a:p>
            <a:r>
              <a:rPr lang="nl-NL" dirty="0" smtClean="0"/>
              <a:t>R. Coosemans et al.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447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271518" y="1469109"/>
                <a:ext cx="3565968" cy="43923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nl-BE" dirty="0" smtClean="0"/>
                  <a:t> model</a:t>
                </a:r>
                <a:endParaRPr lang="nl-BE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18" y="1469109"/>
                <a:ext cx="3565968" cy="4392376"/>
              </a:xfrm>
              <a:prstGeom prst="rect">
                <a:avLst/>
              </a:prstGeom>
              <a:blipFill>
                <a:blip r:embed="rId3"/>
                <a:stretch>
                  <a:fillRect t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/>
          <p:cNvSpPr txBox="1">
            <a:spLocks/>
          </p:cNvSpPr>
          <p:nvPr/>
        </p:nvSpPr>
        <p:spPr>
          <a:xfrm>
            <a:off x="4785084" y="1493576"/>
            <a:ext cx="3709416" cy="4392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BE" b="0" dirty="0" err="1" smtClean="0"/>
              <a:t>core</a:t>
            </a:r>
            <a:r>
              <a:rPr lang="nl-BE" b="0" dirty="0" smtClean="0"/>
              <a:t> </a:t>
            </a:r>
            <a:r>
              <a:rPr lang="nl-BE" b="0" dirty="0" err="1" smtClean="0"/>
              <a:t>region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37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>
              <a:xfrm>
                <a:off x="563870" y="186900"/>
                <a:ext cx="7991738" cy="1152000"/>
              </a:xfrm>
            </p:spPr>
            <p:txBody>
              <a:bodyPr>
                <a:normAutofit/>
              </a:bodyPr>
              <a:lstStyle/>
              <a:p>
                <a:r>
                  <a:rPr lang="nl-BE" dirty="0" smtClean="0"/>
                  <a:t>Isothermal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nl-BE" dirty="0" smtClean="0"/>
                  <a:t> model </a:t>
                </a:r>
                <a:r>
                  <a:rPr lang="nl-BE" dirty="0" err="1" smtClean="0"/>
                  <a:t>extensions</a:t>
                </a:r>
                <a:endParaRPr lang="en-US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63870" y="186900"/>
                <a:ext cx="7991738" cy="1152000"/>
              </a:xfrm>
              <a:blipFill>
                <a:blip r:embed="rId4"/>
                <a:stretch>
                  <a:fillRect l="-2670" b="-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4135585" y="2196026"/>
            <a:ext cx="5008415" cy="3393888"/>
            <a:chOff x="4350236" y="1873043"/>
            <a:chExt cx="5008415" cy="339388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71" r="7691" b="8012"/>
            <a:stretch/>
          </p:blipFill>
          <p:spPr>
            <a:xfrm>
              <a:off x="4350236" y="2026931"/>
              <a:ext cx="5008415" cy="3240000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6097270" y="2250524"/>
              <a:ext cx="3175" cy="27813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595934" y="1873043"/>
              <a:ext cx="10026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rgbClr val="FF0000"/>
                  </a:solidFill>
                </a:rPr>
                <a:t>Separatrix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53" y="2344157"/>
            <a:ext cx="3970297" cy="324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2CFCB9-EBF5-412C-A616-875BB9F4D835}"/>
              </a:ext>
            </a:extLst>
          </p:cNvPr>
          <p:cNvSpPr txBox="1"/>
          <p:nvPr/>
        </p:nvSpPr>
        <p:spPr>
          <a:xfrm>
            <a:off x="822347" y="6209999"/>
            <a:ext cx="437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[</a:t>
            </a:r>
            <a:r>
              <a:rPr lang="it-IT" sz="1200" dirty="0">
                <a:solidFill>
                  <a:schemeClr val="bg1"/>
                </a:solidFill>
              </a:rPr>
              <a:t>8</a:t>
            </a:r>
            <a:r>
              <a:rPr lang="it-IT" sz="1200" dirty="0" smtClean="0">
                <a:solidFill>
                  <a:schemeClr val="bg1"/>
                </a:solidFill>
              </a:rPr>
              <a:t>] </a:t>
            </a:r>
            <a:r>
              <a:rPr lang="it-IT" sz="1200" dirty="0">
                <a:solidFill>
                  <a:schemeClr val="bg1"/>
                </a:solidFill>
              </a:rPr>
              <a:t>R. Coosemans et al.</a:t>
            </a:r>
            <a:r>
              <a:rPr lang="en-US" sz="1200" dirty="0">
                <a:solidFill>
                  <a:schemeClr val="bg1"/>
                </a:solidFill>
              </a:rPr>
              <a:t>, J. Phys.: Conf. Ser. (2021</a:t>
            </a:r>
            <a:r>
              <a:rPr lang="en-US" sz="1200" dirty="0" smtClean="0">
                <a:solidFill>
                  <a:schemeClr val="bg1"/>
                </a:solidFill>
              </a:rPr>
              <a:t>).</a:t>
            </a:r>
            <a:endParaRPr lang="nl-BE" sz="1200" dirty="0" smtClean="0">
              <a:solidFill>
                <a:schemeClr val="bg1"/>
              </a:solidFill>
            </a:endParaRPr>
          </a:p>
          <a:p>
            <a:r>
              <a:rPr lang="nl-BE" sz="1200" dirty="0" smtClean="0">
                <a:solidFill>
                  <a:schemeClr val="bg1"/>
                </a:solidFill>
              </a:rPr>
              <a:t>[14] </a:t>
            </a:r>
            <a:r>
              <a:rPr lang="it-IT" sz="1200" dirty="0" smtClean="0">
                <a:solidFill>
                  <a:schemeClr val="bg1"/>
                </a:solidFill>
              </a:rPr>
              <a:t>R. Coosemans </a:t>
            </a:r>
            <a:r>
              <a:rPr lang="it-IT" sz="1200" dirty="0">
                <a:solidFill>
                  <a:schemeClr val="bg1"/>
                </a:solidFill>
              </a:rPr>
              <a:t>et al., </a:t>
            </a:r>
            <a:r>
              <a:rPr lang="it-IT" sz="1200" dirty="0" smtClean="0">
                <a:solidFill>
                  <a:schemeClr val="bg1"/>
                </a:solidFill>
              </a:rPr>
              <a:t>Contrib. Plasma Phys. (2020).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0650" y="6209999"/>
            <a:ext cx="3692550" cy="648000"/>
          </a:xfrm>
        </p:spPr>
        <p:txBody>
          <a:bodyPr/>
          <a:lstStyle/>
          <a:p>
            <a:r>
              <a:rPr lang="nl-NL" dirty="0" smtClean="0"/>
              <a:t>R. Coosemans et al.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868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76000" y="1478308"/>
                <a:ext cx="3565968" cy="439237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BE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nl-BE" dirty="0" smtClean="0"/>
                  <a:t> </a:t>
                </a:r>
                <a:r>
                  <a:rPr lang="nl-BE" dirty="0" err="1" smtClean="0"/>
                  <a:t>balance</a:t>
                </a:r>
                <a:endParaRPr lang="nl-BE" dirty="0"/>
              </a:p>
              <a:p>
                <a:endParaRPr lang="nl-B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576000" y="1478308"/>
                <a:ext cx="3565968" cy="4392376"/>
              </a:xfrm>
              <a:blipFill>
                <a:blip r:embed="rId3"/>
                <a:stretch>
                  <a:fillRect t="-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38</a:t>
            </a:fld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Thermal</a:t>
            </a:r>
            <a:r>
              <a:rPr lang="nl-BE" dirty="0" smtClean="0"/>
              <a:t> energy </a:t>
            </a:r>
            <a:r>
              <a:rPr lang="nl-BE" dirty="0" err="1" smtClean="0"/>
              <a:t>balance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4928616" y="1478308"/>
                <a:ext cx="3709416" cy="43923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nl-BE" b="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nl-BE" dirty="0" smtClean="0"/>
                  <a:t> balance</a:t>
                </a:r>
              </a:p>
              <a:p>
                <a:endParaRPr lang="nl-BE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616" y="1478308"/>
                <a:ext cx="3709416" cy="4392376"/>
              </a:xfrm>
              <a:prstGeom prst="rect">
                <a:avLst/>
              </a:prstGeom>
              <a:blipFill>
                <a:blip r:embed="rId4"/>
                <a:stretch>
                  <a:fillRect t="-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1" r="6161"/>
          <a:stretch/>
        </p:blipFill>
        <p:spPr>
          <a:xfrm>
            <a:off x="4657579" y="2138184"/>
            <a:ext cx="4251489" cy="36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" r="6937"/>
          <a:stretch/>
        </p:blipFill>
        <p:spPr>
          <a:xfrm>
            <a:off x="261520" y="2138184"/>
            <a:ext cx="4194928" cy="3600000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0650" y="6209999"/>
            <a:ext cx="3692550" cy="648000"/>
          </a:xfrm>
        </p:spPr>
        <p:txBody>
          <a:bodyPr/>
          <a:lstStyle/>
          <a:p>
            <a:r>
              <a:rPr lang="nl-NL" dirty="0" smtClean="0"/>
              <a:t>R. Coosemans et al.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987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" r="7399"/>
          <a:stretch/>
        </p:blipFill>
        <p:spPr>
          <a:xfrm>
            <a:off x="4759539" y="2197492"/>
            <a:ext cx="4260916" cy="360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r="7411"/>
          <a:stretch/>
        </p:blipFill>
        <p:spPr>
          <a:xfrm>
            <a:off x="315695" y="2197492"/>
            <a:ext cx="4291446" cy="360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1730" y="1478308"/>
            <a:ext cx="3565968" cy="43923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dirty="0" err="1" smtClean="0"/>
              <a:t>Isothermal</a:t>
            </a:r>
            <a:r>
              <a:rPr lang="nl-BE" dirty="0" smtClean="0"/>
              <a:t> </a:t>
            </a:r>
            <a:r>
              <a:rPr lang="nl-BE" dirty="0" err="1" smtClean="0"/>
              <a:t>balance</a:t>
            </a:r>
            <a:endParaRPr lang="nl-BE" dirty="0"/>
          </a:p>
          <a:p>
            <a:endParaRPr lang="nl-B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39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nl-BE" dirty="0"/>
                  <a:t> balance</a:t>
                </a:r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b="-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/>
          <p:cNvSpPr txBox="1">
            <a:spLocks/>
          </p:cNvSpPr>
          <p:nvPr/>
        </p:nvSpPr>
        <p:spPr>
          <a:xfrm>
            <a:off x="4928616" y="1478308"/>
            <a:ext cx="3709416" cy="4392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BE" b="0" dirty="0" err="1" smtClean="0"/>
              <a:t>Anisothermal</a:t>
            </a:r>
            <a:r>
              <a:rPr lang="nl-BE" b="0" dirty="0" smtClean="0"/>
              <a:t> </a:t>
            </a:r>
            <a:r>
              <a:rPr lang="nl-BE" b="0" dirty="0" err="1" smtClean="0"/>
              <a:t>balance</a:t>
            </a:r>
            <a:endParaRPr lang="nl-BE" dirty="0" smtClean="0"/>
          </a:p>
          <a:p>
            <a:endParaRPr lang="nl-BE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935464" y="2417068"/>
            <a:ext cx="1058172" cy="1145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93636" y="2047736"/>
            <a:ext cx="2370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Interchange</a:t>
            </a:r>
            <a:r>
              <a:rPr lang="nl-BE" dirty="0" smtClean="0">
                <a:solidFill>
                  <a:schemeClr val="tx2"/>
                </a:solidFill>
              </a:rPr>
              <a:t> source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85465" y="4401159"/>
            <a:ext cx="1405196" cy="136015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10067" y="5673856"/>
            <a:ext cx="193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>
                <a:solidFill>
                  <a:srgbClr val="C00000"/>
                </a:solidFill>
              </a:rPr>
              <a:t>Sheath</a:t>
            </a:r>
            <a:r>
              <a:rPr lang="nl-BE" dirty="0" smtClean="0">
                <a:solidFill>
                  <a:srgbClr val="C00000"/>
                </a:solidFill>
              </a:rPr>
              <a:t> </a:t>
            </a:r>
            <a:r>
              <a:rPr lang="nl-BE" dirty="0" err="1" smtClean="0">
                <a:solidFill>
                  <a:srgbClr val="C00000"/>
                </a:solidFill>
              </a:rPr>
              <a:t>loss</a:t>
            </a:r>
            <a:r>
              <a:rPr lang="nl-BE" dirty="0" smtClean="0">
                <a:solidFill>
                  <a:srgbClr val="C00000"/>
                </a:solidFill>
              </a:rPr>
              <a:t> </a:t>
            </a:r>
            <a:r>
              <a:rPr lang="nl-BE" dirty="0" err="1" smtClean="0">
                <a:solidFill>
                  <a:srgbClr val="C00000"/>
                </a:solidFill>
              </a:rPr>
              <a:t>sink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414079" y="2417068"/>
            <a:ext cx="825337" cy="826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928616" y="4906656"/>
            <a:ext cx="450496" cy="76877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592371" y="4127432"/>
            <a:ext cx="898290" cy="87358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437007" y="5001020"/>
            <a:ext cx="1484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>
                <a:solidFill>
                  <a:srgbClr val="FFC000"/>
                </a:solidFill>
              </a:rPr>
              <a:t>Viscous</a:t>
            </a:r>
            <a:r>
              <a:rPr lang="nl-BE" dirty="0" smtClean="0">
                <a:solidFill>
                  <a:srgbClr val="FFC000"/>
                </a:solidFill>
              </a:rPr>
              <a:t> </a:t>
            </a:r>
            <a:r>
              <a:rPr lang="nl-BE" dirty="0" err="1" smtClean="0">
                <a:solidFill>
                  <a:srgbClr val="FFC000"/>
                </a:solidFill>
              </a:rPr>
              <a:t>sink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041516" y="3997492"/>
            <a:ext cx="629705" cy="403667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88417" y="4303579"/>
            <a:ext cx="981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>
                <a:solidFill>
                  <a:srgbClr val="92D050"/>
                </a:solidFill>
              </a:rPr>
              <a:t>Subgrid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759539" y="4506486"/>
            <a:ext cx="728520" cy="42134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4607141" y="4124448"/>
            <a:ext cx="880918" cy="231235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52CFCB9-EBF5-412C-A616-875BB9F4D835}"/>
              </a:ext>
            </a:extLst>
          </p:cNvPr>
          <p:cNvSpPr txBox="1"/>
          <p:nvPr/>
        </p:nvSpPr>
        <p:spPr>
          <a:xfrm>
            <a:off x="822347" y="6209999"/>
            <a:ext cx="4379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schemeClr val="bg1"/>
                </a:solidFill>
              </a:rPr>
              <a:t>[14] </a:t>
            </a:r>
            <a:r>
              <a:rPr lang="it-IT" sz="1200" dirty="0" smtClean="0">
                <a:solidFill>
                  <a:schemeClr val="bg1"/>
                </a:solidFill>
              </a:rPr>
              <a:t>R. Coosemans </a:t>
            </a:r>
            <a:r>
              <a:rPr lang="it-IT" sz="1200" dirty="0">
                <a:solidFill>
                  <a:schemeClr val="bg1"/>
                </a:solidFill>
              </a:rPr>
              <a:t>et al., </a:t>
            </a:r>
            <a:r>
              <a:rPr lang="it-IT" sz="1200" dirty="0" smtClean="0">
                <a:solidFill>
                  <a:schemeClr val="bg1"/>
                </a:solidFill>
              </a:rPr>
              <a:t>Contrib. Plasma Phys. (2020).</a:t>
            </a: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0650" y="6209999"/>
            <a:ext cx="3692550" cy="648000"/>
          </a:xfrm>
        </p:spPr>
        <p:txBody>
          <a:bodyPr/>
          <a:lstStyle/>
          <a:p>
            <a:r>
              <a:rPr lang="nl-NL" dirty="0" smtClean="0"/>
              <a:t>R. Coosemans et al.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709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4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BE" dirty="0"/>
                  <a:t>Introduction &amp; research approach</a:t>
                </a:r>
              </a:p>
              <a:p>
                <a:r>
                  <a:rPr lang="nl-BE" dirty="0" err="1">
                    <a:solidFill>
                      <a:srgbClr val="FF0000"/>
                    </a:solidFill>
                  </a:rPr>
                  <a:t>Anisothermal</a:t>
                </a:r>
                <a:r>
                  <a:rPr lang="nl-BE" dirty="0">
                    <a:solidFill>
                      <a:srgbClr val="FF0000"/>
                    </a:solidFill>
                  </a:rPr>
                  <a:t> </a:t>
                </a:r>
                <a:r>
                  <a:rPr lang="nl-BE" dirty="0" err="1">
                    <a:solidFill>
                      <a:srgbClr val="FF0000"/>
                    </a:solidFill>
                  </a:rPr>
                  <a:t>ExB</a:t>
                </a:r>
                <a:r>
                  <a:rPr lang="nl-BE" dirty="0">
                    <a:solidFill>
                      <a:srgbClr val="FF0000"/>
                    </a:solidFill>
                  </a:rPr>
                  <a:t> turbulent transport</a:t>
                </a:r>
              </a:p>
              <a:p>
                <a:r>
                  <a:rPr lang="nl-BE" dirty="0"/>
                  <a:t>Anisothermal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nl-BE" dirty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nl-BE" dirty="0"/>
                  <a:t> balance</a:t>
                </a:r>
              </a:p>
              <a:p>
                <a:r>
                  <a:rPr lang="nl-BE" dirty="0"/>
                  <a:t>Full model </a:t>
                </a:r>
                <a:r>
                  <a:rPr lang="nl-BE" dirty="0" err="1"/>
                  <a:t>and</a:t>
                </a:r>
                <a:r>
                  <a:rPr lang="nl-BE" dirty="0"/>
                  <a:t> </a:t>
                </a:r>
                <a:r>
                  <a:rPr lang="nl-BE" dirty="0" err="1"/>
                  <a:t>results</a:t>
                </a:r>
                <a:endParaRPr lang="nl-BE" dirty="0"/>
              </a:p>
              <a:p>
                <a:r>
                  <a:rPr lang="nl-BE" dirty="0" err="1"/>
                  <a:t>Conclusion</a:t>
                </a:r>
                <a:r>
                  <a:rPr lang="nl-BE" dirty="0"/>
                  <a:t> </a:t>
                </a:r>
                <a:r>
                  <a:rPr lang="nl-BE" dirty="0" err="1"/>
                  <a:t>and</a:t>
                </a:r>
                <a:r>
                  <a:rPr lang="nl-BE" dirty="0"/>
                  <a:t> outlook</a:t>
                </a:r>
              </a:p>
              <a:p>
                <a:endParaRPr lang="nl-BE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1069" t="-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Overview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0650" y="6209999"/>
            <a:ext cx="3692550" cy="648000"/>
          </a:xfrm>
        </p:spPr>
        <p:txBody>
          <a:bodyPr/>
          <a:lstStyle/>
          <a:p>
            <a:r>
              <a:rPr lang="nl-NL" dirty="0" smtClean="0"/>
              <a:t>R. Coosemans et al.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471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40</a:t>
            </a:fld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dirty="0" err="1" smtClean="0"/>
              <a:t>Analytical</a:t>
            </a:r>
            <a:r>
              <a:rPr lang="nl-BE" sz="3200" dirty="0" smtClean="0"/>
              <a:t> </a:t>
            </a:r>
            <a:r>
              <a:rPr lang="nl-BE" sz="3200" dirty="0" err="1" smtClean="0"/>
              <a:t>anisothermal</a:t>
            </a:r>
            <a:r>
              <a:rPr lang="nl-BE" sz="3200" dirty="0" smtClean="0"/>
              <a:t> </a:t>
            </a:r>
            <a:r>
              <a:rPr lang="nl-BE" sz="3200" dirty="0" err="1" smtClean="0"/>
              <a:t>interchange</a:t>
            </a:r>
            <a:r>
              <a:rPr lang="nl-BE" sz="3200" dirty="0" smtClean="0"/>
              <a:t> model</a:t>
            </a:r>
            <a:endParaRPr lang="nl-BE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nl-B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𝛻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𝛻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nl-BE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nl-BE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acc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nl-BE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nl-B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BE" i="1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i="1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i="1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nl-BE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𝛻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𝛻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nl-BE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nl-B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nl-B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BE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l-BE" i="1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i="1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i="1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nl-BE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B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nl-BE" i="1" dirty="0">
                  <a:latin typeface="Cambria Math" panose="02040503050406030204" pitchFamily="18" charset="0"/>
                </a:endParaRPr>
              </a:p>
              <a:p>
                <a:endParaRPr lang="nl-BE" dirty="0" smtClean="0"/>
              </a:p>
              <a:p>
                <a:endParaRPr lang="nl-BE" dirty="0"/>
              </a:p>
              <a:p>
                <a:endParaRPr lang="nl-BE" dirty="0"/>
              </a:p>
              <a:p>
                <a:endParaRPr lang="nl-BE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0650" y="6209999"/>
            <a:ext cx="3692550" cy="648000"/>
          </a:xfrm>
        </p:spPr>
        <p:txBody>
          <a:bodyPr/>
          <a:lstStyle/>
          <a:p>
            <a:r>
              <a:rPr lang="nl-NL" dirty="0" smtClean="0"/>
              <a:t>R. Coosemans et al.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761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76000" y="1367999"/>
                <a:ext cx="8241935" cy="472107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nl-BE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 sz="2000" i="1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nl-BE" sz="2000" i="1">
                          <a:latin typeface="Cambria Math" panose="02040503050406030204" pitchFamily="18" charset="0"/>
                        </a:rPr>
                        <m:t>⋅(</m:t>
                      </m:r>
                      <m:acc>
                        <m:accPr>
                          <m:chr m:val="̅"/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nl-BE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nl-BE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l-BE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nl-BE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nl-BE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l-BE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rad>
                      <m:r>
                        <a:rPr lang="nl-BE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acc>
                        <m:accPr>
                          <m:chr m:val="̅"/>
                          <m:ctrlPr>
                            <a:rPr lang="nl-BE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nl-BE" sz="2000" i="1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𝜎</m:t>
                      </m:r>
                      <m:rad>
                        <m:radPr>
                          <m:degHide m:val="on"/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acc>
                            <m:accPr>
                              <m:chr m:val="̃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rad>
                      <m:acc>
                        <m:accPr>
                          <m:chr m:val="̅"/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nl-BE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acc>
                        <m:accPr>
                          <m:chr m:val="̅"/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nl-BE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nl-BE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BE" sz="2000" i="1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nl-BE" sz="20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b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nl-BE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B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l-B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nl-B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nl-BE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</m:e>
                          </m:rad>
                          <m:r>
                            <a:rPr lang="nl-BE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  <m:acc>
                            <m:accPr>
                              <m:chr m:val="̅"/>
                              <m:ctrlPr>
                                <a:rPr lang="nl-B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nl-BE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BE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l-BE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nl-BE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nl-BE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nl-BE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rad>
                            <m:radPr>
                              <m:degHide m:val="on"/>
                              <m:ctrlPr>
                                <a:rPr lang="nl-BE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nl-BE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</m:e>
                          </m:rad>
                          <m:r>
                            <a:rPr lang="nl-BE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  <m:sSub>
                            <m:sSubPr>
                              <m:ctrlPr>
                                <a:rPr lang="nl-BE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nl-BE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nl-BE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nl-BE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𝜎</m:t>
                      </m:r>
                      <m:rad>
                        <m:radPr>
                          <m:degHide m:val="on"/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acc>
                            <m:accPr>
                              <m:chr m:val="̃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rad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𝑒𝑖</m:t>
                          </m:r>
                        </m:sub>
                        <m:sup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nl-BE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BE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nl-BE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 sz="2000" i="1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nl-BE" sz="20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b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nl-BE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B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l-B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nl-B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nl-BE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</m:e>
                          </m:rad>
                          <m:r>
                            <a:rPr lang="nl-BE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  <m:acc>
                            <m:accPr>
                              <m:chr m:val="̅"/>
                              <m:ctrlPr>
                                <a:rPr lang="nl-B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nl-BE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BE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l-BE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nl-BE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nl-BE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rad>
                            <m:radPr>
                              <m:degHide m:val="on"/>
                              <m:ctrlPr>
                                <a:rPr lang="nl-BE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nl-BE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</m:e>
                          </m:rad>
                          <m:r>
                            <a:rPr lang="nl-BE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  <m:sSub>
                            <m:sSubPr>
                              <m:ctrlPr>
                                <a:rPr lang="nl-BE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nl-BE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nl-BE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nl-BE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𝜎</m:t>
                      </m:r>
                      <m:rad>
                        <m:radPr>
                          <m:degHide m:val="on"/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acc>
                            <m:accPr>
                              <m:chr m:val="̃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rad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𝑒𝑖</m:t>
                          </m:r>
                        </m:sub>
                        <m:sup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nl-BE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BE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nl-BE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1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nl-BE" sz="21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nl-BE" sz="21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l-BE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nl-BE" sz="21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 sz="2100" i="1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nl-BE" sz="21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nl-BE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nl-BE" sz="21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1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sSub>
                            <m:sSubPr>
                              <m:ctrlPr>
                                <a:rPr lang="nl-BE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1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l-BE" sz="2100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nl-BE" sz="21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sz="21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b>
                              <m:r>
                                <a:rPr lang="nl-BE" sz="21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nl-BE" sz="21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BE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1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l-BE" sz="21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1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l-BE" sz="2100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nl-BE" sz="21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nl-BE" sz="2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1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nl-BE" sz="2100" i="1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</m:e>
                          </m:rad>
                          <m:r>
                            <a:rPr lang="nl-BE" sz="2100" i="1">
                              <a:latin typeface="Cambria Math" panose="02040503050406030204" pitchFamily="18" charset="0"/>
                            </a:rPr>
                            <m:t>𝛻</m:t>
                          </m:r>
                          <m:acc>
                            <m:accPr>
                              <m:chr m:val="̅"/>
                              <m:ctrlPr>
                                <a:rPr lang="nl-BE" sz="21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1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nl-BE" sz="21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BE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1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l-BE" sz="21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nl-BE" sz="21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2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1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nl-BE" sz="2100" i="1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  <m:r>
                                <a:rPr lang="nl-BE" sz="21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nl-BE" sz="21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1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rad>
                            <m:radPr>
                              <m:degHide m:val="on"/>
                              <m:ctrlPr>
                                <a:rPr lang="nl-BE" sz="21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nl-BE" sz="2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1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nl-BE" sz="2100" i="1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</m:e>
                          </m:rad>
                          <m:r>
                            <a:rPr lang="nl-BE" sz="2100" i="1">
                              <a:latin typeface="Cambria Math" panose="02040503050406030204" pitchFamily="18" charset="0"/>
                            </a:rPr>
                            <m:t>𝛻</m:t>
                          </m:r>
                          <m:sSub>
                            <m:sSubPr>
                              <m:ctrlPr>
                                <a:rPr lang="nl-BE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1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l-BE" sz="2100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nl-BE" sz="21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nl-BE" sz="2100" i="1">
                          <a:latin typeface="Cambria Math" panose="02040503050406030204" pitchFamily="18" charset="0"/>
                        </a:rPr>
                        <m:t>𝑔</m:t>
                      </m:r>
                      <m:rad>
                        <m:radPr>
                          <m:degHide m:val="on"/>
                          <m:ctrlPr>
                            <a:rPr lang="nl-BE" sz="21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nl-BE" sz="21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l-BE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rad>
                      <m:r>
                        <a:rPr lang="nl-BE" sz="21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l-BE" sz="21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l-BE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acc>
                        <m:accPr>
                          <m:chr m:val="̃"/>
                          <m:ctrlPr>
                            <a:rPr lang="nl-BE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nl-BE" sz="21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acc>
                        <m:accPr>
                          <m:chr m:val="̅"/>
                          <m:ctrlPr>
                            <a:rPr lang="nl-BE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nl-BE" sz="21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sz="21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1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l-BE" sz="21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nl-BE" sz="21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l-BE" sz="21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1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l-BE" sz="21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  <m:acc>
                        <m:accPr>
                          <m:chr m:val="̅"/>
                          <m:ctrlPr>
                            <a:rPr lang="nl-BE" sz="21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21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nl-BE" sz="21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nl-BE" sz="21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nl-BE" sz="21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1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nl-BE" sz="21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nl-BE" sz="21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sz="21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1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l-BE" sz="21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nl-BE" sz="21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l-BE" sz="21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1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l-BE" sz="21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acc>
                        <m:accPr>
                          <m:chr m:val="̅"/>
                          <m:ctrlPr>
                            <a:rPr lang="nl-BE" sz="21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21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nl-BE" sz="21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nl-BE" sz="21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nl-BE" sz="21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1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nl-BE" sz="21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l-BE" sz="2100" i="1">
                          <a:latin typeface="Cambria Math" panose="020405030504060302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nl-BE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1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l-BE" sz="2100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nl-BE" sz="21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1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f>
                        <m:fPr>
                          <m:ctrlPr>
                            <a:rPr lang="nl-BE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100" i="1">
                              <a:latin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nl-BE" sz="21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acc>
                                <m:accPr>
                                  <m:chr m:val="̃"/>
                                  <m:ctrlPr>
                                    <a:rPr lang="nl-BE" sz="21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sz="21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l-BE" sz="21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nl-BE" sz="2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nl-BE"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BE" sz="21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nl-BE" sz="21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acc>
                        <m:accPr>
                          <m:chr m:val="̅"/>
                          <m:ctrlPr>
                            <a:rPr lang="nl-BE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21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sSub>
                        <m:sSubPr>
                          <m:ctrlPr>
                            <a:rPr lang="nl-BE" sz="21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l-BE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endParaRPr lang="nl-BE" sz="21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nl-BE" sz="2000" dirty="0"/>
              </a:p>
              <a:p>
                <a:pPr marL="0" indent="0" algn="ctr">
                  <a:buNone/>
                </a:pPr>
                <a:endParaRPr lang="nl-BE" sz="21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nl-BE" dirty="0"/>
              </a:p>
              <a:p>
                <a:endParaRPr lang="nl-B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576000" y="1367999"/>
                <a:ext cx="8241935" cy="472107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41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BE" dirty="0" smtClean="0"/>
                  <a:t>Full </a:t>
                </a:r>
                <a:r>
                  <a:rPr lang="nl-BE" dirty="0" err="1" smtClean="0"/>
                  <a:t>anisothermal</a:t>
                </a:r>
                <a:r>
                  <a:rPr lang="nl-B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nl-BE" dirty="0" smtClean="0"/>
                  <a:t> model</a:t>
                </a:r>
                <a:endParaRPr lang="nl-BE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670" b="-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0650" y="6209999"/>
            <a:ext cx="3692550" cy="648000"/>
          </a:xfrm>
        </p:spPr>
        <p:txBody>
          <a:bodyPr/>
          <a:lstStyle/>
          <a:p>
            <a:r>
              <a:rPr lang="nl-NL" dirty="0" smtClean="0"/>
              <a:t>R. Coosemans et al.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399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76000" y="1367999"/>
                <a:ext cx="8241935" cy="4721073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nl-BE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 sz="2000" i="1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nl-BE" sz="2000" i="1">
                          <a:latin typeface="Cambria Math" panose="02040503050406030204" pitchFamily="18" charset="0"/>
                        </a:rPr>
                        <m:t>⋅(</m:t>
                      </m:r>
                      <m:acc>
                        <m:accPr>
                          <m:chr m:val="̅"/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nl-BE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BE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𝜎</m:t>
                      </m:r>
                      <m:rad>
                        <m:radPr>
                          <m:degHide m:val="on"/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acc>
                            <m:accPr>
                              <m:chr m:val="̃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rad>
                      <m:acc>
                        <m:accPr>
                          <m:chr m:val="̅"/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nl-BE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acc>
                        <m:accPr>
                          <m:chr m:val="̅"/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nl-BE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nl-BE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 sz="2000" i="1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nl-BE" sz="20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B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nl-B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l-BE" sz="20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BE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nl-BE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nl-BE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nl-BE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𝜎</m:t>
                      </m:r>
                      <m:rad>
                        <m:radPr>
                          <m:degHide m:val="on"/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acc>
                            <m:accPr>
                              <m:chr m:val="̃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rad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𝑒𝑖</m:t>
                          </m:r>
                        </m:sub>
                        <m:sup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nl-BE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BE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nl-BE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 sz="2000" i="1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nl-BE" sz="20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B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nl-BE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l-BE" sz="20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BE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nl-BE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l-BE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nl-BE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𝜎</m:t>
                      </m:r>
                      <m:rad>
                        <m:radPr>
                          <m:degHide m:val="on"/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acc>
                            <m:accPr>
                              <m:chr m:val="̃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rad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𝑒𝑖</m:t>
                          </m:r>
                        </m:sub>
                        <m:sup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nl-BE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BE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nl-BE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nl-BE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l-B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 sz="2000" i="1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nl-BE" sz="2000" i="1">
                          <a:latin typeface="Cambria Math" panose="02040503050406030204" pitchFamily="18" charset="0"/>
                        </a:rPr>
                        <m:t>⋅(</m:t>
                      </m:r>
                      <m:sSub>
                        <m:sSubPr>
                          <m:ctrlPr>
                            <a:rPr lang="nl-BE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l-B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sSub>
                        <m:sSubPr>
                          <m:ctrlPr>
                            <a:rPr lang="nl-BE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nl-BE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sz="2000" i="1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nl-BE" sz="20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l-BE" sz="2000" i="1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̃"/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sSub>
                        <m:sSubPr>
                          <m:ctrlPr>
                            <a:rPr lang="nl-BE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nl-BE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BE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sSub>
                            <m:sSubPr>
                              <m:ctrlPr>
                                <a:rPr lang="nl-BE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l-BE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nl-BE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sSub>
                            <m:sSubPr>
                              <m:ctrlPr>
                                <a:rPr lang="nl-BE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l-BE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nl-BE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f>
                        <m:f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acc>
                                <m:accPr>
                                  <m:chr m:val="̃"/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acc>
                        <m:accPr>
                          <m:chr m:val="̅"/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sSub>
                        <m:sSubPr>
                          <m:ctrlPr>
                            <a:rPr lang="nl-BE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l-B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endParaRPr lang="nl-BE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nl-BE" sz="2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1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nl-BE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nl-BE" sz="21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nl-BE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l-BE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nl-BE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nl-BE" sz="21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l-BE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rad>
                      <m:r>
                        <a:rPr lang="nl-BE" sz="21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acc>
                        <m:accPr>
                          <m:chr m:val="̅"/>
                          <m:ctrlPr>
                            <a:rPr lang="nl-BE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nl-BE" sz="21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1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sz="21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nl-BE" sz="21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l-BE" sz="21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1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nl-BE" sz="21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nl-BE" sz="21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1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l-BE" sz="21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nl-BE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nl-BE" sz="21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21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ad>
                        <m:radPr>
                          <m:degHide m:val="on"/>
                          <m:ctrlPr>
                            <a:rPr lang="nl-BE" sz="21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nl-BE" sz="21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l-BE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rad>
                      <m:r>
                        <a:rPr lang="nl-BE" sz="21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acc>
                        <m:accPr>
                          <m:chr m:val="̃"/>
                          <m:ctrlPr>
                            <a:rPr lang="nl-BE" sz="21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21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</m:oMath>
                  </m:oMathPara>
                </a14:m>
                <a:endParaRPr lang="nl-BE" sz="21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1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sSub>
                            <m:sSubPr>
                              <m:ctrlPr>
                                <a:rPr lang="nl-BE" sz="2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l-BE" sz="2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r>
                            <a:rPr lang="nl-BE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nl-BE" sz="21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nl-BE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l-BE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nl-BE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nl-BE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ad>
                        <m:radPr>
                          <m:degHide m:val="on"/>
                          <m:ctrlPr>
                            <a:rPr lang="nl-BE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nl-BE" sz="21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l-BE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rad>
                      <m:r>
                        <a:rPr lang="nl-BE" sz="21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nl-BE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a:rPr lang="nl-BE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endParaRPr lang="nl-BE" sz="21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nl-BE" dirty="0"/>
              </a:p>
              <a:p>
                <a:endParaRPr lang="nl-B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576000" y="1367999"/>
                <a:ext cx="8241935" cy="472107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42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BE" dirty="0" smtClean="0"/>
                  <a:t>Full </a:t>
                </a:r>
                <a:r>
                  <a:rPr lang="nl-BE" dirty="0" err="1" smtClean="0"/>
                  <a:t>anisothermal</a:t>
                </a:r>
                <a:r>
                  <a:rPr lang="nl-B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nl-BE" dirty="0" smtClean="0"/>
                  <a:t> model</a:t>
                </a:r>
                <a:endParaRPr lang="nl-BE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670" b="-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0650" y="6209999"/>
            <a:ext cx="3692550" cy="648000"/>
          </a:xfrm>
        </p:spPr>
        <p:txBody>
          <a:bodyPr/>
          <a:lstStyle/>
          <a:p>
            <a:r>
              <a:rPr lang="nl-NL" dirty="0" smtClean="0"/>
              <a:t>R. Coosemans et al.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31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43</a:t>
            </a:fld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dirty="0" err="1" smtClean="0"/>
              <a:t>Sheath</a:t>
            </a:r>
            <a:r>
              <a:rPr lang="nl-BE" sz="3200" dirty="0" smtClean="0"/>
              <a:t> </a:t>
            </a:r>
            <a:r>
              <a:rPr lang="nl-BE" sz="3200" dirty="0" err="1" smtClean="0"/>
              <a:t>conductive</a:t>
            </a:r>
            <a:r>
              <a:rPr lang="nl-BE" sz="3200" dirty="0" smtClean="0"/>
              <a:t> </a:t>
            </a:r>
            <a:r>
              <a:rPr lang="nl-BE" sz="3200" dirty="0" err="1" smtClean="0"/>
              <a:t>wall</a:t>
            </a:r>
            <a:r>
              <a:rPr lang="nl-BE" sz="3200" dirty="0" smtClean="0"/>
              <a:t> </a:t>
            </a:r>
            <a:r>
              <a:rPr lang="nl-BE" sz="3200" dirty="0" err="1" smtClean="0"/>
              <a:t>instability</a:t>
            </a:r>
            <a:r>
              <a:rPr lang="nl-BE" sz="3200" dirty="0" smtClean="0"/>
              <a:t> (SCW)</a:t>
            </a:r>
            <a:endParaRPr lang="nl-BE" sz="32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76263" y="1316634"/>
            <a:ext cx="7991475" cy="4392376"/>
          </a:xfrm>
        </p:spPr>
        <p:txBody>
          <a:bodyPr>
            <a:normAutofit/>
          </a:bodyPr>
          <a:lstStyle/>
          <a:p>
            <a:endParaRPr lang="en-US" i="1" dirty="0" smtClean="0">
              <a:latin typeface="Cambria Math" panose="02040503050406030204" pitchFamily="18" charset="0"/>
            </a:endParaRPr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18" y="2164962"/>
            <a:ext cx="7920000" cy="27470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64959" y="5099681"/>
            <a:ext cx="2479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C. </a:t>
            </a:r>
            <a:r>
              <a:rPr lang="en-US" sz="1400" dirty="0" err="1" smtClean="0"/>
              <a:t>Baudoin</a:t>
            </a:r>
            <a:r>
              <a:rPr lang="en-US" sz="1400" dirty="0" smtClean="0"/>
              <a:t>, PhD text (2018).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76000" y="5079361"/>
            <a:ext cx="1777251" cy="203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-302465" y="4180575"/>
            <a:ext cx="1777251" cy="203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4541" y="5266952"/>
            <a:ext cx="1440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Radial direction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731480" y="3946223"/>
            <a:ext cx="1999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diamagnetic direction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2CFCB9-EBF5-412C-A616-875BB9F4D835}"/>
              </a:ext>
            </a:extLst>
          </p:cNvPr>
          <p:cNvSpPr txBox="1"/>
          <p:nvPr/>
        </p:nvSpPr>
        <p:spPr>
          <a:xfrm>
            <a:off x="822347" y="6209999"/>
            <a:ext cx="4379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schemeClr val="bg1"/>
                </a:solidFill>
              </a:rPr>
              <a:t>[12] </a:t>
            </a:r>
            <a:r>
              <a:rPr lang="it-IT" sz="1200" dirty="0" smtClean="0">
                <a:solidFill>
                  <a:schemeClr val="bg1"/>
                </a:solidFill>
              </a:rPr>
              <a:t>C. Baudoin </a:t>
            </a:r>
            <a:r>
              <a:rPr lang="it-IT" sz="1200" dirty="0">
                <a:solidFill>
                  <a:schemeClr val="bg1"/>
                </a:solidFill>
              </a:rPr>
              <a:t>et al., </a:t>
            </a:r>
            <a:r>
              <a:rPr lang="it-IT" sz="1200" dirty="0" smtClean="0">
                <a:solidFill>
                  <a:schemeClr val="bg1"/>
                </a:solidFill>
              </a:rPr>
              <a:t>Contrib. Plasma Phys. (2016).</a:t>
            </a:r>
          </a:p>
          <a:p>
            <a:r>
              <a:rPr lang="it-IT" sz="1200" dirty="0" smtClean="0">
                <a:solidFill>
                  <a:schemeClr val="bg1"/>
                </a:solidFill>
              </a:rPr>
              <a:t>[13] </a:t>
            </a:r>
            <a:r>
              <a:rPr lang="it-IT" sz="1200" dirty="0">
                <a:solidFill>
                  <a:schemeClr val="bg1"/>
                </a:solidFill>
              </a:rPr>
              <a:t>C. </a:t>
            </a:r>
            <a:r>
              <a:rPr lang="it-IT" sz="1200" dirty="0" smtClean="0">
                <a:solidFill>
                  <a:schemeClr val="bg1"/>
                </a:solidFill>
              </a:rPr>
              <a:t>Baudoin</a:t>
            </a:r>
            <a:r>
              <a:rPr lang="en-US" sz="1200" dirty="0" smtClean="0">
                <a:solidFill>
                  <a:schemeClr val="bg1"/>
                </a:solidFill>
              </a:rPr>
              <a:t>, </a:t>
            </a:r>
            <a:r>
              <a:rPr lang="en-US" sz="1200" dirty="0">
                <a:solidFill>
                  <a:schemeClr val="bg1"/>
                </a:solidFill>
              </a:rPr>
              <a:t>PhD thesis (2018).</a:t>
            </a:r>
          </a:p>
          <a:p>
            <a:endParaRPr lang="it-IT" sz="1200" dirty="0" smtClean="0">
              <a:solidFill>
                <a:schemeClr val="bg1"/>
              </a:solidFill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0650" y="6209999"/>
            <a:ext cx="3692550" cy="648000"/>
          </a:xfrm>
        </p:spPr>
        <p:txBody>
          <a:bodyPr/>
          <a:lstStyle/>
          <a:p>
            <a:r>
              <a:rPr lang="nl-NL" dirty="0" smtClean="0"/>
              <a:t>R. Coosemans et al.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793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44</a:t>
            </a:fld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dirty="0" smtClean="0"/>
              <a:t>SCW </a:t>
            </a:r>
            <a:r>
              <a:rPr lang="nl-BE" sz="3200" dirty="0" err="1" smtClean="0"/>
              <a:t>suppressed</a:t>
            </a:r>
            <a:r>
              <a:rPr lang="nl-BE" sz="3200" dirty="0" smtClean="0"/>
              <a:t> in TOKAM2D</a:t>
            </a:r>
            <a:endParaRPr lang="nl-BE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76000" y="1478308"/>
                <a:ext cx="3565968" cy="43923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BE" dirty="0" smtClean="0"/>
                  <a:t>SCW1: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BE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nl-BE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num>
                          <m:den>
                            <m:sSub>
                              <m:sSubPr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nl-BE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" y="1478308"/>
                <a:ext cx="3565968" cy="43923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4928616" y="1478308"/>
                <a:ext cx="3709416" cy="43923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BE" dirty="0" smtClean="0"/>
                  <a:t>SCW0: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BE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nl-BE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num>
                          <m:den>
                            <m:sSub>
                              <m:sSub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nl-BE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616" y="1478308"/>
                <a:ext cx="3709416" cy="43923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93" y="2270684"/>
            <a:ext cx="4407399" cy="36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0075" y="2270684"/>
            <a:ext cx="444953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5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45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nl-BE" sz="3200" dirty="0" smtClean="0"/>
                  <a:t>SCW </a:t>
                </a:r>
                <a:r>
                  <a:rPr lang="nl-BE" sz="3200" dirty="0" err="1" smtClean="0"/>
                  <a:t>instability</a:t>
                </a:r>
                <a:r>
                  <a:rPr lang="nl-BE" sz="3200" dirty="0" smtClean="0"/>
                  <a:t> </a:t>
                </a:r>
                <a:r>
                  <a:rPr lang="nl-BE" sz="3200" dirty="0" err="1" smtClean="0"/>
                  <a:t>infuences</a:t>
                </a:r>
                <a:r>
                  <a:rPr lang="nl-BE" sz="3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nl-BE" sz="3200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nl-BE" sz="3200" dirty="0" smtClean="0"/>
                  <a:t> </a:t>
                </a:r>
                <a:r>
                  <a:rPr lang="nl-BE" sz="3200" dirty="0" err="1" smtClean="0"/>
                  <a:t>and</a:t>
                </a:r>
                <a:r>
                  <a:rPr lang="nl-BE" sz="3200" dirty="0" smtClean="0"/>
                  <a:t> </a:t>
                </a:r>
                <a14:m>
                  <m:oMath xmlns:m="http://schemas.openxmlformats.org/officeDocument/2006/math">
                    <m:r>
                      <a:rPr lang="nl-BE" sz="32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nl-BE" sz="3200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76263" y="1479658"/>
            <a:ext cx="7991475" cy="4392376"/>
          </a:xfrm>
        </p:spPr>
        <p:txBody>
          <a:bodyPr>
            <a:normAutofit/>
          </a:bodyPr>
          <a:lstStyle/>
          <a:p>
            <a:endParaRPr lang="en-US" i="1" dirty="0" smtClean="0">
              <a:latin typeface="Cambria Math" panose="02040503050406030204" pitchFamily="18" charset="0"/>
            </a:endParaRPr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r="7315"/>
          <a:stretch/>
        </p:blipFill>
        <p:spPr>
          <a:xfrm>
            <a:off x="4578844" y="1874496"/>
            <a:ext cx="4253024" cy="36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r="6791"/>
          <a:stretch/>
        </p:blipFill>
        <p:spPr>
          <a:xfrm>
            <a:off x="269334" y="1808138"/>
            <a:ext cx="4302643" cy="3600000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0650" y="6209999"/>
            <a:ext cx="3692550" cy="648000"/>
          </a:xfrm>
        </p:spPr>
        <p:txBody>
          <a:bodyPr/>
          <a:lstStyle/>
          <a:p>
            <a:r>
              <a:rPr lang="nl-NL" dirty="0" smtClean="0"/>
              <a:t>R. Coosemans et al.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244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46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BE" dirty="0" smtClean="0"/>
                  <a:t>Interchange </a:t>
                </a:r>
                <a:r>
                  <a:rPr lang="nl-BE" dirty="0" err="1" smtClean="0"/>
                  <a:t>instability</a:t>
                </a:r>
                <a:endParaRPr lang="nl-BE" dirty="0"/>
              </a:p>
              <a:p>
                <a:pPr lvl="1"/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nl-BE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𝑃𝐻𝐼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nl-BE" dirty="0" smtClean="0"/>
                  <a:t> expected</a:t>
                </a:r>
              </a:p>
              <a:p>
                <a:pPr lvl="1"/>
                <a:r>
                  <a:rPr lang="nl-BE" dirty="0" smtClean="0"/>
                  <a:t>Maximum transport </a:t>
                </a:r>
                <a:r>
                  <a:rPr lang="nl-BE" dirty="0" err="1" smtClean="0"/>
                  <a:t>for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given</a:t>
                </a:r>
                <a:r>
                  <a:rPr lang="nl-BE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r>
                      <a:rPr lang="nl-BE" b="0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BE" b="0" i="1" smtClean="0">
                            <a:latin typeface="Cambria Math" panose="02040503050406030204" pitchFamily="18" charset="0"/>
                          </a:rPr>
                          <m:t>PHI</m:t>
                        </m:r>
                      </m:e>
                    </m:acc>
                    <m:r>
                      <a:rPr lang="nl-BE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endParaRPr lang="nl-BE" dirty="0" smtClean="0"/>
              </a:p>
              <a:p>
                <a:r>
                  <a:rPr lang="nl-BE" dirty="0" smtClean="0"/>
                  <a:t>SCW </a:t>
                </a:r>
                <a:r>
                  <a:rPr lang="nl-BE" dirty="0" err="1"/>
                  <a:t>instability</a:t>
                </a:r>
                <a:endParaRPr lang="nl-BE" dirty="0"/>
              </a:p>
              <a:p>
                <a:pPr lvl="1"/>
                <a14:m>
                  <m:oMath xmlns:m="http://schemas.openxmlformats.org/officeDocument/2006/math">
                    <m:r>
                      <a:rPr lang="nl-BE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nl-BE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𝑃𝐻𝐼</m:t>
                        </m:r>
                      </m:sub>
                    </m:sSub>
                    <m:r>
                      <a:rPr lang="nl-BE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0..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r>
                  <a:rPr lang="nl-BE" dirty="0" smtClean="0"/>
                  <a:t> </a:t>
                </a:r>
                <a:r>
                  <a:rPr lang="nl-BE" dirty="0"/>
                  <a:t>expected</a:t>
                </a:r>
              </a:p>
              <a:p>
                <a:pPr lvl="1"/>
                <a:r>
                  <a:rPr lang="nl-BE" dirty="0" err="1" smtClean="0"/>
                  <a:t>Lower</a:t>
                </a:r>
                <a:r>
                  <a:rPr lang="nl-BE" dirty="0" smtClean="0"/>
                  <a:t> </a:t>
                </a:r>
                <a:r>
                  <a:rPr lang="nl-BE" dirty="0"/>
                  <a:t>transport </a:t>
                </a:r>
                <a:r>
                  <a:rPr lang="nl-BE" dirty="0" err="1"/>
                  <a:t>for</a:t>
                </a:r>
                <a:r>
                  <a:rPr lang="nl-BE" dirty="0"/>
                  <a:t> </a:t>
                </a:r>
                <a:r>
                  <a:rPr lang="nl-BE" dirty="0" err="1"/>
                  <a:t>given</a:t>
                </a:r>
                <a:r>
                  <a:rPr lang="nl-BE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r>
                      <a:rPr lang="nl-BE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BE" i="1">
                            <a:latin typeface="Cambria Math" panose="02040503050406030204" pitchFamily="18" charset="0"/>
                          </a:rPr>
                          <m:t>PHI</m:t>
                        </m:r>
                      </m:e>
                    </m:acc>
                    <m:r>
                      <a:rPr lang="nl-BE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endParaRPr lang="nl-BE" dirty="0"/>
              </a:p>
              <a:p>
                <a:endParaRPr lang="nl-BE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𝐹𝐹</m:t>
                            </m:r>
                            <m:sSub>
                              <m:sSub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  <m:r>
                              <m:rPr>
                                <m:nor/>
                              </m:rPr>
                              <a:rPr lang="nl-BE" dirty="0"/>
                              <m:t> </m:t>
                            </m:r>
                          </m:e>
                        </m:d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nl-BE" dirty="0" smtClean="0"/>
                  <a:t> </a:t>
                </a:r>
                <a:r>
                  <a:rPr lang="nl-BE" dirty="0" err="1" smtClean="0"/>
                  <a:t>used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for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spectral</a:t>
                </a:r>
                <a:r>
                  <a:rPr lang="nl-BE" dirty="0" smtClean="0"/>
                  <a:t> analysis</a:t>
                </a:r>
              </a:p>
              <a:p>
                <a:endParaRPr lang="nl-BE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1069" t="-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interchange</a:t>
            </a:r>
            <a:r>
              <a:rPr lang="nl-BE" dirty="0"/>
              <a:t> </a:t>
            </a:r>
            <a:r>
              <a:rPr lang="nl-BE" dirty="0" err="1" smtClean="0"/>
              <a:t>vs</a:t>
            </a:r>
            <a:r>
              <a:rPr lang="nl-BE" dirty="0" smtClean="0"/>
              <a:t> SCW </a:t>
            </a:r>
            <a:r>
              <a:rPr lang="nl-BE" dirty="0" err="1" smtClean="0"/>
              <a:t>phase</a:t>
            </a:r>
            <a:r>
              <a:rPr lang="nl-BE" dirty="0" smtClean="0"/>
              <a:t> shift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0650" y="6209999"/>
            <a:ext cx="3692550" cy="648000"/>
          </a:xfrm>
        </p:spPr>
        <p:txBody>
          <a:bodyPr/>
          <a:lstStyle/>
          <a:p>
            <a:r>
              <a:rPr lang="nl-NL" dirty="0" smtClean="0"/>
              <a:t>R. Coosemans et al.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55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47</a:t>
            </a:fld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dirty="0" smtClean="0"/>
              <a:t>SCW </a:t>
            </a:r>
            <a:r>
              <a:rPr lang="nl-BE" sz="3200" dirty="0" err="1" smtClean="0"/>
              <a:t>instability</a:t>
            </a:r>
            <a:r>
              <a:rPr lang="nl-BE" sz="3200" dirty="0" smtClean="0"/>
              <a:t> </a:t>
            </a:r>
            <a:r>
              <a:rPr lang="nl-BE" sz="3200" dirty="0" err="1" smtClean="0"/>
              <a:t>affects</a:t>
            </a:r>
            <a:r>
              <a:rPr lang="nl-BE" sz="3200" dirty="0" smtClean="0"/>
              <a:t> </a:t>
            </a:r>
            <a:r>
              <a:rPr lang="nl-BE" sz="3200" dirty="0" err="1" smtClean="0"/>
              <a:t>phase</a:t>
            </a:r>
            <a:r>
              <a:rPr lang="nl-BE" sz="3200" dirty="0" smtClean="0"/>
              <a:t> </a:t>
            </a:r>
            <a:r>
              <a:rPr lang="nl-BE" sz="3200" dirty="0" err="1" smtClean="0"/>
              <a:t>structure</a:t>
            </a:r>
            <a:endParaRPr lang="nl-BE" sz="3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7672" y="1132868"/>
            <a:ext cx="3565968" cy="2423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BE" dirty="0" smtClean="0"/>
              <a:t>SCW0</a:t>
            </a:r>
          </a:p>
          <a:p>
            <a:endParaRPr lang="nl-BE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50648" y="1132868"/>
            <a:ext cx="3709416" cy="2423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BE" b="0" dirty="0" smtClean="0"/>
              <a:t>SCW1</a:t>
            </a:r>
            <a:endParaRPr lang="nl-BE" dirty="0" smtClean="0"/>
          </a:p>
          <a:p>
            <a:endParaRPr lang="nl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12" y="1497002"/>
            <a:ext cx="2879836" cy="21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438" y="1500964"/>
            <a:ext cx="2879836" cy="216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112" y="3945036"/>
            <a:ext cx="2879836" cy="2160000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645346" y="3576940"/>
            <a:ext cx="3565968" cy="2423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BE" dirty="0" err="1" smtClean="0"/>
              <a:t>iso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858322" y="3576940"/>
            <a:ext cx="3709416" cy="2423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BE" b="0" dirty="0" smtClean="0"/>
              <a:t>SCW1g0</a:t>
            </a:r>
            <a:endParaRPr lang="nl-BE" dirty="0" smtClean="0"/>
          </a:p>
          <a:p>
            <a:endParaRPr lang="nl-BE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8" y="3945036"/>
            <a:ext cx="2879835" cy="2160000"/>
          </a:xfrm>
          <a:prstGeom prst="rect">
            <a:avLst/>
          </a:prstGeom>
        </p:spPr>
      </p:pic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0650" y="6209999"/>
            <a:ext cx="3692550" cy="648000"/>
          </a:xfrm>
        </p:spPr>
        <p:txBody>
          <a:bodyPr/>
          <a:lstStyle/>
          <a:p>
            <a:r>
              <a:rPr lang="nl-NL" dirty="0" smtClean="0"/>
              <a:t>R. Coosemans et al.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182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48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nl-BE" sz="32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nl-BE" sz="3200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nl-BE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l-BE" sz="3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nl-BE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nl-BE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nl-BE" sz="3200" b="0" i="1" smtClean="0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rad>
                    <m:r>
                      <m:rPr>
                        <m:sty m:val="p"/>
                      </m:rPr>
                      <a:rPr lang="nl-BE" sz="3200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nl-BE" sz="3200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nl-BE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32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nl-BE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nl-BE" sz="3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nl-BE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32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nl-BE" sz="32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nl-BE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BE" sz="3200" dirty="0" smtClean="0"/>
                  <a:t>?</a:t>
                </a:r>
                <a:endParaRPr lang="nl-BE" sz="3200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76263" y="1479658"/>
            <a:ext cx="7991475" cy="4392376"/>
          </a:xfrm>
        </p:spPr>
        <p:txBody>
          <a:bodyPr>
            <a:normAutofit/>
          </a:bodyPr>
          <a:lstStyle/>
          <a:p>
            <a:endParaRPr lang="en-US" i="1" dirty="0" smtClean="0">
              <a:latin typeface="Cambria Math" panose="02040503050406030204" pitchFamily="18" charset="0"/>
            </a:endParaRPr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61" y="1155846"/>
            <a:ext cx="6719616" cy="5040000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0650" y="6209999"/>
            <a:ext cx="3692550" cy="648000"/>
          </a:xfrm>
        </p:spPr>
        <p:txBody>
          <a:bodyPr/>
          <a:lstStyle/>
          <a:p>
            <a:r>
              <a:rPr lang="nl-NL" dirty="0" smtClean="0"/>
              <a:t>R. Coosemans et al.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858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49</a:t>
            </a:fld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dirty="0" err="1" smtClean="0"/>
              <a:t>Better</a:t>
            </a:r>
            <a:r>
              <a:rPr lang="nl-BE" sz="3200" dirty="0" smtClean="0"/>
              <a:t> match of DOL </a:t>
            </a:r>
            <a:r>
              <a:rPr lang="nl-BE" sz="3200" dirty="0" err="1" smtClean="0"/>
              <a:t>for</a:t>
            </a:r>
            <a:r>
              <a:rPr lang="nl-BE" sz="3200" dirty="0" smtClean="0"/>
              <a:t> SCW0 data</a:t>
            </a:r>
            <a:endParaRPr lang="nl-BE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76000" y="1478308"/>
                <a:ext cx="3565968" cy="43923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" y="1478308"/>
                <a:ext cx="3565968" cy="43923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4928616" y="1478308"/>
            <a:ext cx="3709416" cy="4392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BE" dirty="0" err="1" smtClean="0"/>
              <a:t>Diffusion</a:t>
            </a:r>
            <a:r>
              <a:rPr lang="nl-BE" dirty="0" smtClean="0"/>
              <a:t> </a:t>
            </a:r>
            <a:r>
              <a:rPr lang="nl-BE" dirty="0" err="1" smtClean="0"/>
              <a:t>coefficient</a:t>
            </a:r>
            <a:endParaRPr lang="nl-B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6055" r="8920" b="118"/>
          <a:stretch/>
        </p:blipFill>
        <p:spPr>
          <a:xfrm>
            <a:off x="266386" y="1989000"/>
            <a:ext cx="4176958" cy="36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4793" r="8301" b="1100"/>
          <a:stretch/>
        </p:blipFill>
        <p:spPr>
          <a:xfrm>
            <a:off x="4629253" y="1989000"/>
            <a:ext cx="4308141" cy="3600000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0650" y="6209999"/>
            <a:ext cx="3692550" cy="648000"/>
          </a:xfrm>
        </p:spPr>
        <p:txBody>
          <a:bodyPr/>
          <a:lstStyle/>
          <a:p>
            <a:r>
              <a:rPr lang="nl-NL" dirty="0" smtClean="0"/>
              <a:t>R. Coosemans et al.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598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04709" y="1368000"/>
                <a:ext cx="8334320" cy="4721073"/>
              </a:xfrm>
            </p:spPr>
            <p:txBody>
              <a:bodyPr>
                <a:normAutofit fontScale="85000" lnSpcReduction="10000"/>
              </a:bodyPr>
              <a:lstStyle/>
              <a:p>
                <a:endParaRPr lang="nl-BE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BE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𝜎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BE" b="0" i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nl-BE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nl-BE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nl-BE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BE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nl-B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 i="1">
                          <a:latin typeface="Cambria Math" panose="02040503050406030204" pitchFamily="18" charset="0"/>
                        </a:rPr>
                        <m:t>𝜎</m:t>
                      </m:r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nl-BE" i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BE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nl-BE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nl-BE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nl-BE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BE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nl-BE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  <m:r>
                        <a:rPr lang="nl-BE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nl-BE" i="1">
                          <a:latin typeface="Cambria Math" panose="02040503050406030204" pitchFamily="18" charset="0"/>
                        </a:rPr>
                        <m:t>𝜎</m:t>
                      </m:r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BE" i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BE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nl-B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nl-BE" b="0" i="0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𝑒𝑖</m:t>
                          </m:r>
                        </m:sub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BE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l-BE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nl-BE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BE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l-BE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nl-BE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l-BE" i="1">
                          <a:latin typeface="Cambria Math" panose="02040503050406030204" pitchFamily="18" charset="0"/>
                        </a:rPr>
                        <m:t>𝜎</m:t>
                      </m:r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l-BE" i="1">
                          <a:latin typeface="Cambria Math" panose="02040503050406030204" pitchFamily="18" charset="0"/>
                        </a:rPr>
                        <m:t> +</m:t>
                      </m:r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nl-BE" b="0" i="0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𝑒𝑖</m:t>
                          </m:r>
                        </m:sub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nl-BE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nl-BE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l-BE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BE" dirty="0"/>
              </a:p>
              <a:p>
                <a:pPr marL="0" indent="0">
                  <a:buNone/>
                </a:pPr>
                <a:endParaRPr lang="nl-BE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nl-BE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l-BE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nl-BE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nl-BE" dirty="0"/>
              </a:p>
              <a:p>
                <a:pPr marL="0" indent="0">
                  <a:buNone/>
                </a:pPr>
                <a:endParaRPr lang="nl-BE" dirty="0"/>
              </a:p>
              <a:p>
                <a:endParaRPr lang="nl-B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04709" y="1368000"/>
                <a:ext cx="8334320" cy="472107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Anisothermal</a:t>
            </a:r>
            <a:r>
              <a:rPr lang="nl-BE" dirty="0" smtClean="0"/>
              <a:t> TOKAM2D</a:t>
            </a:r>
            <a:endParaRPr lang="nl-BE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0650" y="6209999"/>
            <a:ext cx="3692550" cy="648000"/>
          </a:xfrm>
        </p:spPr>
        <p:txBody>
          <a:bodyPr/>
          <a:lstStyle/>
          <a:p>
            <a:r>
              <a:rPr lang="nl-NL" dirty="0" smtClean="0"/>
              <a:t>R. Coosemans et al.</a:t>
            </a:r>
            <a:endParaRPr lang="nl-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2CFCB9-EBF5-412C-A616-875BB9F4D835}"/>
              </a:ext>
            </a:extLst>
          </p:cNvPr>
          <p:cNvSpPr txBox="1"/>
          <p:nvPr/>
        </p:nvSpPr>
        <p:spPr>
          <a:xfrm>
            <a:off x="822347" y="6209999"/>
            <a:ext cx="4379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schemeClr val="bg1"/>
                </a:solidFill>
              </a:rPr>
              <a:t>[4] </a:t>
            </a:r>
            <a:r>
              <a:rPr lang="it-IT" sz="1200" dirty="0">
                <a:solidFill>
                  <a:schemeClr val="bg1"/>
                </a:solidFill>
              </a:rPr>
              <a:t>Y. Sarazin et al., </a:t>
            </a:r>
            <a:r>
              <a:rPr lang="it-IT" sz="1200" dirty="0" smtClean="0">
                <a:solidFill>
                  <a:schemeClr val="bg1"/>
                </a:solidFill>
              </a:rPr>
              <a:t>Phys. Plasmas (1998).</a:t>
            </a:r>
            <a:endParaRPr lang="it-IT" sz="1200" dirty="0">
              <a:solidFill>
                <a:schemeClr val="bg1"/>
              </a:solidFill>
            </a:endParaRPr>
          </a:p>
          <a:p>
            <a:r>
              <a:rPr lang="nl-BE" sz="1200" dirty="0" smtClean="0">
                <a:solidFill>
                  <a:schemeClr val="bg1"/>
                </a:solidFill>
              </a:rPr>
              <a:t>[5] </a:t>
            </a:r>
            <a:r>
              <a:rPr lang="it-IT" sz="1200" dirty="0">
                <a:solidFill>
                  <a:schemeClr val="bg1"/>
                </a:solidFill>
              </a:rPr>
              <a:t>Y. </a:t>
            </a:r>
            <a:r>
              <a:rPr lang="it-IT" sz="1200" dirty="0" smtClean="0">
                <a:solidFill>
                  <a:schemeClr val="bg1"/>
                </a:solidFill>
              </a:rPr>
              <a:t>Marandet </a:t>
            </a:r>
            <a:r>
              <a:rPr lang="it-IT" sz="1200" dirty="0">
                <a:solidFill>
                  <a:schemeClr val="bg1"/>
                </a:solidFill>
              </a:rPr>
              <a:t>et al., </a:t>
            </a:r>
            <a:r>
              <a:rPr lang="it-IT" sz="1200" dirty="0" smtClean="0">
                <a:solidFill>
                  <a:schemeClr val="bg1"/>
                </a:solidFill>
              </a:rPr>
              <a:t>Plasma Phys. Control. Fusion </a:t>
            </a:r>
            <a:r>
              <a:rPr lang="it-IT" sz="1200" dirty="0">
                <a:solidFill>
                  <a:schemeClr val="bg1"/>
                </a:solidFill>
              </a:rPr>
              <a:t>(</a:t>
            </a:r>
            <a:r>
              <a:rPr lang="it-IT" sz="1200" dirty="0" smtClean="0">
                <a:solidFill>
                  <a:schemeClr val="bg1"/>
                </a:solidFill>
              </a:rPr>
              <a:t>2016).</a:t>
            </a:r>
          </a:p>
          <a:p>
            <a:r>
              <a:rPr lang="it-IT" sz="1200" dirty="0" smtClean="0">
                <a:solidFill>
                  <a:schemeClr val="bg1"/>
                </a:solidFill>
              </a:rPr>
              <a:t>[6] </a:t>
            </a:r>
            <a:r>
              <a:rPr lang="en-US" sz="1200" dirty="0" smtClean="0">
                <a:solidFill>
                  <a:schemeClr val="bg1"/>
                </a:solidFill>
              </a:rPr>
              <a:t>N. </a:t>
            </a:r>
            <a:r>
              <a:rPr lang="en-US" sz="1200" dirty="0" err="1" smtClean="0">
                <a:solidFill>
                  <a:schemeClr val="bg1"/>
                </a:solidFill>
              </a:rPr>
              <a:t>Nace</a:t>
            </a:r>
            <a:r>
              <a:rPr lang="en-US" sz="1200" dirty="0" smtClean="0">
                <a:solidFill>
                  <a:schemeClr val="bg1"/>
                </a:solidFill>
              </a:rPr>
              <a:t>, PhD thesis </a:t>
            </a:r>
            <a:r>
              <a:rPr lang="en-US" sz="1200" dirty="0">
                <a:solidFill>
                  <a:schemeClr val="bg1"/>
                </a:solidFill>
              </a:rPr>
              <a:t>(</a:t>
            </a:r>
            <a:r>
              <a:rPr lang="en-US" sz="1200" dirty="0" smtClean="0">
                <a:solidFill>
                  <a:schemeClr val="bg1"/>
                </a:solidFill>
              </a:rPr>
              <a:t>2018).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9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76000" y="1367999"/>
                <a:ext cx="8241935" cy="4721073"/>
              </a:xfrm>
            </p:spPr>
            <p:txBody>
              <a:bodyPr>
                <a:normAutofit/>
              </a:bodyPr>
              <a:lstStyle/>
              <a:p>
                <a:endParaRPr lang="nl-BE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nl-BE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 sz="200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nl-BE" sz="2000" i="1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̅"/>
                          <m:ctrlPr>
                            <a:rPr lang="nl-BE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nl-BE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l-BE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e>
                      </m:acc>
                      <m:r>
                        <a:rPr lang="nl-BE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BE" sz="2000" i="1">
                          <a:latin typeface="Cambria Math" panose="02040503050406030204" pitchFamily="18" charset="0"/>
                        </a:rPr>
                        <m:t>𝜎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BE" sz="2000" i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BE" sz="200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nl-BE" sz="20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acc>
                      <m:r>
                        <a:rPr lang="nl-BE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sz="200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acc>
                        <m:accPr>
                          <m:chr m:val="̅"/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nl-BE" sz="2000" dirty="0" smtClean="0"/>
              </a:p>
              <a:p>
                <a:pPr marL="0" indent="0">
                  <a:buNone/>
                </a:pPr>
                <a:endParaRPr lang="nl-BE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nl-BE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 sz="200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nl-BE" sz="2000" i="1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̅"/>
                          <m:ctrlPr>
                            <a:rPr lang="nl-BE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nl-BE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l-BE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l-BE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e>
                      </m:acc>
                      <m:r>
                        <a:rPr lang="nl-BE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nl-BE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BE" sz="2000" i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BE" sz="200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nl-BE" sz="20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acc>
                      <m:r>
                        <a:rPr lang="nl-BE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sz="200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nl-BE" sz="2000" b="0" i="0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𝑒𝑖</m:t>
                          </m:r>
                        </m:sub>
                        <m:sup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BE" sz="2000" dirty="0" smtClean="0"/>
              </a:p>
              <a:p>
                <a:pPr marL="0" indent="0">
                  <a:buNone/>
                </a:pPr>
                <a:endParaRPr lang="nl-BE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 sz="200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nl-BE" sz="2000" i="1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̅"/>
                          <m:ctrlPr>
                            <a:rPr lang="nl-BE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nl-BE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l-BE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l-BE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e>
                      </m:acc>
                      <m:r>
                        <a:rPr lang="nl-BE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nl-BE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nl-BE" sz="2000" i="1">
                          <a:latin typeface="Cambria Math" panose="02040503050406030204" pitchFamily="18" charset="0"/>
                        </a:rPr>
                        <m:t> +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sz="200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l-BE" sz="2000" b="0" i="0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𝑒𝑖</m:t>
                          </m:r>
                        </m:sub>
                        <m:sup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nl-BE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l-BE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BE" sz="2000" dirty="0"/>
              </a:p>
              <a:p>
                <a:pPr marL="0" indent="0">
                  <a:buNone/>
                </a:pPr>
                <a:endParaRPr lang="nl-BE" dirty="0"/>
              </a:p>
              <a:p>
                <a:endParaRPr lang="nl-B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576000" y="1367999"/>
                <a:ext cx="8241935" cy="472107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 smtClean="0"/>
              <a:t>Anisothermal</a:t>
            </a:r>
            <a:r>
              <a:rPr lang="nl-BE" dirty="0" smtClean="0"/>
              <a:t> TOKAM2D </a:t>
            </a:r>
            <a:r>
              <a:rPr lang="nl-BE" dirty="0" err="1" smtClean="0"/>
              <a:t>averaging</a:t>
            </a:r>
            <a:endParaRPr lang="nl-BE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0650" y="6209999"/>
            <a:ext cx="3692550" cy="648000"/>
          </a:xfrm>
        </p:spPr>
        <p:txBody>
          <a:bodyPr/>
          <a:lstStyle/>
          <a:p>
            <a:r>
              <a:rPr lang="nl-NL" dirty="0" smtClean="0"/>
              <a:t>R. Coosemans et al.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865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dirty="0" err="1" smtClean="0"/>
              <a:t>Mean</a:t>
            </a:r>
            <a:r>
              <a:rPr lang="nl-BE" sz="3200" dirty="0" smtClean="0"/>
              <a:t>-field </a:t>
            </a:r>
            <a:r>
              <a:rPr lang="nl-BE" sz="3200" dirty="0" err="1" smtClean="0"/>
              <a:t>and</a:t>
            </a:r>
            <a:r>
              <a:rPr lang="nl-BE" sz="3200" dirty="0" smtClean="0"/>
              <a:t> turbulent </a:t>
            </a:r>
            <a:r>
              <a:rPr lang="nl-BE" sz="3200" dirty="0" err="1" smtClean="0"/>
              <a:t>advection</a:t>
            </a:r>
            <a:r>
              <a:rPr lang="nl-BE" sz="3200" dirty="0" smtClean="0"/>
              <a:t> </a:t>
            </a:r>
            <a:r>
              <a:rPr lang="nl-BE" sz="3200" dirty="0" err="1" smtClean="0"/>
              <a:t>for</a:t>
            </a:r>
            <a:r>
              <a:rPr lang="nl-BE" sz="3200" dirty="0" smtClean="0"/>
              <a:t> </a:t>
            </a:r>
            <a:r>
              <a:rPr lang="nl-BE" sz="3200" dirty="0" err="1" smtClean="0"/>
              <a:t>particle</a:t>
            </a:r>
            <a:r>
              <a:rPr lang="nl-BE" sz="3200" dirty="0" smtClean="0"/>
              <a:t> </a:t>
            </a:r>
            <a:r>
              <a:rPr lang="nl-BE" sz="3200" dirty="0" err="1" smtClean="0"/>
              <a:t>and</a:t>
            </a:r>
            <a:r>
              <a:rPr lang="nl-BE" sz="3200" dirty="0" smtClean="0"/>
              <a:t> heat </a:t>
            </a:r>
            <a:r>
              <a:rPr lang="nl-BE" sz="3200" dirty="0" err="1" smtClean="0"/>
              <a:t>fluxes</a:t>
            </a:r>
            <a:endParaRPr lang="nl-BE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76000" y="1478308"/>
                <a:ext cx="3565968" cy="43923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nl-BE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nl-BE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nl-BE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nl-BE" dirty="0"/>
              </a:p>
              <a:p>
                <a:endParaRPr lang="nl-BE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" y="1478308"/>
                <a:ext cx="3565968" cy="43923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4928616" y="1478308"/>
                <a:ext cx="3709416" cy="43923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nl-BE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𝑛𝑇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nl-BE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acc>
                        <m:accPr>
                          <m:chr m:val="̃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acc>
                        <m:accPr>
                          <m:chr m:val="̃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nl-BE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616" y="1478308"/>
                <a:ext cx="3709416" cy="43923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0650" y="6209999"/>
            <a:ext cx="3692550" cy="648000"/>
          </a:xfrm>
        </p:spPr>
        <p:txBody>
          <a:bodyPr/>
          <a:lstStyle/>
          <a:p>
            <a:r>
              <a:rPr lang="nl-NL" dirty="0" smtClean="0"/>
              <a:t>R. Coosemans et al.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32" y="1988999"/>
            <a:ext cx="4599303" cy="36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7884" y="1988999"/>
            <a:ext cx="4650879" cy="360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2CFCB9-EBF5-412C-A616-875BB9F4D835}"/>
              </a:ext>
            </a:extLst>
          </p:cNvPr>
          <p:cNvSpPr txBox="1"/>
          <p:nvPr/>
        </p:nvSpPr>
        <p:spPr>
          <a:xfrm>
            <a:off x="822347" y="6209999"/>
            <a:ext cx="4379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[7] V.M. </a:t>
            </a:r>
            <a:r>
              <a:rPr lang="en-US" sz="1200" dirty="0" err="1" smtClean="0">
                <a:solidFill>
                  <a:schemeClr val="bg1"/>
                </a:solidFill>
              </a:rPr>
              <a:t>Canuto</a:t>
            </a:r>
            <a:r>
              <a:rPr lang="en-US" sz="1200" dirty="0" smtClean="0">
                <a:solidFill>
                  <a:schemeClr val="bg1"/>
                </a:solidFill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</a:rPr>
              <a:t>Astrophys</a:t>
            </a:r>
            <a:r>
              <a:rPr lang="en-US" sz="1200" dirty="0" smtClean="0">
                <a:solidFill>
                  <a:schemeClr val="bg1"/>
                </a:solidFill>
              </a:rPr>
              <a:t>. J. (1997).</a:t>
            </a:r>
          </a:p>
        </p:txBody>
      </p:sp>
    </p:spTree>
    <p:extLst>
      <p:ext uri="{BB962C8B-B14F-4D97-AF65-F5344CB8AC3E}">
        <p14:creationId xmlns:p14="http://schemas.microsoft.com/office/powerpoint/2010/main" val="193542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68"/>
          <a:stretch/>
        </p:blipFill>
        <p:spPr>
          <a:xfrm>
            <a:off x="4706879" y="1316633"/>
            <a:ext cx="4437121" cy="3600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Diffusive</a:t>
            </a:r>
            <a:r>
              <a:rPr lang="nl-BE" dirty="0" smtClean="0"/>
              <a:t> model </a:t>
            </a:r>
            <a:r>
              <a:rPr lang="nl-BE" dirty="0" err="1" smtClean="0"/>
              <a:t>for</a:t>
            </a:r>
            <a:r>
              <a:rPr lang="nl-BE" dirty="0" smtClean="0"/>
              <a:t> turbulent </a:t>
            </a:r>
            <a:r>
              <a:rPr lang="nl-BE" dirty="0" err="1" smtClean="0"/>
              <a:t>fluxes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76263" y="1316634"/>
                <a:ext cx="7991475" cy="4392376"/>
              </a:xfrm>
            </p:spPr>
            <p:txBody>
              <a:bodyPr>
                <a:normAutofit/>
              </a:bodyPr>
              <a:lstStyle/>
              <a:p>
                <a:r>
                  <a:rPr lang="nl-BE" dirty="0" smtClean="0"/>
                  <a:t>Particle transport</a:t>
                </a:r>
                <a:endParaRPr lang="nl-BE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nl-BE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nl-BE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bSup>
                          <m:sSub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  <m:sup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acc>
                  </m:oMath>
                </a14:m>
                <a:endParaRPr lang="nl-B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nl-BE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nl-BE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B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nl-BE">
                        <a:latin typeface="Cambria Math" panose="02040503050406030204" pitchFamily="18" charset="0"/>
                      </a:rPr>
                      <m:t>𝛻</m:t>
                    </m:r>
                    <m:acc>
                      <m:accPr>
                        <m:chr m:val="̅"/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endParaRPr lang="nl-BE" i="1" dirty="0" smtClean="0">
                  <a:latin typeface="Cambria Math" panose="02040503050406030204" pitchFamily="18" charset="0"/>
                </a:endParaRPr>
              </a:p>
              <a:p>
                <a:pPr lvl="1"/>
                <a:endParaRPr lang="nl-BE" i="1" dirty="0" smtClean="0">
                  <a:latin typeface="Cambria Math" panose="02040503050406030204" pitchFamily="18" charset="0"/>
                </a:endParaRPr>
              </a:p>
              <a:p>
                <a:r>
                  <a:rPr lang="nl-BE" dirty="0" err="1" smtClean="0"/>
                  <a:t>Thermal</a:t>
                </a:r>
                <a:r>
                  <a:rPr lang="nl-BE" dirty="0" smtClean="0"/>
                  <a:t> energy </a:t>
                </a:r>
                <a:r>
                  <a:rPr lang="nl-BE" dirty="0"/>
                  <a:t>transport</a:t>
                </a:r>
                <a:endParaRPr lang="nl-BE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sSub>
                          <m:sSub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e>
                    </m:acc>
                  </m:oMath>
                </a14:m>
                <a:endParaRPr lang="nl-B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sSubSup>
                          <m:sSub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  <m:sup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bSup>
                      </m:e>
                    </m:acc>
                    <m:r>
                      <a:rPr lang="nl-BE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nl-B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r>
                      <a:rPr lang="nl-BE">
                        <a:latin typeface="Cambria Math" panose="02040503050406030204" pitchFamily="18" charset="0"/>
                      </a:rPr>
                      <m:t>𝛻</m:t>
                    </m:r>
                    <m:acc>
                      <m:accPr>
                        <m:chr m:val="̃"/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endParaRPr lang="nl-BE" dirty="0" smtClean="0"/>
              </a:p>
              <a:p>
                <a:pPr lvl="1"/>
                <a:endParaRPr lang="nl-BE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nl-BE" i="1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l-BE" i="1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nl-BE" dirty="0" smtClean="0"/>
              </a:p>
              <a:p>
                <a:endParaRPr lang="nl-BE" dirty="0" smtClean="0"/>
              </a:p>
              <a:p>
                <a:endParaRPr lang="nl-BE" dirty="0" smtClean="0"/>
              </a:p>
              <a:p>
                <a:endParaRPr lang="nl-BE" dirty="0"/>
              </a:p>
              <a:p>
                <a:endParaRPr lang="nl-BE" dirty="0"/>
              </a:p>
              <a:p>
                <a:endParaRPr lang="nl-BE" dirty="0" smtClean="0"/>
              </a:p>
              <a:p>
                <a:endParaRPr lang="nl-BE" dirty="0"/>
              </a:p>
              <a:p>
                <a:endParaRPr lang="nl-BE" dirty="0" smtClean="0"/>
              </a:p>
              <a:p>
                <a:endParaRPr lang="nl-BE" dirty="0"/>
              </a:p>
              <a:p>
                <a:endParaRPr lang="nl-BE" dirty="0" smtClean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576263" y="1316634"/>
                <a:ext cx="7991475" cy="4392376"/>
              </a:xfrm>
              <a:blipFill>
                <a:blip r:embed="rId4"/>
                <a:stretch>
                  <a:fillRect l="-1069" t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0650" y="6209999"/>
            <a:ext cx="3692550" cy="648000"/>
          </a:xfrm>
        </p:spPr>
        <p:txBody>
          <a:bodyPr/>
          <a:lstStyle/>
          <a:p>
            <a:r>
              <a:rPr lang="nl-NL" dirty="0" smtClean="0"/>
              <a:t>R. Coosemans et al.</a:t>
            </a:r>
            <a:endParaRPr lang="nl-N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2CFCB9-EBF5-412C-A616-875BB9F4D835}"/>
              </a:ext>
            </a:extLst>
          </p:cNvPr>
          <p:cNvSpPr txBox="1"/>
          <p:nvPr/>
        </p:nvSpPr>
        <p:spPr>
          <a:xfrm>
            <a:off x="822347" y="6209999"/>
            <a:ext cx="4379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[</a:t>
            </a:r>
            <a:r>
              <a:rPr lang="it-IT" sz="1200" dirty="0">
                <a:solidFill>
                  <a:schemeClr val="bg1"/>
                </a:solidFill>
              </a:rPr>
              <a:t>8</a:t>
            </a:r>
            <a:r>
              <a:rPr lang="it-IT" sz="1200" dirty="0" smtClean="0">
                <a:solidFill>
                  <a:schemeClr val="bg1"/>
                </a:solidFill>
              </a:rPr>
              <a:t>] </a:t>
            </a:r>
            <a:r>
              <a:rPr lang="it-IT" sz="1200" dirty="0">
                <a:solidFill>
                  <a:schemeClr val="bg1"/>
                </a:solidFill>
              </a:rPr>
              <a:t>R. Coosemans et al.</a:t>
            </a:r>
            <a:r>
              <a:rPr lang="en-US" sz="1200" dirty="0">
                <a:solidFill>
                  <a:schemeClr val="bg1"/>
                </a:solidFill>
              </a:rPr>
              <a:t>, J. Phys.: Conf. Ser. (2021</a:t>
            </a:r>
            <a:r>
              <a:rPr lang="en-US" sz="1200" dirty="0" smtClean="0">
                <a:solidFill>
                  <a:schemeClr val="bg1"/>
                </a:solidFill>
              </a:rPr>
              <a:t>).</a:t>
            </a:r>
            <a:endParaRPr lang="nl-BE" sz="1200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100321" y="4807692"/>
                <a:ext cx="4043680" cy="1402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database of T2D simulations over broad parameter range</a:t>
                </a:r>
                <a:endParaRPr lang="en-US" sz="1400" dirty="0" smtClean="0"/>
              </a:p>
              <a:p>
                <a:r>
                  <a:rPr lang="nl-BE" sz="1400" dirty="0" smtClean="0"/>
                  <a:t>	</a:t>
                </a:r>
                <a14:m>
                  <m:oMath xmlns:m="http://schemas.openxmlformats.org/officeDocument/2006/math">
                    <m:r>
                      <a:rPr lang="nl-BE" sz="1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1400" b="0" i="1" smtClean="0">
                        <a:latin typeface="Cambria Math" panose="02040503050406030204" pitchFamily="18" charset="0"/>
                      </a:rPr>
                      <m:t>=3..12 </m:t>
                    </m:r>
                    <m:sSup>
                      <m:sSupPr>
                        <m:ctrlPr>
                          <a:rPr lang="nl-BE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1400" b="0" i="1" smtClean="0">
                            <a:latin typeface="Cambria Math" panose="02040503050406030204" pitchFamily="18" charset="0"/>
                          </a:rPr>
                          <m:t>×10</m:t>
                        </m:r>
                      </m:e>
                      <m:sup>
                        <m:r>
                          <a:rPr lang="nl-BE" sz="1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nl-BE" sz="1400" dirty="0" smtClean="0"/>
              </a:p>
              <a:p>
                <a:r>
                  <a:rPr lang="nl-BE" sz="1400" dirty="0"/>
                  <a:t>	</a:t>
                </a:r>
                <a14:m>
                  <m:oMath xmlns:m="http://schemas.openxmlformats.org/officeDocument/2006/math">
                    <m:r>
                      <a:rPr lang="nl-BE" sz="1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nl-BE" sz="1400" b="0" i="1" smtClean="0">
                        <a:latin typeface="Cambria Math" panose="02040503050406030204" pitchFamily="18" charset="0"/>
                      </a:rPr>
                      <m:t>=0.2..2×</m:t>
                    </m:r>
                    <m:sSup>
                      <m:sSupPr>
                        <m:ctrlPr>
                          <a:rPr lang="nl-BE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nl-BE" sz="1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nl-BE" sz="1400" dirty="0" smtClean="0"/>
              </a:p>
              <a:p>
                <a:r>
                  <a:rPr lang="nl-BE" sz="14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l-BE" sz="1400" b="0" i="1" smtClean="0">
                            <a:latin typeface="Cambria Math" panose="02040503050406030204" pitchFamily="18" charset="0"/>
                          </a:rPr>
                          <m:t>𝑖𝑛𝑗</m:t>
                        </m:r>
                      </m:sub>
                    </m:sSub>
                    <m:r>
                      <a:rPr lang="nl-BE" sz="1400" b="0" i="1" smtClean="0">
                        <a:latin typeface="Cambria Math" panose="02040503050406030204" pitchFamily="18" charset="0"/>
                      </a:rPr>
                      <m:t>=2..8</m:t>
                    </m:r>
                  </m:oMath>
                </a14:m>
                <a:endParaRPr lang="nl-BE" sz="1400" dirty="0" smtClean="0"/>
              </a:p>
              <a:p>
                <a:r>
                  <a:rPr lang="nl-BE" sz="1400" dirty="0"/>
                  <a:t>	</a:t>
                </a:r>
                <a14:m>
                  <m:oMath xmlns:m="http://schemas.openxmlformats.org/officeDocument/2006/math">
                    <m:r>
                      <a:rPr lang="nl-BE" sz="1400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nl-BE" sz="1400" b="0" i="1" smtClean="0">
                        <a:latin typeface="Cambria Math" panose="02040503050406030204" pitchFamily="18" charset="0"/>
                      </a:rPr>
                      <m:t>=2.5..10×</m:t>
                    </m:r>
                    <m:sSup>
                      <m:sSupPr>
                        <m:ctrlPr>
                          <a:rPr lang="nl-BE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nl-BE" sz="1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nl-BE" sz="1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321" y="4807692"/>
                <a:ext cx="4043680" cy="1402307"/>
              </a:xfrm>
              <a:prstGeom prst="rect">
                <a:avLst/>
              </a:prstGeom>
              <a:blipFill>
                <a:blip r:embed="rId5"/>
                <a:stretch>
                  <a:fillRect l="-452" t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717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>
          <a:xfrm>
            <a:off x="576263" y="1368000"/>
            <a:ext cx="7991475" cy="468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9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76541" y="2814772"/>
                <a:ext cx="2453411" cy="146058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l-BE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sSub>
                        <m:sSubPr>
                          <m:ctrlPr>
                            <a:rPr lang="nl-BE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l-BE" sz="2800" i="1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nl-B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BE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nl-B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Sup>
                                <m:sSubSupPr>
                                  <m:ctrlPr>
                                    <a:rPr lang="nl-BE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BE" sz="28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nl-BE" sz="2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  <m:sup>
                                  <m:r>
                                    <a:rPr lang="nl-BE" sz="2800" b="0" i="1" smtClean="0">
                                      <a:latin typeface="Cambria Math" panose="02040503050406030204" pitchFamily="18" charset="0"/>
                                    </a:rPr>
                                    <m:t>′′2</m:t>
                                  </m:r>
                                </m:sup>
                              </m:sSubSup>
                            </m:e>
                          </m:acc>
                        </m:num>
                        <m:den>
                          <m:r>
                            <a:rPr lang="nl-BE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nl-BE" sz="28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BE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nl-BE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BE" sz="2800" dirty="0"/>
                  <a:t> </a:t>
                </a:r>
                <a14:m>
                  <m:oMath xmlns:m="http://schemas.openxmlformats.org/officeDocument/2006/math">
                    <m:r>
                      <a:rPr lang="nl-BE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BE" sz="28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nl-BE" sz="2800">
                        <a:latin typeface="Cambria Math" panose="02040503050406030204" pitchFamily="18" charset="0"/>
                      </a:rPr>
                      <m:t>𝛻</m:t>
                    </m:r>
                    <m:r>
                      <a:rPr lang="nl-BE" sz="28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nl-BE" sz="2800" dirty="0"/>
              </a:p>
              <a:p>
                <a:endParaRPr lang="nl-BE" dirty="0" smtClean="0"/>
              </a:p>
              <a:p>
                <a:endParaRPr lang="nl-BE" dirty="0"/>
              </a:p>
              <a:p>
                <a:endParaRPr lang="nl-BE" dirty="0" smtClean="0"/>
              </a:p>
              <a:p>
                <a:pPr marL="0" indent="0">
                  <a:buNone/>
                </a:pPr>
                <a:endParaRPr lang="nl-BE" dirty="0" smtClean="0"/>
              </a:p>
              <a:p>
                <a:pPr marL="0" indent="0">
                  <a:buNone/>
                </a:pPr>
                <a:endParaRPr lang="nl-BE" dirty="0" smtClean="0"/>
              </a:p>
              <a:p>
                <a:pPr marL="0" indent="0">
                  <a:buNone/>
                </a:pPr>
                <a:endParaRPr lang="nl-B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76541" y="2814772"/>
                <a:ext cx="2453411" cy="146058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BE" dirty="0" smtClean="0"/>
                  <a:t>Turbulent </a:t>
                </a:r>
                <a:r>
                  <a:rPr lang="nl-BE" dirty="0" err="1" smtClean="0"/>
                  <a:t>kinetic</a:t>
                </a:r>
                <a:r>
                  <a:rPr lang="nl-BE" dirty="0" smtClean="0"/>
                  <a:t>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nl-BE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endParaRPr lang="nl-BE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670" b="-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0650" y="6209999"/>
            <a:ext cx="3692550" cy="648000"/>
          </a:xfrm>
        </p:spPr>
        <p:txBody>
          <a:bodyPr/>
          <a:lstStyle/>
          <a:p>
            <a:r>
              <a:rPr lang="nl-NL" dirty="0" smtClean="0"/>
              <a:t>R. Coosemans et al.</a:t>
            </a:r>
            <a:endParaRPr lang="nl-N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2CFCB9-EBF5-412C-A616-875BB9F4D835}"/>
              </a:ext>
            </a:extLst>
          </p:cNvPr>
          <p:cNvSpPr txBox="1"/>
          <p:nvPr/>
        </p:nvSpPr>
        <p:spPr>
          <a:xfrm>
            <a:off x="822347" y="6209999"/>
            <a:ext cx="4379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schemeClr val="bg1"/>
                </a:solidFill>
              </a:rPr>
              <a:t>[9] </a:t>
            </a:r>
            <a:r>
              <a:rPr lang="it-IT" sz="1200" dirty="0">
                <a:solidFill>
                  <a:schemeClr val="bg1"/>
                </a:solidFill>
              </a:rPr>
              <a:t>Y. </a:t>
            </a:r>
            <a:r>
              <a:rPr lang="it-IT" sz="1200" dirty="0" smtClean="0">
                <a:solidFill>
                  <a:schemeClr val="bg1"/>
                </a:solidFill>
              </a:rPr>
              <a:t>G.R. Tynan </a:t>
            </a:r>
            <a:r>
              <a:rPr lang="it-IT" sz="1200" dirty="0">
                <a:solidFill>
                  <a:schemeClr val="bg1"/>
                </a:solidFill>
              </a:rPr>
              <a:t>et al., </a:t>
            </a:r>
            <a:r>
              <a:rPr lang="it-IT" sz="1200" dirty="0" smtClean="0">
                <a:solidFill>
                  <a:schemeClr val="bg1"/>
                </a:solidFill>
              </a:rPr>
              <a:t>Plasma Phys. Control. Fusion (2009).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300650" y="2444872"/>
            <a:ext cx="4213891" cy="2200387"/>
            <a:chOff x="4300650" y="2444872"/>
            <a:chExt cx="4213891" cy="22003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00650" y="2444872"/>
              <a:ext cx="4213891" cy="220038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787485" y="4192827"/>
              <a:ext cx="4114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[9]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115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U Leuven sedes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8809</Words>
  <Application>Microsoft Office PowerPoint</Application>
  <PresentationFormat>On-screen Show (4:3)</PresentationFormat>
  <Paragraphs>676</Paragraphs>
  <Slides>49</Slides>
  <Notes>49</Notes>
  <HiddenSlides>20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Cambria Math</vt:lpstr>
      <vt:lpstr>Symbol</vt:lpstr>
      <vt:lpstr>KU Leuven</vt:lpstr>
      <vt:lpstr>KU Leuven sedes</vt:lpstr>
      <vt:lpstr>Anisothermal mean-field model for 2D ExB drift turbulence in the SOL </vt:lpstr>
      <vt:lpstr>Research approach</vt:lpstr>
      <vt:lpstr>Research objective</vt:lpstr>
      <vt:lpstr>Overview</vt:lpstr>
      <vt:lpstr>Anisothermal TOKAM2D</vt:lpstr>
      <vt:lpstr>Anisothermal TOKAM2D averaging</vt:lpstr>
      <vt:lpstr>Mean-field and turbulent advection for particle and heat fluxes</vt:lpstr>
      <vt:lpstr>Diffusive model for turbulent fluxes</vt:lpstr>
      <vt:lpstr>Turbulent kinetic energy k_⊥</vt:lpstr>
      <vt:lpstr>D~√(k_⊥ ) captures main trend (?)</vt:lpstr>
      <vt:lpstr>Overview</vt:lpstr>
      <vt:lpstr>Analytically derived k_⊥ equation</vt:lpstr>
      <vt:lpstr>k_⊥ balance</vt:lpstr>
      <vt:lpstr>Analytical interchange model</vt:lpstr>
      <vt:lpstr>Regression model for sheath loss: S_k~(σc_s)/√(T ̃_e ) n ̅k_⊥</vt:lpstr>
      <vt:lpstr>Series expansion for sheath loss term</vt:lpstr>
      <vt:lpstr>Seperate model required for S_2and S_3?</vt:lpstr>
      <vt:lpstr>Model error ~S_(ϕT_e )</vt:lpstr>
      <vt:lpstr>Overview</vt:lpstr>
      <vt:lpstr>Full anisothermal k_⊥ model</vt:lpstr>
      <vt:lpstr>Excellent match for default case</vt:lpstr>
      <vt:lpstr>Excellent match for default case</vt:lpstr>
      <vt:lpstr>Excellent match for default case</vt:lpstr>
      <vt:lpstr>Excellent match for default case</vt:lpstr>
      <vt:lpstr>Very poor fit of Γ_k though…</vt:lpstr>
      <vt:lpstr>Mediocre match of accross simulation behaviour</vt:lpstr>
      <vt:lpstr>Conclusion</vt:lpstr>
      <vt:lpstr>Outlook and future work</vt:lpstr>
      <vt:lpstr>Questions?</vt:lpstr>
      <vt:lpstr>References</vt:lpstr>
      <vt:lpstr>Back up slides</vt:lpstr>
      <vt:lpstr>Hydrodynamic turbulence modeling strategies</vt:lpstr>
      <vt:lpstr>RANS methodology</vt:lpstr>
      <vt:lpstr>Isothermal k_⊥ transport model</vt:lpstr>
      <vt:lpstr>Isothermal k_⊥ model: profile results</vt:lpstr>
      <vt:lpstr>Isothermal k_⊥ model: parameter space results</vt:lpstr>
      <vt:lpstr>Isothermal k_⊥ model extensions</vt:lpstr>
      <vt:lpstr>Thermal energy balance</vt:lpstr>
      <vt:lpstr>ζ_⊥ balance</vt:lpstr>
      <vt:lpstr>Analytical anisothermal interchange model</vt:lpstr>
      <vt:lpstr>Full anisothermal k_⊥ model</vt:lpstr>
      <vt:lpstr>Full anisothermal k_⊥ model</vt:lpstr>
      <vt:lpstr>Sheath conductive wall instability (SCW)</vt:lpstr>
      <vt:lpstr>SCW suppressed in TOKAM2D</vt:lpstr>
      <vt:lpstr>SCW instability infuences k_⊥ and D</vt:lpstr>
      <vt:lpstr>interchange vs SCW phase shift</vt:lpstr>
      <vt:lpstr>SCW instability affects phase structure</vt:lpstr>
      <vt:lpstr>D≈C_D √(k_⊥ ) sin⁡(ψ_n-ψ_ϕ)?</vt:lpstr>
      <vt:lpstr>Better match of DOL for SCW0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2017-09-13T11:56:44Z</dcterms:created>
  <dcterms:modified xsi:type="dcterms:W3CDTF">2021-10-20T10:24:28Z</dcterms:modified>
</cp:coreProperties>
</file>