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9" r:id="rId3"/>
    <p:sldId id="374" r:id="rId4"/>
    <p:sldId id="375" r:id="rId5"/>
    <p:sldId id="376" r:id="rId6"/>
    <p:sldId id="380" r:id="rId7"/>
    <p:sldId id="336" r:id="rId8"/>
    <p:sldId id="378" r:id="rId9"/>
    <p:sldId id="381" r:id="rId10"/>
    <p:sldId id="377" r:id="rId11"/>
    <p:sldId id="382" r:id="rId12"/>
    <p:sldId id="383" r:id="rId13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FF"/>
    <a:srgbClr val="FFFF99"/>
    <a:srgbClr val="FFCCCC"/>
    <a:srgbClr val="FF9999"/>
    <a:srgbClr val="008000"/>
    <a:srgbClr val="FF00FF"/>
    <a:srgbClr val="33CC3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 showGuides="1">
      <p:cViewPr>
        <p:scale>
          <a:sx n="125" d="100"/>
          <a:sy n="125" d="100"/>
        </p:scale>
        <p:origin x="474" y="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20/10/2021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20/10/2021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Name of presenter | Conference | Venue | Date </a:t>
            </a:r>
            <a:r>
              <a:rPr lang="en-GB" smtClean="0"/>
              <a:t>| 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61660"/>
            <a:ext cx="8640960" cy="972108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of k-epsilon model to WEST modelling and perspectives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7992888" cy="720080"/>
          </a:xfrm>
        </p:spPr>
        <p:txBody>
          <a:bodyPr>
            <a:normAutofit lnSpcReduction="10000"/>
          </a:bodyPr>
          <a:lstStyle/>
          <a:p>
            <a:r>
              <a:rPr lang="fr-FR" b="0" dirty="0" smtClean="0"/>
              <a:t>S</a:t>
            </a:r>
            <a:r>
              <a:rPr lang="fr-FR" b="0" dirty="0"/>
              <a:t>. </a:t>
            </a:r>
            <a:r>
              <a:rPr lang="fr-FR" b="0" dirty="0" smtClean="0"/>
              <a:t>Baschetti, </a:t>
            </a:r>
            <a:r>
              <a:rPr lang="fr-FR" b="0" dirty="0"/>
              <a:t>H. </a:t>
            </a:r>
            <a:r>
              <a:rPr lang="fr-FR" b="0" dirty="0" err="1" smtClean="0"/>
              <a:t>Bufferand</a:t>
            </a:r>
            <a:r>
              <a:rPr lang="fr-FR" b="0" dirty="0" smtClean="0"/>
              <a:t>, </a:t>
            </a:r>
            <a:r>
              <a:rPr lang="fr-FR" b="0" dirty="0"/>
              <a:t>G. </a:t>
            </a:r>
            <a:r>
              <a:rPr lang="fr-FR" b="0" dirty="0" smtClean="0"/>
              <a:t>Ciraolo, </a:t>
            </a:r>
            <a:r>
              <a:rPr lang="fr-FR" b="0" dirty="0"/>
              <a:t>Ph. </a:t>
            </a:r>
            <a:r>
              <a:rPr lang="fr-FR" b="0" dirty="0" err="1" smtClean="0"/>
              <a:t>Ghendrih</a:t>
            </a:r>
            <a:r>
              <a:rPr lang="fr-FR" b="0" dirty="0" smtClean="0"/>
              <a:t>, </a:t>
            </a:r>
            <a:r>
              <a:rPr lang="fr-FR" b="0" dirty="0"/>
              <a:t>E. </a:t>
            </a:r>
            <a:r>
              <a:rPr lang="fr-FR" b="0" dirty="0" smtClean="0"/>
              <a:t>Serre, </a:t>
            </a:r>
            <a:r>
              <a:rPr lang="en-US" b="0" u="sng" dirty="0"/>
              <a:t>P. Tamain</a:t>
            </a:r>
            <a:r>
              <a:rPr lang="en-US" b="0" dirty="0"/>
              <a:t> </a:t>
            </a:r>
            <a:r>
              <a:rPr lang="fr-FR" b="0" dirty="0" smtClean="0"/>
              <a:t>and </a:t>
            </a:r>
            <a:r>
              <a:rPr lang="fr-FR" b="0" dirty="0"/>
              <a:t>the WEST Team</a:t>
            </a:r>
            <a:endParaRPr lang="en-US" b="0" dirty="0"/>
          </a:p>
        </p:txBody>
      </p:sp>
      <p:pic>
        <p:nvPicPr>
          <p:cNvPr id="6" name="Picture 2" descr="http://www.holo3.com/wp-content/uploads/2017/06/logo-ce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3" t="10733" r="35327" b="10874"/>
          <a:stretch/>
        </p:blipFill>
        <p:spPr bwMode="auto">
          <a:xfrm>
            <a:off x="57947" y="4203829"/>
            <a:ext cx="467360" cy="4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Résultat de recherche d'images pour &quot;aix marseille université log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3" y="4190917"/>
            <a:ext cx="1033674" cy="51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Résultat de recherche d'images pour &quot;logo kul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32" y="4227578"/>
            <a:ext cx="1152128" cy="41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9" b="22721"/>
          <a:stretch/>
        </p:blipFill>
        <p:spPr bwMode="auto">
          <a:xfrm>
            <a:off x="2051720" y="4671754"/>
            <a:ext cx="1800200" cy="4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Résultat de recherche d'images pour &quot;logo dtu denmark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23632" b="21092"/>
          <a:stretch/>
        </p:blipFill>
        <p:spPr bwMode="auto">
          <a:xfrm>
            <a:off x="46629" y="4675112"/>
            <a:ext cx="1043779" cy="4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Résultat de recherche d'images pour &quot;logo ccf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47139"/>
            <a:ext cx="1152128" cy="3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Résultat de recherche d'images pour &quot;logo ipp garching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09"/>
          <a:stretch/>
        </p:blipFill>
        <p:spPr bwMode="auto">
          <a:xfrm>
            <a:off x="1693173" y="4212148"/>
            <a:ext cx="569659" cy="4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Résultat de recherche d'images pour &quot;logo ipp prague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84"/>
          <a:stretch/>
        </p:blipFill>
        <p:spPr bwMode="auto">
          <a:xfrm>
            <a:off x="1143797" y="4699000"/>
            <a:ext cx="804453" cy="3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Good agreement </a:t>
            </a:r>
            <a:r>
              <a:rPr lang="fr-FR" sz="2400" dirty="0" err="1" smtClean="0"/>
              <a:t>without</a:t>
            </a:r>
            <a:r>
              <a:rPr lang="fr-FR" sz="2400" dirty="0" smtClean="0"/>
              <a:t> </a:t>
            </a:r>
            <a:r>
              <a:rPr lang="fr-FR" sz="2400" dirty="0" err="1" smtClean="0"/>
              <a:t>any</a:t>
            </a:r>
            <a:r>
              <a:rPr lang="fr-FR" sz="2400" dirty="0" smtClean="0"/>
              <a:t> </a:t>
            </a:r>
            <a:r>
              <a:rPr lang="fr-FR" sz="2400" dirty="0" err="1" smtClean="0"/>
              <a:t>parameter</a:t>
            </a:r>
            <a:r>
              <a:rPr lang="fr-FR" sz="2400" dirty="0" smtClean="0"/>
              <a:t> </a:t>
            </a:r>
            <a:r>
              <a:rPr lang="fr-FR" sz="2400" dirty="0" err="1" smtClean="0"/>
              <a:t>tuning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P. Tamain | TSVV3 bi weekly meeting - Task 3 | 20-10-2021 | Page </a:t>
            </a:r>
            <a:fld id="{6A6D9FA1-99C7-4910-8E32-B85D378B0060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32" y="2808931"/>
            <a:ext cx="5618500" cy="22816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06" y="608039"/>
            <a:ext cx="4734751" cy="22870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5556" y="140189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err="1" smtClean="0"/>
              <a:t>Mid</a:t>
            </a:r>
            <a:r>
              <a:rPr lang="fr-FR" sz="2000" i="1" dirty="0" smtClean="0"/>
              <a:t>-plane</a:t>
            </a:r>
            <a:endParaRPr lang="fr-FR" sz="20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353373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Outer </a:t>
            </a:r>
            <a:r>
              <a:rPr lang="fr-FR" sz="2000" i="1" dirty="0" err="1" smtClean="0"/>
              <a:t>target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0019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err="1" smtClean="0"/>
              <a:t>Next</a:t>
            </a:r>
            <a:r>
              <a:rPr lang="fr-FR" sz="2800" dirty="0" smtClean="0"/>
              <a:t> </a:t>
            </a:r>
            <a:r>
              <a:rPr lang="fr-FR" sz="2800" dirty="0" err="1" smtClean="0"/>
              <a:t>steps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P. Tamain | TSVV3 bi weekly meeting - Task 3 | 20-10-2021 | Page </a:t>
            </a:r>
            <a:fld id="{6A6D9FA1-99C7-4910-8E32-B85D378B0060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585005"/>
            <a:ext cx="7416824" cy="4176464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1800" dirty="0" smtClean="0"/>
              <a:t>2 main lines of development of this work:</a:t>
            </a:r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Improvement on RANS model </a:t>
            </a:r>
            <a:r>
              <a:rPr lang="en-GB" sz="1600" dirty="0" smtClean="0"/>
              <a:t>itself (for example to understand and solve low level of far SOL transport)</a:t>
            </a:r>
          </a:p>
          <a:p>
            <a:pPr marL="1162050" lvl="3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 smtClean="0"/>
              <a:t>Add new instabilities in expression of growth rates</a:t>
            </a:r>
          </a:p>
          <a:p>
            <a:pPr marL="1162050" lvl="3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 smtClean="0"/>
              <a:t>Include more physics in turbulence damping mechanisms (e.g., shear flows, 1D example given in NF paper)</a:t>
            </a:r>
          </a:p>
          <a:p>
            <a:pPr marL="1162050" lvl="3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 smtClean="0"/>
              <a:t>Investigate models based on different unknowns (e.g., Reynolds Stress model)</a:t>
            </a:r>
          </a:p>
          <a:p>
            <a:pPr marL="1162050" lvl="3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 smtClean="0"/>
              <a:t>Move away from heuristic approach by starting from turbulence equations</a:t>
            </a:r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600" dirty="0" smtClean="0"/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Improve closure</a:t>
            </a:r>
            <a:r>
              <a:rPr lang="en-GB" sz="1600" dirty="0" smtClean="0"/>
              <a:t> of system by analysing database</a:t>
            </a:r>
          </a:p>
          <a:p>
            <a:pPr marL="1162050" lvl="3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 smtClean="0"/>
              <a:t>Build up database of edge turbulence simulations in range of geometries and regimes</a:t>
            </a:r>
          </a:p>
          <a:p>
            <a:pPr marL="1162050" lvl="3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 smtClean="0"/>
              <a:t>Regression analysis (e.g., </a:t>
            </a:r>
            <a:r>
              <a:rPr lang="en-GB" sz="1400" dirty="0" err="1" smtClean="0"/>
              <a:t>iPoPe</a:t>
            </a:r>
            <a:r>
              <a:rPr lang="en-GB" sz="1400" dirty="0" smtClean="0"/>
              <a:t> method </a:t>
            </a:r>
            <a:r>
              <a:rPr lang="en-GB" sz="1400" i="1" dirty="0" smtClean="0">
                <a:solidFill>
                  <a:srgbClr val="009900"/>
                </a:solidFill>
              </a:rPr>
              <a:t>[Cartier-Michaud et al, </a:t>
            </a:r>
            <a:r>
              <a:rPr lang="en-GB" sz="1400" i="1" dirty="0" err="1" smtClean="0">
                <a:solidFill>
                  <a:srgbClr val="009900"/>
                </a:solidFill>
              </a:rPr>
              <a:t>PoP</a:t>
            </a:r>
            <a:r>
              <a:rPr lang="en-GB" sz="1400" i="1" dirty="0" smtClean="0">
                <a:solidFill>
                  <a:srgbClr val="009900"/>
                </a:solidFill>
              </a:rPr>
              <a:t> 2020]</a:t>
            </a:r>
            <a:r>
              <a:rPr lang="en-GB" sz="1400" dirty="0" smtClean="0"/>
              <a:t>)</a:t>
            </a:r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GB" sz="1800" dirty="0"/>
          </a:p>
        </p:txBody>
      </p:sp>
      <p:sp>
        <p:nvSpPr>
          <p:cNvPr id="3" name="Flèche droite 2"/>
          <p:cNvSpPr/>
          <p:nvPr/>
        </p:nvSpPr>
        <p:spPr>
          <a:xfrm rot="10800000">
            <a:off x="7417432" y="2879660"/>
            <a:ext cx="288032" cy="14401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7" descr="Résultat de recherche d'images pour &quot;logo kul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43805"/>
            <a:ext cx="1152128" cy="41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droite 11"/>
          <p:cNvSpPr/>
          <p:nvPr/>
        </p:nvSpPr>
        <p:spPr>
          <a:xfrm rot="10800000">
            <a:off x="7700053" y="3519122"/>
            <a:ext cx="288032" cy="14401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http://www.holo3.com/wp-content/uploads/2017/06/logo-ce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3" t="10733" r="35327" b="10874"/>
          <a:stretch/>
        </p:blipFill>
        <p:spPr bwMode="auto">
          <a:xfrm>
            <a:off x="8113056" y="3316010"/>
            <a:ext cx="467360" cy="4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Simulations </a:t>
            </a:r>
            <a:r>
              <a:rPr lang="fr-FR" sz="2800" dirty="0" err="1" smtClean="0"/>
              <a:t>database</a:t>
            </a:r>
            <a:r>
              <a:rPr lang="fr-FR" sz="2800" dirty="0" smtClean="0"/>
              <a:t> </a:t>
            </a:r>
            <a:r>
              <a:rPr lang="fr-FR" sz="2800" dirty="0" err="1" smtClean="0"/>
              <a:t>under</a:t>
            </a:r>
            <a:r>
              <a:rPr lang="fr-FR" sz="2800" smtClean="0"/>
              <a:t> construction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P. Tamain | TSVV3 bi weekly meeting - Task 3 | 20-10-2021 | Page </a:t>
            </a:r>
            <a:fld id="{6A6D9FA1-99C7-4910-8E32-B85D378B0060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585005"/>
            <a:ext cx="6552728" cy="1842729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1800" dirty="0" smtClean="0"/>
              <a:t>Started running simulations for </a:t>
            </a:r>
            <a:r>
              <a:rPr lang="en-GB" sz="1800" b="1" dirty="0" smtClean="0">
                <a:solidFill>
                  <a:srgbClr val="FF0000"/>
                </a:solidFill>
              </a:rPr>
              <a:t>simulation database</a:t>
            </a:r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dirty="0" smtClean="0"/>
              <a:t>3D </a:t>
            </a:r>
            <a:r>
              <a:rPr lang="en-GB" sz="1600" b="1" dirty="0" smtClean="0">
                <a:solidFill>
                  <a:srgbClr val="0000FF"/>
                </a:solidFill>
              </a:rPr>
              <a:t>slab</a:t>
            </a:r>
            <a:r>
              <a:rPr lang="en-GB" sz="1600" dirty="0" smtClean="0"/>
              <a:t> cases (already some with TOKAM3X, currently trying to re-run with SOLEDGE3X)</a:t>
            </a:r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0000FF"/>
                </a:solidFill>
              </a:rPr>
              <a:t>Circular limited </a:t>
            </a:r>
            <a:r>
              <a:rPr lang="en-GB" sz="1600" dirty="0" smtClean="0"/>
              <a:t>cases (already some with TOKAM3X, currently trying to re-run with SOLEDGE3X)</a:t>
            </a:r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0000FF"/>
                </a:solidFill>
              </a:rPr>
              <a:t>Diverted</a:t>
            </a:r>
            <a:r>
              <a:rPr lang="en-GB" sz="1600" dirty="0" smtClean="0"/>
              <a:t> cases without and with neutrals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6732240" y="987574"/>
            <a:ext cx="144016" cy="79208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092280" y="853995"/>
            <a:ext cx="161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Difficulties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tangential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boundary</a:t>
            </a:r>
            <a:r>
              <a:rPr lang="fr-FR" b="1" dirty="0" smtClean="0">
                <a:solidFill>
                  <a:srgbClr val="FF0000"/>
                </a:solidFill>
              </a:rPr>
              <a:t> conditions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23528" y="4338035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FF0000"/>
                </a:solidFill>
              </a:rPr>
              <a:t>Contributions of other codes </a:t>
            </a:r>
            <a:r>
              <a:rPr lang="en-GB" sz="1800" dirty="0" smtClean="0"/>
              <a:t>welcome (</a:t>
            </a:r>
            <a:r>
              <a:rPr lang="en-GB" sz="1800" dirty="0" err="1" smtClean="0"/>
              <a:t>tbd</a:t>
            </a:r>
            <a:r>
              <a:rPr lang="en-GB" sz="1800" dirty="0" smtClean="0"/>
              <a:t>) in order to rationalize computing time</a:t>
            </a:r>
            <a:endParaRPr lang="en-GB" sz="1400" dirty="0" smtClean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GB" sz="1800" dirty="0"/>
          </a:p>
        </p:txBody>
      </p:sp>
      <p:pic>
        <p:nvPicPr>
          <p:cNvPr id="3074" name="Picture 2" descr="Préparer les futures expériences de fusion nucléaire | Genci grand  équipement national de calcul intens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14" y="2427734"/>
            <a:ext cx="2678050" cy="18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24410" y="3129146"/>
            <a:ext cx="792088" cy="44203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200" dirty="0" smtClean="0"/>
              <a:t>TOKAM3X</a:t>
            </a:r>
          </a:p>
          <a:p>
            <a:pPr algn="ctr"/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8701" t="30240" r="16978" b="30070"/>
          <a:stretch/>
        </p:blipFill>
        <p:spPr>
          <a:xfrm>
            <a:off x="6372200" y="2475308"/>
            <a:ext cx="2093529" cy="13738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t="16723" r="14331" b="12852"/>
          <a:stretch/>
        </p:blipFill>
        <p:spPr>
          <a:xfrm>
            <a:off x="3614117" y="2427733"/>
            <a:ext cx="1821979" cy="18722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85053" t="2464" r="1404" b="24"/>
          <a:stretch/>
        </p:blipFill>
        <p:spPr>
          <a:xfrm>
            <a:off x="5436096" y="2499914"/>
            <a:ext cx="288032" cy="165601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6660232" y="2958423"/>
            <a:ext cx="1368152" cy="26139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1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P. Tamain | TSVV3 bi weekly meeting - Task 3 | 20-10-2021 | Page </a:t>
            </a:r>
            <a:fld id="{6A6D9FA1-99C7-4910-8E32-B85D378B0060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79512" y="699542"/>
            <a:ext cx="8610896" cy="489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This presentation = rough summary of paper published in NF</a:t>
            </a:r>
            <a:endParaRPr lang="en-US" sz="1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22" y="1192149"/>
            <a:ext cx="6961475" cy="3416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7243276" y="916088"/>
            <a:ext cx="888602" cy="410586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are reduced turbulence models?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P. Tamain | TSVV3 bi weekly meeting - Task 3 | 20-10-2021 | Page </a:t>
            </a:r>
            <a:fld id="{6A6D9FA1-99C7-4910-8E32-B85D378B0060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6" name="Flèche droite 5"/>
          <p:cNvSpPr/>
          <p:nvPr/>
        </p:nvSpPr>
        <p:spPr>
          <a:xfrm>
            <a:off x="305658" y="4190225"/>
            <a:ext cx="7715200" cy="50405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020858" y="3907557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Fidelity</a:t>
            </a:r>
            <a:r>
              <a:rPr lang="fr-FR" i="1" dirty="0" smtClean="0"/>
              <a:t> / </a:t>
            </a:r>
            <a:r>
              <a:rPr lang="fr-FR" i="1" dirty="0" err="1" smtClean="0"/>
              <a:t>computing</a:t>
            </a:r>
            <a:r>
              <a:rPr lang="fr-FR" i="1" dirty="0" smtClean="0"/>
              <a:t> time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092864" y="941498"/>
                <a:ext cx="218572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64" y="941498"/>
                <a:ext cx="2185727" cy="310598"/>
              </a:xfrm>
              <a:prstGeom prst="rect">
                <a:avLst/>
              </a:prstGeom>
              <a:blipFill>
                <a:blip r:embed="rId2"/>
                <a:stretch>
                  <a:fillRect l="-2228" b="-13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344648" y="941498"/>
                <a:ext cx="3337452" cy="334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⟨"/>
                          <m:endChr m:val="⟩"/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648" y="941498"/>
                <a:ext cx="3337452" cy="334579"/>
              </a:xfrm>
              <a:prstGeom prst="rect">
                <a:avLst/>
              </a:prstGeom>
              <a:blipFill>
                <a:blip r:embed="rId3"/>
                <a:stretch>
                  <a:fillRect l="-1280" t="-10909" b="-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 droite 13"/>
          <p:cNvSpPr/>
          <p:nvPr/>
        </p:nvSpPr>
        <p:spPr>
          <a:xfrm>
            <a:off x="4135698" y="972842"/>
            <a:ext cx="576064" cy="298098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3346194" y="567696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Coarse-graining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94" y="567696"/>
                <a:ext cx="2088232" cy="369332"/>
              </a:xfrm>
              <a:prstGeom prst="rect">
                <a:avLst/>
              </a:prstGeom>
              <a:blipFill>
                <a:blip r:embed="rId4"/>
                <a:stretch>
                  <a:fillRect l="-2632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 vers le bas 17"/>
          <p:cNvSpPr/>
          <p:nvPr/>
        </p:nvSpPr>
        <p:spPr>
          <a:xfrm>
            <a:off x="1259632" y="3621570"/>
            <a:ext cx="288032" cy="642877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07504" y="1814794"/>
                <a:ext cx="2736304" cy="181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Mean-field</a:t>
                </a:r>
                <a:endParaRPr lang="fr-FR" b="1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fr-FR" b="1" dirty="0" smtClean="0">
                    <a:solidFill>
                      <a:srgbClr val="0000FF"/>
                    </a:solidFill>
                  </a:rPr>
                  <a:t>+ gradient-diffusion </a:t>
                </a:r>
                <a:r>
                  <a:rPr lang="fr-FR" b="1" dirty="0" err="1" smtClean="0">
                    <a:solidFill>
                      <a:srgbClr val="0000FF"/>
                    </a:solidFill>
                  </a:rPr>
                  <a:t>ansatz</a:t>
                </a:r>
                <a:endParaRPr lang="fr-FR" b="1" dirty="0" smtClean="0">
                  <a:solidFill>
                    <a:srgbClr val="0000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fr-F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fr-FR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≡−</m:t>
                      </m:r>
                      <m:r>
                        <a:rPr lang="fr-FR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acc>
                        <m:accPr>
                          <m:chr m:val="⃗"/>
                          <m:ctrlPr>
                            <a:rPr lang="fr-F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dirty="0" err="1" smtClean="0">
                    <a:solidFill>
                      <a:srgbClr val="008000"/>
                    </a:solidFill>
                  </a:rPr>
                  <a:t>N</a:t>
                </a:r>
                <a:r>
                  <a:rPr lang="en-US" baseline="-25000" dirty="0" err="1" smtClean="0">
                    <a:solidFill>
                      <a:srgbClr val="008000"/>
                    </a:solidFill>
                  </a:rPr>
                  <a:t>grid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free parameters</a:t>
                </a:r>
              </a:p>
              <a:p>
                <a:pPr algn="ctr"/>
                <a:r>
                  <a:rPr lang="en-US" dirty="0" smtClean="0">
                    <a:solidFill>
                      <a:srgbClr val="008000"/>
                    </a:solidFill>
                  </a:rPr>
                  <a:t>Machine /case dependent</a:t>
                </a:r>
              </a:p>
              <a:p>
                <a:pPr algn="ctr"/>
                <a:r>
                  <a:rPr lang="en-US" dirty="0" err="1" smtClean="0"/>
                  <a:t>Cpu</a:t>
                </a:r>
                <a:r>
                  <a:rPr lang="en-US" dirty="0" smtClean="0"/>
                  <a:t>-time: ~10kh.cpu</a:t>
                </a: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14794"/>
                <a:ext cx="2736304" cy="1810560"/>
              </a:xfrm>
              <a:prstGeom prst="rect">
                <a:avLst/>
              </a:prstGeom>
              <a:blipFill>
                <a:blip r:embed="rId5"/>
                <a:stretch>
                  <a:fillRect l="-1559" t="-2020" r="-1336" b="-43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796136" y="2067694"/>
                <a:ext cx="2736304" cy="1512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0000FF"/>
                    </a:solidFill>
                  </a:rPr>
                  <a:t>Direct </a:t>
                </a:r>
                <a:r>
                  <a:rPr lang="fr-FR" b="1" dirty="0" err="1" smtClean="0">
                    <a:solidFill>
                      <a:srgbClr val="0000FF"/>
                    </a:solidFill>
                  </a:rPr>
                  <a:t>numerical</a:t>
                </a:r>
                <a:r>
                  <a:rPr lang="fr-FR" b="1" dirty="0" smtClean="0">
                    <a:solidFill>
                      <a:srgbClr val="0000FF"/>
                    </a:solidFill>
                  </a:rPr>
                  <a:t> simulation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dirty="0" smtClean="0">
                    <a:solidFill>
                      <a:srgbClr val="008000"/>
                    </a:solidFill>
                  </a:rPr>
                  <a:t>No free parameter</a:t>
                </a:r>
              </a:p>
              <a:p>
                <a:pPr algn="ctr"/>
                <a:r>
                  <a:rPr lang="en-US" dirty="0" err="1" smtClean="0"/>
                  <a:t>Cpu</a:t>
                </a:r>
                <a:r>
                  <a:rPr lang="en-US" dirty="0" smtClean="0"/>
                  <a:t>-time: ~10Mh.cpu</a:t>
                </a: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067694"/>
                <a:ext cx="2736304" cy="1512658"/>
              </a:xfrm>
              <a:prstGeom prst="rect">
                <a:avLst/>
              </a:prstGeom>
              <a:blipFill>
                <a:blip r:embed="rId6"/>
                <a:stretch>
                  <a:fillRect t="-2016" b="-56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lèche vers le bas 24"/>
          <p:cNvSpPr/>
          <p:nvPr/>
        </p:nvSpPr>
        <p:spPr>
          <a:xfrm>
            <a:off x="6990504" y="3621569"/>
            <a:ext cx="288032" cy="642877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3004964" y="1707654"/>
            <a:ext cx="2736304" cy="2986627"/>
            <a:chOff x="3004964" y="1707654"/>
            <a:chExt cx="2736304" cy="2986627"/>
          </a:xfrm>
        </p:grpSpPr>
        <p:sp>
          <p:nvSpPr>
            <p:cNvPr id="26" name="Flèche vers le bas 25"/>
            <p:cNvSpPr/>
            <p:nvPr/>
          </p:nvSpPr>
          <p:spPr>
            <a:xfrm>
              <a:off x="4229100" y="3618049"/>
              <a:ext cx="288032" cy="642877"/>
            </a:xfrm>
            <a:prstGeom prst="down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3004964" y="1793544"/>
                  <a:ext cx="2736304" cy="1808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 err="1" smtClean="0">
                      <a:solidFill>
                        <a:srgbClr val="0000FF"/>
                      </a:solidFill>
                    </a:rPr>
                    <a:t>Mean-field</a:t>
                  </a:r>
                  <a:r>
                    <a:rPr lang="fr-FR" b="1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fr-FR" b="1" dirty="0" err="1" smtClean="0">
                      <a:solidFill>
                        <a:srgbClr val="0000FF"/>
                      </a:solidFill>
                    </a:rPr>
                    <a:t>reduced</a:t>
                  </a:r>
                  <a:r>
                    <a:rPr lang="fr-FR" b="1" dirty="0" smtClean="0">
                      <a:solidFill>
                        <a:srgbClr val="0000FF"/>
                      </a:solidFill>
                    </a:rPr>
                    <a:t> turbulence model</a:t>
                  </a:r>
                </a:p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acc>
                        </m:e>
                      </m:d>
                    </m:oMath>
                  </a14:m>
                  <a:r>
                    <a:rPr lang="fr-FR" i="1" dirty="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a:t>=?</a:t>
                  </a:r>
                </a:p>
                <a:p>
                  <a:pPr algn="ctr"/>
                  <a:r>
                    <a:rPr lang="en-US" dirty="0" smtClean="0">
                      <a:solidFill>
                        <a:srgbClr val="008000"/>
                      </a:solidFill>
                    </a:rPr>
                    <a:t>Few free parameters</a:t>
                  </a:r>
                </a:p>
                <a:p>
                  <a:pPr algn="ctr"/>
                  <a:r>
                    <a:rPr lang="en-US" dirty="0" smtClean="0">
                      <a:solidFill>
                        <a:srgbClr val="008000"/>
                      </a:solidFill>
                    </a:rPr>
                    <a:t>Universal</a:t>
                  </a:r>
                </a:p>
                <a:p>
                  <a:pPr algn="ctr"/>
                  <a:r>
                    <a:rPr lang="en-US" dirty="0" err="1" smtClean="0"/>
                    <a:t>Cpu</a:t>
                  </a:r>
                  <a:r>
                    <a:rPr lang="en-US" dirty="0" smtClean="0"/>
                    <a:t>-time: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</m:oMath>
                  </a14:m>
                  <a:r>
                    <a:rPr lang="en-US" dirty="0" smtClean="0"/>
                    <a:t>10kh.cpu</a:t>
                  </a:r>
                </a:p>
              </p:txBody>
            </p:sp>
          </mc:Choice>
          <mc:Fallback xmlns=""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964" y="1793544"/>
                  <a:ext cx="2736304" cy="1808059"/>
                </a:xfrm>
                <a:prstGeom prst="rect">
                  <a:avLst/>
                </a:prstGeom>
                <a:blipFill>
                  <a:blip r:embed="rId7"/>
                  <a:stretch>
                    <a:fillRect t="-1684" b="-437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/>
            <p:cNvSpPr/>
            <p:nvPr/>
          </p:nvSpPr>
          <p:spPr>
            <a:xfrm>
              <a:off x="3278591" y="1707654"/>
              <a:ext cx="2229513" cy="2986627"/>
            </a:xfrm>
            <a:prstGeom prst="rect">
              <a:avLst/>
            </a:prstGeom>
            <a:noFill/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580376" y="4271098"/>
            <a:ext cx="179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 </a:t>
            </a:r>
            <a:r>
              <a:rPr lang="fr-FR" dirty="0" smtClean="0"/>
              <a:t>Not </a:t>
            </a:r>
            <a:r>
              <a:rPr lang="fr-FR" dirty="0" err="1" smtClean="0"/>
              <a:t>predictive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968532" y="4277889"/>
            <a:ext cx="202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 </a:t>
            </a:r>
            <a:r>
              <a:rPr lang="fr-FR" dirty="0" err="1" smtClean="0"/>
              <a:t>Costly</a:t>
            </a:r>
            <a:r>
              <a:rPr lang="fr-FR" dirty="0" smtClean="0"/>
              <a:t> and slow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359722" y="4277524"/>
            <a:ext cx="202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Wingdings" panose="05000000000000000000" pitchFamily="2" charset="2"/>
              </a:rPr>
              <a:t>?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12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4" grpId="0" animBg="1"/>
      <p:bldP spid="16" grpId="0"/>
      <p:bldP spid="18" grpId="0" animBg="1"/>
      <p:bldP spid="19" grpId="0"/>
      <p:bldP spid="30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precedent of RANS modelling in CFD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P. Tamain | TSVV3 bi weekly meeting - Task 3 | 20-10-2021 | Page </a:t>
            </a:r>
            <a:fld id="{6A6D9FA1-99C7-4910-8E32-B85D378B0060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1026" name="Picture 2" descr="CFD of a turbulent j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58" y="653998"/>
            <a:ext cx="3168352" cy="244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79512" y="699542"/>
            <a:ext cx="5256584" cy="4176464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Issue (fidelity/cost compromise) already faced in CFD in the 70’s</a:t>
            </a:r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sz="600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Proposed solution: </a:t>
            </a:r>
            <a:r>
              <a:rPr lang="en-US" sz="1800" b="1" dirty="0" smtClean="0">
                <a:solidFill>
                  <a:srgbClr val="FF0000"/>
                </a:solidFill>
              </a:rPr>
              <a:t>Reynolds-Averaged </a:t>
            </a:r>
            <a:r>
              <a:rPr lang="en-US" sz="1800" b="1" dirty="0" err="1" smtClean="0">
                <a:solidFill>
                  <a:srgbClr val="FF0000"/>
                </a:solidFill>
              </a:rPr>
              <a:t>Navier</a:t>
            </a:r>
            <a:r>
              <a:rPr lang="en-US" sz="1800" b="1" dirty="0" smtClean="0">
                <a:solidFill>
                  <a:srgbClr val="FF0000"/>
                </a:solidFill>
              </a:rPr>
              <a:t>-Stokes (RANS) models</a:t>
            </a:r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/>
              <a:t>fluctuation-averaged transport equations + equations on turbulence statistical properties</a:t>
            </a:r>
          </a:p>
          <a:p>
            <a:pPr marL="704850" lvl="2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/>
              <a:t>E.g</a:t>
            </a:r>
            <a:r>
              <a:rPr lang="en-US" sz="1600" dirty="0"/>
              <a:t>.: </a:t>
            </a:r>
            <a:r>
              <a:rPr lang="en-US" sz="1600" b="1" dirty="0">
                <a:solidFill>
                  <a:srgbClr val="0000FF"/>
                </a:solidFill>
              </a:rPr>
              <a:t>𝜿−𝜺 </a:t>
            </a:r>
            <a:r>
              <a:rPr lang="en-US" sz="1600" dirty="0" smtClean="0"/>
              <a:t>model with 𝜿 </a:t>
            </a:r>
            <a:r>
              <a:rPr lang="en-US" sz="1600" b="1" dirty="0" smtClean="0">
                <a:solidFill>
                  <a:srgbClr val="0000FF"/>
                </a:solidFill>
              </a:rPr>
              <a:t>fluctuations kinetic energy</a:t>
            </a:r>
            <a:r>
              <a:rPr lang="en-US" sz="1600" dirty="0" smtClean="0"/>
              <a:t>, 𝜺 its </a:t>
            </a:r>
            <a:r>
              <a:rPr lang="en-US" sz="1600" b="1" dirty="0" smtClean="0">
                <a:solidFill>
                  <a:srgbClr val="0000FF"/>
                </a:solidFill>
              </a:rPr>
              <a:t>dissipation rate </a:t>
            </a:r>
          </a:p>
          <a:p>
            <a:pPr marL="0" lvl="1" indent="0"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sz="1600" i="1" dirty="0" smtClean="0">
                <a:solidFill>
                  <a:srgbClr val="008000"/>
                </a:solidFill>
              </a:rPr>
              <a:t>[Launder &amp; Spalding (1974),</a:t>
            </a:r>
            <a:r>
              <a:rPr lang="en-US" sz="1600" i="1" dirty="0">
                <a:solidFill>
                  <a:srgbClr val="008000"/>
                </a:solidFill>
              </a:rPr>
              <a:t> </a:t>
            </a:r>
            <a:r>
              <a:rPr lang="en-US" sz="1600" i="1" dirty="0" smtClean="0">
                <a:solidFill>
                  <a:srgbClr val="008000"/>
                </a:solidFill>
              </a:rPr>
              <a:t>Computer </a:t>
            </a:r>
            <a:r>
              <a:rPr lang="en-US" sz="1600" i="1" dirty="0">
                <a:solidFill>
                  <a:srgbClr val="008000"/>
                </a:solidFill>
              </a:rPr>
              <a:t>Methods in Applied </a:t>
            </a:r>
            <a:r>
              <a:rPr lang="en-US" sz="1600" i="1" dirty="0" smtClean="0">
                <a:solidFill>
                  <a:srgbClr val="008000"/>
                </a:solidFill>
              </a:rPr>
              <a:t>Mechanics </a:t>
            </a:r>
            <a:r>
              <a:rPr lang="en-US" sz="1600" i="1" dirty="0">
                <a:solidFill>
                  <a:srgbClr val="008000"/>
                </a:solidFill>
              </a:rPr>
              <a:t>and Engineering. </a:t>
            </a:r>
            <a:r>
              <a:rPr lang="en-US" sz="1600" b="1" i="1" dirty="0">
                <a:solidFill>
                  <a:srgbClr val="008000"/>
                </a:solidFill>
              </a:rPr>
              <a:t>3</a:t>
            </a:r>
            <a:r>
              <a:rPr lang="en-US" sz="1600" i="1" dirty="0">
                <a:solidFill>
                  <a:srgbClr val="008000"/>
                </a:solidFill>
              </a:rPr>
              <a:t> (2): </a:t>
            </a:r>
            <a:r>
              <a:rPr lang="en-US" sz="1600" i="1" dirty="0" smtClean="0">
                <a:solidFill>
                  <a:srgbClr val="008000"/>
                </a:solidFill>
              </a:rPr>
              <a:t>269–289]</a:t>
            </a:r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US" sz="600" dirty="0"/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Work-horse of scoping design studies in automotive and aeronautic industries</a:t>
            </a:r>
            <a:endParaRPr lang="en-US" sz="1800" dirty="0"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28"/>
          <a:stretch/>
        </p:blipFill>
        <p:spPr bwMode="auto">
          <a:xfrm>
            <a:off x="5765358" y="3206166"/>
            <a:ext cx="2923336" cy="159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5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57150"/>
            <a:ext cx="8064896" cy="342900"/>
          </a:xfrm>
        </p:spPr>
        <p:txBody>
          <a:bodyPr>
            <a:noAutofit/>
          </a:bodyPr>
          <a:lstStyle/>
          <a:p>
            <a:r>
              <a:rPr lang="en-US" sz="2000" dirty="0" smtClean="0"/>
              <a:t>“But SOL turbulence cannot be represented by diffusion!”</a:t>
            </a:r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P. Tamain | TSVV3 bi weekly meeting - Task 3 | 20-10-2021 | Page </a:t>
            </a:r>
            <a:fld id="{6A6D9FA1-99C7-4910-8E32-B85D378B0060}" type="slidenum">
              <a:rPr lang="en-US" smtClean="0"/>
              <a:pPr algn="r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585005"/>
                <a:ext cx="5616624" cy="4176464"/>
              </a:xfrm>
            </p:spPr>
            <p:txBody>
              <a:bodyPr>
                <a:noAutofit/>
              </a:bodyPr>
              <a:lstStyle/>
              <a:p>
                <a:pPr marL="304800" lvl="1" indent="-342900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v"/>
                </a:pPr>
                <a:r>
                  <a:rPr lang="en-US" sz="1600" dirty="0" smtClean="0"/>
                  <a:t>“We know that SOL turbulence transport is 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quasi-ballistic</a:t>
                </a:r>
                <a:r>
                  <a:rPr lang="en-US" sz="1600" dirty="0" smtClean="0"/>
                  <a:t> so cannot be represented by diffusion”</a:t>
                </a:r>
              </a:p>
              <a:p>
                <a:pPr marL="704850" lvl="2" indent="-342900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400" dirty="0" smtClean="0"/>
                  <a:t>True if one cares about micro-scale and high-frequency events. But if only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coarse-grained</a:t>
                </a:r>
                <a:r>
                  <a:rPr lang="en-US" sz="1400" dirty="0" smtClean="0"/>
                  <a:t> solutions are sought (i.e., 95% of cases), no drop of generality to assume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lang="fr-FR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≡−</m:t>
                    </m:r>
                    <m:r>
                      <a:rPr lang="fr-FR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⃗"/>
                        <m:ctrlPr>
                          <a:rPr lang="fr-FR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</m:acc>
                    <m:sSub>
                      <m:sSubPr>
                        <m:ctrlP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i="1" dirty="0" smtClean="0"/>
                  <a:t> </a:t>
                </a:r>
                <a:r>
                  <a:rPr lang="en-US" sz="1400" dirty="0" smtClean="0"/>
                  <a:t>if relevant physics put in determining D</a:t>
                </a:r>
                <a:endParaRPr lang="en-US" sz="1400" i="1" dirty="0" smtClean="0"/>
              </a:p>
              <a:p>
                <a:pPr marL="304800" lvl="1" indent="-342900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v"/>
                </a:pPr>
                <a:endParaRPr lang="en-US" sz="600" dirty="0" smtClean="0"/>
              </a:p>
              <a:p>
                <a:pPr marL="304800" lvl="1" indent="-342900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v"/>
                </a:pPr>
                <a:r>
                  <a:rPr lang="en-US" sz="1600" dirty="0" smtClean="0"/>
                  <a:t>“But turbulent transport is 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non-local</a:t>
                </a:r>
                <a:r>
                  <a:rPr lang="en-US" sz="1600" dirty="0" smtClean="0"/>
                  <a:t> and does not necessarily depend on local gradients”</a:t>
                </a:r>
              </a:p>
              <a:p>
                <a:pPr marL="704850" lvl="2" indent="-342900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400" dirty="0" smtClean="0"/>
                  <a:t>Who said that D should depend only on local plasma parameters? All depends on the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physics included in the determination of D</a:t>
                </a:r>
              </a:p>
              <a:p>
                <a:pPr marL="304800" lvl="1" indent="-342900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v"/>
                </a:pPr>
                <a:endParaRPr lang="en-US" sz="600" dirty="0" smtClean="0"/>
              </a:p>
              <a:p>
                <a:pPr marL="304800" lvl="1" indent="-342900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v"/>
                </a:pPr>
                <a:r>
                  <a:rPr lang="en-US" sz="1600" dirty="0" smtClean="0"/>
                  <a:t>“</a:t>
                </a:r>
                <a:r>
                  <a:rPr lang="en-US" sz="1600" dirty="0"/>
                  <a:t>But t</a:t>
                </a:r>
                <a:r>
                  <a:rPr lang="en-US" sz="1600" dirty="0" smtClean="0"/>
                  <a:t>here are other 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non-</a:t>
                </a:r>
                <a:r>
                  <a:rPr lang="en-US" sz="1600" b="1" dirty="0" err="1" smtClean="0">
                    <a:solidFill>
                      <a:srgbClr val="0000FF"/>
                    </a:solidFill>
                  </a:rPr>
                  <a:t>linearities</a:t>
                </a:r>
                <a:r>
                  <a:rPr lang="en-US" sz="1600" dirty="0" smtClean="0"/>
                  <a:t> due to fluctuations”</a:t>
                </a:r>
                <a:endParaRPr lang="en-US" sz="1600" dirty="0"/>
              </a:p>
              <a:p>
                <a:pPr marL="704850" lvl="2" indent="-342900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400" dirty="0" smtClean="0"/>
                  <a:t>True,  but provided enough info on turbulence properties,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one can derive correction terms</a:t>
                </a:r>
                <a:endParaRPr lang="en-US" sz="1400" b="1" dirty="0">
                  <a:solidFill>
                    <a:srgbClr val="FF0000"/>
                  </a:solidFill>
                </a:endParaRPr>
              </a:p>
              <a:p>
                <a:pPr marL="304800" lvl="1" indent="-342900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Ø"/>
                </a:pPr>
                <a:endParaRPr lang="en-US" sz="1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585005"/>
                <a:ext cx="5616624" cy="4176464"/>
              </a:xfrm>
              <a:blipFill>
                <a:blip r:embed="rId2"/>
                <a:stretch>
                  <a:fillRect l="-434" t="-4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ars.els-cdn.com/content/image/1-s2.0-S0022311506006301-g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/>
          <a:stretch/>
        </p:blipFill>
        <p:spPr bwMode="auto">
          <a:xfrm>
            <a:off x="5796136" y="619944"/>
            <a:ext cx="3054896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0232" y="2654441"/>
            <a:ext cx="2430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[Naulin et al, JNM 2007]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108576" y="3795886"/>
            <a:ext cx="298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[Havlickova et al, JNM 2011]</a:t>
            </a:r>
          </a:p>
          <a:p>
            <a:r>
              <a:rPr lang="en-US" i="1" dirty="0" smtClean="0">
                <a:solidFill>
                  <a:srgbClr val="008000"/>
                </a:solidFill>
              </a:rPr>
              <a:t>[Marandet et al, NF 2011]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970" y="1883445"/>
            <a:ext cx="7375376" cy="147732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gradient-diffusion approach is not doomed to fail </a:t>
            </a:r>
            <a:r>
              <a:rPr lang="en-US" i="1" dirty="0" smtClean="0"/>
              <a:t>provided:</a:t>
            </a:r>
          </a:p>
          <a:p>
            <a:pPr algn="just"/>
            <a:r>
              <a:rPr lang="en-US" i="1" dirty="0" smtClean="0"/>
              <a:t>	1- one is interested only in </a:t>
            </a:r>
            <a:r>
              <a:rPr lang="en-US" b="1" i="1" dirty="0" smtClean="0">
                <a:solidFill>
                  <a:srgbClr val="FF0000"/>
                </a:solidFill>
              </a:rPr>
              <a:t>coarse-grained</a:t>
            </a:r>
            <a:r>
              <a:rPr lang="en-US" i="1" dirty="0" smtClean="0"/>
              <a:t> (fluctuation averaged) 	aspects of the edge plasma</a:t>
            </a:r>
          </a:p>
          <a:p>
            <a:pPr algn="just"/>
            <a:r>
              <a:rPr lang="en-US" i="1" dirty="0" smtClean="0"/>
              <a:t>	2- </a:t>
            </a:r>
            <a:r>
              <a:rPr lang="en-US" b="1" i="1" dirty="0" smtClean="0">
                <a:solidFill>
                  <a:srgbClr val="FF0000"/>
                </a:solidFill>
              </a:rPr>
              <a:t>relevant turbulence physics </a:t>
            </a:r>
            <a:r>
              <a:rPr lang="en-US" i="1" dirty="0" smtClean="0"/>
              <a:t>is included in the determination of 	transport coefficients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50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8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 smtClean="0"/>
                  <a:t>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𝜿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400" dirty="0" smtClean="0"/>
                  <a:t> model for edge plasma turbulence (1)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12" t="-31579" b="-543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9542"/>
            <a:ext cx="8528260" cy="4176464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Heuristic approach</a:t>
            </a:r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Generic model:</a:t>
            </a:r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baseline="-25000" dirty="0"/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baseline="-25000" dirty="0" smtClean="0"/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Diffusive perp. transport + second order expansion of sources:</a:t>
            </a:r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Dimensional analysis</a:t>
            </a:r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Interchange instability:</a:t>
            </a:r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3" indent="0">
              <a:spcBef>
                <a:spcPts val="600"/>
              </a:spcBef>
              <a:buSzPct val="100000"/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P. Tamain | TSVV3 bi weekly meeting - Task 3 | 20-10-2021 | Page </a:t>
            </a:r>
            <a:fld id="{6A6D9FA1-99C7-4910-8E32-B85D378B0060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343" y="1029033"/>
            <a:ext cx="2271514" cy="9251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41169" y="674339"/>
            <a:ext cx="417859" cy="325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452320" y="6225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solidFill>
                  <a:srgbClr val="FF0000"/>
                </a:solidFill>
              </a:rPr>
              <a:t>Closure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</a:rPr>
              <a:t>needed</a:t>
            </a:r>
            <a:endParaRPr lang="fr-FR" i="1" dirty="0">
              <a:solidFill>
                <a:srgbClr val="FF0000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3744628" y="1046212"/>
            <a:ext cx="1071213" cy="820280"/>
            <a:chOff x="3744628" y="1046212"/>
            <a:chExt cx="1071213" cy="820280"/>
          </a:xfrm>
        </p:grpSpPr>
        <p:sp>
          <p:nvSpPr>
            <p:cNvPr id="17" name="Rectangle 16"/>
            <p:cNvSpPr/>
            <p:nvPr/>
          </p:nvSpPr>
          <p:spPr>
            <a:xfrm>
              <a:off x="3744629" y="1046212"/>
              <a:ext cx="560671" cy="3767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44628" y="1489740"/>
              <a:ext cx="560671" cy="3767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52605" y="1047948"/>
              <a:ext cx="263236" cy="3767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52605" y="1489740"/>
              <a:ext cx="263236" cy="3767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283718"/>
            <a:ext cx="5602435" cy="119281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289368" y="2404385"/>
            <a:ext cx="313111" cy="323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336440" y="3008876"/>
            <a:ext cx="313111" cy="323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334001" y="2464199"/>
            <a:ext cx="246112" cy="286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334001" y="3060063"/>
            <a:ext cx="246112" cy="286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989780" y="2584649"/>
            <a:ext cx="365299" cy="286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91807" y="2887193"/>
            <a:ext cx="232793" cy="229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541" y="3563851"/>
            <a:ext cx="2301876" cy="57394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95936" y="3723878"/>
            <a:ext cx="285239" cy="306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471399" y="4174272"/>
            <a:ext cx="2698953" cy="778750"/>
            <a:chOff x="2556933" y="4174272"/>
            <a:chExt cx="2698953" cy="77875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59162" y="4174272"/>
              <a:ext cx="1796724" cy="778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6933" y="4471864"/>
              <a:ext cx="898589" cy="242316"/>
            </a:xfrm>
            <a:prstGeom prst="rect">
              <a:avLst/>
            </a:prstGeom>
          </p:spPr>
        </p:pic>
      </p:grpSp>
      <p:cxnSp>
        <p:nvCxnSpPr>
          <p:cNvPr id="28" name="Connecteur droit avec flèche 27"/>
          <p:cNvCxnSpPr/>
          <p:nvPr/>
        </p:nvCxnSpPr>
        <p:spPr>
          <a:xfrm flipH="1" flipV="1">
            <a:off x="6444209" y="3346684"/>
            <a:ext cx="496960" cy="377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948264" y="365187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Kolmogorov </a:t>
            </a:r>
            <a:r>
              <a:rPr lang="fr-FR" sz="1400" dirty="0" err="1" smtClean="0">
                <a:solidFill>
                  <a:srgbClr val="0070C0"/>
                </a:solidFill>
              </a:rPr>
              <a:t>theory</a:t>
            </a:r>
            <a:endParaRPr lang="fr-F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9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 smtClean="0"/>
                  <a:t>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𝜿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400" dirty="0" smtClean="0"/>
                  <a:t> model for edge plasma turbulence (2)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12" t="-31579" b="-543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P. Tamain | TSVV3 bi weekly meeting - Task 3 | 20-10-2021 | Page </a:t>
            </a:r>
            <a:fld id="{6A6D9FA1-99C7-4910-8E32-B85D378B0060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41169" y="674339"/>
            <a:ext cx="417859" cy="325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452320" y="6225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solidFill>
                  <a:srgbClr val="FF0000"/>
                </a:solidFill>
              </a:rPr>
              <a:t>Closure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</a:rPr>
              <a:t>needed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34" y="622526"/>
            <a:ext cx="4608512" cy="981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49978" y="870069"/>
            <a:ext cx="300492" cy="235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933905" y="1118939"/>
            <a:ext cx="191493" cy="188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3379090" y="1502745"/>
            <a:ext cx="2698953" cy="778750"/>
            <a:chOff x="2556933" y="4174272"/>
            <a:chExt cx="2698953" cy="778750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9162" y="4174272"/>
              <a:ext cx="1796724" cy="77875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6933" y="4471864"/>
              <a:ext cx="898589" cy="242316"/>
            </a:xfrm>
            <a:prstGeom prst="rect">
              <a:avLst/>
            </a:prstGeom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284351"/>
            <a:ext cx="8528260" cy="1996951"/>
          </a:xfrm>
        </p:spPr>
        <p:txBody>
          <a:bodyPr>
            <a:noAutofit/>
          </a:bodyPr>
          <a:lstStyle/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Weak turbulence regime: </a:t>
            </a:r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baseline="-25000" dirty="0" smtClean="0"/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L-mode SOL width scaling with only RHS </a:t>
            </a:r>
            <a:r>
              <a:rPr lang="en-US" i="1" dirty="0" smtClean="0">
                <a:solidFill>
                  <a:srgbClr val="009900"/>
                </a:solidFill>
              </a:rPr>
              <a:t>[</a:t>
            </a:r>
            <a:r>
              <a:rPr lang="en-US" i="1" dirty="0" err="1" smtClean="0">
                <a:solidFill>
                  <a:srgbClr val="009900"/>
                </a:solidFill>
              </a:rPr>
              <a:t>Scarabosio</a:t>
            </a:r>
            <a:r>
              <a:rPr lang="en-US" i="1" dirty="0" smtClean="0">
                <a:solidFill>
                  <a:srgbClr val="009900"/>
                </a:solidFill>
              </a:rPr>
              <a:t>, JNM 2013]</a:t>
            </a:r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i="1" dirty="0">
              <a:solidFill>
                <a:srgbClr val="009900"/>
              </a:solidFill>
            </a:endParaRPr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i="1" dirty="0" smtClean="0">
              <a:solidFill>
                <a:srgbClr val="009900"/>
              </a:solidFill>
            </a:endParaRPr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i="1" dirty="0">
              <a:solidFill>
                <a:srgbClr val="009900"/>
              </a:solidFill>
            </a:endParaRPr>
          </a:p>
          <a:p>
            <a:pPr marL="704850" lvl="2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Link to plasma transport: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3635896" y="2339751"/>
                <a:ext cx="21853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→+∞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339751"/>
                <a:ext cx="2185342" cy="276999"/>
              </a:xfrm>
              <a:prstGeom prst="rect">
                <a:avLst/>
              </a:prstGeom>
              <a:blipFill>
                <a:blip r:embed="rId6"/>
                <a:stretch>
                  <a:fillRect l="-1950" t="-175556" r="-1114" b="-25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2013346" y="3191932"/>
                <a:ext cx="4927823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𝑆𝑂𝐿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     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b>
                      </m:sSub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346" y="3191932"/>
                <a:ext cx="4927823" cy="8183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380" y="1599321"/>
            <a:ext cx="2301876" cy="57394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755775" y="1759348"/>
            <a:ext cx="285239" cy="306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888" y="4230609"/>
            <a:ext cx="4290520" cy="5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" grpId="0" uiExpand="1" build="p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Application to WEST </a:t>
            </a:r>
            <a:r>
              <a:rPr lang="fr-FR" sz="2400" dirty="0" err="1" smtClean="0"/>
              <a:t>discharge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99542"/>
                <a:ext cx="8784976" cy="1152128"/>
              </a:xfrm>
            </p:spPr>
            <p:txBody>
              <a:bodyPr>
                <a:noAutofit/>
              </a:bodyPr>
              <a:lstStyle/>
              <a:p>
                <a:pPr marL="304800" lvl="1" indent="-342900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v"/>
                </a:pPr>
                <a:r>
                  <a:rPr lang="en-US" sz="1800" dirty="0"/>
                  <a:t>𝜿−𝜺 model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implemented in SOLEDGE2D – EIRENE </a:t>
                </a:r>
                <a:r>
                  <a:rPr lang="en-US" sz="1800" dirty="0" smtClean="0"/>
                  <a:t>applied to </a:t>
                </a:r>
                <a:r>
                  <a:rPr lang="en-US" sz="1800" b="1" dirty="0" smtClean="0">
                    <a:solidFill>
                      <a:srgbClr val="0000FF"/>
                    </a:solidFill>
                  </a:rPr>
                  <a:t>WEST </a:t>
                </a:r>
                <a:r>
                  <a:rPr lang="en-US" sz="1800" dirty="0" smtClean="0"/>
                  <a:t>discharge </a:t>
                </a:r>
                <a:r>
                  <a:rPr lang="fr-FR" sz="1800" dirty="0"/>
                  <a:t>#</a:t>
                </a:r>
                <a:r>
                  <a:rPr lang="fr-FR" sz="1800" dirty="0" smtClean="0"/>
                  <a:t>55049</a:t>
                </a:r>
              </a:p>
              <a:p>
                <a:pPr marL="304800" lvl="1" indent="-342900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v"/>
                </a:pPr>
                <a:r>
                  <a:rPr lang="en-US" sz="1800" dirty="0" smtClean="0"/>
                  <a:t>Remaining free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rgbClr val="FF0000"/>
                    </a:solidFill>
                  </a:rPr>
                  <a:t> tuned from previous studies in TCV </a:t>
                </a:r>
                <a:r>
                  <a:rPr lang="en-US" sz="1800" i="1" dirty="0" smtClean="0">
                    <a:solidFill>
                      <a:srgbClr val="009900"/>
                    </a:solidFill>
                  </a:rPr>
                  <a:t>[Baschetti et al, 2018 &amp; 2019] </a:t>
                </a:r>
                <a:r>
                  <a:rPr lang="en-US" sz="1800" dirty="0" smtClean="0"/>
                  <a:t>and kept the same</a:t>
                </a:r>
              </a:p>
              <a:p>
                <a:pPr lvl="3" indent="0">
                  <a:spcBef>
                    <a:spcPts val="600"/>
                  </a:spcBef>
                  <a:buSzPct val="100000"/>
                  <a:buNone/>
                </a:pPr>
                <a:endParaRPr lang="en-US" sz="1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99542"/>
                <a:ext cx="8784976" cy="1152128"/>
              </a:xfrm>
              <a:blipFill>
                <a:blip r:embed="rId2"/>
                <a:stretch>
                  <a:fillRect l="-416" t="-3704" r="-902" b="-18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P. Tamain | TSVV3 bi weekly meeting - Task 3 | 20-10-2021 | Page </a:t>
            </a:r>
            <a:fld id="{6A6D9FA1-99C7-4910-8E32-B85D378B0060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596" y="2161059"/>
            <a:ext cx="5068123" cy="27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2D </a:t>
            </a:r>
            <a:r>
              <a:rPr lang="fr-FR" sz="2400" dirty="0" err="1" smtClean="0"/>
              <a:t>poloidal</a:t>
            </a:r>
            <a:r>
              <a:rPr lang="fr-FR" sz="2400" dirty="0" smtClean="0"/>
              <a:t> distribution of transport</a:t>
            </a:r>
            <a:endParaRPr lang="en-US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9542"/>
            <a:ext cx="8784976" cy="1080120"/>
          </a:xfrm>
        </p:spPr>
        <p:txBody>
          <a:bodyPr>
            <a:noAutofit/>
          </a:bodyPr>
          <a:lstStyle/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Ballooning</a:t>
            </a:r>
            <a:r>
              <a:rPr lang="en-US" dirty="0" smtClean="0"/>
              <a:t> of turbulence and associated transport recovered self-consistently</a:t>
            </a:r>
          </a:p>
          <a:p>
            <a:pPr marL="3048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Far SOL transport found very low =&gt; tuning of model might be necessary</a:t>
            </a:r>
            <a:endParaRPr lang="en-US" sz="2000" dirty="0" smtClean="0"/>
          </a:p>
          <a:p>
            <a:pPr lvl="3" indent="0">
              <a:spcBef>
                <a:spcPts val="600"/>
              </a:spcBef>
              <a:buSzPct val="100000"/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P. Tamain | TSVV3 bi weekly meeting - Task 3 | 20-10-2021 | Page </a:t>
            </a:r>
            <a:fld id="{6A6D9FA1-99C7-4910-8E32-B85D378B0060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87573"/>
            <a:ext cx="5481015" cy="2621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631606" y="2050675"/>
                <a:ext cx="81182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𝑎𝑢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])</m:t>
                          </m:r>
                        </m:e>
                      </m:func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06" y="2050675"/>
                <a:ext cx="811822" cy="307777"/>
              </a:xfrm>
              <a:prstGeom prst="rect">
                <a:avLst/>
              </a:prstGeom>
              <a:blipFill>
                <a:blip r:embed="rId3"/>
                <a:stretch>
                  <a:fillRect l="-15038" t="-1961" r="-85714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051160" y="2050676"/>
                <a:ext cx="19552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 [</m:t>
                          </m:r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])</m:t>
                          </m:r>
                        </m:e>
                      </m:func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60" y="2050676"/>
                <a:ext cx="1955230" cy="307777"/>
              </a:xfrm>
              <a:prstGeom prst="rect">
                <a:avLst/>
              </a:prstGeom>
              <a:blipFill>
                <a:blip r:embed="rId4"/>
                <a:stretch>
                  <a:fillRect l="-6250" t="-1961" r="-14688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7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fusion6x9_5_3_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20761</TotalTime>
  <Words>1244</Words>
  <Application>Microsoft Office PowerPoint</Application>
  <PresentationFormat>Affichage à l'écran (16:9)</PresentationFormat>
  <Paragraphs>117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Wingdings</vt:lpstr>
      <vt:lpstr>EUROfusion6x9_5_3_2019</vt:lpstr>
      <vt:lpstr>Application of k-epsilon model to WEST modelling and perspectives of development</vt:lpstr>
      <vt:lpstr>Overview</vt:lpstr>
      <vt:lpstr>What are reduced turbulence models?</vt:lpstr>
      <vt:lpstr>The precedent of RANS modelling in CFD</vt:lpstr>
      <vt:lpstr>“But SOL turbulence cannot be represented by diffusion!”</vt:lpstr>
      <vt:lpstr>A κ-ε model for edge plasma turbulence (1)</vt:lpstr>
      <vt:lpstr>A κ-ε model for edge plasma turbulence (2)</vt:lpstr>
      <vt:lpstr>Application to WEST discharge</vt:lpstr>
      <vt:lpstr>2D poloidal distribution of transport</vt:lpstr>
      <vt:lpstr>Good agreement without any parameter tuning</vt:lpstr>
      <vt:lpstr>Next steps</vt:lpstr>
      <vt:lpstr>Simulations database under construction</vt:lpstr>
    </vt:vector>
  </TitlesOfParts>
  <Company>CEA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TSVV Edge Boundary Code: project plan</dc:title>
  <dc:creator>TAMAIN Patrick</dc:creator>
  <cp:lastModifiedBy>TAMAIN Patrick 207314</cp:lastModifiedBy>
  <cp:revision>436</cp:revision>
  <cp:lastPrinted>2014-10-16T14:51:28Z</cp:lastPrinted>
  <dcterms:created xsi:type="dcterms:W3CDTF">2019-05-27T14:04:39Z</dcterms:created>
  <dcterms:modified xsi:type="dcterms:W3CDTF">2021-10-20T12:58:51Z</dcterms:modified>
</cp:coreProperties>
</file>