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259" r:id="rId2"/>
    <p:sldId id="260" r:id="rId3"/>
    <p:sldId id="300" r:id="rId4"/>
    <p:sldId id="301" r:id="rId5"/>
    <p:sldId id="263" r:id="rId6"/>
    <p:sldId id="264" r:id="rId7"/>
    <p:sldId id="265" r:id="rId8"/>
    <p:sldId id="302" r:id="rId9"/>
    <p:sldId id="266" r:id="rId10"/>
    <p:sldId id="267" r:id="rId11"/>
    <p:sldId id="268" r:id="rId12"/>
    <p:sldId id="271" r:id="rId13"/>
    <p:sldId id="272" r:id="rId14"/>
    <p:sldId id="273" r:id="rId15"/>
    <p:sldId id="274" r:id="rId16"/>
    <p:sldId id="275" r:id="rId17"/>
    <p:sldId id="276" r:id="rId18"/>
    <p:sldId id="269" r:id="rId19"/>
    <p:sldId id="277" r:id="rId20"/>
    <p:sldId id="278" r:id="rId21"/>
    <p:sldId id="279" r:id="rId22"/>
    <p:sldId id="291" r:id="rId23"/>
    <p:sldId id="292" r:id="rId24"/>
    <p:sldId id="280" r:id="rId25"/>
    <p:sldId id="281" r:id="rId26"/>
    <p:sldId id="282" r:id="rId27"/>
    <p:sldId id="283" r:id="rId28"/>
    <p:sldId id="284" r:id="rId29"/>
    <p:sldId id="285" r:id="rId30"/>
    <p:sldId id="286" r:id="rId31"/>
    <p:sldId id="287" r:id="rId32"/>
    <p:sldId id="288" r:id="rId33"/>
    <p:sldId id="289" r:id="rId34"/>
    <p:sldId id="290" r:id="rId35"/>
    <p:sldId id="293" r:id="rId36"/>
    <p:sldId id="294" r:id="rId37"/>
    <p:sldId id="295" r:id="rId38"/>
    <p:sldId id="296" r:id="rId39"/>
    <p:sldId id="297" r:id="rId40"/>
    <p:sldId id="298" r:id="rId41"/>
    <p:sldId id="299" r:id="rId42"/>
  </p:sldIdLst>
  <p:sldSz cx="9144000" cy="5143500" type="screen16x9"/>
  <p:notesSz cx="6797675" cy="9926638"/>
  <p:defaultTextStyle>
    <a:defPPr>
      <a:defRPr lang="en-GB"/>
    </a:defPPr>
    <a:lvl1pPr algn="l" rtl="0" eaLnBrk="0" fontAlgn="base" hangingPunct="0">
      <a:spcBef>
        <a:spcPct val="0"/>
      </a:spcBef>
      <a:spcAft>
        <a:spcPct val="0"/>
      </a:spcAft>
      <a:defRPr sz="2400"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sz="2400"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sz="2400"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Century Gothic" pitchFamily="34" charset="0"/>
        <a:ea typeface="+mn-ea"/>
        <a:cs typeface="+mn-cs"/>
      </a:defRPr>
    </a:lvl5pPr>
    <a:lvl6pPr marL="2286000" algn="l" defTabSz="914400" rtl="0" eaLnBrk="1" latinLnBrk="0" hangingPunct="1">
      <a:defRPr sz="2400" kern="1200">
        <a:solidFill>
          <a:schemeClr val="tx1"/>
        </a:solidFill>
        <a:latin typeface="Century Gothic" pitchFamily="34" charset="0"/>
        <a:ea typeface="+mn-ea"/>
        <a:cs typeface="+mn-cs"/>
      </a:defRPr>
    </a:lvl6pPr>
    <a:lvl7pPr marL="2743200" algn="l" defTabSz="914400" rtl="0" eaLnBrk="1" latinLnBrk="0" hangingPunct="1">
      <a:defRPr sz="2400" kern="1200">
        <a:solidFill>
          <a:schemeClr val="tx1"/>
        </a:solidFill>
        <a:latin typeface="Century Gothic" pitchFamily="34" charset="0"/>
        <a:ea typeface="+mn-ea"/>
        <a:cs typeface="+mn-cs"/>
      </a:defRPr>
    </a:lvl7pPr>
    <a:lvl8pPr marL="3200400" algn="l" defTabSz="914400" rtl="0" eaLnBrk="1" latinLnBrk="0" hangingPunct="1">
      <a:defRPr sz="2400" kern="1200">
        <a:solidFill>
          <a:schemeClr val="tx1"/>
        </a:solidFill>
        <a:latin typeface="Century Gothic" pitchFamily="34" charset="0"/>
        <a:ea typeface="+mn-ea"/>
        <a:cs typeface="+mn-cs"/>
      </a:defRPr>
    </a:lvl8pPr>
    <a:lvl9pPr marL="3657600" algn="l" defTabSz="914400" rtl="0" eaLnBrk="1" latinLnBrk="0" hangingPunct="1">
      <a:defRPr sz="2400" kern="1200">
        <a:solidFill>
          <a:schemeClr val="tx1"/>
        </a:solidFill>
        <a:latin typeface="Century Gothic"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942"/>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p:cViewPr varScale="1">
        <p:scale>
          <a:sx n="140" d="100"/>
          <a:sy n="140" d="100"/>
        </p:scale>
        <p:origin x="138" y="22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77" d="100"/>
          <a:sy n="77" d="100"/>
        </p:scale>
        <p:origin x="-325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t" anchorCtr="0" compatLnSpc="1">
            <a:prstTxWarp prst="textNoShape">
              <a:avLst/>
            </a:prstTxWarp>
          </a:bodyPr>
          <a:lstStyle>
            <a:lvl1pPr>
              <a:defRPr sz="1200">
                <a:latin typeface="Arial" charset="0"/>
              </a:defRPr>
            </a:lvl1pPr>
          </a:lstStyle>
          <a:p>
            <a:endParaRPr lang="en-GB"/>
          </a:p>
        </p:txBody>
      </p:sp>
      <p:sp>
        <p:nvSpPr>
          <p:cNvPr id="9219" name="Rectangle 3"/>
          <p:cNvSpPr>
            <a:spLocks noGrp="1" noChangeArrowheads="1"/>
          </p:cNvSpPr>
          <p:nvPr>
            <p:ph type="dt" sz="quarter" idx="1"/>
          </p:nvPr>
        </p:nvSpPr>
        <p:spPr bwMode="auto">
          <a:xfrm>
            <a:off x="3852016"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t" anchorCtr="0" compatLnSpc="1">
            <a:prstTxWarp prst="textNoShape">
              <a:avLst/>
            </a:prstTxWarp>
          </a:bodyPr>
          <a:lstStyle>
            <a:lvl1pPr algn="r">
              <a:defRPr sz="1200">
                <a:latin typeface="Arial" charset="0"/>
              </a:defRPr>
            </a:lvl1pPr>
          </a:lstStyle>
          <a:p>
            <a:endParaRPr lang="en-GB"/>
          </a:p>
        </p:txBody>
      </p:sp>
      <p:sp>
        <p:nvSpPr>
          <p:cNvPr id="9220" name="Rectangle 4"/>
          <p:cNvSpPr>
            <a:spLocks noGrp="1" noChangeArrowheads="1"/>
          </p:cNvSpPr>
          <p:nvPr>
            <p:ph type="ftr" sz="quarter" idx="2"/>
          </p:nvPr>
        </p:nvSpPr>
        <p:spPr bwMode="auto">
          <a:xfrm>
            <a:off x="0" y="9430307"/>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b" anchorCtr="0" compatLnSpc="1">
            <a:prstTxWarp prst="textNoShape">
              <a:avLst/>
            </a:prstTxWarp>
          </a:bodyPr>
          <a:lstStyle>
            <a:lvl1pPr>
              <a:defRPr sz="1200">
                <a:latin typeface="Arial" charset="0"/>
              </a:defRPr>
            </a:lvl1pPr>
          </a:lstStyle>
          <a:p>
            <a:endParaRPr lang="en-GB"/>
          </a:p>
        </p:txBody>
      </p:sp>
      <p:sp>
        <p:nvSpPr>
          <p:cNvPr id="9221" name="Rectangle 5"/>
          <p:cNvSpPr>
            <a:spLocks noGrp="1" noChangeArrowheads="1"/>
          </p:cNvSpPr>
          <p:nvPr>
            <p:ph type="sldNum" sz="quarter" idx="3"/>
          </p:nvPr>
        </p:nvSpPr>
        <p:spPr bwMode="auto">
          <a:xfrm>
            <a:off x="3852016" y="9430307"/>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b" anchorCtr="0" compatLnSpc="1">
            <a:prstTxWarp prst="textNoShape">
              <a:avLst/>
            </a:prstTxWarp>
          </a:bodyPr>
          <a:lstStyle>
            <a:lvl1pPr algn="r">
              <a:defRPr sz="1200">
                <a:latin typeface="Arial" charset="0"/>
              </a:defRPr>
            </a:lvl1pPr>
          </a:lstStyle>
          <a:p>
            <a:fld id="{C5029E26-3CDE-4E2A-9243-F4CFA73F77C0}" type="slidenum">
              <a:rPr lang="en-GB"/>
              <a:pPr/>
              <a:t>‹#›</a:t>
            </a:fld>
            <a:endParaRPr lang="en-GB"/>
          </a:p>
        </p:txBody>
      </p:sp>
    </p:spTree>
    <p:extLst>
      <p:ext uri="{BB962C8B-B14F-4D97-AF65-F5344CB8AC3E}">
        <p14:creationId xmlns:p14="http://schemas.microsoft.com/office/powerpoint/2010/main" val="581971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t" anchorCtr="0" compatLnSpc="1">
            <a:prstTxWarp prst="textNoShape">
              <a:avLst/>
            </a:prstTxWarp>
          </a:bodyPr>
          <a:lstStyle>
            <a:lvl1pPr>
              <a:defRPr sz="1200">
                <a:latin typeface="Arial" charset="0"/>
              </a:defRPr>
            </a:lvl1pPr>
          </a:lstStyle>
          <a:p>
            <a:endParaRPr lang="en-GB"/>
          </a:p>
        </p:txBody>
      </p:sp>
      <p:sp>
        <p:nvSpPr>
          <p:cNvPr id="4099" name="Rectangle 3"/>
          <p:cNvSpPr>
            <a:spLocks noGrp="1" noChangeArrowheads="1"/>
          </p:cNvSpPr>
          <p:nvPr>
            <p:ph type="dt" idx="1"/>
          </p:nvPr>
        </p:nvSpPr>
        <p:spPr bwMode="auto">
          <a:xfrm>
            <a:off x="3852016" y="0"/>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t" anchorCtr="0" compatLnSpc="1">
            <a:prstTxWarp prst="textNoShape">
              <a:avLst/>
            </a:prstTxWarp>
          </a:bodyPr>
          <a:lstStyle>
            <a:lvl1pPr algn="r">
              <a:defRPr sz="1200">
                <a:latin typeface="Arial" charset="0"/>
              </a:defRPr>
            </a:lvl1pPr>
          </a:lstStyle>
          <a:p>
            <a:endParaRPr lang="en-GB"/>
          </a:p>
        </p:txBody>
      </p:sp>
      <p:sp>
        <p:nvSpPr>
          <p:cNvPr id="4100"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357" y="4715155"/>
            <a:ext cx="4984962"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Rectangle 6"/>
          <p:cNvSpPr>
            <a:spLocks noGrp="1" noChangeArrowheads="1"/>
          </p:cNvSpPr>
          <p:nvPr>
            <p:ph type="ftr" sz="quarter" idx="4"/>
          </p:nvPr>
        </p:nvSpPr>
        <p:spPr bwMode="auto">
          <a:xfrm>
            <a:off x="0" y="9430307"/>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b" anchorCtr="0" compatLnSpc="1">
            <a:prstTxWarp prst="textNoShape">
              <a:avLst/>
            </a:prstTxWarp>
          </a:bodyPr>
          <a:lstStyle>
            <a:lvl1pPr>
              <a:defRPr sz="1200">
                <a:latin typeface="Arial" charset="0"/>
              </a:defRPr>
            </a:lvl1pPr>
          </a:lstStyle>
          <a:p>
            <a:endParaRPr lang="en-GB"/>
          </a:p>
        </p:txBody>
      </p:sp>
      <p:sp>
        <p:nvSpPr>
          <p:cNvPr id="4103" name="Rectangle 7"/>
          <p:cNvSpPr>
            <a:spLocks noGrp="1" noChangeArrowheads="1"/>
          </p:cNvSpPr>
          <p:nvPr>
            <p:ph type="sldNum" sz="quarter" idx="5"/>
          </p:nvPr>
        </p:nvSpPr>
        <p:spPr bwMode="auto">
          <a:xfrm>
            <a:off x="3852016" y="9430307"/>
            <a:ext cx="2945660"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559" tIns="45779" rIns="91559" bIns="45779" numCol="1" anchor="b" anchorCtr="0" compatLnSpc="1">
            <a:prstTxWarp prst="textNoShape">
              <a:avLst/>
            </a:prstTxWarp>
          </a:bodyPr>
          <a:lstStyle>
            <a:lvl1pPr algn="r">
              <a:defRPr sz="1200">
                <a:latin typeface="Arial" charset="0"/>
              </a:defRPr>
            </a:lvl1pPr>
          </a:lstStyle>
          <a:p>
            <a:fld id="{4D204273-9E39-4C9A-A251-EF1633DCAA43}" type="slidenum">
              <a:rPr lang="en-GB"/>
              <a:pPr/>
              <a:t>‹#›</a:t>
            </a:fld>
            <a:endParaRPr lang="en-GB"/>
          </a:p>
        </p:txBody>
      </p:sp>
    </p:spTree>
    <p:extLst>
      <p:ext uri="{BB962C8B-B14F-4D97-AF65-F5344CB8AC3E}">
        <p14:creationId xmlns:p14="http://schemas.microsoft.com/office/powerpoint/2010/main" val="29439932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45F3C-3CEB-4A25-85B6-CDCC4A5FEFE4}" type="slidenum">
              <a:rPr lang="en-GB"/>
              <a:pPr/>
              <a:t>1</a:t>
            </a:fld>
            <a:endParaRPr lang="en-GB"/>
          </a:p>
        </p:txBody>
      </p:sp>
      <p:sp>
        <p:nvSpPr>
          <p:cNvPr id="18434" name="Rectangle 2"/>
          <p:cNvSpPr>
            <a:spLocks noGrp="1" noRot="1" noChangeAspect="1" noChangeArrowheads="1" noTextEdit="1"/>
          </p:cNvSpPr>
          <p:nvPr>
            <p:ph type="sldImg"/>
          </p:nvPr>
        </p:nvSpPr>
        <p:spPr>
          <a:xfrm>
            <a:off x="90488" y="744538"/>
            <a:ext cx="6616700" cy="3722687"/>
          </a:xfrm>
          <a:ln/>
        </p:spPr>
      </p:sp>
      <p:sp>
        <p:nvSpPr>
          <p:cNvPr id="1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F41CCE-8A12-40BB-9B34-BDA9373B9D37}" type="slidenum">
              <a:rPr lang="en-GB"/>
              <a:pPr/>
              <a:t>2</a:t>
            </a:fld>
            <a:endParaRPr lang="en-GB"/>
          </a:p>
        </p:txBody>
      </p:sp>
      <p:sp>
        <p:nvSpPr>
          <p:cNvPr id="19458" name="Rectangle 2"/>
          <p:cNvSpPr>
            <a:spLocks noGrp="1" noRot="1" noChangeAspect="1" noChangeArrowheads="1" noTextEdit="1"/>
          </p:cNvSpPr>
          <p:nvPr>
            <p:ph type="sldImg"/>
          </p:nvPr>
        </p:nvSpPr>
        <p:spPr>
          <a:xfrm>
            <a:off x="90488" y="744538"/>
            <a:ext cx="6616700" cy="3722687"/>
          </a:xfrm>
          <a:ln/>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291" name="Rectangle 3"/>
          <p:cNvSpPr>
            <a:spLocks noGrp="1" noChangeArrowheads="1"/>
          </p:cNvSpPr>
          <p:nvPr>
            <p:ph type="subTitle" idx="1"/>
          </p:nvPr>
        </p:nvSpPr>
        <p:spPr>
          <a:xfrm>
            <a:off x="1371600" y="2914650"/>
            <a:ext cx="6400800" cy="1331286"/>
          </a:xfrm>
        </p:spPr>
        <p:txBody>
          <a:bodyPr/>
          <a:lstStyle>
            <a:lvl1pPr marL="0" indent="0" algn="ctr">
              <a:buFontTx/>
              <a:buNone/>
              <a:defRPr sz="20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39552" y="4470235"/>
            <a:ext cx="8352928" cy="261610"/>
          </a:xfrm>
          <a:prstGeom prst="rect">
            <a:avLst/>
          </a:prstGeom>
          <a:noFill/>
        </p:spPr>
        <p:txBody>
          <a:bodyPr wrap="square" rtlCol="0">
            <a:spAutoFit/>
          </a:bodyPr>
          <a:lstStyle/>
          <a:p>
            <a:pPr algn="ctr"/>
            <a:r>
              <a:rPr lang="fr-FR" sz="1100" i="1" dirty="0" err="1" smtClean="0">
                <a:latin typeface="+mn-lt"/>
              </a:rPr>
              <a:t>Disclaimer</a:t>
            </a:r>
            <a:r>
              <a:rPr lang="fr-FR" sz="1100" i="1" dirty="0" smtClean="0">
                <a:latin typeface="+mn-lt"/>
              </a:rPr>
              <a:t>: The </a:t>
            </a:r>
            <a:r>
              <a:rPr lang="fr-FR" sz="1100" i="1" dirty="0" err="1" smtClean="0">
                <a:latin typeface="+mn-lt"/>
              </a:rPr>
              <a:t>views</a:t>
            </a:r>
            <a:r>
              <a:rPr lang="fr-FR" sz="1100" i="1" dirty="0" smtClean="0">
                <a:latin typeface="+mn-lt"/>
              </a:rPr>
              <a:t> and opinions </a:t>
            </a:r>
            <a:r>
              <a:rPr lang="fr-FR" sz="1100" i="1" dirty="0" err="1" smtClean="0">
                <a:latin typeface="+mn-lt"/>
              </a:rPr>
              <a:t>expressed</a:t>
            </a:r>
            <a:r>
              <a:rPr lang="fr-FR" sz="1100" i="1" dirty="0" smtClean="0">
                <a:latin typeface="+mn-lt"/>
              </a:rPr>
              <a:t> </a:t>
            </a:r>
            <a:r>
              <a:rPr lang="fr-FR" sz="1100" i="1" dirty="0" err="1" smtClean="0">
                <a:latin typeface="+mn-lt"/>
              </a:rPr>
              <a:t>herein</a:t>
            </a:r>
            <a:r>
              <a:rPr lang="fr-FR" sz="1100" i="1" dirty="0" smtClean="0">
                <a:latin typeface="+mn-lt"/>
              </a:rPr>
              <a:t> do not </a:t>
            </a:r>
            <a:r>
              <a:rPr lang="fr-FR" sz="1100" i="1" dirty="0" err="1" smtClean="0">
                <a:latin typeface="+mn-lt"/>
              </a:rPr>
              <a:t>necessarily</a:t>
            </a:r>
            <a:r>
              <a:rPr lang="fr-FR" sz="1100" i="1" dirty="0" smtClean="0">
                <a:latin typeface="+mn-lt"/>
              </a:rPr>
              <a:t> </a:t>
            </a:r>
            <a:r>
              <a:rPr lang="fr-FR" sz="1100" i="1" dirty="0" err="1" smtClean="0">
                <a:latin typeface="+mn-lt"/>
              </a:rPr>
              <a:t>reflect</a:t>
            </a:r>
            <a:r>
              <a:rPr lang="fr-FR" sz="1100" i="1" dirty="0" smtClean="0">
                <a:latin typeface="+mn-lt"/>
              </a:rPr>
              <a:t> </a:t>
            </a:r>
            <a:r>
              <a:rPr lang="fr-FR" sz="1100" i="1" dirty="0" err="1" smtClean="0">
                <a:latin typeface="+mn-lt"/>
              </a:rPr>
              <a:t>those</a:t>
            </a:r>
            <a:r>
              <a:rPr lang="fr-FR" sz="1100" i="1" dirty="0" smtClean="0">
                <a:latin typeface="+mn-lt"/>
              </a:rPr>
              <a:t> of the ITER Organization</a:t>
            </a:r>
          </a:p>
        </p:txBody>
      </p:sp>
      <p:sp>
        <p:nvSpPr>
          <p:cNvPr id="2" name="Title 1"/>
          <p:cNvSpPr>
            <a:spLocks noGrp="1"/>
          </p:cNvSpPr>
          <p:nvPr>
            <p:ph type="title"/>
          </p:nvPr>
        </p:nvSpPr>
        <p:spPr>
          <a:xfrm>
            <a:off x="539552" y="1059582"/>
            <a:ext cx="7992888" cy="1440160"/>
          </a:xfrm>
        </p:spPr>
        <p:txBody>
          <a:bodyPr/>
          <a:lstStyle/>
          <a:p>
            <a:r>
              <a:rPr lang="en-US" dirty="0"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2161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457200"/>
            <a:ext cx="2000250" cy="4114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73088" y="457200"/>
            <a:ext cx="5848350" cy="4114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357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5598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Tree>
    <p:extLst>
      <p:ext uri="{BB962C8B-B14F-4D97-AF65-F5344CB8AC3E}">
        <p14:creationId xmlns:p14="http://schemas.microsoft.com/office/powerpoint/2010/main" val="272813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61066" y="555526"/>
            <a:ext cx="3924300" cy="40164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9788" y="555526"/>
            <a:ext cx="3924300" cy="40164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3708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50523" cy="476672"/>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574092"/>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1151334"/>
            <a:ext cx="4040188" cy="3443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1106" y="574092"/>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6" y="1151334"/>
            <a:ext cx="4041775" cy="3443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3315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99558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3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23927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Tree>
    <p:extLst>
      <p:ext uri="{BB962C8B-B14F-4D97-AF65-F5344CB8AC3E}">
        <p14:creationId xmlns:p14="http://schemas.microsoft.com/office/powerpoint/2010/main" val="2258135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561066" y="14288"/>
            <a:ext cx="8001000" cy="46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1027" name="Rectangle 3"/>
          <p:cNvSpPr>
            <a:spLocks noGrp="1" noChangeArrowheads="1"/>
          </p:cNvSpPr>
          <p:nvPr>
            <p:ph type="body" idx="1"/>
          </p:nvPr>
        </p:nvSpPr>
        <p:spPr bwMode="auto">
          <a:xfrm>
            <a:off x="571500" y="627534"/>
            <a:ext cx="8001000"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1037" name="Line 13"/>
          <p:cNvSpPr>
            <a:spLocks noChangeShapeType="1"/>
          </p:cNvSpPr>
          <p:nvPr userDrawn="1"/>
        </p:nvSpPr>
        <p:spPr bwMode="auto">
          <a:xfrm>
            <a:off x="0" y="483518"/>
            <a:ext cx="9144000" cy="0"/>
          </a:xfrm>
          <a:prstGeom prst="line">
            <a:avLst/>
          </a:prstGeom>
          <a:noFill/>
          <a:ln w="1587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9" name="Text Box 15"/>
          <p:cNvSpPr txBox="1">
            <a:spLocks noChangeArrowheads="1"/>
          </p:cNvSpPr>
          <p:nvPr/>
        </p:nvSpPr>
        <p:spPr bwMode="auto">
          <a:xfrm>
            <a:off x="2699792" y="4741833"/>
            <a:ext cx="46085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0" anchor="ctr">
            <a:spAutoFit/>
          </a:bodyPr>
          <a:lstStyle/>
          <a:p>
            <a:pPr algn="ctr">
              <a:spcBef>
                <a:spcPct val="50000"/>
              </a:spcBef>
            </a:pPr>
            <a:r>
              <a:rPr lang="en-GB" sz="800" dirty="0" smtClean="0">
                <a:solidFill>
                  <a:schemeClr val="tx1"/>
                </a:solidFill>
                <a:latin typeface="+mj-lt"/>
              </a:rPr>
              <a:t>EIRENE Streamlining Code Camp, FZ-Jülich,</a:t>
            </a:r>
            <a:r>
              <a:rPr lang="en-GB" sz="800" baseline="0" dirty="0" smtClean="0">
                <a:solidFill>
                  <a:schemeClr val="tx1"/>
                </a:solidFill>
                <a:latin typeface="+mj-lt"/>
              </a:rPr>
              <a:t> 4.-10. November 2021</a:t>
            </a:r>
            <a:endParaRPr lang="en-GB" sz="800" dirty="0" smtClean="0">
              <a:solidFill>
                <a:schemeClr val="tx1"/>
              </a:solidFill>
              <a:latin typeface="+mj-lt"/>
            </a:endParaRPr>
          </a:p>
          <a:p>
            <a:pPr algn="ctr">
              <a:spcBef>
                <a:spcPct val="50000"/>
              </a:spcBef>
            </a:pPr>
            <a:r>
              <a:rPr lang="en-GB" sz="800" kern="1200" dirty="0" smtClean="0">
                <a:solidFill>
                  <a:schemeClr val="tx1"/>
                </a:solidFill>
                <a:latin typeface="+mn-lt"/>
                <a:ea typeface="+mn-ea"/>
                <a:cs typeface="+mn-cs"/>
              </a:rPr>
              <a:t>© 2021, ITER Organization</a:t>
            </a:r>
            <a:r>
              <a:rPr lang="en-GB" sz="800" dirty="0" smtClean="0">
                <a:solidFill>
                  <a:schemeClr val="tx1"/>
                </a:solidFill>
                <a:latin typeface="+mj-lt"/>
              </a:rPr>
              <a:t>	</a:t>
            </a:r>
            <a:endParaRPr lang="en-GB" sz="800" dirty="0">
              <a:solidFill>
                <a:schemeClr val="tx1"/>
              </a:solidFill>
              <a:latin typeface="+mj-lt"/>
            </a:endParaRPr>
          </a:p>
        </p:txBody>
      </p:sp>
      <p:sp>
        <p:nvSpPr>
          <p:cNvPr id="1040" name="Text Box 16"/>
          <p:cNvSpPr txBox="1">
            <a:spLocks noChangeArrowheads="1"/>
          </p:cNvSpPr>
          <p:nvPr/>
        </p:nvSpPr>
        <p:spPr bwMode="auto">
          <a:xfrm>
            <a:off x="8458200" y="4788000"/>
            <a:ext cx="58578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800" dirty="0">
                <a:latin typeface="+mj-lt"/>
              </a:rPr>
              <a:t>Page </a:t>
            </a:r>
            <a:fld id="{47BA91C2-74BF-4480-8BF1-C44F20807924}" type="slidenum">
              <a:rPr lang="en-GB" sz="800" smtClean="0">
                <a:latin typeface="+mj-lt"/>
              </a:rPr>
              <a:pPr>
                <a:spcBef>
                  <a:spcPct val="50000"/>
                </a:spcBef>
              </a:pPr>
              <a:t>‹#›</a:t>
            </a:fld>
            <a:endParaRPr lang="en-GB" sz="800" dirty="0">
              <a:latin typeface="+mj-lt"/>
            </a:endParaRPr>
          </a:p>
        </p:txBody>
      </p:sp>
      <p:sp>
        <p:nvSpPr>
          <p:cNvPr id="9" name="Text Box 6"/>
          <p:cNvSpPr txBox="1">
            <a:spLocks noChangeArrowheads="1"/>
          </p:cNvSpPr>
          <p:nvPr/>
        </p:nvSpPr>
        <p:spPr bwMode="auto">
          <a:xfrm>
            <a:off x="7308303" y="4788000"/>
            <a:ext cx="111672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ct val="50000"/>
              </a:spcBef>
            </a:pPr>
            <a:r>
              <a:rPr lang="en-US" sz="800" dirty="0" smtClean="0">
                <a:latin typeface="+mj-lt"/>
              </a:rPr>
              <a:t>IDM</a:t>
            </a:r>
            <a:r>
              <a:rPr lang="en-US" sz="800" baseline="0" dirty="0" smtClean="0">
                <a:latin typeface="+mj-lt"/>
              </a:rPr>
              <a:t> UID: 65DAAG</a:t>
            </a:r>
            <a:endParaRPr lang="en-GB" sz="800" dirty="0">
              <a:latin typeface="+mj-lt"/>
            </a:endParaRPr>
          </a:p>
        </p:txBody>
      </p:sp>
      <p:cxnSp>
        <p:nvCxnSpPr>
          <p:cNvPr id="4" name="Straight Connector 3"/>
          <p:cNvCxnSpPr/>
          <p:nvPr/>
        </p:nvCxnSpPr>
        <p:spPr bwMode="auto">
          <a:xfrm>
            <a:off x="0" y="4731514"/>
            <a:ext cx="9144000" cy="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8388424" y="4731514"/>
            <a:ext cx="0" cy="3240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7308304" y="4731990"/>
            <a:ext cx="0" cy="3240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2699792" y="4731990"/>
            <a:ext cx="0" cy="3240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96" y="4752000"/>
            <a:ext cx="592767" cy="293493"/>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000" y="4953600"/>
            <a:ext cx="2016224" cy="971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p:titleStyle>
    <p:bodyStyle>
      <a:lvl1pPr marL="287338" indent="-287338" algn="just" defTabSz="795338" rtl="0" eaLnBrk="1" fontAlgn="base" hangingPunct="1">
        <a:spcBef>
          <a:spcPct val="20000"/>
        </a:spcBef>
        <a:spcAft>
          <a:spcPct val="0"/>
        </a:spcAft>
        <a:buChar char="•"/>
        <a:defRPr sz="2400">
          <a:solidFill>
            <a:schemeClr val="tx1"/>
          </a:solidFill>
          <a:latin typeface="+mn-lt"/>
          <a:ea typeface="+mn-ea"/>
          <a:cs typeface="+mn-cs"/>
        </a:defRPr>
      </a:lvl1pPr>
      <a:lvl2pPr marL="757238" indent="-279400" algn="just" defTabSz="795338" rtl="0" eaLnBrk="1" fontAlgn="base" hangingPunct="1">
        <a:spcBef>
          <a:spcPct val="20000"/>
        </a:spcBef>
        <a:spcAft>
          <a:spcPct val="0"/>
        </a:spcAft>
        <a:buChar char="–"/>
        <a:defRPr sz="2000">
          <a:solidFill>
            <a:schemeClr val="tx1"/>
          </a:solidFill>
          <a:latin typeface="+mn-lt"/>
        </a:defRPr>
      </a:lvl2pPr>
      <a:lvl3pPr marL="1136650" indent="-188913" algn="just" defTabSz="795338" rtl="0" eaLnBrk="1" fontAlgn="base" hangingPunct="1">
        <a:spcBef>
          <a:spcPct val="20000"/>
        </a:spcBef>
        <a:spcAft>
          <a:spcPct val="0"/>
        </a:spcAft>
        <a:buChar char="•"/>
        <a:defRPr>
          <a:solidFill>
            <a:schemeClr val="tx1"/>
          </a:solidFill>
          <a:latin typeface="+mn-lt"/>
        </a:defRPr>
      </a:lvl3pPr>
      <a:lvl4pPr marL="1511300" indent="-184150" algn="just" defTabSz="795338" rtl="0" eaLnBrk="1" fontAlgn="base" hangingPunct="1">
        <a:spcBef>
          <a:spcPct val="20000"/>
        </a:spcBef>
        <a:spcAft>
          <a:spcPct val="0"/>
        </a:spcAft>
        <a:buChar char="–"/>
        <a:defRPr>
          <a:solidFill>
            <a:schemeClr val="tx1"/>
          </a:solidFill>
          <a:latin typeface="+mn-lt"/>
        </a:defRPr>
      </a:lvl4pPr>
      <a:lvl5pPr marL="1885950" indent="-184150" algn="just" defTabSz="795338" rtl="0" eaLnBrk="1" fontAlgn="base" hangingPunct="1">
        <a:spcBef>
          <a:spcPct val="20000"/>
        </a:spcBef>
        <a:spcAft>
          <a:spcPct val="0"/>
        </a:spcAft>
        <a:buChar char="»"/>
        <a:defRPr>
          <a:solidFill>
            <a:schemeClr val="tx1"/>
          </a:solidFill>
          <a:latin typeface="+mn-lt"/>
        </a:defRPr>
      </a:lvl5pPr>
      <a:lvl6pPr marL="2343150" indent="-184150" algn="l" defTabSz="795338" rtl="0" eaLnBrk="1" fontAlgn="base" hangingPunct="1">
        <a:spcBef>
          <a:spcPct val="20000"/>
        </a:spcBef>
        <a:spcAft>
          <a:spcPct val="0"/>
        </a:spcAft>
        <a:buChar char="»"/>
        <a:defRPr>
          <a:solidFill>
            <a:schemeClr val="tx1"/>
          </a:solidFill>
          <a:latin typeface="+mn-lt"/>
        </a:defRPr>
      </a:lvl6pPr>
      <a:lvl7pPr marL="2800350" indent="-184150" algn="l" defTabSz="795338" rtl="0" eaLnBrk="1" fontAlgn="base" hangingPunct="1">
        <a:spcBef>
          <a:spcPct val="20000"/>
        </a:spcBef>
        <a:spcAft>
          <a:spcPct val="0"/>
        </a:spcAft>
        <a:buChar char="»"/>
        <a:defRPr>
          <a:solidFill>
            <a:schemeClr val="tx1"/>
          </a:solidFill>
          <a:latin typeface="+mn-lt"/>
        </a:defRPr>
      </a:lvl7pPr>
      <a:lvl8pPr marL="3257550" indent="-184150" algn="l" defTabSz="795338" rtl="0" eaLnBrk="1" fontAlgn="base" hangingPunct="1">
        <a:spcBef>
          <a:spcPct val="20000"/>
        </a:spcBef>
        <a:spcAft>
          <a:spcPct val="0"/>
        </a:spcAft>
        <a:buChar char="»"/>
        <a:defRPr>
          <a:solidFill>
            <a:schemeClr val="tx1"/>
          </a:solidFill>
          <a:latin typeface="+mn-lt"/>
        </a:defRPr>
      </a:lvl8pPr>
      <a:lvl9pPr marL="3714750" indent="-184150" algn="l" defTabSz="795338"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user.iter.org/?uid=YSQENW&amp;action=get_document" TargetMode="External"/><Relationship Id="rId2" Type="http://schemas.openxmlformats.org/officeDocument/2006/relationships/hyperlink" Target="http://imas.iter.org/" TargetMode="External"/><Relationship Id="rId1" Type="http://schemas.openxmlformats.org/officeDocument/2006/relationships/slideLayout" Target="../slideLayouts/slideLayout2.xml"/><Relationship Id="rId4" Type="http://schemas.openxmlformats.org/officeDocument/2006/relationships/hyperlink" Target="https://confluence.iter.org/display/IMP/Data+Mode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jira.iter.or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spect="1" noChangeArrowheads="1"/>
          </p:cNvSpPr>
          <p:nvPr>
            <p:ph type="ctrTitle"/>
          </p:nvPr>
        </p:nvSpPr>
        <p:spPr>
          <a:xfrm>
            <a:off x="685800" y="1714500"/>
            <a:ext cx="7772400" cy="857250"/>
          </a:xfrm>
        </p:spPr>
        <p:txBody>
          <a:bodyPr/>
          <a:lstStyle/>
          <a:p>
            <a:r>
              <a:rPr lang="en-GB" dirty="0"/>
              <a:t>IMAS in SOLPS-ITER (EIRENE side): status and </a:t>
            </a:r>
            <a:r>
              <a:rPr lang="en-GB" dirty="0" smtClean="0"/>
              <a:t>outlook</a:t>
            </a:r>
            <a:endParaRPr lang="en-US" dirty="0"/>
          </a:p>
        </p:txBody>
      </p:sp>
      <p:sp>
        <p:nvSpPr>
          <p:cNvPr id="15363" name="Rectangle 3"/>
          <p:cNvSpPr>
            <a:spLocks noGrp="1" noChangeArrowheads="1"/>
          </p:cNvSpPr>
          <p:nvPr>
            <p:ph type="subTitle" idx="1"/>
          </p:nvPr>
        </p:nvSpPr>
        <p:spPr/>
        <p:txBody>
          <a:bodyPr/>
          <a:lstStyle/>
          <a:p>
            <a:r>
              <a:rPr lang="en-US" dirty="0" smtClean="0"/>
              <a:t>Xavier Bonnin</a:t>
            </a:r>
            <a:endParaRPr lang="en-US" dirty="0"/>
          </a:p>
          <a:p>
            <a:r>
              <a:rPr lang="en-US" dirty="0" smtClean="0"/>
              <a:t>ITER Organization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66" y="14288"/>
            <a:ext cx="8403422" cy="469230"/>
          </a:xfrm>
        </p:spPr>
        <p:txBody>
          <a:bodyPr/>
          <a:lstStyle/>
          <a:p>
            <a:r>
              <a:rPr lang="en-US" dirty="0" smtClean="0"/>
              <a:t>Filling in IDSs: scalar data</a:t>
            </a:r>
            <a:endParaRPr lang="en-GB" dirty="0"/>
          </a:p>
        </p:txBody>
      </p:sp>
      <p:sp>
        <p:nvSpPr>
          <p:cNvPr id="3" name="Content Placeholder 2"/>
          <p:cNvSpPr>
            <a:spLocks noGrp="1"/>
          </p:cNvSpPr>
          <p:nvPr>
            <p:ph idx="1"/>
          </p:nvPr>
        </p:nvSpPr>
        <p:spPr>
          <a:xfrm>
            <a:off x="169078" y="483518"/>
            <a:ext cx="8392988" cy="3960440"/>
          </a:xfrm>
        </p:spPr>
        <p:txBody>
          <a:bodyPr/>
          <a:lstStyle/>
          <a:p>
            <a:r>
              <a:rPr lang="en-US" sz="2000" dirty="0" smtClean="0"/>
              <a:t>For each species, scalar data includes:</a:t>
            </a:r>
          </a:p>
          <a:p>
            <a:pPr lvl="1" algn="l"/>
            <a:r>
              <a:rPr lang="en-US" sz="1800" dirty="0" smtClean="0">
                <a:ea typeface="Gadugi" panose="020B0502040204020203" pitchFamily="34" charset="0"/>
              </a:rPr>
              <a:t>In</a:t>
            </a:r>
            <a:r>
              <a:rPr lang="en-US" sz="1800" dirty="0" smtClean="0">
                <a:latin typeface="Gadugi" panose="020B0502040204020203" pitchFamily="34" charset="0"/>
                <a:ea typeface="Gadugi" panose="020B0502040204020203" pitchFamily="34" charset="0"/>
              </a:rPr>
              <a:t> </a:t>
            </a:r>
            <a:r>
              <a:rPr lang="en-US" sz="1800" dirty="0" err="1" smtClean="0">
                <a:latin typeface="Gadugi" panose="020B0502040204020203" pitchFamily="34" charset="0"/>
                <a:ea typeface="Gadugi" panose="020B0502040204020203" pitchFamily="34" charset="0"/>
              </a:rPr>
              <a:t>edge_profiles</a:t>
            </a:r>
            <a:r>
              <a:rPr lang="en-US" sz="1800" dirty="0" smtClean="0">
                <a:ea typeface="Gadugi" panose="020B0502040204020203" pitchFamily="34" charset="0"/>
              </a:rPr>
              <a:t>,</a:t>
            </a:r>
            <a:r>
              <a:rPr lang="en-US" sz="1800" dirty="0" smtClean="0">
                <a:latin typeface="Gadugi" panose="020B0502040204020203" pitchFamily="34" charset="0"/>
                <a:ea typeface="Gadugi" panose="020B0502040204020203" pitchFamily="34" charset="0"/>
              </a:rPr>
              <a:t> </a:t>
            </a:r>
            <a:r>
              <a:rPr lang="en-US" sz="1800" dirty="0" smtClean="0">
                <a:ea typeface="Gadugi" panose="020B0502040204020203" pitchFamily="34" charset="0"/>
              </a:rPr>
              <a:t>for example: </a:t>
            </a:r>
            <a:r>
              <a:rPr lang="en-US" sz="1800" dirty="0" smtClean="0">
                <a:latin typeface="Gadugi" panose="020B0502040204020203" pitchFamily="34" charset="0"/>
                <a:ea typeface="Gadugi" panose="020B0502040204020203" pitchFamily="34" charset="0"/>
              </a:rPr>
              <a:t>density(:)</a:t>
            </a:r>
            <a:r>
              <a:rPr lang="en-US" sz="1800" dirty="0" smtClean="0"/>
              <a:t>, </a:t>
            </a:r>
            <a:r>
              <a:rPr lang="en-US" sz="1800" dirty="0" smtClean="0">
                <a:latin typeface="Gadugi" panose="020B0502040204020203" pitchFamily="34" charset="0"/>
                <a:ea typeface="Gadugi" panose="020B0502040204020203" pitchFamily="34" charset="0"/>
              </a:rPr>
              <a:t>temperature(:)</a:t>
            </a:r>
            <a:r>
              <a:rPr lang="en-US" sz="1800" dirty="0" smtClean="0"/>
              <a:t>, </a:t>
            </a:r>
            <a:r>
              <a:rPr lang="en-US" sz="1800" dirty="0" smtClean="0">
                <a:latin typeface="Gadugi" panose="020B0502040204020203" pitchFamily="34" charset="0"/>
                <a:ea typeface="Gadugi" panose="020B0502040204020203" pitchFamily="34" charset="0"/>
              </a:rPr>
              <a:t>pressure(:)</a:t>
            </a:r>
            <a:r>
              <a:rPr lang="en-US" sz="1800" dirty="0" smtClean="0"/>
              <a:t>, </a:t>
            </a:r>
            <a:r>
              <a:rPr lang="en-US" sz="1800" dirty="0" err="1" smtClean="0">
                <a:latin typeface="Gadugi" panose="020B0502040204020203" pitchFamily="34" charset="0"/>
                <a:ea typeface="Gadugi" panose="020B0502040204020203" pitchFamily="34" charset="0"/>
              </a:rPr>
              <a:t>energy_density_kinetic</a:t>
            </a:r>
            <a:r>
              <a:rPr lang="en-US" sz="1800" dirty="0" smtClean="0">
                <a:latin typeface="Gadugi" panose="020B0502040204020203" pitchFamily="34" charset="0"/>
                <a:ea typeface="Gadugi" panose="020B0502040204020203" pitchFamily="34" charset="0"/>
              </a:rPr>
              <a:t>(:)</a:t>
            </a:r>
          </a:p>
          <a:p>
            <a:pPr lvl="1"/>
            <a:r>
              <a:rPr lang="en-US" sz="1800" dirty="0" smtClean="0"/>
              <a:t>If common ion temperature, </a:t>
            </a:r>
            <a:r>
              <a:rPr lang="en-US" sz="1800" dirty="0" err="1" smtClean="0">
                <a:latin typeface="Gadugi" panose="020B0502040204020203" pitchFamily="34" charset="0"/>
                <a:ea typeface="Gadugi" panose="020B0502040204020203" pitchFamily="34" charset="0"/>
              </a:rPr>
              <a:t>edge_profiles</a:t>
            </a:r>
            <a:r>
              <a:rPr lang="en-US" sz="1800" dirty="0" smtClean="0"/>
              <a:t> uses </a:t>
            </a:r>
            <a:r>
              <a:rPr lang="en-US" sz="1800" dirty="0" err="1" smtClean="0">
                <a:latin typeface="Gadugi" panose="020B0502040204020203" pitchFamily="34" charset="0"/>
                <a:ea typeface="Gadugi" panose="020B0502040204020203" pitchFamily="34" charset="0"/>
              </a:rPr>
              <a:t>t_i_average</a:t>
            </a:r>
            <a:r>
              <a:rPr lang="en-US" sz="1800" dirty="0" smtClean="0">
                <a:latin typeface="Gadugi" panose="020B0502040204020203" pitchFamily="34" charset="0"/>
                <a:ea typeface="Gadugi" panose="020B0502040204020203" pitchFamily="34" charset="0"/>
              </a:rPr>
              <a:t>(:)</a:t>
            </a:r>
          </a:p>
          <a:p>
            <a:pPr lvl="1"/>
            <a:r>
              <a:rPr lang="en-US" sz="1800" dirty="0" smtClean="0"/>
              <a:t>The indices refer to grid subsets, and within that, the data values range over the list of objects contained in the grid subset</a:t>
            </a:r>
          </a:p>
          <a:p>
            <a:pPr lvl="1"/>
            <a:r>
              <a:rPr lang="en-US" sz="1800" dirty="0" smtClean="0"/>
              <a:t>Data should be given:</a:t>
            </a:r>
          </a:p>
          <a:p>
            <a:pPr lvl="2"/>
            <a:r>
              <a:rPr lang="en-US" sz="1600" dirty="0" smtClean="0"/>
              <a:t>On grid subsets of same dimensionality as the data</a:t>
            </a:r>
          </a:p>
          <a:p>
            <a:pPr lvl="2"/>
            <a:r>
              <a:rPr lang="en-US" sz="1600" dirty="0" smtClean="0"/>
              <a:t>On grid subsets for which the data can be reasonably interpolated </a:t>
            </a:r>
          </a:p>
          <a:p>
            <a:pPr lvl="1"/>
            <a:r>
              <a:rPr lang="en-US" sz="1800" dirty="0" smtClean="0"/>
              <a:t>If a lower </a:t>
            </a:r>
            <a:r>
              <a:rPr lang="en-US" sz="1800" dirty="0" smtClean="0">
                <a:latin typeface="Gadugi" panose="020B0502040204020203" pitchFamily="34" charset="0"/>
                <a:ea typeface="Gadugi" panose="020B0502040204020203" pitchFamily="34" charset="0"/>
              </a:rPr>
              <a:t>state(:)</a:t>
            </a:r>
            <a:r>
              <a:rPr lang="en-US" sz="1800" dirty="0" smtClean="0"/>
              <a:t> description applies, then data at the </a:t>
            </a:r>
            <a:r>
              <a:rPr lang="en-US" sz="1800" dirty="0" smtClean="0">
                <a:latin typeface="Gadugi" panose="020B0502040204020203" pitchFamily="34" charset="0"/>
                <a:ea typeface="Gadugi" panose="020B0502040204020203" pitchFamily="34" charset="0"/>
              </a:rPr>
              <a:t>ion(:)</a:t>
            </a:r>
            <a:r>
              <a:rPr lang="en-US" sz="1800" dirty="0" smtClean="0"/>
              <a:t> or </a:t>
            </a:r>
            <a:r>
              <a:rPr lang="en-US" sz="1800" dirty="0" smtClean="0">
                <a:latin typeface="Gadugi" panose="020B0502040204020203" pitchFamily="34" charset="0"/>
                <a:ea typeface="Gadugi" panose="020B0502040204020203" pitchFamily="34" charset="0"/>
              </a:rPr>
              <a:t>neutral(:)</a:t>
            </a:r>
            <a:r>
              <a:rPr lang="en-US" sz="1800" dirty="0" smtClean="0"/>
              <a:t> level should be summed or averaged over the whole sequence, and the data for individual states is given at the </a:t>
            </a:r>
            <a:r>
              <a:rPr lang="en-US" sz="1800" dirty="0" smtClean="0">
                <a:latin typeface="Gadugi" panose="020B0502040204020203" pitchFamily="34" charset="0"/>
                <a:ea typeface="Gadugi" panose="020B0502040204020203" pitchFamily="34" charset="0"/>
              </a:rPr>
              <a:t>state(:)</a:t>
            </a:r>
            <a:r>
              <a:rPr lang="en-US" sz="1800" dirty="0" smtClean="0"/>
              <a:t> level</a:t>
            </a:r>
          </a:p>
          <a:p>
            <a:r>
              <a:rPr lang="en-US" sz="2000" dirty="0" smtClean="0"/>
              <a:t>Additional scalar data includes </a:t>
            </a:r>
            <a:r>
              <a:rPr lang="en-US" sz="2000" dirty="0" err="1" smtClean="0">
                <a:latin typeface="Gadugi" panose="020B0502040204020203" pitchFamily="34" charset="0"/>
                <a:ea typeface="Gadugi" panose="020B0502040204020203" pitchFamily="34" charset="0"/>
              </a:rPr>
              <a:t>zeff</a:t>
            </a:r>
            <a:r>
              <a:rPr lang="en-US" sz="2000" dirty="0" smtClean="0">
                <a:latin typeface="Gadugi" panose="020B0502040204020203" pitchFamily="34" charset="0"/>
                <a:ea typeface="Gadugi" panose="020B0502040204020203" pitchFamily="34" charset="0"/>
              </a:rPr>
              <a:t>(:)</a:t>
            </a:r>
            <a:r>
              <a:rPr lang="en-US" sz="2000" dirty="0" smtClean="0"/>
              <a:t>, </a:t>
            </a:r>
            <a:r>
              <a:rPr lang="en-US" sz="2000" dirty="0" err="1" smtClean="0">
                <a:latin typeface="Gadugi" panose="020B0502040204020203" pitchFamily="34" charset="0"/>
                <a:ea typeface="Gadugi" panose="020B0502040204020203" pitchFamily="34" charset="0"/>
              </a:rPr>
              <a:t>phi_potential</a:t>
            </a:r>
            <a:r>
              <a:rPr lang="en-US" sz="2000" dirty="0" smtClean="0">
                <a:latin typeface="Gadugi" panose="020B0502040204020203" pitchFamily="34" charset="0"/>
                <a:ea typeface="Gadugi" panose="020B0502040204020203" pitchFamily="34" charset="0"/>
              </a:rPr>
              <a:t>(:)</a:t>
            </a:r>
            <a:r>
              <a:rPr lang="en-US" sz="2000" dirty="0" smtClean="0"/>
              <a:t>, etc… </a:t>
            </a:r>
            <a:endParaRPr lang="en-GB" sz="2000" dirty="0"/>
          </a:p>
        </p:txBody>
      </p:sp>
    </p:spTree>
    <p:extLst>
      <p:ext uri="{BB962C8B-B14F-4D97-AF65-F5344CB8AC3E}">
        <p14:creationId xmlns:p14="http://schemas.microsoft.com/office/powerpoint/2010/main" val="126489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in IDSs: </a:t>
            </a:r>
            <a:r>
              <a:rPr lang="en-US" dirty="0" err="1" smtClean="0"/>
              <a:t>vectorial</a:t>
            </a:r>
            <a:r>
              <a:rPr lang="en-US" dirty="0" smtClean="0"/>
              <a:t> data</a:t>
            </a:r>
            <a:endParaRPr lang="en-GB" dirty="0"/>
          </a:p>
        </p:txBody>
      </p:sp>
      <p:sp>
        <p:nvSpPr>
          <p:cNvPr id="3" name="Content Placeholder 2"/>
          <p:cNvSpPr>
            <a:spLocks noGrp="1"/>
          </p:cNvSpPr>
          <p:nvPr>
            <p:ph idx="1"/>
          </p:nvPr>
        </p:nvSpPr>
        <p:spPr>
          <a:xfrm>
            <a:off x="108450" y="555526"/>
            <a:ext cx="8464996" cy="3960440"/>
          </a:xfrm>
        </p:spPr>
        <p:txBody>
          <a:bodyPr/>
          <a:lstStyle/>
          <a:p>
            <a:r>
              <a:rPr lang="en-US" dirty="0" smtClean="0"/>
              <a:t>When providing </a:t>
            </a:r>
            <a:r>
              <a:rPr lang="en-US" dirty="0" err="1" smtClean="0"/>
              <a:t>vectorial</a:t>
            </a:r>
            <a:r>
              <a:rPr lang="en-US" dirty="0" smtClean="0"/>
              <a:t> data such as electric field, velocities or currents, components can be given along the following directions:</a:t>
            </a:r>
          </a:p>
          <a:p>
            <a:pPr lvl="1"/>
            <a:r>
              <a:rPr lang="en-US" sz="2200" dirty="0" smtClean="0">
                <a:latin typeface="Gadugi" panose="020B0502040204020203" pitchFamily="34" charset="0"/>
                <a:ea typeface="Gadugi" panose="020B0502040204020203" pitchFamily="34" charset="0"/>
              </a:rPr>
              <a:t>radial(:)</a:t>
            </a:r>
            <a:r>
              <a:rPr lang="en-US" sz="2200" dirty="0" smtClean="0"/>
              <a:t>, </a:t>
            </a:r>
            <a:r>
              <a:rPr lang="en-US" sz="2200" dirty="0" smtClean="0">
                <a:latin typeface="Gadugi" panose="020B0502040204020203" pitchFamily="34" charset="0"/>
                <a:ea typeface="Gadugi" panose="020B0502040204020203" pitchFamily="34" charset="0"/>
              </a:rPr>
              <a:t>diamagnetic(:)</a:t>
            </a:r>
            <a:r>
              <a:rPr lang="en-US" sz="2200" dirty="0" smtClean="0"/>
              <a:t>, </a:t>
            </a:r>
            <a:r>
              <a:rPr lang="en-US" sz="2200" dirty="0" smtClean="0">
                <a:latin typeface="Gadugi" panose="020B0502040204020203" pitchFamily="34" charset="0"/>
                <a:ea typeface="Gadugi" panose="020B0502040204020203" pitchFamily="34" charset="0"/>
              </a:rPr>
              <a:t>parallel(:)</a:t>
            </a:r>
            <a:r>
              <a:rPr lang="en-US" sz="2200" dirty="0" smtClean="0"/>
              <a:t>, </a:t>
            </a:r>
            <a:r>
              <a:rPr lang="en-US" sz="2200" dirty="0" smtClean="0">
                <a:latin typeface="Gadugi" panose="020B0502040204020203" pitchFamily="34" charset="0"/>
                <a:ea typeface="Gadugi" panose="020B0502040204020203" pitchFamily="34" charset="0"/>
              </a:rPr>
              <a:t>poloidal(:)</a:t>
            </a:r>
            <a:r>
              <a:rPr lang="en-US" sz="2200" dirty="0" smtClean="0"/>
              <a:t>, </a:t>
            </a:r>
            <a:r>
              <a:rPr lang="en-US" sz="2200" dirty="0" smtClean="0">
                <a:latin typeface="Gadugi" panose="020B0502040204020203" pitchFamily="34" charset="0"/>
                <a:ea typeface="Gadugi" panose="020B0502040204020203" pitchFamily="34" charset="0"/>
              </a:rPr>
              <a:t>toroidal(:)</a:t>
            </a:r>
          </a:p>
          <a:p>
            <a:pPr lvl="1"/>
            <a:r>
              <a:rPr lang="en-US" sz="2200" dirty="0" smtClean="0"/>
              <a:t>Only the known components need be given </a:t>
            </a:r>
          </a:p>
          <a:p>
            <a:pPr lvl="1"/>
            <a:r>
              <a:rPr lang="en-US" sz="2200" dirty="0" smtClean="0"/>
              <a:t>Currents are given in terms of current density, and the relevant dividing area is provided from the GGD object geometry</a:t>
            </a:r>
          </a:p>
          <a:p>
            <a:pPr lvl="2"/>
            <a:r>
              <a:rPr lang="en-US" sz="2000" dirty="0" smtClean="0"/>
              <a:t>If a 1-D edge object, the </a:t>
            </a:r>
            <a:r>
              <a:rPr lang="en-US" sz="2000" dirty="0" smtClean="0">
                <a:latin typeface="Gadugi" panose="020B0502040204020203" pitchFamily="34" charset="0"/>
                <a:ea typeface="Gadugi" panose="020B0502040204020203" pitchFamily="34" charset="0"/>
              </a:rPr>
              <a:t>geometry(:)</a:t>
            </a:r>
            <a:r>
              <a:rPr lang="en-US" sz="2000" dirty="0" smtClean="0"/>
              <a:t> contains the area after toroidal multiplication</a:t>
            </a:r>
          </a:p>
          <a:p>
            <a:pPr lvl="2"/>
            <a:r>
              <a:rPr lang="en-US" sz="2000" dirty="0" smtClean="0"/>
              <a:t>If a 2-D face object, then the area is its </a:t>
            </a:r>
            <a:r>
              <a:rPr lang="en-US" sz="2000" dirty="0" smtClean="0">
                <a:latin typeface="Gadugi" panose="020B0502040204020203" pitchFamily="34" charset="0"/>
                <a:ea typeface="Gadugi" panose="020B0502040204020203" pitchFamily="34" charset="0"/>
              </a:rPr>
              <a:t>measure</a:t>
            </a:r>
            <a:endParaRPr lang="en-US" sz="2000" dirty="0" smtClean="0"/>
          </a:p>
          <a:p>
            <a:pPr marL="947737" lvl="2" indent="0">
              <a:buNone/>
            </a:pPr>
            <a:endParaRPr lang="en-GB" sz="2000" dirty="0"/>
          </a:p>
        </p:txBody>
      </p:sp>
    </p:spTree>
    <p:extLst>
      <p:ext uri="{BB962C8B-B14F-4D97-AF65-F5344CB8AC3E}">
        <p14:creationId xmlns:p14="http://schemas.microsoft.com/office/powerpoint/2010/main" val="303336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err="1" smtClean="0">
                <a:latin typeface="Gadugi" panose="020B0502040204020203" pitchFamily="34" charset="0"/>
                <a:ea typeface="Gadugi" panose="020B0502040204020203" pitchFamily="34" charset="0"/>
              </a:rPr>
              <a:t>edge_transport</a:t>
            </a:r>
            <a:r>
              <a:rPr lang="en-US" dirty="0" smtClean="0"/>
              <a:t> IDS</a:t>
            </a:r>
            <a:endParaRPr lang="en-GB" dirty="0"/>
          </a:p>
        </p:txBody>
      </p:sp>
      <p:sp>
        <p:nvSpPr>
          <p:cNvPr id="3" name="Content Placeholder 2"/>
          <p:cNvSpPr>
            <a:spLocks noGrp="1"/>
          </p:cNvSpPr>
          <p:nvPr>
            <p:ph idx="1"/>
          </p:nvPr>
        </p:nvSpPr>
        <p:spPr>
          <a:xfrm>
            <a:off x="179512" y="627534"/>
            <a:ext cx="8784976" cy="3960440"/>
          </a:xfrm>
        </p:spPr>
        <p:txBody>
          <a:bodyPr/>
          <a:lstStyle/>
          <a:p>
            <a:r>
              <a:rPr lang="en-US" sz="2000" dirty="0" smtClean="0"/>
              <a:t>The </a:t>
            </a:r>
            <a:r>
              <a:rPr lang="en-US" sz="2000" dirty="0" err="1" smtClean="0">
                <a:latin typeface="Gadugi" panose="020B0502040204020203" pitchFamily="34" charset="0"/>
                <a:ea typeface="Gadugi" panose="020B0502040204020203" pitchFamily="34" charset="0"/>
              </a:rPr>
              <a:t>edge_transport</a:t>
            </a:r>
            <a:r>
              <a:rPr lang="en-US" sz="2000" dirty="0" smtClean="0"/>
              <a:t> data hierarchy starts with a </a:t>
            </a:r>
            <a:r>
              <a:rPr lang="en-US" sz="2000" dirty="0" smtClean="0">
                <a:latin typeface="Gadugi" panose="020B0502040204020203" pitchFamily="34" charset="0"/>
                <a:ea typeface="Gadugi" panose="020B0502040204020203" pitchFamily="34" charset="0"/>
              </a:rPr>
              <a:t>model(:)</a:t>
            </a:r>
            <a:r>
              <a:rPr lang="en-US" sz="2000" dirty="0" smtClean="0"/>
              <a:t> node.</a:t>
            </a:r>
          </a:p>
          <a:p>
            <a:pPr algn="l"/>
            <a:r>
              <a:rPr lang="en-US" sz="2000" dirty="0" smtClean="0"/>
              <a:t>For each species (sequence and </a:t>
            </a:r>
            <a:r>
              <a:rPr lang="en-US" sz="2000" dirty="0" smtClean="0">
                <a:latin typeface="Gadugi" panose="020B0502040204020203" pitchFamily="34" charset="0"/>
                <a:ea typeface="Gadugi" panose="020B0502040204020203" pitchFamily="34" charset="0"/>
              </a:rPr>
              <a:t>state(:)</a:t>
            </a:r>
            <a:r>
              <a:rPr lang="en-US" sz="2000" dirty="0" smtClean="0"/>
              <a:t>), contains </a:t>
            </a:r>
            <a:r>
              <a:rPr lang="en-US" sz="2000" dirty="0" smtClean="0">
                <a:latin typeface="Gadugi" panose="020B0502040204020203" pitchFamily="34" charset="0"/>
                <a:ea typeface="Gadugi" panose="020B0502040204020203" pitchFamily="34" charset="0"/>
              </a:rPr>
              <a:t>particles</a:t>
            </a:r>
            <a:r>
              <a:rPr lang="en-US" sz="2000" dirty="0" smtClean="0"/>
              <a:t>, </a:t>
            </a:r>
            <a:r>
              <a:rPr lang="en-US" sz="2000" dirty="0" smtClean="0">
                <a:latin typeface="Gadugi" panose="020B0502040204020203" pitchFamily="34" charset="0"/>
                <a:ea typeface="Gadugi" panose="020B0502040204020203" pitchFamily="34" charset="0"/>
              </a:rPr>
              <a:t>momentum</a:t>
            </a:r>
            <a:r>
              <a:rPr lang="en-US" sz="2000" dirty="0" smtClean="0"/>
              <a:t> and </a:t>
            </a:r>
            <a:r>
              <a:rPr lang="en-US" sz="2000" dirty="0" smtClean="0">
                <a:latin typeface="Gadugi" panose="020B0502040204020203" pitchFamily="34" charset="0"/>
                <a:ea typeface="Gadugi" panose="020B0502040204020203" pitchFamily="34" charset="0"/>
              </a:rPr>
              <a:t>energy</a:t>
            </a:r>
            <a:r>
              <a:rPr lang="en-US" sz="2000" dirty="0" smtClean="0"/>
              <a:t> transport quantities</a:t>
            </a:r>
          </a:p>
          <a:p>
            <a:pPr lvl="1" algn="l"/>
            <a:r>
              <a:rPr lang="en-US" sz="1600" dirty="0" smtClean="0"/>
              <a:t>Diffusivity </a:t>
            </a:r>
            <a:r>
              <a:rPr lang="en-US" sz="1600" dirty="0" smtClean="0">
                <a:latin typeface="Gadugi" panose="020B0502040204020203" pitchFamily="34" charset="0"/>
                <a:ea typeface="Gadugi" panose="020B0502040204020203" pitchFamily="34" charset="0"/>
              </a:rPr>
              <a:t>d(:)</a:t>
            </a:r>
            <a:r>
              <a:rPr lang="en-US" sz="1600" dirty="0" smtClean="0"/>
              <a:t>, convection </a:t>
            </a:r>
            <a:r>
              <a:rPr lang="en-US" sz="1600" dirty="0" smtClean="0">
                <a:latin typeface="Gadugi" panose="020B0502040204020203" pitchFamily="34" charset="0"/>
                <a:ea typeface="Gadugi" panose="020B0502040204020203" pitchFamily="34" charset="0"/>
              </a:rPr>
              <a:t>v(:)</a:t>
            </a:r>
            <a:r>
              <a:rPr lang="en-US" sz="1600" dirty="0" smtClean="0"/>
              <a:t>, and </a:t>
            </a:r>
            <a:r>
              <a:rPr lang="en-US" sz="1600" dirty="0" smtClean="0">
                <a:latin typeface="Gadugi" panose="020B0502040204020203" pitchFamily="34" charset="0"/>
                <a:ea typeface="Gadugi" panose="020B0502040204020203" pitchFamily="34" charset="0"/>
              </a:rPr>
              <a:t>flux(:)</a:t>
            </a:r>
            <a:r>
              <a:rPr lang="en-US" sz="1600" dirty="0" smtClean="0"/>
              <a:t> density (same area convention as previously)</a:t>
            </a:r>
          </a:p>
          <a:p>
            <a:endParaRPr lang="en-GB" sz="2000" dirty="0"/>
          </a:p>
        </p:txBody>
      </p:sp>
    </p:spTree>
    <p:extLst>
      <p:ext uri="{BB962C8B-B14F-4D97-AF65-F5344CB8AC3E}">
        <p14:creationId xmlns:p14="http://schemas.microsoft.com/office/powerpoint/2010/main" val="3357984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err="1" smtClean="0">
                <a:latin typeface="Gadugi" panose="020B0502040204020203" pitchFamily="34" charset="0"/>
                <a:ea typeface="Gadugi" panose="020B0502040204020203" pitchFamily="34" charset="0"/>
              </a:rPr>
              <a:t>edge_sources</a:t>
            </a:r>
            <a:r>
              <a:rPr lang="en-US" dirty="0" smtClean="0"/>
              <a:t> IDS</a:t>
            </a:r>
            <a:endParaRPr lang="en-GB" dirty="0"/>
          </a:p>
        </p:txBody>
      </p:sp>
      <p:sp>
        <p:nvSpPr>
          <p:cNvPr id="3" name="Content Placeholder 2"/>
          <p:cNvSpPr>
            <a:spLocks noGrp="1"/>
          </p:cNvSpPr>
          <p:nvPr>
            <p:ph idx="1"/>
          </p:nvPr>
        </p:nvSpPr>
        <p:spPr>
          <a:xfrm>
            <a:off x="179512" y="627534"/>
            <a:ext cx="8856984" cy="3960440"/>
          </a:xfrm>
        </p:spPr>
        <p:txBody>
          <a:bodyPr/>
          <a:lstStyle/>
          <a:p>
            <a:r>
              <a:rPr lang="en-US" sz="2000" dirty="0"/>
              <a:t>The </a:t>
            </a:r>
            <a:r>
              <a:rPr lang="en-US" sz="2000" dirty="0" err="1" smtClean="0">
                <a:latin typeface="Gadugi" panose="020B0502040204020203" pitchFamily="34" charset="0"/>
                <a:ea typeface="Gadugi" panose="020B0502040204020203" pitchFamily="34" charset="0"/>
              </a:rPr>
              <a:t>edge_sources</a:t>
            </a:r>
            <a:r>
              <a:rPr lang="en-US" sz="2000" dirty="0" smtClean="0"/>
              <a:t> </a:t>
            </a:r>
            <a:r>
              <a:rPr lang="en-US" sz="2000" dirty="0"/>
              <a:t>data hierarchy starts with a </a:t>
            </a:r>
            <a:r>
              <a:rPr lang="en-US" sz="2000" dirty="0" smtClean="0">
                <a:latin typeface="Gadugi" panose="020B0502040204020203" pitchFamily="34" charset="0"/>
                <a:ea typeface="Gadugi" panose="020B0502040204020203" pitchFamily="34" charset="0"/>
              </a:rPr>
              <a:t>source(:)</a:t>
            </a:r>
            <a:r>
              <a:rPr lang="en-US" sz="2000" dirty="0" smtClean="0"/>
              <a:t> node to specify the nature of the source:</a:t>
            </a:r>
          </a:p>
          <a:p>
            <a:pPr lvl="1" algn="l"/>
            <a:r>
              <a:rPr lang="en-US" sz="1800" dirty="0" smtClean="0">
                <a:latin typeface="Gadugi" panose="020B0502040204020203" pitchFamily="34" charset="0"/>
                <a:ea typeface="Gadugi" panose="020B0502040204020203" pitchFamily="34" charset="0"/>
              </a:rPr>
              <a:t>total</a:t>
            </a:r>
            <a:r>
              <a:rPr lang="en-US" sz="1800" dirty="0" smtClean="0"/>
              <a:t>, </a:t>
            </a:r>
            <a:r>
              <a:rPr lang="en-US" sz="1800" dirty="0" err="1" smtClean="0">
                <a:latin typeface="Gadugi" panose="020B0502040204020203" pitchFamily="34" charset="0"/>
                <a:ea typeface="Gadugi" panose="020B0502040204020203" pitchFamily="34" charset="0"/>
              </a:rPr>
              <a:t>atomic_ionization</a:t>
            </a:r>
            <a:r>
              <a:rPr lang="en-US" sz="1800" dirty="0" smtClean="0"/>
              <a:t>, </a:t>
            </a:r>
            <a:r>
              <a:rPr lang="en-US" sz="1800" dirty="0" err="1" smtClean="0">
                <a:latin typeface="Gadugi" panose="020B0502040204020203" pitchFamily="34" charset="0"/>
                <a:ea typeface="Gadugi" panose="020B0502040204020203" pitchFamily="34" charset="0"/>
              </a:rPr>
              <a:t>molecular_ionization</a:t>
            </a:r>
            <a:r>
              <a:rPr lang="en-US" sz="1800" dirty="0" smtClean="0"/>
              <a:t>, </a:t>
            </a:r>
            <a:r>
              <a:rPr lang="en-US" sz="1800" dirty="0" smtClean="0">
                <a:latin typeface="Gadugi" panose="020B0502040204020203" pitchFamily="34" charset="0"/>
                <a:ea typeface="Gadugi" panose="020B0502040204020203" pitchFamily="34" charset="0"/>
              </a:rPr>
              <a:t>recombination</a:t>
            </a:r>
            <a:r>
              <a:rPr lang="en-US" sz="1800" dirty="0" smtClean="0"/>
              <a:t>, </a:t>
            </a:r>
            <a:r>
              <a:rPr lang="en-US" sz="1800" dirty="0" err="1" smtClean="0">
                <a:latin typeface="Gadugi" panose="020B0502040204020203" pitchFamily="34" charset="0"/>
                <a:ea typeface="Gadugi" panose="020B0502040204020203" pitchFamily="34" charset="0"/>
              </a:rPr>
              <a:t>charge_exchange</a:t>
            </a:r>
            <a:r>
              <a:rPr lang="en-US" sz="1800" dirty="0" smtClean="0"/>
              <a:t>, </a:t>
            </a:r>
            <a:r>
              <a:rPr lang="en-US" sz="1800" dirty="0" smtClean="0">
                <a:latin typeface="Gadugi" panose="020B0502040204020203" pitchFamily="34" charset="0"/>
                <a:ea typeface="Gadugi" panose="020B0502040204020203" pitchFamily="34" charset="0"/>
              </a:rPr>
              <a:t>radiation</a:t>
            </a:r>
            <a:r>
              <a:rPr lang="en-US" sz="1800" dirty="0" smtClean="0"/>
              <a:t>, etc…</a:t>
            </a:r>
            <a:endParaRPr lang="en-US" sz="1800" dirty="0"/>
          </a:p>
          <a:p>
            <a:pPr algn="l"/>
            <a:r>
              <a:rPr lang="en-US" sz="2000" dirty="0" smtClean="0">
                <a:ea typeface="Gadugi" panose="020B0502040204020203" pitchFamily="34" charset="0"/>
              </a:rPr>
              <a:t>One can provide, in </a:t>
            </a:r>
            <a:r>
              <a:rPr lang="en-US" sz="2000" dirty="0" err="1" smtClean="0">
                <a:latin typeface="Gadugi" panose="020B0502040204020203" pitchFamily="34" charset="0"/>
                <a:ea typeface="Gadugi" panose="020B0502040204020203" pitchFamily="34" charset="0"/>
              </a:rPr>
              <a:t>edge_sources%source</a:t>
            </a:r>
            <a:r>
              <a:rPr lang="en-US" sz="2000" dirty="0" smtClean="0">
                <a:latin typeface="Gadugi" panose="020B0502040204020203" pitchFamily="34" charset="0"/>
                <a:ea typeface="Gadugi" panose="020B0502040204020203" pitchFamily="34" charset="0"/>
              </a:rPr>
              <a:t>(:)%species</a:t>
            </a:r>
            <a:r>
              <a:rPr lang="en-US" sz="2000" dirty="0" smtClean="0">
                <a:ea typeface="Gadugi" panose="020B0502040204020203" pitchFamily="34" charset="0"/>
              </a:rPr>
              <a:t>, the species causing the source.</a:t>
            </a:r>
            <a:endParaRPr lang="en-US" sz="2000" dirty="0" smtClean="0"/>
          </a:p>
          <a:p>
            <a:pPr algn="l"/>
            <a:r>
              <a:rPr lang="en-US" sz="2000" dirty="0" smtClean="0"/>
              <a:t>Sources are given per unit volume, so divided by the </a:t>
            </a:r>
            <a:r>
              <a:rPr lang="en-US" sz="2000" dirty="0" smtClean="0">
                <a:latin typeface="Gadugi" panose="020B0502040204020203" pitchFamily="34" charset="0"/>
                <a:ea typeface="Gadugi" panose="020B0502040204020203" pitchFamily="34" charset="0"/>
              </a:rPr>
              <a:t>geometry(:)</a:t>
            </a:r>
            <a:r>
              <a:rPr lang="en-US" sz="2000" dirty="0" smtClean="0"/>
              <a:t> or </a:t>
            </a:r>
            <a:r>
              <a:rPr lang="en-US" sz="2000" dirty="0" smtClean="0">
                <a:latin typeface="Gadugi" panose="020B0502040204020203" pitchFamily="34" charset="0"/>
                <a:ea typeface="Gadugi" panose="020B0502040204020203" pitchFamily="34" charset="0"/>
              </a:rPr>
              <a:t>measure</a:t>
            </a:r>
            <a:r>
              <a:rPr lang="en-US" sz="2000" dirty="0" smtClean="0"/>
              <a:t> of the GGD objects, as required.</a:t>
            </a:r>
          </a:p>
          <a:p>
            <a:pPr algn="l"/>
            <a:r>
              <a:rPr lang="en-US" sz="2000" dirty="0" smtClean="0"/>
              <a:t>Each source can be for </a:t>
            </a:r>
            <a:r>
              <a:rPr lang="en-US" sz="2000" dirty="0" smtClean="0">
                <a:latin typeface="Gadugi" panose="020B0502040204020203" pitchFamily="34" charset="0"/>
                <a:ea typeface="Gadugi" panose="020B0502040204020203" pitchFamily="34" charset="0"/>
              </a:rPr>
              <a:t>particles</a:t>
            </a:r>
            <a:r>
              <a:rPr lang="en-US" sz="2000" dirty="0" smtClean="0"/>
              <a:t>, </a:t>
            </a:r>
            <a:r>
              <a:rPr lang="en-US" sz="2000" dirty="0" smtClean="0">
                <a:latin typeface="Gadugi" panose="020B0502040204020203" pitchFamily="34" charset="0"/>
                <a:ea typeface="Gadugi" panose="020B0502040204020203" pitchFamily="34" charset="0"/>
              </a:rPr>
              <a:t>momentum</a:t>
            </a:r>
            <a:r>
              <a:rPr lang="en-US" sz="2000" dirty="0" smtClean="0"/>
              <a:t> (</a:t>
            </a:r>
            <a:r>
              <a:rPr lang="en-US" sz="2000" dirty="0" err="1" smtClean="0"/>
              <a:t>vectorialized</a:t>
            </a:r>
            <a:r>
              <a:rPr lang="en-US" sz="2000" dirty="0" smtClean="0"/>
              <a:t>), or </a:t>
            </a:r>
            <a:r>
              <a:rPr lang="en-US" sz="2000" dirty="0" smtClean="0">
                <a:latin typeface="Gadugi" panose="020B0502040204020203" pitchFamily="34" charset="0"/>
                <a:ea typeface="Gadugi" panose="020B0502040204020203" pitchFamily="34" charset="0"/>
              </a:rPr>
              <a:t>energy</a:t>
            </a:r>
            <a:r>
              <a:rPr lang="en-US" sz="2000" dirty="0" smtClean="0">
                <a:ea typeface="Gadugi" panose="020B0502040204020203" pitchFamily="34" charset="0"/>
              </a:rPr>
              <a:t>.</a:t>
            </a:r>
            <a:endParaRPr lang="en-US" sz="2000" dirty="0" smtClean="0">
              <a:latin typeface="Gadugi" panose="020B0502040204020203" pitchFamily="34" charset="0"/>
              <a:ea typeface="Gadugi" panose="020B0502040204020203" pitchFamily="34" charset="0"/>
            </a:endParaRPr>
          </a:p>
          <a:p>
            <a:pPr algn="l"/>
            <a:r>
              <a:rPr lang="en-US" sz="2000" dirty="0" smtClean="0"/>
              <a:t>Sources can be given at both the </a:t>
            </a:r>
            <a:r>
              <a:rPr lang="en-US" sz="2000" dirty="0" smtClean="0">
                <a:latin typeface="Gadugi" panose="020B0502040204020203" pitchFamily="34" charset="0"/>
                <a:ea typeface="Gadugi" panose="020B0502040204020203" pitchFamily="34" charset="0"/>
              </a:rPr>
              <a:t>ion(</a:t>
            </a:r>
            <a:r>
              <a:rPr lang="en-US" sz="2000" dirty="0" smtClean="0">
                <a:latin typeface="Gadugi" panose="020B0502040204020203" pitchFamily="34" charset="0"/>
                <a:ea typeface="Gadugi" panose="020B0502040204020203" pitchFamily="34" charset="0"/>
                <a:sym typeface="Wingdings" panose="05000000000000000000" pitchFamily="2" charset="2"/>
              </a:rPr>
              <a:t>:)</a:t>
            </a:r>
            <a:r>
              <a:rPr lang="en-US" sz="2000" dirty="0" smtClean="0">
                <a:sym typeface="Wingdings" panose="05000000000000000000" pitchFamily="2" charset="2"/>
              </a:rPr>
              <a:t> and </a:t>
            </a:r>
            <a:r>
              <a:rPr lang="en-US" sz="2000" dirty="0" smtClean="0">
                <a:latin typeface="Gadugi" panose="020B0502040204020203" pitchFamily="34" charset="0"/>
                <a:ea typeface="Gadugi" panose="020B0502040204020203" pitchFamily="34" charset="0"/>
                <a:sym typeface="Wingdings" panose="05000000000000000000" pitchFamily="2" charset="2"/>
              </a:rPr>
              <a:t>neutral(:)</a:t>
            </a:r>
            <a:r>
              <a:rPr lang="en-US" sz="2000" dirty="0" smtClean="0">
                <a:sym typeface="Wingdings" panose="05000000000000000000" pitchFamily="2" charset="2"/>
              </a:rPr>
              <a:t> sequence level, or at the </a:t>
            </a:r>
            <a:r>
              <a:rPr lang="en-US" sz="2000" dirty="0" smtClean="0">
                <a:latin typeface="Gadugi" panose="020B0502040204020203" pitchFamily="34" charset="0"/>
                <a:ea typeface="Gadugi" panose="020B0502040204020203" pitchFamily="34" charset="0"/>
                <a:sym typeface="Wingdings" panose="05000000000000000000" pitchFamily="2" charset="2"/>
              </a:rPr>
              <a:t>state(:)</a:t>
            </a:r>
            <a:r>
              <a:rPr lang="en-US" sz="2000" dirty="0" smtClean="0">
                <a:sym typeface="Wingdings" panose="05000000000000000000" pitchFamily="2" charset="2"/>
              </a:rPr>
              <a:t> level. If the latter, then the former should contain the appropriate sums or averages.</a:t>
            </a:r>
            <a:endParaRPr lang="en-GB" sz="2000" dirty="0"/>
          </a:p>
        </p:txBody>
      </p:sp>
    </p:spTree>
    <p:extLst>
      <p:ext uri="{BB962C8B-B14F-4D97-AF65-F5344CB8AC3E}">
        <p14:creationId xmlns:p14="http://schemas.microsoft.com/office/powerpoint/2010/main" val="27622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smtClean="0">
                <a:latin typeface="Gadugi" panose="020B0502040204020203" pitchFamily="34" charset="0"/>
                <a:ea typeface="Gadugi" panose="020B0502040204020203" pitchFamily="34" charset="0"/>
              </a:rPr>
              <a:t>radiation</a:t>
            </a:r>
            <a:r>
              <a:rPr lang="en-US" dirty="0" smtClean="0"/>
              <a:t> IDS</a:t>
            </a:r>
            <a:endParaRPr lang="en-GB" dirty="0"/>
          </a:p>
        </p:txBody>
      </p:sp>
      <p:sp>
        <p:nvSpPr>
          <p:cNvPr id="3" name="Content Placeholder 2"/>
          <p:cNvSpPr>
            <a:spLocks noGrp="1"/>
          </p:cNvSpPr>
          <p:nvPr>
            <p:ph idx="1"/>
          </p:nvPr>
        </p:nvSpPr>
        <p:spPr>
          <a:xfrm>
            <a:off x="107504" y="627534"/>
            <a:ext cx="8856984" cy="3960440"/>
          </a:xfrm>
        </p:spPr>
        <p:txBody>
          <a:bodyPr/>
          <a:lstStyle/>
          <a:p>
            <a:r>
              <a:rPr lang="en-US" dirty="0" smtClean="0"/>
              <a:t>The </a:t>
            </a:r>
            <a:r>
              <a:rPr lang="en-US" dirty="0" smtClean="0">
                <a:latin typeface="Gadugi" panose="020B0502040204020203" pitchFamily="34" charset="0"/>
                <a:ea typeface="Gadugi" panose="020B0502040204020203" pitchFamily="34" charset="0"/>
              </a:rPr>
              <a:t>radiation</a:t>
            </a:r>
            <a:r>
              <a:rPr lang="en-US" dirty="0" smtClean="0"/>
              <a:t> IDS data hierarchy starts with a </a:t>
            </a:r>
            <a:r>
              <a:rPr lang="en-US" dirty="0" smtClean="0">
                <a:latin typeface="Gadugi" panose="020B0502040204020203" pitchFamily="34" charset="0"/>
                <a:ea typeface="Gadugi" panose="020B0502040204020203" pitchFamily="34" charset="0"/>
              </a:rPr>
              <a:t>process(</a:t>
            </a:r>
            <a:r>
              <a:rPr lang="en-US" dirty="0" smtClean="0">
                <a:latin typeface="Gadugi" panose="020B0502040204020203" pitchFamily="34" charset="0"/>
                <a:ea typeface="Gadugi" panose="020B0502040204020203" pitchFamily="34" charset="0"/>
                <a:sym typeface="Wingdings" panose="05000000000000000000" pitchFamily="2" charset="2"/>
              </a:rPr>
              <a:t>:)</a:t>
            </a:r>
            <a:r>
              <a:rPr lang="en-US" dirty="0" smtClean="0">
                <a:sym typeface="Wingdings" panose="05000000000000000000" pitchFamily="2" charset="2"/>
              </a:rPr>
              <a:t> node:</a:t>
            </a:r>
          </a:p>
          <a:p>
            <a:pPr lvl="1" algn="l"/>
            <a:r>
              <a:rPr lang="en-US" dirty="0" smtClean="0"/>
              <a:t>Identifiers are “</a:t>
            </a:r>
            <a:r>
              <a:rPr lang="en-US" dirty="0" smtClean="0">
                <a:ea typeface="Gadugi" panose="020B0502040204020203" pitchFamily="34" charset="0"/>
              </a:rPr>
              <a:t>bremsstrahlung”</a:t>
            </a:r>
            <a:r>
              <a:rPr lang="en-US" dirty="0" smtClean="0"/>
              <a:t>, “</a:t>
            </a:r>
            <a:r>
              <a:rPr lang="en-US" dirty="0" err="1" smtClean="0">
                <a:latin typeface="+mj-lt"/>
                <a:ea typeface="Gadugi" panose="020B0502040204020203" pitchFamily="34" charset="0"/>
              </a:rPr>
              <a:t>line_radiation</a:t>
            </a:r>
            <a:r>
              <a:rPr lang="en-US" dirty="0" smtClean="0">
                <a:latin typeface="+mj-lt"/>
                <a:ea typeface="Gadugi" panose="020B0502040204020203" pitchFamily="34" charset="0"/>
              </a:rPr>
              <a:t>”</a:t>
            </a:r>
            <a:r>
              <a:rPr lang="en-US" dirty="0" smtClean="0"/>
              <a:t>, “</a:t>
            </a:r>
            <a:r>
              <a:rPr lang="en-US" dirty="0" smtClean="0">
                <a:ea typeface="Gadugi" panose="020B0502040204020203" pitchFamily="34" charset="0"/>
              </a:rPr>
              <a:t>recombination”</a:t>
            </a:r>
            <a:r>
              <a:rPr lang="en-US" dirty="0" smtClean="0"/>
              <a:t>, etc…</a:t>
            </a:r>
            <a:endParaRPr lang="en-GB" dirty="0"/>
          </a:p>
          <a:p>
            <a:pPr lvl="1" algn="l"/>
            <a:r>
              <a:rPr lang="en-US" dirty="0" smtClean="0"/>
              <a:t>For each process, an emissivity per </a:t>
            </a:r>
            <a:r>
              <a:rPr lang="en-US" dirty="0" smtClean="0">
                <a:latin typeface="Gadugi" panose="020B0502040204020203" pitchFamily="34" charset="0"/>
                <a:ea typeface="Gadugi" panose="020B0502040204020203" pitchFamily="34" charset="0"/>
              </a:rPr>
              <a:t>ion(:)</a:t>
            </a:r>
            <a:r>
              <a:rPr lang="en-US" dirty="0" smtClean="0"/>
              <a:t> and </a:t>
            </a:r>
            <a:r>
              <a:rPr lang="en-US" dirty="0" smtClean="0">
                <a:latin typeface="Gadugi" panose="020B0502040204020203" pitchFamily="34" charset="0"/>
                <a:ea typeface="Gadugi" panose="020B0502040204020203" pitchFamily="34" charset="0"/>
              </a:rPr>
              <a:t>neutral(:)</a:t>
            </a:r>
            <a:r>
              <a:rPr lang="en-US" dirty="0" smtClean="0"/>
              <a:t> sequence and </a:t>
            </a:r>
            <a:r>
              <a:rPr lang="en-US" dirty="0" smtClean="0">
                <a:latin typeface="Gadugi" panose="020B0502040204020203" pitchFamily="34" charset="0"/>
                <a:ea typeface="Gadugi" panose="020B0502040204020203" pitchFamily="34" charset="0"/>
              </a:rPr>
              <a:t>state(:)</a:t>
            </a:r>
            <a:r>
              <a:rPr lang="en-US" dirty="0" smtClean="0"/>
              <a:t> sub-level can be given. Same summation rules apply.</a:t>
            </a:r>
          </a:p>
          <a:p>
            <a:pPr lvl="1" algn="l"/>
            <a:r>
              <a:rPr lang="en-US" dirty="0" smtClean="0"/>
              <a:t>Again, emissivities are divided by volume of the relevant GGD object.</a:t>
            </a:r>
          </a:p>
          <a:p>
            <a:pPr algn="l"/>
            <a:r>
              <a:rPr lang="en-US" dirty="0" smtClean="0"/>
              <a:t>Each spectroscopic line can be assigned its own </a:t>
            </a:r>
            <a:r>
              <a:rPr lang="en-US" dirty="0" smtClean="0">
                <a:latin typeface="Gadugi" panose="020B0502040204020203" pitchFamily="34" charset="0"/>
                <a:ea typeface="Gadugi" panose="020B0502040204020203" pitchFamily="34" charset="0"/>
              </a:rPr>
              <a:t>process</a:t>
            </a:r>
            <a:r>
              <a:rPr lang="en-US" dirty="0" smtClean="0"/>
              <a:t>.</a:t>
            </a:r>
          </a:p>
          <a:p>
            <a:pPr algn="l"/>
            <a:r>
              <a:rPr lang="en-US" dirty="0" smtClean="0"/>
              <a:t>Filling this IDS will be very valuable for synthetic spectroscopic diagnostics.</a:t>
            </a:r>
          </a:p>
        </p:txBody>
      </p:sp>
    </p:spTree>
    <p:extLst>
      <p:ext uri="{BB962C8B-B14F-4D97-AF65-F5344CB8AC3E}">
        <p14:creationId xmlns:p14="http://schemas.microsoft.com/office/powerpoint/2010/main" val="206259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smtClean="0">
                <a:latin typeface="Gadugi" panose="020B0502040204020203" pitchFamily="34" charset="0"/>
                <a:ea typeface="Gadugi" panose="020B0502040204020203" pitchFamily="34" charset="0"/>
              </a:rPr>
              <a:t>summary</a:t>
            </a:r>
            <a:r>
              <a:rPr lang="en-US" dirty="0" smtClean="0"/>
              <a:t> IDS</a:t>
            </a:r>
            <a:endParaRPr lang="en-GB" dirty="0"/>
          </a:p>
        </p:txBody>
      </p:sp>
      <p:sp>
        <p:nvSpPr>
          <p:cNvPr id="3" name="Content Placeholder 2"/>
          <p:cNvSpPr>
            <a:spLocks noGrp="1"/>
          </p:cNvSpPr>
          <p:nvPr>
            <p:ph idx="1"/>
          </p:nvPr>
        </p:nvSpPr>
        <p:spPr>
          <a:xfrm>
            <a:off x="571500" y="627534"/>
            <a:ext cx="8320980" cy="3960440"/>
          </a:xfrm>
        </p:spPr>
        <p:txBody>
          <a:bodyPr/>
          <a:lstStyle/>
          <a:p>
            <a:r>
              <a:rPr lang="en-US" dirty="0" smtClean="0"/>
              <a:t>Contains pre-digested scalar data from the run:</a:t>
            </a:r>
          </a:p>
          <a:p>
            <a:pPr lvl="1"/>
            <a:r>
              <a:rPr lang="en-US" dirty="0" err="1" smtClean="0">
                <a:latin typeface="Gadugi" panose="020B0502040204020203" pitchFamily="34" charset="0"/>
                <a:ea typeface="Gadugi" panose="020B0502040204020203" pitchFamily="34" charset="0"/>
              </a:rPr>
              <a:t>local%separatrix</a:t>
            </a:r>
            <a:r>
              <a:rPr lang="en-US" dirty="0" smtClean="0"/>
              <a:t> (OMP) data</a:t>
            </a:r>
          </a:p>
          <a:p>
            <a:pPr lvl="1"/>
            <a:r>
              <a:rPr lang="en-US" dirty="0" err="1" smtClean="0">
                <a:latin typeface="Gadugi" panose="020B0502040204020203" pitchFamily="34" charset="0"/>
                <a:ea typeface="Gadugi" panose="020B0502040204020203" pitchFamily="34" charset="0"/>
              </a:rPr>
              <a:t>local%limiter</a:t>
            </a:r>
            <a:r>
              <a:rPr lang="en-US" dirty="0" smtClean="0"/>
              <a:t> (tangency point) data</a:t>
            </a:r>
          </a:p>
          <a:p>
            <a:pPr lvl="1"/>
            <a:r>
              <a:rPr lang="en-US" dirty="0" err="1" smtClean="0">
                <a:latin typeface="Gadugi" panose="020B0502040204020203" pitchFamily="34" charset="0"/>
                <a:ea typeface="Gadugi" panose="020B0502040204020203" pitchFamily="34" charset="0"/>
              </a:rPr>
              <a:t>local%divertor_plate</a:t>
            </a:r>
            <a:r>
              <a:rPr lang="en-US" dirty="0" smtClean="0">
                <a:latin typeface="Gadugi" panose="020B0502040204020203" pitchFamily="34" charset="0"/>
                <a:ea typeface="Gadugi" panose="020B0502040204020203" pitchFamily="34" charset="0"/>
              </a:rPr>
              <a:t>(:)</a:t>
            </a:r>
            <a:r>
              <a:rPr lang="en-US" dirty="0" smtClean="0"/>
              <a:t> (strike-points) data</a:t>
            </a:r>
          </a:p>
          <a:p>
            <a:pPr lvl="1"/>
            <a:r>
              <a:rPr lang="en-US" dirty="0" err="1" smtClean="0">
                <a:latin typeface="Gadugi" panose="020B0502040204020203" pitchFamily="34" charset="0"/>
                <a:ea typeface="Gadugi" panose="020B0502040204020203" pitchFamily="34" charset="0"/>
              </a:rPr>
              <a:t>gas_injection_rates</a:t>
            </a:r>
            <a:r>
              <a:rPr lang="en-US" dirty="0" smtClean="0"/>
              <a:t> (per location and per species)</a:t>
            </a:r>
          </a:p>
          <a:p>
            <a:pPr lvl="1"/>
            <a:r>
              <a:rPr lang="en-US" dirty="0" err="1" smtClean="0">
                <a:latin typeface="Gadugi" panose="020B0502040204020203" pitchFamily="34" charset="0"/>
                <a:ea typeface="Gadugi" panose="020B0502040204020203" pitchFamily="34" charset="0"/>
              </a:rPr>
              <a:t>scrape_off_layer%pressure_neutral</a:t>
            </a:r>
            <a:r>
              <a:rPr lang="en-US" dirty="0" smtClean="0">
                <a:latin typeface="Gadugi" panose="020B0502040204020203" pitchFamily="34" charset="0"/>
                <a:ea typeface="Gadugi" panose="020B0502040204020203" pitchFamily="34" charset="0"/>
              </a:rPr>
              <a:t> </a:t>
            </a:r>
            <a:r>
              <a:rPr lang="en-US" dirty="0" smtClean="0">
                <a:ea typeface="Gadugi" panose="020B0502040204020203" pitchFamily="34" charset="0"/>
              </a:rPr>
              <a:t>(definition needs clarification)</a:t>
            </a:r>
            <a:endParaRPr lang="en-US" dirty="0" smtClean="0">
              <a:latin typeface="Gadugi" panose="020B0502040204020203" pitchFamily="34" charset="0"/>
              <a:ea typeface="Gadugi" panose="020B0502040204020203" pitchFamily="34" charset="0"/>
            </a:endParaRPr>
          </a:p>
          <a:p>
            <a:pPr lvl="1"/>
            <a:r>
              <a:rPr lang="en-US" dirty="0" err="1" smtClean="0">
                <a:latin typeface="Gadugi" panose="020B0502040204020203" pitchFamily="34" charset="0"/>
                <a:ea typeface="Gadugi" panose="020B0502040204020203" pitchFamily="34" charset="0"/>
              </a:rPr>
              <a:t>wall%material</a:t>
            </a:r>
            <a:r>
              <a:rPr lang="en-US" dirty="0" smtClean="0"/>
              <a:t> and </a:t>
            </a:r>
            <a:r>
              <a:rPr lang="en-US" dirty="0" err="1" smtClean="0">
                <a:latin typeface="Gadugi" panose="020B0502040204020203" pitchFamily="34" charset="0"/>
                <a:ea typeface="Gadugi" panose="020B0502040204020203" pitchFamily="34" charset="0"/>
              </a:rPr>
              <a:t>limiter%material</a:t>
            </a:r>
            <a:endParaRPr lang="en-US" dirty="0" smtClean="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77822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smtClean="0">
                <a:latin typeface="Gadugi" panose="020B0502040204020203" pitchFamily="34" charset="0"/>
                <a:ea typeface="Gadugi" panose="020B0502040204020203" pitchFamily="34" charset="0"/>
              </a:rPr>
              <a:t>divertors</a:t>
            </a:r>
            <a:r>
              <a:rPr lang="en-US" dirty="0" smtClean="0"/>
              <a:t> IDS</a:t>
            </a:r>
            <a:endParaRPr lang="en-GB" dirty="0"/>
          </a:p>
        </p:txBody>
      </p:sp>
      <p:sp>
        <p:nvSpPr>
          <p:cNvPr id="3" name="Content Placeholder 2"/>
          <p:cNvSpPr>
            <a:spLocks noGrp="1"/>
          </p:cNvSpPr>
          <p:nvPr>
            <p:ph idx="1"/>
          </p:nvPr>
        </p:nvSpPr>
        <p:spPr>
          <a:xfrm>
            <a:off x="179512" y="627534"/>
            <a:ext cx="8856984" cy="3960440"/>
          </a:xfrm>
        </p:spPr>
        <p:txBody>
          <a:bodyPr/>
          <a:lstStyle/>
          <a:p>
            <a:pPr algn="l"/>
            <a:r>
              <a:rPr lang="en-US" dirty="0" smtClean="0"/>
              <a:t>The divertors IDS has the structure </a:t>
            </a:r>
            <a:r>
              <a:rPr lang="en-US" dirty="0" smtClean="0">
                <a:latin typeface="Gadugi" panose="020B0502040204020203" pitchFamily="34" charset="0"/>
                <a:ea typeface="Gadugi" panose="020B0502040204020203" pitchFamily="34" charset="0"/>
              </a:rPr>
              <a:t>divertor(:)%target(:)%tile(:)</a:t>
            </a:r>
          </a:p>
          <a:p>
            <a:pPr algn="l"/>
            <a:r>
              <a:rPr lang="en-US" dirty="0" smtClean="0">
                <a:ea typeface="Gadugi" panose="020B0502040204020203" pitchFamily="34" charset="0"/>
              </a:rPr>
              <a:t>At each level, one can provide, among others:</a:t>
            </a:r>
          </a:p>
          <a:p>
            <a:pPr lvl="1" algn="l"/>
            <a:r>
              <a:rPr lang="en-US" dirty="0" err="1" smtClean="0">
                <a:latin typeface="Gadugi" panose="020B0502040204020203" pitchFamily="34" charset="0"/>
                <a:ea typeface="Gadugi" panose="020B0502040204020203" pitchFamily="34" charset="0"/>
              </a:rPr>
              <a:t>power_neutrals</a:t>
            </a:r>
            <a:r>
              <a:rPr lang="en-US" dirty="0" smtClean="0">
                <a:ea typeface="Gadugi" panose="020B0502040204020203" pitchFamily="34" charset="0"/>
              </a:rPr>
              <a:t>, the power deposited by neutrals</a:t>
            </a:r>
          </a:p>
          <a:p>
            <a:pPr lvl="1" algn="l"/>
            <a:r>
              <a:rPr lang="en-US" dirty="0" err="1" smtClean="0">
                <a:latin typeface="Gadugi" panose="020B0502040204020203" pitchFamily="34" charset="0"/>
                <a:ea typeface="Gadugi" panose="020B0502040204020203" pitchFamily="34" charset="0"/>
              </a:rPr>
              <a:t>power_recombination_neutrals</a:t>
            </a:r>
            <a:r>
              <a:rPr lang="en-US" dirty="0" smtClean="0">
                <a:ea typeface="Gadugi" panose="020B0502040204020203" pitchFamily="34" charset="0"/>
              </a:rPr>
              <a:t>, the power deposited by recombination of ions and atoms into neutrals and molecules</a:t>
            </a:r>
            <a:endParaRPr lang="en-US" dirty="0" smtClean="0">
              <a:latin typeface="Gadugi" panose="020B0502040204020203" pitchFamily="34" charset="0"/>
              <a:ea typeface="Gadugi" panose="020B0502040204020203" pitchFamily="34" charset="0"/>
            </a:endParaRPr>
          </a:p>
          <a:p>
            <a:pPr lvl="1" algn="l"/>
            <a:r>
              <a:rPr lang="en-US" dirty="0" err="1" smtClean="0">
                <a:latin typeface="Gadugi" panose="020B0502040204020203" pitchFamily="34" charset="0"/>
                <a:ea typeface="Gadugi" panose="020B0502040204020203" pitchFamily="34" charset="0"/>
              </a:rPr>
              <a:t>power_radiated</a:t>
            </a:r>
            <a:r>
              <a:rPr lang="en-US" dirty="0" smtClean="0">
                <a:ea typeface="Gadugi" panose="020B0502040204020203" pitchFamily="34" charset="0"/>
              </a:rPr>
              <a:t>, the radiated power incident on the target</a:t>
            </a:r>
            <a:endParaRPr lang="en-US" dirty="0">
              <a:ea typeface="Gadugi" panose="020B0502040204020203" pitchFamily="34" charset="0"/>
            </a:endParaRPr>
          </a:p>
          <a:p>
            <a:pPr algn="l"/>
            <a:r>
              <a:rPr lang="en-US" dirty="0" smtClean="0">
                <a:ea typeface="Gadugi" panose="020B0502040204020203" pitchFamily="34" charset="0"/>
              </a:rPr>
              <a:t>At the top level only:</a:t>
            </a:r>
          </a:p>
          <a:p>
            <a:pPr lvl="1" algn="l"/>
            <a:r>
              <a:rPr lang="en-US" dirty="0" err="1" smtClean="0">
                <a:latin typeface="Gadugi" panose="020B0502040204020203" pitchFamily="34" charset="0"/>
                <a:ea typeface="Gadugi" panose="020B0502040204020203" pitchFamily="34" charset="0"/>
              </a:rPr>
              <a:t>particle_flux_recycled_total</a:t>
            </a:r>
            <a:endParaRPr lang="en-GB"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369094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err="1" smtClean="0">
                <a:latin typeface="Gadugi" panose="020B0502040204020203" pitchFamily="34" charset="0"/>
                <a:ea typeface="Gadugi" panose="020B0502040204020203" pitchFamily="34" charset="0"/>
              </a:rPr>
              <a:t>dataset_description</a:t>
            </a:r>
            <a:r>
              <a:rPr lang="en-US" dirty="0" smtClean="0"/>
              <a:t> IDS</a:t>
            </a:r>
            <a:endParaRPr lang="en-GB" dirty="0"/>
          </a:p>
        </p:txBody>
      </p:sp>
      <p:sp>
        <p:nvSpPr>
          <p:cNvPr id="3" name="Content Placeholder 2"/>
          <p:cNvSpPr>
            <a:spLocks noGrp="1"/>
          </p:cNvSpPr>
          <p:nvPr>
            <p:ph idx="1"/>
          </p:nvPr>
        </p:nvSpPr>
        <p:spPr/>
        <p:txBody>
          <a:bodyPr/>
          <a:lstStyle/>
          <a:p>
            <a:r>
              <a:rPr lang="en-US" dirty="0" smtClean="0"/>
              <a:t>This IDS is required for database archival and usage</a:t>
            </a:r>
          </a:p>
          <a:p>
            <a:r>
              <a:rPr lang="en-US" dirty="0" smtClean="0"/>
              <a:t>Includes provenance information in </a:t>
            </a:r>
            <a:r>
              <a:rPr lang="en-US" dirty="0" err="1" smtClean="0">
                <a:latin typeface="Gadugi" panose="020B0502040204020203" pitchFamily="34" charset="0"/>
                <a:ea typeface="Gadugi" panose="020B0502040204020203" pitchFamily="34" charset="0"/>
              </a:rPr>
              <a:t>data_entry</a:t>
            </a:r>
            <a:r>
              <a:rPr lang="en-US" dirty="0" smtClean="0"/>
              <a:t> node</a:t>
            </a:r>
          </a:p>
          <a:p>
            <a:r>
              <a:rPr lang="en-US" dirty="0" smtClean="0"/>
              <a:t>Provides </a:t>
            </a:r>
            <a:r>
              <a:rPr lang="en-US" dirty="0" err="1" smtClean="0">
                <a:latin typeface="Gadugi" panose="020B0502040204020203" pitchFamily="34" charset="0"/>
                <a:ea typeface="Gadugi" panose="020B0502040204020203" pitchFamily="34" charset="0"/>
              </a:rPr>
              <a:t>imas_version</a:t>
            </a:r>
            <a:r>
              <a:rPr lang="en-US" dirty="0" smtClean="0"/>
              <a:t> and </a:t>
            </a:r>
            <a:r>
              <a:rPr lang="en-US" dirty="0" err="1" smtClean="0">
                <a:latin typeface="Gadugi" panose="020B0502040204020203" pitchFamily="34" charset="0"/>
                <a:ea typeface="Gadugi" panose="020B0502040204020203" pitchFamily="34" charset="0"/>
              </a:rPr>
              <a:t>dd_version</a:t>
            </a:r>
            <a:r>
              <a:rPr lang="en-US" dirty="0" smtClean="0">
                <a:latin typeface="Gadugi" panose="020B0502040204020203" pitchFamily="34" charset="0"/>
                <a:ea typeface="Gadugi" panose="020B0502040204020203" pitchFamily="34" charset="0"/>
              </a:rPr>
              <a:t> </a:t>
            </a:r>
            <a:r>
              <a:rPr lang="en-US" dirty="0" smtClean="0">
                <a:ea typeface="Gadugi" panose="020B0502040204020203" pitchFamily="34" charset="0"/>
              </a:rPr>
              <a:t>with which the data entry was created</a:t>
            </a:r>
          </a:p>
          <a:p>
            <a:r>
              <a:rPr lang="en-US" dirty="0" smtClean="0">
                <a:ea typeface="Gadugi" panose="020B0502040204020203" pitchFamily="34" charset="0"/>
              </a:rPr>
              <a:t>If within a workflow, provides additional related information</a:t>
            </a:r>
          </a:p>
          <a:p>
            <a:endParaRPr lang="en-US" dirty="0" smtClean="0">
              <a:latin typeface="Gadugi" panose="020B0502040204020203" pitchFamily="34" charset="0"/>
              <a:ea typeface="Gadugi" panose="020B0502040204020203" pitchFamily="34" charset="0"/>
            </a:endParaRPr>
          </a:p>
          <a:p>
            <a:pPr lvl="1"/>
            <a:endParaRPr lang="en-GB" dirty="0"/>
          </a:p>
        </p:txBody>
      </p:sp>
    </p:spTree>
    <p:extLst>
      <p:ext uri="{BB962C8B-B14F-4D97-AF65-F5344CB8AC3E}">
        <p14:creationId xmlns:p14="http://schemas.microsoft.com/office/powerpoint/2010/main" val="203419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b="0" dirty="0" smtClean="0">
                <a:latin typeface="Gadugi" panose="020B0502040204020203" pitchFamily="34" charset="0"/>
                <a:ea typeface="Gadugi" panose="020B0502040204020203" pitchFamily="34" charset="0"/>
              </a:rPr>
              <a:t>wall</a:t>
            </a:r>
            <a:r>
              <a:rPr lang="en-US" dirty="0" smtClean="0">
                <a:ea typeface="Gadugi" panose="020B0502040204020203" pitchFamily="34" charset="0"/>
              </a:rPr>
              <a:t> IDS</a:t>
            </a:r>
            <a:endParaRPr lang="en-GB" dirty="0"/>
          </a:p>
        </p:txBody>
      </p:sp>
      <p:sp>
        <p:nvSpPr>
          <p:cNvPr id="3" name="Content Placeholder 2"/>
          <p:cNvSpPr>
            <a:spLocks noGrp="1"/>
          </p:cNvSpPr>
          <p:nvPr>
            <p:ph idx="1"/>
          </p:nvPr>
        </p:nvSpPr>
        <p:spPr>
          <a:xfrm>
            <a:off x="179512" y="627534"/>
            <a:ext cx="8784976" cy="3960440"/>
          </a:xfrm>
        </p:spPr>
        <p:txBody>
          <a:bodyPr/>
          <a:lstStyle/>
          <a:p>
            <a:r>
              <a:rPr lang="en-US" dirty="0" smtClean="0"/>
              <a:t>Wall elements can be described as 2-D simple objects using </a:t>
            </a:r>
            <a:r>
              <a:rPr lang="en-US" dirty="0" smtClean="0">
                <a:latin typeface="Gadugi" panose="020B0502040204020203" pitchFamily="34" charset="0"/>
                <a:ea typeface="Gadugi" panose="020B0502040204020203" pitchFamily="34" charset="0"/>
              </a:rPr>
              <a:t>description_2d(:)</a:t>
            </a:r>
            <a:r>
              <a:rPr lang="en-US" dirty="0" smtClean="0"/>
              <a:t> or with more complexity using </a:t>
            </a:r>
            <a:r>
              <a:rPr lang="en-US" dirty="0" err="1" smtClean="0">
                <a:latin typeface="Gadugi" panose="020B0502040204020203" pitchFamily="34" charset="0"/>
                <a:ea typeface="Gadugi" panose="020B0502040204020203" pitchFamily="34" charset="0"/>
              </a:rPr>
              <a:t>description_ggd</a:t>
            </a:r>
            <a:r>
              <a:rPr lang="en-US" dirty="0" smtClean="0">
                <a:latin typeface="Gadugi" panose="020B0502040204020203" pitchFamily="34" charset="0"/>
                <a:ea typeface="Gadugi" panose="020B0502040204020203" pitchFamily="34" charset="0"/>
              </a:rPr>
              <a:t>(:)</a:t>
            </a:r>
            <a:r>
              <a:rPr lang="en-US" dirty="0" smtClean="0">
                <a:ea typeface="Gadugi" panose="020B0502040204020203" pitchFamily="34" charset="0"/>
              </a:rPr>
              <a:t>.</a:t>
            </a:r>
          </a:p>
          <a:p>
            <a:r>
              <a:rPr lang="en-US" dirty="0" smtClean="0">
                <a:ea typeface="Gadugi" panose="020B0502040204020203" pitchFamily="34" charset="0"/>
              </a:rPr>
              <a:t>Wall elements can be of </a:t>
            </a:r>
            <a:r>
              <a:rPr lang="en-US" dirty="0" smtClean="0">
                <a:latin typeface="Gadugi" panose="020B0502040204020203" pitchFamily="34" charset="0"/>
                <a:ea typeface="Gadugi" panose="020B0502040204020203" pitchFamily="34" charset="0"/>
              </a:rPr>
              <a:t>limiter</a:t>
            </a:r>
            <a:r>
              <a:rPr lang="en-US" dirty="0" smtClean="0">
                <a:ea typeface="Gadugi" panose="020B0502040204020203" pitchFamily="34" charset="0"/>
              </a:rPr>
              <a:t>,</a:t>
            </a:r>
            <a:r>
              <a:rPr lang="en-US" dirty="0" smtClean="0">
                <a:latin typeface="Gadugi" panose="020B0502040204020203" pitchFamily="34" charset="0"/>
                <a:ea typeface="Gadugi" panose="020B0502040204020203" pitchFamily="34" charset="0"/>
              </a:rPr>
              <a:t> mobile</a:t>
            </a:r>
            <a:r>
              <a:rPr lang="en-US" dirty="0" smtClean="0">
                <a:ea typeface="Gadugi" panose="020B0502040204020203" pitchFamily="34" charset="0"/>
              </a:rPr>
              <a:t>, or </a:t>
            </a:r>
            <a:r>
              <a:rPr lang="en-US" dirty="0" smtClean="0">
                <a:latin typeface="Gadugi" panose="020B0502040204020203" pitchFamily="34" charset="0"/>
                <a:ea typeface="Gadugi" panose="020B0502040204020203" pitchFamily="34" charset="0"/>
              </a:rPr>
              <a:t>vessel </a:t>
            </a:r>
            <a:r>
              <a:rPr lang="en-US" dirty="0" smtClean="0">
                <a:ea typeface="Gadugi" panose="020B0502040204020203" pitchFamily="34" charset="0"/>
              </a:rPr>
              <a:t>type.</a:t>
            </a:r>
          </a:p>
          <a:p>
            <a:r>
              <a:rPr lang="en-US" dirty="0" smtClean="0">
                <a:ea typeface="Gadugi" panose="020B0502040204020203" pitchFamily="34" charset="0"/>
              </a:rPr>
              <a:t>For each type, individual </a:t>
            </a:r>
            <a:r>
              <a:rPr lang="en-US" dirty="0" smtClean="0">
                <a:latin typeface="Gadugi" panose="020B0502040204020203" pitchFamily="34" charset="0"/>
                <a:ea typeface="Gadugi" panose="020B0502040204020203" pitchFamily="34" charset="0"/>
              </a:rPr>
              <a:t>unit(</a:t>
            </a:r>
            <a:r>
              <a:rPr lang="en-US" dirty="0" smtClean="0">
                <a:latin typeface="Gadugi" panose="020B0502040204020203" pitchFamily="34" charset="0"/>
                <a:ea typeface="Gadugi" panose="020B0502040204020203" pitchFamily="34" charset="0"/>
                <a:sym typeface="Wingdings" panose="05000000000000000000" pitchFamily="2" charset="2"/>
              </a:rPr>
              <a:t>:)</a:t>
            </a:r>
            <a:r>
              <a:rPr lang="en-US" dirty="0" smtClean="0">
                <a:ea typeface="Gadugi" panose="020B0502040204020203" pitchFamily="34" charset="0"/>
                <a:sym typeface="Wingdings" panose="05000000000000000000" pitchFamily="2" charset="2"/>
              </a:rPr>
              <a:t> are defined, with an </a:t>
            </a:r>
            <a:r>
              <a:rPr lang="en-US" dirty="0" smtClean="0">
                <a:latin typeface="Gadugi" panose="020B0502040204020203" pitchFamily="34" charset="0"/>
                <a:ea typeface="Gadugi" panose="020B0502040204020203" pitchFamily="34" charset="0"/>
                <a:sym typeface="Wingdings" panose="05000000000000000000" pitchFamily="2" charset="2"/>
              </a:rPr>
              <a:t>outline(:)</a:t>
            </a:r>
            <a:r>
              <a:rPr lang="en-US" dirty="0" smtClean="0">
                <a:ea typeface="Gadugi" panose="020B0502040204020203" pitchFamily="34" charset="0"/>
                <a:sym typeface="Wingdings" panose="05000000000000000000" pitchFamily="2" charset="2"/>
              </a:rPr>
              <a:t> or </a:t>
            </a:r>
            <a:r>
              <a:rPr lang="en-US" dirty="0" smtClean="0">
                <a:latin typeface="Gadugi" panose="020B0502040204020203" pitchFamily="34" charset="0"/>
                <a:ea typeface="Gadugi" panose="020B0502040204020203" pitchFamily="34" charset="0"/>
                <a:sym typeface="Wingdings" panose="05000000000000000000" pitchFamily="2" charset="2"/>
              </a:rPr>
              <a:t>annular(:)</a:t>
            </a:r>
            <a:r>
              <a:rPr lang="en-US" dirty="0" smtClean="0">
                <a:ea typeface="Gadugi" panose="020B0502040204020203" pitchFamily="34" charset="0"/>
                <a:sym typeface="Wingdings" panose="05000000000000000000" pitchFamily="2" charset="2"/>
              </a:rPr>
              <a:t> description and toroidal </a:t>
            </a:r>
            <a:r>
              <a:rPr lang="en-US" dirty="0" err="1" smtClean="0">
                <a:latin typeface="Gadugi" panose="020B0502040204020203" pitchFamily="34" charset="0"/>
                <a:ea typeface="Gadugi" panose="020B0502040204020203" pitchFamily="34" charset="0"/>
                <a:sym typeface="Wingdings" panose="05000000000000000000" pitchFamily="2" charset="2"/>
              </a:rPr>
              <a:t>phi_extensions</a:t>
            </a:r>
            <a:r>
              <a:rPr lang="en-US" dirty="0" smtClean="0">
                <a:latin typeface="Gadugi" panose="020B0502040204020203" pitchFamily="34" charset="0"/>
                <a:ea typeface="Gadugi" panose="020B0502040204020203" pitchFamily="34" charset="0"/>
                <a:sym typeface="Wingdings" panose="05000000000000000000" pitchFamily="2" charset="2"/>
              </a:rPr>
              <a:t>(:)</a:t>
            </a:r>
            <a:r>
              <a:rPr lang="en-US" dirty="0" smtClean="0">
                <a:ea typeface="Gadugi" panose="020B0502040204020203" pitchFamily="34" charset="0"/>
                <a:sym typeface="Wingdings" panose="05000000000000000000" pitchFamily="2" charset="2"/>
              </a:rPr>
              <a:t>. </a:t>
            </a:r>
          </a:p>
          <a:p>
            <a:r>
              <a:rPr lang="en-US" dirty="0" smtClean="0">
                <a:ea typeface="Gadugi" panose="020B0502040204020203" pitchFamily="34" charset="0"/>
                <a:sym typeface="Wingdings" panose="05000000000000000000" pitchFamily="2" charset="2"/>
              </a:rPr>
              <a:t>Much more information could be added in this IDS as use cases are developed.</a:t>
            </a:r>
          </a:p>
        </p:txBody>
      </p:sp>
    </p:spTree>
    <p:extLst>
      <p:ext uri="{BB962C8B-B14F-4D97-AF65-F5344CB8AC3E}">
        <p14:creationId xmlns:p14="http://schemas.microsoft.com/office/powerpoint/2010/main" val="320783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SOLPS-ITER sample code walk-about (</a:t>
            </a:r>
            <a:r>
              <a:rPr lang="en-US" dirty="0"/>
              <a:t>I</a:t>
            </a:r>
            <a:r>
              <a:rPr lang="en-US" dirty="0" smtClean="0"/>
              <a:t>)</a:t>
            </a:r>
            <a:endParaRPr lang="en-GB" dirty="0"/>
          </a:p>
        </p:txBody>
      </p:sp>
      <p:pic>
        <p:nvPicPr>
          <p:cNvPr id="4" name="Picture 3"/>
          <p:cNvPicPr>
            <a:picLocks noChangeAspect="1"/>
          </p:cNvPicPr>
          <p:nvPr/>
        </p:nvPicPr>
        <p:blipFill rotWithShape="1">
          <a:blip r:embed="rId2"/>
          <a:srcRect l="78083" t="9834" r="1617" b="48167"/>
          <a:stretch/>
        </p:blipFill>
        <p:spPr>
          <a:xfrm>
            <a:off x="179512" y="627534"/>
            <a:ext cx="6392712" cy="3967890"/>
          </a:xfrm>
          <a:prstGeom prst="rect">
            <a:avLst/>
          </a:prstGeom>
        </p:spPr>
      </p:pic>
      <p:sp>
        <p:nvSpPr>
          <p:cNvPr id="5" name="TextBox 4"/>
          <p:cNvSpPr txBox="1"/>
          <p:nvPr/>
        </p:nvSpPr>
        <p:spPr>
          <a:xfrm>
            <a:off x="3851921" y="1563638"/>
            <a:ext cx="4896544" cy="630942"/>
          </a:xfrm>
          <a:prstGeom prst="rect">
            <a:avLst/>
          </a:prstGeom>
          <a:noFill/>
          <a:ln w="9525">
            <a:solidFill>
              <a:schemeClr val="tx1"/>
            </a:solidFill>
          </a:ln>
        </p:spPr>
        <p:txBody>
          <a:bodyPr wrap="square" rtlCol="0">
            <a:spAutoFit/>
          </a:bodyPr>
          <a:lstStyle/>
          <a:p>
            <a:r>
              <a:rPr lang="en-US" sz="1200" dirty="0" smtClean="0">
                <a:latin typeface="+mn-lt"/>
              </a:rPr>
              <a:t>Compiler pragmas dependent on DD version</a:t>
            </a:r>
            <a:br>
              <a:rPr lang="en-US" sz="1200" dirty="0" smtClean="0">
                <a:latin typeface="+mn-lt"/>
              </a:rPr>
            </a:br>
            <a:r>
              <a:rPr lang="en-US" sz="1200" dirty="0" smtClean="0">
                <a:latin typeface="+mn-lt"/>
              </a:rPr>
              <a:t>(set by </a:t>
            </a:r>
            <a:r>
              <a:rPr lang="en-US" sz="1200" dirty="0" err="1" smtClean="0">
                <a:latin typeface="Times New Roman" panose="02020603050405020304" pitchFamily="18" charset="0"/>
                <a:cs typeface="Times New Roman" panose="02020603050405020304" pitchFamily="18" charset="0"/>
              </a:rPr>
              <a:t>Makefile</a:t>
            </a:r>
            <a:r>
              <a:rPr lang="en-US" sz="1200" dirty="0" smtClean="0">
                <a:latin typeface="+mn-lt"/>
              </a:rPr>
              <a:t>)</a:t>
            </a:r>
          </a:p>
          <a:p>
            <a:r>
              <a:rPr lang="en-GB" sz="1100" dirty="0">
                <a:latin typeface="+mn-lt"/>
              </a:rPr>
              <a:t>IMAS_MINOR_VERSION </a:t>
            </a:r>
            <a:r>
              <a:rPr lang="en-GB" sz="1100" dirty="0" smtClean="0">
                <a:latin typeface="+mn-lt"/>
              </a:rPr>
              <a:t>= </a:t>
            </a:r>
            <a:r>
              <a:rPr lang="en-GB" sz="1100" dirty="0">
                <a:latin typeface="+mn-lt"/>
              </a:rPr>
              <a:t>$(shell echo ${IMAS_VERSION} | cut -d '.' -f2 </a:t>
            </a:r>
            <a:r>
              <a:rPr lang="en-GB" sz="1100" dirty="0" smtClean="0">
                <a:latin typeface="+mn-lt"/>
              </a:rPr>
              <a:t>)</a:t>
            </a:r>
            <a:endParaRPr lang="en-GB" sz="1100" dirty="0">
              <a:latin typeface="+mn-lt"/>
            </a:endParaRPr>
          </a:p>
        </p:txBody>
      </p:sp>
      <p:cxnSp>
        <p:nvCxnSpPr>
          <p:cNvPr id="7" name="Straight Arrow Connector 6"/>
          <p:cNvCxnSpPr>
            <a:stCxn id="5" idx="1"/>
          </p:cNvCxnSpPr>
          <p:nvPr/>
        </p:nvCxnSpPr>
        <p:spPr bwMode="auto">
          <a:xfrm flipH="1" flipV="1">
            <a:off x="2123731" y="1707657"/>
            <a:ext cx="1728190" cy="17145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6849738" y="746578"/>
            <a:ext cx="1712328" cy="276999"/>
          </a:xfrm>
          <a:prstGeom prst="rect">
            <a:avLst/>
          </a:prstGeom>
          <a:noFill/>
          <a:ln w="9525">
            <a:solidFill>
              <a:schemeClr val="tx1"/>
            </a:solidFill>
          </a:ln>
        </p:spPr>
        <p:txBody>
          <a:bodyPr wrap="none" rtlCol="0">
            <a:spAutoFit/>
          </a:bodyPr>
          <a:lstStyle/>
          <a:p>
            <a:r>
              <a:rPr lang="en-US" sz="1200" dirty="0" smtClean="0">
                <a:latin typeface="+mn-lt"/>
              </a:rPr>
              <a:t>IMAS service modules</a:t>
            </a:r>
            <a:endParaRPr lang="en-GB" sz="1200" dirty="0" err="1" smtClean="0">
              <a:latin typeface="+mn-lt"/>
            </a:endParaRPr>
          </a:p>
        </p:txBody>
      </p:sp>
      <p:cxnSp>
        <p:nvCxnSpPr>
          <p:cNvPr id="14" name="Straight Arrow Connector 13"/>
          <p:cNvCxnSpPr>
            <a:stCxn id="12" idx="1"/>
          </p:cNvCxnSpPr>
          <p:nvPr/>
        </p:nvCxnSpPr>
        <p:spPr bwMode="auto">
          <a:xfrm flipH="1" flipV="1">
            <a:off x="6084168" y="885077"/>
            <a:ext cx="76557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3995936" y="3795886"/>
            <a:ext cx="2456122" cy="276999"/>
          </a:xfrm>
          <a:prstGeom prst="rect">
            <a:avLst/>
          </a:prstGeom>
          <a:noFill/>
          <a:ln w="9525">
            <a:solidFill>
              <a:schemeClr val="tx1"/>
            </a:solidFill>
          </a:ln>
        </p:spPr>
        <p:txBody>
          <a:bodyPr wrap="none" rtlCol="0">
            <a:spAutoFit/>
          </a:bodyPr>
          <a:lstStyle/>
          <a:p>
            <a:r>
              <a:rPr lang="en-US" sz="1200" dirty="0" err="1" smtClean="0">
                <a:latin typeface="Times New Roman" panose="02020603050405020304" pitchFamily="18" charset="0"/>
                <a:cs typeface="Times New Roman" panose="02020603050405020304" pitchFamily="18" charset="0"/>
              </a:rPr>
              <a:t>idx</a:t>
            </a:r>
            <a:r>
              <a:rPr lang="en-US" sz="1200" dirty="0" smtClean="0">
                <a:latin typeface="+mn-lt"/>
              </a:rPr>
              <a:t> is the IMAS data-entry handle</a:t>
            </a:r>
            <a:endParaRPr lang="en-GB" sz="1200" dirty="0" err="1" smtClean="0">
              <a:latin typeface="+mn-lt"/>
            </a:endParaRPr>
          </a:p>
        </p:txBody>
      </p:sp>
      <p:cxnSp>
        <p:nvCxnSpPr>
          <p:cNvPr id="18" name="Straight Arrow Connector 17"/>
          <p:cNvCxnSpPr>
            <a:stCxn id="16" idx="1"/>
          </p:cNvCxnSpPr>
          <p:nvPr/>
        </p:nvCxnSpPr>
        <p:spPr bwMode="auto">
          <a:xfrm flipH="1">
            <a:off x="3419872" y="3934386"/>
            <a:ext cx="576064" cy="4375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6012160" y="2457642"/>
            <a:ext cx="2952328" cy="646331"/>
          </a:xfrm>
          <a:prstGeom prst="rect">
            <a:avLst/>
          </a:prstGeom>
          <a:noFill/>
        </p:spPr>
        <p:txBody>
          <a:bodyPr wrap="square" rtlCol="0">
            <a:spAutoFit/>
          </a:bodyPr>
          <a:lstStyle/>
          <a:p>
            <a:r>
              <a:rPr lang="en-US" sz="1200" dirty="0" smtClean="0">
                <a:latin typeface="+mn-lt"/>
              </a:rPr>
              <a:t>All this code can be found on the B2.5 GIT repository at ITER, in the </a:t>
            </a:r>
            <a:r>
              <a:rPr lang="en-US" sz="1200" dirty="0" err="1" smtClean="0">
                <a:latin typeface="Times New Roman" panose="02020603050405020304" pitchFamily="18" charset="0"/>
                <a:cs typeface="Times New Roman" panose="02020603050405020304" pitchFamily="18" charset="0"/>
              </a:rPr>
              <a:t>src</a:t>
            </a:r>
            <a:r>
              <a:rPr lang="en-US" sz="1200" dirty="0" smtClean="0">
                <a:latin typeface="Times New Roman" panose="02020603050405020304" pitchFamily="18" charset="0"/>
                <a:cs typeface="Times New Roman" panose="02020603050405020304" pitchFamily="18" charset="0"/>
              </a:rPr>
              <a:t>/ids</a:t>
            </a:r>
            <a:r>
              <a:rPr lang="en-US" sz="1200" dirty="0" smtClean="0">
                <a:latin typeface="+mn-lt"/>
              </a:rPr>
              <a:t> directory</a:t>
            </a:r>
            <a:endParaRPr lang="en-GB" sz="1200" dirty="0" err="1" smtClean="0">
              <a:latin typeface="+mn-lt"/>
            </a:endParaRPr>
          </a:p>
        </p:txBody>
      </p:sp>
    </p:spTree>
    <p:extLst>
      <p:ext uri="{BB962C8B-B14F-4D97-AF65-F5344CB8AC3E}">
        <p14:creationId xmlns:p14="http://schemas.microsoft.com/office/powerpoint/2010/main" val="3802191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spect="1" noChangeArrowheads="1"/>
          </p:cNvSpPr>
          <p:nvPr>
            <p:ph type="title"/>
          </p:nvPr>
        </p:nvSpPr>
        <p:spPr/>
        <p:txBody>
          <a:bodyPr/>
          <a:lstStyle/>
          <a:p>
            <a:r>
              <a:rPr lang="en-US" dirty="0" smtClean="0"/>
              <a:t>Outline</a:t>
            </a:r>
            <a:endParaRPr lang="en-US" dirty="0"/>
          </a:p>
        </p:txBody>
      </p:sp>
      <p:sp>
        <p:nvSpPr>
          <p:cNvPr id="16387" name="Rectangle 3"/>
          <p:cNvSpPr>
            <a:spLocks noGrp="1" noChangeArrowheads="1"/>
          </p:cNvSpPr>
          <p:nvPr>
            <p:ph type="body" idx="1"/>
          </p:nvPr>
        </p:nvSpPr>
        <p:spPr>
          <a:xfrm>
            <a:off x="571500" y="483518"/>
            <a:ext cx="8001000" cy="3960440"/>
          </a:xfrm>
        </p:spPr>
        <p:txBody>
          <a:bodyPr/>
          <a:lstStyle/>
          <a:p>
            <a:r>
              <a:rPr lang="en-US" sz="2000" dirty="0" smtClean="0"/>
              <a:t>Some IMAS definitions</a:t>
            </a:r>
          </a:p>
          <a:p>
            <a:r>
              <a:rPr lang="en-US" sz="2000" dirty="0" smtClean="0"/>
              <a:t>Which part of IMAS is relevant to EIRENE?</a:t>
            </a:r>
          </a:p>
          <a:p>
            <a:r>
              <a:rPr lang="en-US" sz="2000" dirty="0" smtClean="0"/>
              <a:t>Filling in the geometrical data</a:t>
            </a:r>
          </a:p>
          <a:p>
            <a:pPr lvl="1"/>
            <a:r>
              <a:rPr lang="en-US" sz="1800" dirty="0" smtClean="0"/>
              <a:t>Describing spaces</a:t>
            </a:r>
          </a:p>
          <a:p>
            <a:pPr lvl="1"/>
            <a:r>
              <a:rPr lang="en-US" sz="1800" dirty="0" smtClean="0"/>
              <a:t>Defining grid subsets</a:t>
            </a:r>
          </a:p>
          <a:p>
            <a:r>
              <a:rPr lang="en-US" sz="2000" dirty="0" smtClean="0"/>
              <a:t>Filling in the plasma and neutral data</a:t>
            </a:r>
          </a:p>
          <a:p>
            <a:pPr lvl="1"/>
            <a:r>
              <a:rPr lang="en-US" sz="1800" dirty="0" smtClean="0"/>
              <a:t>Species declarations</a:t>
            </a:r>
          </a:p>
          <a:p>
            <a:pPr lvl="1"/>
            <a:r>
              <a:rPr lang="en-US" sz="1800" dirty="0" smtClean="0"/>
              <a:t>Scalar quantities</a:t>
            </a:r>
          </a:p>
          <a:p>
            <a:pPr lvl="1"/>
            <a:r>
              <a:rPr lang="en-US" sz="1800" dirty="0" err="1" smtClean="0"/>
              <a:t>Vectorial</a:t>
            </a:r>
            <a:r>
              <a:rPr lang="en-US" sz="1800" dirty="0" smtClean="0"/>
              <a:t> quantities</a:t>
            </a:r>
          </a:p>
          <a:p>
            <a:r>
              <a:rPr lang="en-US" sz="2000" dirty="0" smtClean="0"/>
              <a:t>Review the relevant IDS quantities for EIRENE results</a:t>
            </a:r>
          </a:p>
          <a:p>
            <a:r>
              <a:rPr lang="en-US" sz="2000" dirty="0" smtClean="0"/>
              <a:t>SOLPS-ITER sample code walk-about</a:t>
            </a:r>
          </a:p>
          <a:p>
            <a:r>
              <a:rPr lang="en-US" sz="2000" dirty="0" smtClean="0"/>
              <a:t>Still to do…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8007" t="18809" r="1976" b="40978"/>
          <a:stretch/>
        </p:blipFill>
        <p:spPr>
          <a:xfrm>
            <a:off x="35496" y="627534"/>
            <a:ext cx="6169122" cy="3697380"/>
          </a:xfrm>
          <a:prstGeom prst="rect">
            <a:avLst/>
          </a:prstGeom>
        </p:spPr>
      </p:pic>
      <p:sp>
        <p:nvSpPr>
          <p:cNvPr id="2" name="Title 1"/>
          <p:cNvSpPr>
            <a:spLocks noGrp="1"/>
          </p:cNvSpPr>
          <p:nvPr>
            <p:ph type="title"/>
          </p:nvPr>
        </p:nvSpPr>
        <p:spPr>
          <a:xfrm>
            <a:off x="561066" y="14288"/>
            <a:ext cx="8187398" cy="469230"/>
          </a:xfrm>
        </p:spPr>
        <p:txBody>
          <a:bodyPr/>
          <a:lstStyle/>
          <a:p>
            <a:r>
              <a:rPr lang="en-US" dirty="0" smtClean="0"/>
              <a:t>SOLPS-ITER sample code walk-about (II)</a:t>
            </a:r>
            <a:endParaRPr lang="en-GB" dirty="0"/>
          </a:p>
        </p:txBody>
      </p:sp>
      <p:cxnSp>
        <p:nvCxnSpPr>
          <p:cNvPr id="7" name="Straight Arrow Connector 6"/>
          <p:cNvCxnSpPr>
            <a:stCxn id="5" idx="1"/>
          </p:cNvCxnSpPr>
          <p:nvPr/>
        </p:nvCxnSpPr>
        <p:spPr bwMode="auto">
          <a:xfrm flipH="1" flipV="1">
            <a:off x="2915817" y="2751772"/>
            <a:ext cx="2371540" cy="6228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4654766" y="746578"/>
            <a:ext cx="2376264" cy="276999"/>
          </a:xfrm>
          <a:prstGeom prst="rect">
            <a:avLst/>
          </a:prstGeom>
          <a:noFill/>
          <a:ln w="9525">
            <a:solidFill>
              <a:schemeClr val="tx1"/>
            </a:solidFill>
          </a:ln>
        </p:spPr>
        <p:txBody>
          <a:bodyPr wrap="square" rtlCol="0">
            <a:spAutoFit/>
          </a:bodyPr>
          <a:lstStyle/>
          <a:p>
            <a:r>
              <a:rPr lang="en-US" sz="1200" dirty="0" smtClean="0">
                <a:latin typeface="+mn-lt"/>
              </a:rPr>
              <a:t>Store SOLPS-ITER data in IDSs</a:t>
            </a:r>
            <a:endParaRPr lang="en-GB" sz="1200" dirty="0" err="1" smtClean="0">
              <a:latin typeface="+mn-lt"/>
            </a:endParaRPr>
          </a:p>
        </p:txBody>
      </p:sp>
      <p:cxnSp>
        <p:nvCxnSpPr>
          <p:cNvPr id="14" name="Straight Arrow Connector 13"/>
          <p:cNvCxnSpPr/>
          <p:nvPr/>
        </p:nvCxnSpPr>
        <p:spPr bwMode="auto">
          <a:xfrm flipH="1">
            <a:off x="2411760" y="882320"/>
            <a:ext cx="2243005" cy="2852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p:nvPr/>
        </p:nvSpPr>
        <p:spPr>
          <a:xfrm>
            <a:off x="5287357" y="2675552"/>
            <a:ext cx="2308979" cy="276999"/>
          </a:xfrm>
          <a:prstGeom prst="rect">
            <a:avLst/>
          </a:prstGeom>
          <a:noFill/>
          <a:ln w="9525">
            <a:solidFill>
              <a:schemeClr val="tx1"/>
            </a:solidFill>
          </a:ln>
        </p:spPr>
        <p:txBody>
          <a:bodyPr wrap="square" rtlCol="0">
            <a:spAutoFit/>
          </a:bodyPr>
          <a:lstStyle/>
          <a:p>
            <a:r>
              <a:rPr lang="en-US" sz="1200" dirty="0" smtClean="0">
                <a:latin typeface="+mn-lt"/>
              </a:rPr>
              <a:t>Write IDSs to IMAS data-entry</a:t>
            </a:r>
            <a:endParaRPr lang="en-GB" sz="1200" dirty="0" err="1" smtClean="0">
              <a:latin typeface="+mn-lt"/>
            </a:endParaRPr>
          </a:p>
        </p:txBody>
      </p:sp>
      <p:sp>
        <p:nvSpPr>
          <p:cNvPr id="15" name="TextBox 14"/>
          <p:cNvSpPr txBox="1"/>
          <p:nvPr/>
        </p:nvSpPr>
        <p:spPr>
          <a:xfrm>
            <a:off x="2402061" y="4259731"/>
            <a:ext cx="2308979" cy="276999"/>
          </a:xfrm>
          <a:prstGeom prst="rect">
            <a:avLst/>
          </a:prstGeom>
          <a:noFill/>
          <a:ln w="9525">
            <a:solidFill>
              <a:schemeClr val="tx1"/>
            </a:solidFill>
          </a:ln>
        </p:spPr>
        <p:txBody>
          <a:bodyPr wrap="square" rtlCol="0">
            <a:spAutoFit/>
          </a:bodyPr>
          <a:lstStyle/>
          <a:p>
            <a:r>
              <a:rPr lang="en-US" sz="1200" dirty="0" smtClean="0">
                <a:latin typeface="+mn-lt"/>
              </a:rPr>
              <a:t>Close IMAS data-entry</a:t>
            </a:r>
            <a:endParaRPr lang="en-GB" sz="1200" dirty="0" err="1" smtClean="0">
              <a:latin typeface="+mn-lt"/>
            </a:endParaRPr>
          </a:p>
        </p:txBody>
      </p:sp>
      <p:cxnSp>
        <p:nvCxnSpPr>
          <p:cNvPr id="16" name="Straight Arrow Connector 15"/>
          <p:cNvCxnSpPr>
            <a:stCxn id="15" idx="1"/>
          </p:cNvCxnSpPr>
          <p:nvPr/>
        </p:nvCxnSpPr>
        <p:spPr bwMode="auto">
          <a:xfrm flipH="1" flipV="1">
            <a:off x="1730047" y="4259731"/>
            <a:ext cx="672014" cy="1385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275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1066" y="14288"/>
            <a:ext cx="8259406" cy="469230"/>
          </a:xfrm>
        </p:spPr>
        <p:txBody>
          <a:bodyPr/>
          <a:lstStyle/>
          <a:p>
            <a:r>
              <a:rPr lang="en-US" dirty="0" smtClean="0"/>
              <a:t>SOLPS-ITER sample code walk-about (III)</a:t>
            </a:r>
            <a:endParaRPr lang="en-GB" dirty="0"/>
          </a:p>
        </p:txBody>
      </p:sp>
      <p:pic>
        <p:nvPicPr>
          <p:cNvPr id="5" name="Picture 4"/>
          <p:cNvPicPr>
            <a:picLocks noChangeAspect="1"/>
          </p:cNvPicPr>
          <p:nvPr/>
        </p:nvPicPr>
        <p:blipFill rotWithShape="1">
          <a:blip r:embed="rId2"/>
          <a:srcRect l="77779" t="11368" r="4194" b="38239"/>
          <a:stretch/>
        </p:blipFill>
        <p:spPr>
          <a:xfrm>
            <a:off x="107504" y="1131590"/>
            <a:ext cx="2664296" cy="2234248"/>
          </a:xfrm>
          <a:prstGeom prst="rect">
            <a:avLst/>
          </a:prstGeom>
        </p:spPr>
      </p:pic>
      <p:sp>
        <p:nvSpPr>
          <p:cNvPr id="6" name="TextBox 5"/>
          <p:cNvSpPr txBox="1"/>
          <p:nvPr/>
        </p:nvSpPr>
        <p:spPr>
          <a:xfrm>
            <a:off x="864083" y="843558"/>
            <a:ext cx="899605" cy="276999"/>
          </a:xfrm>
          <a:prstGeom prst="rect">
            <a:avLst/>
          </a:prstGeom>
          <a:noFill/>
          <a:ln w="9525">
            <a:solidFill>
              <a:schemeClr val="tx1"/>
            </a:solidFill>
          </a:ln>
        </p:spPr>
        <p:txBody>
          <a:bodyPr wrap="none" rtlCol="0">
            <a:spAutoFit/>
          </a:bodyPr>
          <a:lstStyle/>
          <a:p>
            <a:r>
              <a:rPr lang="en-US" sz="1200" dirty="0" smtClean="0">
                <a:latin typeface="+mn-lt"/>
              </a:rPr>
              <a:t>Definitions</a:t>
            </a:r>
            <a:endParaRPr lang="en-GB" sz="1200" dirty="0" err="1" smtClean="0">
              <a:latin typeface="+mn-lt"/>
            </a:endParaRPr>
          </a:p>
        </p:txBody>
      </p:sp>
      <p:pic>
        <p:nvPicPr>
          <p:cNvPr id="7" name="Picture 6"/>
          <p:cNvPicPr>
            <a:picLocks noChangeAspect="1"/>
          </p:cNvPicPr>
          <p:nvPr/>
        </p:nvPicPr>
        <p:blipFill rotWithShape="1">
          <a:blip r:embed="rId3"/>
          <a:srcRect l="78119" t="22400" r="3401" b="32801"/>
          <a:stretch/>
        </p:blipFill>
        <p:spPr>
          <a:xfrm>
            <a:off x="2718400" y="1131590"/>
            <a:ext cx="3168352" cy="2304256"/>
          </a:xfrm>
          <a:prstGeom prst="rect">
            <a:avLst/>
          </a:prstGeom>
        </p:spPr>
      </p:pic>
      <p:sp>
        <p:nvSpPr>
          <p:cNvPr id="8" name="TextBox 7"/>
          <p:cNvSpPr txBox="1"/>
          <p:nvPr/>
        </p:nvSpPr>
        <p:spPr>
          <a:xfrm>
            <a:off x="3275856" y="669925"/>
            <a:ext cx="2106840" cy="461665"/>
          </a:xfrm>
          <a:prstGeom prst="rect">
            <a:avLst/>
          </a:prstGeom>
          <a:noFill/>
          <a:ln w="9525">
            <a:solidFill>
              <a:schemeClr val="tx1"/>
            </a:solidFill>
          </a:ln>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idx.eq.0</a:t>
            </a:r>
            <a:r>
              <a:rPr lang="en-US" sz="1200" dirty="0" smtClean="0">
                <a:latin typeface="+mn-lt"/>
              </a:rPr>
              <a:t> : We create a new data-entry from scratch</a:t>
            </a:r>
            <a:endParaRPr lang="en-GB" sz="1200" dirty="0" err="1" smtClean="0">
              <a:latin typeface="+mn-lt"/>
            </a:endParaRPr>
          </a:p>
        </p:txBody>
      </p:sp>
      <p:sp>
        <p:nvSpPr>
          <p:cNvPr id="9" name="TextBox 8"/>
          <p:cNvSpPr txBox="1"/>
          <p:nvPr/>
        </p:nvSpPr>
        <p:spPr>
          <a:xfrm>
            <a:off x="6084168" y="669924"/>
            <a:ext cx="2106840" cy="461665"/>
          </a:xfrm>
          <a:prstGeom prst="rect">
            <a:avLst/>
          </a:prstGeom>
          <a:noFill/>
          <a:ln w="9525">
            <a:solidFill>
              <a:schemeClr val="tx1"/>
            </a:solidFill>
          </a:ln>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else</a:t>
            </a:r>
            <a:r>
              <a:rPr lang="en-US" sz="1200" dirty="0" smtClean="0">
                <a:latin typeface="+mn-lt"/>
              </a:rPr>
              <a:t> : We append a new time-slice to the data-entry</a:t>
            </a:r>
            <a:endParaRPr lang="en-GB" sz="1200" dirty="0" err="1" smtClean="0">
              <a:latin typeface="+mn-lt"/>
            </a:endParaRPr>
          </a:p>
        </p:txBody>
      </p:sp>
      <p:pic>
        <p:nvPicPr>
          <p:cNvPr id="10" name="Picture 9"/>
          <p:cNvPicPr>
            <a:picLocks noChangeAspect="1"/>
          </p:cNvPicPr>
          <p:nvPr/>
        </p:nvPicPr>
        <p:blipFill rotWithShape="1">
          <a:blip r:embed="rId4"/>
          <a:srcRect l="78057" t="12654" r="1573" b="29147"/>
          <a:stretch/>
        </p:blipFill>
        <p:spPr>
          <a:xfrm>
            <a:off x="5953483" y="1173979"/>
            <a:ext cx="2890873" cy="2477891"/>
          </a:xfrm>
          <a:prstGeom prst="rect">
            <a:avLst/>
          </a:prstGeom>
        </p:spPr>
      </p:pic>
      <p:sp>
        <p:nvSpPr>
          <p:cNvPr id="2" name="TextBox 1"/>
          <p:cNvSpPr txBox="1"/>
          <p:nvPr/>
        </p:nvSpPr>
        <p:spPr>
          <a:xfrm>
            <a:off x="6236919" y="3694260"/>
            <a:ext cx="2592288" cy="461665"/>
          </a:xfrm>
          <a:prstGeom prst="rect">
            <a:avLst/>
          </a:prstGeom>
          <a:noFill/>
          <a:ln w="9525">
            <a:solidFill>
              <a:schemeClr val="tx1"/>
            </a:solidFill>
          </a:ln>
        </p:spPr>
        <p:txBody>
          <a:bodyPr wrap="square" rtlCol="0">
            <a:spAutoFit/>
          </a:bodyPr>
          <a:lstStyle/>
          <a:p>
            <a:pPr algn="ctr"/>
            <a:r>
              <a:rPr lang="en-US" sz="1200" dirty="0" smtClean="0">
                <a:latin typeface="+mn-lt"/>
              </a:rPr>
              <a:t>Deallocate IDSs to avoid a memory leak when used as an IMAS actor</a:t>
            </a:r>
            <a:endParaRPr lang="en-GB" sz="1200" dirty="0" err="1" smtClean="0">
              <a:latin typeface="+mn-lt"/>
            </a:endParaRPr>
          </a:p>
        </p:txBody>
      </p:sp>
      <p:cxnSp>
        <p:nvCxnSpPr>
          <p:cNvPr id="11" name="Straight Arrow Connector 10"/>
          <p:cNvCxnSpPr>
            <a:stCxn id="2" idx="0"/>
          </p:cNvCxnSpPr>
          <p:nvPr/>
        </p:nvCxnSpPr>
        <p:spPr bwMode="auto">
          <a:xfrm flipH="1" flipV="1">
            <a:off x="7308304" y="3003798"/>
            <a:ext cx="224759" cy="69046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14745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18" y="14288"/>
            <a:ext cx="8310546" cy="469230"/>
          </a:xfrm>
        </p:spPr>
        <p:txBody>
          <a:bodyPr/>
          <a:lstStyle/>
          <a:p>
            <a:r>
              <a:rPr lang="en-US" dirty="0" smtClean="0"/>
              <a:t>SOLPS-ITER sample code walk-about (IV)</a:t>
            </a:r>
            <a:endParaRPr lang="en-GB" dirty="0"/>
          </a:p>
        </p:txBody>
      </p:sp>
      <p:sp>
        <p:nvSpPr>
          <p:cNvPr id="4" name="TextBox 3"/>
          <p:cNvSpPr txBox="1"/>
          <p:nvPr/>
        </p:nvSpPr>
        <p:spPr>
          <a:xfrm>
            <a:off x="410022" y="627534"/>
            <a:ext cx="2488182" cy="276999"/>
          </a:xfrm>
          <a:prstGeom prst="rect">
            <a:avLst/>
          </a:prstGeom>
          <a:noFill/>
          <a:ln w="9525">
            <a:solidFill>
              <a:schemeClr val="tx1"/>
            </a:solidFill>
          </a:ln>
        </p:spPr>
        <p:txBody>
          <a:bodyPr wrap="none" rtlCol="0">
            <a:spAutoFit/>
          </a:bodyPr>
          <a:lstStyle/>
          <a:p>
            <a:r>
              <a:rPr lang="en-US" sz="1200" dirty="0" smtClean="0">
                <a:latin typeface="+mn-lt"/>
              </a:rPr>
              <a:t>Defining the list of atomic neutrals</a:t>
            </a:r>
            <a:endParaRPr lang="en-GB" sz="1200" dirty="0" err="1" smtClean="0">
              <a:latin typeface="+mn-lt"/>
            </a:endParaRPr>
          </a:p>
        </p:txBody>
      </p:sp>
      <p:pic>
        <p:nvPicPr>
          <p:cNvPr id="5" name="Picture 4"/>
          <p:cNvPicPr>
            <a:picLocks noChangeAspect="1"/>
          </p:cNvPicPr>
          <p:nvPr/>
        </p:nvPicPr>
        <p:blipFill rotWithShape="1">
          <a:blip r:embed="rId2"/>
          <a:srcRect l="55073" t="25765" r="7245" b="35587"/>
          <a:stretch/>
        </p:blipFill>
        <p:spPr>
          <a:xfrm>
            <a:off x="251520" y="1131590"/>
            <a:ext cx="4118858" cy="2376264"/>
          </a:xfrm>
          <a:prstGeom prst="rect">
            <a:avLst/>
          </a:prstGeom>
        </p:spPr>
      </p:pic>
      <p:sp>
        <p:nvSpPr>
          <p:cNvPr id="6" name="TextBox 5"/>
          <p:cNvSpPr txBox="1"/>
          <p:nvPr/>
        </p:nvSpPr>
        <p:spPr>
          <a:xfrm>
            <a:off x="437918" y="3457912"/>
            <a:ext cx="2405890" cy="646331"/>
          </a:xfrm>
          <a:prstGeom prst="rect">
            <a:avLst/>
          </a:prstGeom>
          <a:noFill/>
          <a:ln w="9525">
            <a:solidFill>
              <a:schemeClr val="tx1"/>
            </a:solidFill>
          </a:ln>
        </p:spPr>
        <p:txBody>
          <a:bodyPr wrap="square" rtlCol="0">
            <a:spAutoFit/>
          </a:bodyPr>
          <a:lstStyle/>
          <a:p>
            <a:pPr algn="ctr"/>
            <a:r>
              <a:rPr lang="en-US" sz="1200" dirty="0" smtClean="0">
                <a:latin typeface="+mn-lt"/>
              </a:rPr>
              <a:t>We group the atoms according to isonuclear sequence and states</a:t>
            </a:r>
            <a:endParaRPr lang="en-GB" sz="1200" dirty="0" err="1" smtClean="0">
              <a:latin typeface="+mn-lt"/>
            </a:endParaRPr>
          </a:p>
        </p:txBody>
      </p:sp>
      <p:pic>
        <p:nvPicPr>
          <p:cNvPr id="7" name="Picture 6"/>
          <p:cNvPicPr>
            <a:picLocks noChangeAspect="1"/>
          </p:cNvPicPr>
          <p:nvPr/>
        </p:nvPicPr>
        <p:blipFill rotWithShape="1">
          <a:blip r:embed="rId3"/>
          <a:srcRect l="53948" t="23392" r="1316" b="25147"/>
          <a:stretch/>
        </p:blipFill>
        <p:spPr>
          <a:xfrm>
            <a:off x="4003261" y="904533"/>
            <a:ext cx="4767870" cy="3085092"/>
          </a:xfrm>
          <a:prstGeom prst="rect">
            <a:avLst/>
          </a:prstGeom>
        </p:spPr>
      </p:pic>
      <p:sp>
        <p:nvSpPr>
          <p:cNvPr id="8" name="TextBox 7"/>
          <p:cNvSpPr txBox="1"/>
          <p:nvPr/>
        </p:nvSpPr>
        <p:spPr>
          <a:xfrm>
            <a:off x="5392604" y="3688744"/>
            <a:ext cx="2405890" cy="830997"/>
          </a:xfrm>
          <a:prstGeom prst="rect">
            <a:avLst/>
          </a:prstGeom>
          <a:noFill/>
          <a:ln w="9525">
            <a:solidFill>
              <a:schemeClr val="tx1"/>
            </a:solidFill>
          </a:ln>
        </p:spPr>
        <p:txBody>
          <a:bodyPr wrap="square" rtlCol="0">
            <a:spAutoFit/>
          </a:bodyPr>
          <a:lstStyle/>
          <a:p>
            <a:pPr algn="ctr"/>
            <a:r>
              <a:rPr lang="en-US" sz="1200" dirty="0" smtClean="0">
                <a:latin typeface="+mn-lt"/>
              </a:rPr>
              <a:t>We assign a negative </a:t>
            </a:r>
            <a:r>
              <a:rPr lang="en-US" sz="1200" dirty="0" err="1" smtClean="0">
                <a:latin typeface="Gadugi" panose="020B0502040204020203" pitchFamily="34" charset="0"/>
                <a:ea typeface="Gadugi" panose="020B0502040204020203" pitchFamily="34" charset="0"/>
              </a:rPr>
              <a:t>neutral_type%index</a:t>
            </a:r>
            <a:r>
              <a:rPr lang="en-US" sz="1200" dirty="0" smtClean="0">
                <a:latin typeface="+mn-lt"/>
              </a:rPr>
              <a:t> value since the existing DD types do not match what we have in Eirene</a:t>
            </a:r>
            <a:endParaRPr lang="en-GB" sz="1200" dirty="0" err="1" smtClean="0">
              <a:latin typeface="+mn-lt"/>
            </a:endParaRPr>
          </a:p>
        </p:txBody>
      </p:sp>
      <p:cxnSp>
        <p:nvCxnSpPr>
          <p:cNvPr id="10" name="Straight Arrow Connector 9"/>
          <p:cNvCxnSpPr>
            <a:stCxn id="8" idx="3"/>
          </p:cNvCxnSpPr>
          <p:nvPr/>
        </p:nvCxnSpPr>
        <p:spPr bwMode="auto">
          <a:xfrm flipV="1">
            <a:off x="7798494" y="3075806"/>
            <a:ext cx="733946" cy="102843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2411760" y="1260797"/>
            <a:ext cx="1728192" cy="461665"/>
          </a:xfrm>
          <a:prstGeom prst="rect">
            <a:avLst/>
          </a:prstGeom>
          <a:noFill/>
          <a:ln w="9525">
            <a:solidFill>
              <a:schemeClr val="tx1"/>
            </a:solidFill>
          </a:ln>
        </p:spPr>
        <p:txBody>
          <a:bodyPr wrap="square" rtlCol="0">
            <a:spAutoFit/>
          </a:bodyPr>
          <a:lstStyle/>
          <a:p>
            <a:pPr algn="ctr"/>
            <a:r>
              <a:rPr lang="en-US" sz="1200" dirty="0" smtClean="0">
                <a:latin typeface="+mn-lt"/>
              </a:rPr>
              <a:t>Number of states per neutral sequence</a:t>
            </a:r>
            <a:endParaRPr lang="en-GB" sz="1200" dirty="0" err="1" smtClean="0">
              <a:latin typeface="+mn-lt"/>
            </a:endParaRPr>
          </a:p>
        </p:txBody>
      </p:sp>
      <p:cxnSp>
        <p:nvCxnSpPr>
          <p:cNvPr id="14" name="Straight Arrow Connector 13"/>
          <p:cNvCxnSpPr>
            <a:stCxn id="12" idx="1"/>
          </p:cNvCxnSpPr>
          <p:nvPr/>
        </p:nvCxnSpPr>
        <p:spPr bwMode="auto">
          <a:xfrm flipH="1">
            <a:off x="2051720" y="1491630"/>
            <a:ext cx="36004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24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6436" t="11666" r="3787" b="51001"/>
          <a:stretch/>
        </p:blipFill>
        <p:spPr>
          <a:xfrm>
            <a:off x="274793" y="2787774"/>
            <a:ext cx="3682622" cy="1944215"/>
          </a:xfrm>
          <a:prstGeom prst="rect">
            <a:avLst/>
          </a:prstGeom>
        </p:spPr>
      </p:pic>
      <p:sp>
        <p:nvSpPr>
          <p:cNvPr id="2" name="Title 1"/>
          <p:cNvSpPr>
            <a:spLocks noGrp="1"/>
          </p:cNvSpPr>
          <p:nvPr>
            <p:ph type="title"/>
          </p:nvPr>
        </p:nvSpPr>
        <p:spPr>
          <a:xfrm>
            <a:off x="323528" y="14288"/>
            <a:ext cx="8403422" cy="469230"/>
          </a:xfrm>
        </p:spPr>
        <p:txBody>
          <a:bodyPr/>
          <a:lstStyle/>
          <a:p>
            <a:r>
              <a:rPr lang="en-US" dirty="0" smtClean="0"/>
              <a:t>SOLPS-ITER sample code walk-about (V)</a:t>
            </a:r>
            <a:endParaRPr lang="en-GB" dirty="0"/>
          </a:p>
        </p:txBody>
      </p:sp>
      <p:sp>
        <p:nvSpPr>
          <p:cNvPr id="4" name="TextBox 3"/>
          <p:cNvSpPr txBox="1"/>
          <p:nvPr/>
        </p:nvSpPr>
        <p:spPr>
          <a:xfrm>
            <a:off x="410022" y="555526"/>
            <a:ext cx="2699778" cy="276999"/>
          </a:xfrm>
          <a:prstGeom prst="rect">
            <a:avLst/>
          </a:prstGeom>
          <a:noFill/>
          <a:ln w="9525">
            <a:solidFill>
              <a:schemeClr val="tx1"/>
            </a:solidFill>
          </a:ln>
        </p:spPr>
        <p:txBody>
          <a:bodyPr wrap="none" rtlCol="0">
            <a:spAutoFit/>
          </a:bodyPr>
          <a:lstStyle/>
          <a:p>
            <a:r>
              <a:rPr lang="en-US" sz="1200" dirty="0" smtClean="0">
                <a:latin typeface="+mn-lt"/>
              </a:rPr>
              <a:t>Defining the list of molecular neutrals</a:t>
            </a:r>
            <a:endParaRPr lang="en-GB" sz="1200" dirty="0" err="1" smtClean="0">
              <a:latin typeface="+mn-lt"/>
            </a:endParaRPr>
          </a:p>
        </p:txBody>
      </p:sp>
      <p:pic>
        <p:nvPicPr>
          <p:cNvPr id="5" name="Picture 4"/>
          <p:cNvPicPr>
            <a:picLocks noChangeAspect="1"/>
          </p:cNvPicPr>
          <p:nvPr/>
        </p:nvPicPr>
        <p:blipFill rotWithShape="1">
          <a:blip r:embed="rId3"/>
          <a:srcRect l="56275" t="19434" r="8880" b="41668"/>
          <a:stretch/>
        </p:blipFill>
        <p:spPr>
          <a:xfrm>
            <a:off x="251520" y="833510"/>
            <a:ext cx="3456384" cy="2170288"/>
          </a:xfrm>
          <a:prstGeom prst="rect">
            <a:avLst/>
          </a:prstGeom>
        </p:spPr>
      </p:pic>
      <p:pic>
        <p:nvPicPr>
          <p:cNvPr id="7" name="Picture 6"/>
          <p:cNvPicPr>
            <a:picLocks noChangeAspect="1"/>
          </p:cNvPicPr>
          <p:nvPr/>
        </p:nvPicPr>
        <p:blipFill rotWithShape="1">
          <a:blip r:embed="rId4"/>
          <a:srcRect l="57749" t="23512" r="1564" b="22822"/>
          <a:stretch/>
        </p:blipFill>
        <p:spPr>
          <a:xfrm>
            <a:off x="4355976" y="1131590"/>
            <a:ext cx="4464496" cy="3312370"/>
          </a:xfrm>
          <a:prstGeom prst="rect">
            <a:avLst/>
          </a:prstGeom>
        </p:spPr>
      </p:pic>
      <p:sp>
        <p:nvSpPr>
          <p:cNvPr id="8" name="TextBox 7"/>
          <p:cNvSpPr txBox="1"/>
          <p:nvPr/>
        </p:nvSpPr>
        <p:spPr>
          <a:xfrm>
            <a:off x="6876256" y="1821183"/>
            <a:ext cx="2101857" cy="276999"/>
          </a:xfrm>
          <a:prstGeom prst="rect">
            <a:avLst/>
          </a:prstGeom>
          <a:noFill/>
          <a:ln w="9525">
            <a:solidFill>
              <a:schemeClr val="tx1"/>
            </a:solidFill>
          </a:ln>
        </p:spPr>
        <p:txBody>
          <a:bodyPr wrap="none" rtlCol="0">
            <a:spAutoFit/>
          </a:bodyPr>
          <a:lstStyle/>
          <a:p>
            <a:r>
              <a:rPr lang="en-US" sz="1200" dirty="0" smtClean="0">
                <a:latin typeface="+mn-lt"/>
              </a:rPr>
              <a:t>Find matching molecular ion</a:t>
            </a:r>
            <a:endParaRPr lang="en-GB" sz="1200" dirty="0" err="1" smtClean="0">
              <a:latin typeface="+mn-lt"/>
            </a:endParaRPr>
          </a:p>
        </p:txBody>
      </p:sp>
      <p:sp>
        <p:nvSpPr>
          <p:cNvPr id="9" name="Right Brace 8"/>
          <p:cNvSpPr/>
          <p:nvPr/>
        </p:nvSpPr>
        <p:spPr bwMode="auto">
          <a:xfrm>
            <a:off x="6660232" y="1275606"/>
            <a:ext cx="216024" cy="1368152"/>
          </a:xfrm>
          <a:prstGeom prst="rightBrac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Century Gothic" pitchFamily="34" charset="0"/>
            </a:endParaRPr>
          </a:p>
        </p:txBody>
      </p:sp>
    </p:spTree>
    <p:extLst>
      <p:ext uri="{BB962C8B-B14F-4D97-AF65-F5344CB8AC3E}">
        <p14:creationId xmlns:p14="http://schemas.microsoft.com/office/powerpoint/2010/main" val="3325149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066" y="14288"/>
            <a:ext cx="8259406" cy="469230"/>
          </a:xfrm>
        </p:spPr>
        <p:txBody>
          <a:bodyPr/>
          <a:lstStyle/>
          <a:p>
            <a:r>
              <a:rPr lang="en-US" dirty="0"/>
              <a:t>SOLPS-ITER </a:t>
            </a:r>
            <a:r>
              <a:rPr lang="en-US" dirty="0" smtClean="0"/>
              <a:t>sample </a:t>
            </a:r>
            <a:r>
              <a:rPr lang="en-US" dirty="0"/>
              <a:t>code walk-about </a:t>
            </a:r>
            <a:r>
              <a:rPr lang="en-US" dirty="0" smtClean="0"/>
              <a:t>(VI)</a:t>
            </a:r>
            <a:endParaRPr lang="en-GB" dirty="0"/>
          </a:p>
        </p:txBody>
      </p:sp>
      <p:pic>
        <p:nvPicPr>
          <p:cNvPr id="4" name="Picture 3"/>
          <p:cNvPicPr>
            <a:picLocks noChangeAspect="1"/>
          </p:cNvPicPr>
          <p:nvPr/>
        </p:nvPicPr>
        <p:blipFill rotWithShape="1">
          <a:blip r:embed="rId2"/>
          <a:srcRect l="78119" t="16800" r="5081" b="32801"/>
          <a:stretch/>
        </p:blipFill>
        <p:spPr>
          <a:xfrm>
            <a:off x="179511" y="843558"/>
            <a:ext cx="4240471" cy="3816424"/>
          </a:xfrm>
          <a:prstGeom prst="rect">
            <a:avLst/>
          </a:prstGeom>
        </p:spPr>
      </p:pic>
      <p:sp>
        <p:nvSpPr>
          <p:cNvPr id="5" name="TextBox 4"/>
          <p:cNvSpPr txBox="1"/>
          <p:nvPr/>
        </p:nvSpPr>
        <p:spPr>
          <a:xfrm>
            <a:off x="489237" y="566559"/>
            <a:ext cx="3494867" cy="276999"/>
          </a:xfrm>
          <a:prstGeom prst="rect">
            <a:avLst/>
          </a:prstGeom>
          <a:noFill/>
        </p:spPr>
        <p:txBody>
          <a:bodyPr wrap="none" rtlCol="0">
            <a:spAutoFit/>
          </a:bodyPr>
          <a:lstStyle/>
          <a:p>
            <a:r>
              <a:rPr lang="en-US" sz="1200" dirty="0" smtClean="0">
                <a:latin typeface="+mn-lt"/>
              </a:rPr>
              <a:t>Utility routine that fills an </a:t>
            </a:r>
            <a:r>
              <a:rPr lang="en-US" sz="1200" dirty="0" err="1" smtClean="0">
                <a:latin typeface="Gadugi" panose="020B0502040204020203" pitchFamily="34" charset="0"/>
                <a:ea typeface="Gadugi" panose="020B0502040204020203" pitchFamily="34" charset="0"/>
              </a:rPr>
              <a:t>ids_properties</a:t>
            </a:r>
            <a:r>
              <a:rPr lang="en-US" sz="1200" dirty="0" smtClean="0">
                <a:latin typeface="+mn-lt"/>
              </a:rPr>
              <a:t> structure</a:t>
            </a:r>
            <a:endParaRPr lang="en-GB" sz="1200" dirty="0" err="1" smtClean="0">
              <a:latin typeface="+mn-lt"/>
            </a:endParaRPr>
          </a:p>
        </p:txBody>
      </p:sp>
      <p:sp>
        <p:nvSpPr>
          <p:cNvPr id="6" name="TextBox 5"/>
          <p:cNvSpPr txBox="1"/>
          <p:nvPr/>
        </p:nvSpPr>
        <p:spPr>
          <a:xfrm>
            <a:off x="5436096" y="3723878"/>
            <a:ext cx="2808312" cy="461665"/>
          </a:xfrm>
          <a:prstGeom prst="rect">
            <a:avLst/>
          </a:prstGeom>
          <a:noFill/>
          <a:ln w="9525">
            <a:solidFill>
              <a:schemeClr val="tx1"/>
            </a:solidFill>
          </a:ln>
        </p:spPr>
        <p:txBody>
          <a:bodyPr wrap="square" rtlCol="0">
            <a:spAutoFit/>
          </a:bodyPr>
          <a:lstStyle/>
          <a:p>
            <a:r>
              <a:rPr lang="en-US" sz="1200" dirty="0" smtClean="0">
                <a:latin typeface="+mn-lt"/>
              </a:rPr>
              <a:t>All strings must first be allocated as length </a:t>
            </a:r>
            <a:r>
              <a:rPr lang="en-US" sz="1200" dirty="0" smtClean="0">
                <a:latin typeface="Times New Roman" panose="02020603050405020304" pitchFamily="18" charset="0"/>
                <a:cs typeface="Times New Roman" panose="02020603050405020304" pitchFamily="18" charset="0"/>
              </a:rPr>
              <a:t>1</a:t>
            </a:r>
            <a:r>
              <a:rPr lang="en-US" sz="1200" dirty="0" smtClean="0">
                <a:latin typeface="+mn-lt"/>
              </a:rPr>
              <a:t> before being given a value</a:t>
            </a:r>
            <a:endParaRPr lang="en-GB" sz="1200" dirty="0" err="1" smtClean="0">
              <a:latin typeface="+mn-lt"/>
            </a:endParaRPr>
          </a:p>
        </p:txBody>
      </p:sp>
      <p:cxnSp>
        <p:nvCxnSpPr>
          <p:cNvPr id="8" name="Straight Arrow Connector 7"/>
          <p:cNvCxnSpPr/>
          <p:nvPr/>
        </p:nvCxnSpPr>
        <p:spPr bwMode="auto">
          <a:xfrm flipH="1">
            <a:off x="4139952" y="3939902"/>
            <a:ext cx="1296144" cy="148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p:cNvPicPr>
            <a:picLocks noChangeAspect="1"/>
          </p:cNvPicPr>
          <p:nvPr/>
        </p:nvPicPr>
        <p:blipFill rotWithShape="1">
          <a:blip r:embed="rId3"/>
          <a:srcRect l="79000" t="35002" r="5600" b="41666"/>
          <a:stretch/>
        </p:blipFill>
        <p:spPr>
          <a:xfrm>
            <a:off x="5085521" y="915566"/>
            <a:ext cx="3802023" cy="1728192"/>
          </a:xfrm>
          <a:prstGeom prst="rect">
            <a:avLst/>
          </a:prstGeom>
        </p:spPr>
      </p:pic>
      <p:sp>
        <p:nvSpPr>
          <p:cNvPr id="11" name="TextBox 10"/>
          <p:cNvSpPr txBox="1"/>
          <p:nvPr/>
        </p:nvSpPr>
        <p:spPr>
          <a:xfrm>
            <a:off x="5478907" y="818833"/>
            <a:ext cx="2765501" cy="276999"/>
          </a:xfrm>
          <a:prstGeom prst="rect">
            <a:avLst/>
          </a:prstGeom>
          <a:noFill/>
          <a:ln w="9525">
            <a:solidFill>
              <a:schemeClr val="tx1"/>
            </a:solidFill>
          </a:ln>
        </p:spPr>
        <p:txBody>
          <a:bodyPr wrap="none" rtlCol="0">
            <a:spAutoFit/>
          </a:bodyPr>
          <a:lstStyle/>
          <a:p>
            <a:r>
              <a:rPr lang="en-US" sz="1200" dirty="0" smtClean="0">
                <a:latin typeface="+mn-lt"/>
              </a:rPr>
              <a:t>Sample calling of </a:t>
            </a:r>
            <a:r>
              <a:rPr lang="en-US" sz="1200" dirty="0" err="1" smtClean="0">
                <a:latin typeface="Times New Roman" panose="02020603050405020304" pitchFamily="18" charset="0"/>
                <a:cs typeface="Times New Roman" panose="02020603050405020304" pitchFamily="18" charset="0"/>
              </a:rPr>
              <a:t>write_ids_properties</a:t>
            </a:r>
            <a:endParaRPr lang="en-GB" sz="1200" dirty="0" err="1"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378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53812" t="14000" r="5502" b="34667"/>
          <a:stretch/>
        </p:blipFill>
        <p:spPr>
          <a:xfrm>
            <a:off x="107504" y="1635646"/>
            <a:ext cx="4608512" cy="3066147"/>
          </a:xfrm>
          <a:prstGeom prst="rect">
            <a:avLst/>
          </a:prstGeom>
        </p:spPr>
      </p:pic>
      <p:pic>
        <p:nvPicPr>
          <p:cNvPr id="7" name="Picture 6"/>
          <p:cNvPicPr>
            <a:picLocks noChangeAspect="1"/>
          </p:cNvPicPr>
          <p:nvPr/>
        </p:nvPicPr>
        <p:blipFill rotWithShape="1">
          <a:blip r:embed="rId3"/>
          <a:srcRect l="53812" t="12953" r="4189" b="30477"/>
          <a:stretch/>
        </p:blipFill>
        <p:spPr>
          <a:xfrm>
            <a:off x="4355976" y="843558"/>
            <a:ext cx="4657002" cy="3528392"/>
          </a:xfrm>
          <a:prstGeom prst="rect">
            <a:avLst/>
          </a:prstGeom>
        </p:spPr>
      </p:pic>
      <p:pic>
        <p:nvPicPr>
          <p:cNvPr id="5" name="Picture 4"/>
          <p:cNvPicPr>
            <a:picLocks noChangeAspect="1"/>
          </p:cNvPicPr>
          <p:nvPr/>
        </p:nvPicPr>
        <p:blipFill rotWithShape="1">
          <a:blip r:embed="rId4"/>
          <a:srcRect l="54865" t="52442" r="9223" b="31597"/>
          <a:stretch/>
        </p:blipFill>
        <p:spPr>
          <a:xfrm>
            <a:off x="35496" y="699542"/>
            <a:ext cx="4320480" cy="1080120"/>
          </a:xfrm>
          <a:prstGeom prst="rect">
            <a:avLst/>
          </a:prstGeom>
        </p:spPr>
      </p:pic>
      <p:sp>
        <p:nvSpPr>
          <p:cNvPr id="4" name="Title 1"/>
          <p:cNvSpPr txBox="1">
            <a:spLocks/>
          </p:cNvSpPr>
          <p:nvPr/>
        </p:nvSpPr>
        <p:spPr bwMode="auto">
          <a:xfrm>
            <a:off x="442296" y="0"/>
            <a:ext cx="8378175" cy="46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charset="0"/>
              </a:defRPr>
            </a:lvl2pPr>
            <a:lvl3pPr algn="ctr" rtl="0" eaLnBrk="1" fontAlgn="base" hangingPunct="1">
              <a:spcBef>
                <a:spcPct val="0"/>
              </a:spcBef>
              <a:spcAft>
                <a:spcPct val="0"/>
              </a:spcAft>
              <a:defRPr sz="3200" b="1">
                <a:solidFill>
                  <a:schemeClr val="tx2"/>
                </a:solidFill>
                <a:latin typeface="Arial" charset="0"/>
              </a:defRPr>
            </a:lvl3pPr>
            <a:lvl4pPr algn="ctr" rtl="0" eaLnBrk="1" fontAlgn="base" hangingPunct="1">
              <a:spcBef>
                <a:spcPct val="0"/>
              </a:spcBef>
              <a:spcAft>
                <a:spcPct val="0"/>
              </a:spcAft>
              <a:defRPr sz="3200" b="1">
                <a:solidFill>
                  <a:schemeClr val="tx2"/>
                </a:solidFill>
                <a:latin typeface="Arial" charset="0"/>
              </a:defRPr>
            </a:lvl4pPr>
            <a:lvl5pPr algn="ctr" rtl="0" eaLnBrk="1" fontAlgn="base" hangingPunct="1">
              <a:spcBef>
                <a:spcPct val="0"/>
              </a:spcBef>
              <a:spcAft>
                <a:spcPct val="0"/>
              </a:spcAft>
              <a:defRPr sz="3200" b="1">
                <a:solidFill>
                  <a:schemeClr val="tx2"/>
                </a:solidFill>
                <a:latin typeface="Arial" charset="0"/>
              </a:defRPr>
            </a:lvl5pPr>
            <a:lvl6pPr marL="457200" algn="ctr" rtl="0" eaLnBrk="1" fontAlgn="base" hangingPunct="1">
              <a:spcBef>
                <a:spcPct val="0"/>
              </a:spcBef>
              <a:spcAft>
                <a:spcPct val="0"/>
              </a:spcAft>
              <a:defRPr sz="3200" b="1">
                <a:solidFill>
                  <a:schemeClr val="tx2"/>
                </a:solidFill>
                <a:latin typeface="Arial" charset="0"/>
              </a:defRPr>
            </a:lvl6pPr>
            <a:lvl7pPr marL="914400" algn="ctr" rtl="0" eaLnBrk="1" fontAlgn="base" hangingPunct="1">
              <a:spcBef>
                <a:spcPct val="0"/>
              </a:spcBef>
              <a:spcAft>
                <a:spcPct val="0"/>
              </a:spcAft>
              <a:defRPr sz="3200" b="1">
                <a:solidFill>
                  <a:schemeClr val="tx2"/>
                </a:solidFill>
                <a:latin typeface="Arial" charset="0"/>
              </a:defRPr>
            </a:lvl7pPr>
            <a:lvl8pPr marL="1371600" algn="ctr" rtl="0" eaLnBrk="1" fontAlgn="base" hangingPunct="1">
              <a:spcBef>
                <a:spcPct val="0"/>
              </a:spcBef>
              <a:spcAft>
                <a:spcPct val="0"/>
              </a:spcAft>
              <a:defRPr sz="3200" b="1">
                <a:solidFill>
                  <a:schemeClr val="tx2"/>
                </a:solidFill>
                <a:latin typeface="Arial" charset="0"/>
              </a:defRPr>
            </a:lvl8pPr>
            <a:lvl9pPr marL="1828800" algn="ctr" rtl="0" eaLnBrk="1" fontAlgn="base" hangingPunct="1">
              <a:spcBef>
                <a:spcPct val="0"/>
              </a:spcBef>
              <a:spcAft>
                <a:spcPct val="0"/>
              </a:spcAft>
              <a:defRPr sz="3200" b="1">
                <a:solidFill>
                  <a:schemeClr val="tx2"/>
                </a:solidFill>
                <a:latin typeface="Arial" charset="0"/>
              </a:defRPr>
            </a:lvl9pPr>
          </a:lstStyle>
          <a:p>
            <a:r>
              <a:rPr lang="en-US" kern="0" dirty="0" smtClean="0"/>
              <a:t>SOLPS-ITER sample code walk-about (VII)</a:t>
            </a:r>
            <a:endParaRPr lang="en-GB" kern="0" dirty="0"/>
          </a:p>
        </p:txBody>
      </p:sp>
      <p:sp>
        <p:nvSpPr>
          <p:cNvPr id="8" name="TextBox 7"/>
          <p:cNvSpPr txBox="1"/>
          <p:nvPr/>
        </p:nvSpPr>
        <p:spPr>
          <a:xfrm>
            <a:off x="3387420" y="566559"/>
            <a:ext cx="2198038" cy="276999"/>
          </a:xfrm>
          <a:prstGeom prst="rect">
            <a:avLst/>
          </a:prstGeom>
          <a:noFill/>
          <a:ln w="9525">
            <a:solidFill>
              <a:schemeClr val="tx1"/>
            </a:solidFill>
          </a:ln>
        </p:spPr>
        <p:txBody>
          <a:bodyPr wrap="none" rtlCol="0">
            <a:spAutoFit/>
          </a:bodyPr>
          <a:lstStyle/>
          <a:p>
            <a:r>
              <a:rPr lang="en-US" sz="1200" dirty="0" smtClean="0">
                <a:latin typeface="+mn-lt"/>
              </a:rPr>
              <a:t>Filling in the GGD information</a:t>
            </a:r>
            <a:endParaRPr lang="en-GB" sz="1200" dirty="0" err="1" smtClean="0">
              <a:latin typeface="+mn-lt"/>
            </a:endParaRPr>
          </a:p>
        </p:txBody>
      </p:sp>
      <p:sp>
        <p:nvSpPr>
          <p:cNvPr id="9" name="TextBox 8"/>
          <p:cNvSpPr txBox="1"/>
          <p:nvPr/>
        </p:nvSpPr>
        <p:spPr>
          <a:xfrm>
            <a:off x="7399889" y="714356"/>
            <a:ext cx="1420582" cy="276999"/>
          </a:xfrm>
          <a:prstGeom prst="rect">
            <a:avLst/>
          </a:prstGeom>
          <a:noFill/>
          <a:ln w="9525">
            <a:solidFill>
              <a:schemeClr val="tx1"/>
            </a:solidFill>
          </a:ln>
        </p:spPr>
        <p:txBody>
          <a:bodyPr wrap="none" rtlCol="0">
            <a:spAutoFit/>
          </a:bodyPr>
          <a:lstStyle/>
          <a:p>
            <a:r>
              <a:rPr lang="en-US" sz="1200" dirty="0" smtClean="0">
                <a:latin typeface="+mn-lt"/>
              </a:rPr>
              <a:t>Identifies topology</a:t>
            </a:r>
            <a:endParaRPr lang="en-GB" sz="1200" dirty="0" err="1" smtClean="0">
              <a:latin typeface="+mn-lt"/>
            </a:endParaRPr>
          </a:p>
        </p:txBody>
      </p:sp>
      <p:cxnSp>
        <p:nvCxnSpPr>
          <p:cNvPr id="11" name="Straight Arrow Connector 10"/>
          <p:cNvCxnSpPr>
            <a:stCxn id="9" idx="1"/>
          </p:cNvCxnSpPr>
          <p:nvPr/>
        </p:nvCxnSpPr>
        <p:spPr bwMode="auto">
          <a:xfrm flipH="1">
            <a:off x="6684477" y="852856"/>
            <a:ext cx="715412" cy="27873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5231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288"/>
            <a:ext cx="8496944" cy="469230"/>
          </a:xfrm>
        </p:spPr>
        <p:txBody>
          <a:bodyPr/>
          <a:lstStyle/>
          <a:p>
            <a:r>
              <a:rPr lang="en-US" dirty="0" smtClean="0"/>
              <a:t>SOLPS-ITER sample code walk-about (VIII)</a:t>
            </a:r>
            <a:endParaRPr lang="en-GB" dirty="0"/>
          </a:p>
        </p:txBody>
      </p:sp>
      <p:sp>
        <p:nvSpPr>
          <p:cNvPr id="4" name="TextBox 3"/>
          <p:cNvSpPr txBox="1"/>
          <p:nvPr/>
        </p:nvSpPr>
        <p:spPr>
          <a:xfrm>
            <a:off x="971600" y="829882"/>
            <a:ext cx="2948243" cy="276999"/>
          </a:xfrm>
          <a:prstGeom prst="rect">
            <a:avLst/>
          </a:prstGeom>
          <a:noFill/>
          <a:ln w="9525">
            <a:solidFill>
              <a:schemeClr val="tx1"/>
            </a:solidFill>
          </a:ln>
        </p:spPr>
        <p:txBody>
          <a:bodyPr wrap="none" rtlCol="0">
            <a:spAutoFit/>
          </a:bodyPr>
          <a:lstStyle/>
          <a:p>
            <a:r>
              <a:rPr lang="en-US" sz="1200" dirty="0" smtClean="0">
                <a:latin typeface="+mn-lt"/>
              </a:rPr>
              <a:t>Filling in the GGD 0-D nodes information</a:t>
            </a:r>
            <a:endParaRPr lang="en-GB" sz="1200" dirty="0" err="1" smtClean="0">
              <a:latin typeface="+mn-lt"/>
            </a:endParaRPr>
          </a:p>
        </p:txBody>
      </p:sp>
      <p:pic>
        <p:nvPicPr>
          <p:cNvPr id="5" name="Picture 4"/>
          <p:cNvPicPr>
            <a:picLocks noChangeAspect="1"/>
          </p:cNvPicPr>
          <p:nvPr/>
        </p:nvPicPr>
        <p:blipFill rotWithShape="1">
          <a:blip r:embed="rId2"/>
          <a:srcRect l="54732" t="9333" r="9831" b="51002"/>
          <a:stretch/>
        </p:blipFill>
        <p:spPr>
          <a:xfrm>
            <a:off x="179512" y="1419622"/>
            <a:ext cx="4803357" cy="3024336"/>
          </a:xfrm>
          <a:prstGeom prst="rect">
            <a:avLst/>
          </a:prstGeom>
        </p:spPr>
      </p:pic>
      <p:pic>
        <p:nvPicPr>
          <p:cNvPr id="6" name="Picture 5"/>
          <p:cNvPicPr>
            <a:picLocks noChangeAspect="1"/>
          </p:cNvPicPr>
          <p:nvPr/>
        </p:nvPicPr>
        <p:blipFill rotWithShape="1">
          <a:blip r:embed="rId3"/>
          <a:srcRect l="55250" t="11667" r="10626" b="16001"/>
          <a:stretch/>
        </p:blipFill>
        <p:spPr>
          <a:xfrm>
            <a:off x="5148064" y="572315"/>
            <a:ext cx="3456384" cy="4121073"/>
          </a:xfrm>
          <a:prstGeom prst="rect">
            <a:avLst/>
          </a:prstGeom>
        </p:spPr>
      </p:pic>
    </p:spTree>
    <p:extLst>
      <p:ext uri="{BB962C8B-B14F-4D97-AF65-F5344CB8AC3E}">
        <p14:creationId xmlns:p14="http://schemas.microsoft.com/office/powerpoint/2010/main" val="1241306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288"/>
            <a:ext cx="8496944" cy="469230"/>
          </a:xfrm>
        </p:spPr>
        <p:txBody>
          <a:bodyPr/>
          <a:lstStyle/>
          <a:p>
            <a:r>
              <a:rPr lang="en-US" dirty="0" smtClean="0"/>
              <a:t>SOLPS-ITER sample code walk-about (IX)</a:t>
            </a:r>
            <a:endParaRPr lang="en-GB" dirty="0"/>
          </a:p>
        </p:txBody>
      </p:sp>
      <p:sp>
        <p:nvSpPr>
          <p:cNvPr id="4" name="TextBox 3"/>
          <p:cNvSpPr txBox="1"/>
          <p:nvPr/>
        </p:nvSpPr>
        <p:spPr>
          <a:xfrm>
            <a:off x="2882910" y="697065"/>
            <a:ext cx="2948243" cy="276999"/>
          </a:xfrm>
          <a:prstGeom prst="rect">
            <a:avLst/>
          </a:prstGeom>
          <a:noFill/>
          <a:ln w="9525">
            <a:solidFill>
              <a:schemeClr val="tx1"/>
            </a:solidFill>
          </a:ln>
        </p:spPr>
        <p:txBody>
          <a:bodyPr wrap="none" rtlCol="0">
            <a:spAutoFit/>
          </a:bodyPr>
          <a:lstStyle/>
          <a:p>
            <a:r>
              <a:rPr lang="en-US" sz="1200" dirty="0" smtClean="0">
                <a:latin typeface="+mn-lt"/>
              </a:rPr>
              <a:t>Filling in the GGD 1-D edges information</a:t>
            </a:r>
            <a:endParaRPr lang="en-GB" sz="1200" dirty="0" err="1" smtClean="0">
              <a:latin typeface="+mn-lt"/>
            </a:endParaRPr>
          </a:p>
        </p:txBody>
      </p:sp>
      <p:pic>
        <p:nvPicPr>
          <p:cNvPr id="5" name="Picture 4"/>
          <p:cNvPicPr>
            <a:picLocks noChangeAspect="1"/>
          </p:cNvPicPr>
          <p:nvPr/>
        </p:nvPicPr>
        <p:blipFill rotWithShape="1">
          <a:blip r:embed="rId2"/>
          <a:srcRect l="54672" t="25757" r="12516" b="34577"/>
          <a:stretch/>
        </p:blipFill>
        <p:spPr>
          <a:xfrm>
            <a:off x="179512" y="1131590"/>
            <a:ext cx="3816425" cy="2595169"/>
          </a:xfrm>
          <a:prstGeom prst="rect">
            <a:avLst/>
          </a:prstGeom>
        </p:spPr>
      </p:pic>
      <p:pic>
        <p:nvPicPr>
          <p:cNvPr id="7" name="Picture 6"/>
          <p:cNvPicPr>
            <a:picLocks noChangeAspect="1"/>
          </p:cNvPicPr>
          <p:nvPr/>
        </p:nvPicPr>
        <p:blipFill rotWithShape="1">
          <a:blip r:embed="rId3"/>
          <a:srcRect l="54650" t="37592" r="3350" b="25075"/>
          <a:stretch/>
        </p:blipFill>
        <p:spPr>
          <a:xfrm>
            <a:off x="4067944" y="1131590"/>
            <a:ext cx="5040560" cy="2520280"/>
          </a:xfrm>
          <a:prstGeom prst="rect">
            <a:avLst/>
          </a:prstGeom>
        </p:spPr>
      </p:pic>
    </p:spTree>
    <p:extLst>
      <p:ext uri="{BB962C8B-B14F-4D97-AF65-F5344CB8AC3E}">
        <p14:creationId xmlns:p14="http://schemas.microsoft.com/office/powerpoint/2010/main" val="1324286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288"/>
            <a:ext cx="8640960" cy="469230"/>
          </a:xfrm>
        </p:spPr>
        <p:txBody>
          <a:bodyPr/>
          <a:lstStyle/>
          <a:p>
            <a:r>
              <a:rPr lang="en-US" dirty="0" smtClean="0"/>
              <a:t>SOLPS-ITER sample code walk-about (X)</a:t>
            </a:r>
            <a:endParaRPr lang="en-GB" dirty="0"/>
          </a:p>
        </p:txBody>
      </p:sp>
      <p:pic>
        <p:nvPicPr>
          <p:cNvPr id="4" name="Picture 3"/>
          <p:cNvPicPr>
            <a:picLocks noChangeAspect="1"/>
          </p:cNvPicPr>
          <p:nvPr/>
        </p:nvPicPr>
        <p:blipFill rotWithShape="1">
          <a:blip r:embed="rId2"/>
          <a:srcRect l="55124" t="11667" r="13376" b="34667"/>
          <a:stretch/>
        </p:blipFill>
        <p:spPr>
          <a:xfrm>
            <a:off x="179512" y="965238"/>
            <a:ext cx="3606662" cy="3456384"/>
          </a:xfrm>
          <a:prstGeom prst="rect">
            <a:avLst/>
          </a:prstGeom>
        </p:spPr>
      </p:pic>
      <p:sp>
        <p:nvSpPr>
          <p:cNvPr id="5" name="TextBox 4"/>
          <p:cNvSpPr txBox="1"/>
          <p:nvPr/>
        </p:nvSpPr>
        <p:spPr>
          <a:xfrm>
            <a:off x="2882910" y="597917"/>
            <a:ext cx="3757760" cy="461665"/>
          </a:xfrm>
          <a:prstGeom prst="rect">
            <a:avLst/>
          </a:prstGeom>
          <a:noFill/>
          <a:ln w="9525">
            <a:solidFill>
              <a:schemeClr val="tx1"/>
            </a:solidFill>
          </a:ln>
        </p:spPr>
        <p:txBody>
          <a:bodyPr wrap="none" rtlCol="0">
            <a:spAutoFit/>
          </a:bodyPr>
          <a:lstStyle/>
          <a:p>
            <a:r>
              <a:rPr lang="en-US" sz="1200" dirty="0" smtClean="0">
                <a:latin typeface="+mn-lt"/>
              </a:rPr>
              <a:t>Filling in the GGD 1-D edges information (continued)</a:t>
            </a:r>
          </a:p>
          <a:p>
            <a:pPr algn="ctr"/>
            <a:r>
              <a:rPr lang="en-US" sz="1200" i="1" dirty="0" smtClean="0">
                <a:latin typeface="+mn-lt"/>
              </a:rPr>
              <a:t>x</a:t>
            </a:r>
            <a:r>
              <a:rPr lang="en-US" sz="1200" dirty="0" smtClean="0">
                <a:latin typeface="+mn-lt"/>
              </a:rPr>
              <a:t>-aligned edges</a:t>
            </a:r>
            <a:endParaRPr lang="en-GB" sz="1200" dirty="0" err="1" smtClean="0">
              <a:latin typeface="+mn-lt"/>
            </a:endParaRPr>
          </a:p>
        </p:txBody>
      </p:sp>
      <p:pic>
        <p:nvPicPr>
          <p:cNvPr id="6" name="Picture 5"/>
          <p:cNvPicPr>
            <a:picLocks noChangeAspect="1"/>
          </p:cNvPicPr>
          <p:nvPr/>
        </p:nvPicPr>
        <p:blipFill rotWithShape="1">
          <a:blip r:embed="rId3"/>
          <a:srcRect l="56437" t="15450" r="9439" b="23884"/>
          <a:stretch/>
        </p:blipFill>
        <p:spPr>
          <a:xfrm>
            <a:off x="4427984" y="1131590"/>
            <a:ext cx="3384376" cy="3384376"/>
          </a:xfrm>
          <a:prstGeom prst="rect">
            <a:avLst/>
          </a:prstGeom>
        </p:spPr>
      </p:pic>
    </p:spTree>
    <p:extLst>
      <p:ext uri="{BB962C8B-B14F-4D97-AF65-F5344CB8AC3E}">
        <p14:creationId xmlns:p14="http://schemas.microsoft.com/office/powerpoint/2010/main" val="2930679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93" y="0"/>
            <a:ext cx="8331414" cy="469230"/>
          </a:xfrm>
        </p:spPr>
        <p:txBody>
          <a:bodyPr/>
          <a:lstStyle/>
          <a:p>
            <a:r>
              <a:rPr lang="en-US" dirty="0" smtClean="0"/>
              <a:t>SOLPS-ITER sample code walk-about (XI)</a:t>
            </a:r>
            <a:endParaRPr lang="en-GB" dirty="0"/>
          </a:p>
        </p:txBody>
      </p:sp>
      <p:pic>
        <p:nvPicPr>
          <p:cNvPr id="4" name="Picture 3"/>
          <p:cNvPicPr>
            <a:picLocks noChangeAspect="1"/>
          </p:cNvPicPr>
          <p:nvPr/>
        </p:nvPicPr>
        <p:blipFill rotWithShape="1">
          <a:blip r:embed="rId2"/>
          <a:srcRect l="55124" t="25666" r="9439" b="32334"/>
          <a:stretch/>
        </p:blipFill>
        <p:spPr>
          <a:xfrm>
            <a:off x="107504" y="1010645"/>
            <a:ext cx="4791192" cy="3194128"/>
          </a:xfrm>
          <a:prstGeom prst="rect">
            <a:avLst/>
          </a:prstGeom>
        </p:spPr>
      </p:pic>
      <p:sp>
        <p:nvSpPr>
          <p:cNvPr id="5" name="TextBox 4"/>
          <p:cNvSpPr txBox="1"/>
          <p:nvPr/>
        </p:nvSpPr>
        <p:spPr>
          <a:xfrm>
            <a:off x="3267797" y="673766"/>
            <a:ext cx="2898550" cy="276999"/>
          </a:xfrm>
          <a:prstGeom prst="rect">
            <a:avLst/>
          </a:prstGeom>
          <a:noFill/>
          <a:ln w="9525">
            <a:solidFill>
              <a:schemeClr val="tx1"/>
            </a:solidFill>
          </a:ln>
        </p:spPr>
        <p:txBody>
          <a:bodyPr wrap="none" rtlCol="0">
            <a:spAutoFit/>
          </a:bodyPr>
          <a:lstStyle/>
          <a:p>
            <a:r>
              <a:rPr lang="en-US" sz="1200" dirty="0" smtClean="0">
                <a:latin typeface="+mn-lt"/>
              </a:rPr>
              <a:t>Filling in the GGD 2-D faces information</a:t>
            </a:r>
            <a:endParaRPr lang="en-GB" sz="1200" dirty="0" err="1" smtClean="0">
              <a:latin typeface="+mn-lt"/>
            </a:endParaRPr>
          </a:p>
        </p:txBody>
      </p:sp>
      <p:pic>
        <p:nvPicPr>
          <p:cNvPr id="8" name="Picture 7"/>
          <p:cNvPicPr>
            <a:picLocks noChangeAspect="1"/>
          </p:cNvPicPr>
          <p:nvPr/>
        </p:nvPicPr>
        <p:blipFill rotWithShape="1">
          <a:blip r:embed="rId3"/>
          <a:srcRect l="55124" t="19869" r="9439" b="38131"/>
          <a:stretch/>
        </p:blipFill>
        <p:spPr>
          <a:xfrm>
            <a:off x="4716016" y="1022268"/>
            <a:ext cx="4268436" cy="2845626"/>
          </a:xfrm>
          <a:prstGeom prst="rect">
            <a:avLst/>
          </a:prstGeom>
        </p:spPr>
      </p:pic>
    </p:spTree>
    <p:extLst>
      <p:ext uri="{BB962C8B-B14F-4D97-AF65-F5344CB8AC3E}">
        <p14:creationId xmlns:p14="http://schemas.microsoft.com/office/powerpoint/2010/main" val="1009277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IMAS definitions</a:t>
            </a:r>
            <a:endParaRPr lang="en-GB" dirty="0"/>
          </a:p>
        </p:txBody>
      </p:sp>
      <p:sp>
        <p:nvSpPr>
          <p:cNvPr id="3" name="Content Placeholder 2"/>
          <p:cNvSpPr>
            <a:spLocks noGrp="1"/>
          </p:cNvSpPr>
          <p:nvPr>
            <p:ph idx="1"/>
          </p:nvPr>
        </p:nvSpPr>
        <p:spPr>
          <a:xfrm>
            <a:off x="251520" y="627534"/>
            <a:ext cx="8723402" cy="3960440"/>
          </a:xfrm>
        </p:spPr>
        <p:txBody>
          <a:bodyPr/>
          <a:lstStyle/>
          <a:p>
            <a:r>
              <a:rPr lang="en-US" sz="1600" dirty="0"/>
              <a:t>An </a:t>
            </a:r>
            <a:r>
              <a:rPr lang="en-US" sz="1600" b="1" dirty="0"/>
              <a:t>IDS</a:t>
            </a:r>
            <a:r>
              <a:rPr lang="en-US" sz="1600" dirty="0"/>
              <a:t> (Interface Data Structure</a:t>
            </a:r>
            <a:r>
              <a:rPr lang="en-US" sz="1600" dirty="0" smtClean="0"/>
              <a:t>) is a self-contained data structure related to a particular system or plasma description. It is the basic unit of IMAS.</a:t>
            </a:r>
            <a:endParaRPr lang="en-GB" sz="1600" dirty="0"/>
          </a:p>
          <a:p>
            <a:r>
              <a:rPr lang="en-US" sz="1600" dirty="0" smtClean="0"/>
              <a:t>An IMAS </a:t>
            </a:r>
            <a:r>
              <a:rPr lang="en-US" sz="1600" b="1" dirty="0" smtClean="0"/>
              <a:t>data-entry</a:t>
            </a:r>
            <a:r>
              <a:rPr lang="en-US" sz="1600" dirty="0" smtClean="0"/>
              <a:t> is a set of IDSs related to the same plasma scenario. When MDS+ storage is used, it is comprised of a set of files with the same </a:t>
            </a:r>
            <a:r>
              <a:rPr lang="en-US" sz="1600" dirty="0" err="1" smtClean="0"/>
              <a:t>basename</a:t>
            </a:r>
            <a:r>
              <a:rPr lang="en-US" sz="1600" dirty="0" smtClean="0"/>
              <a:t> and suffixes </a:t>
            </a:r>
            <a:r>
              <a:rPr lang="en-US" sz="1600" dirty="0" smtClean="0">
                <a:latin typeface="Gadugi" panose="020B0502040204020203" pitchFamily="34" charset="0"/>
                <a:ea typeface="Gadugi" panose="020B0502040204020203" pitchFamily="34" charset="0"/>
              </a:rPr>
              <a:t>.tree</a:t>
            </a:r>
            <a:r>
              <a:rPr lang="en-US" sz="1600" dirty="0" smtClean="0"/>
              <a:t>, </a:t>
            </a:r>
            <a:r>
              <a:rPr lang="en-US" sz="1600" dirty="0" smtClean="0">
                <a:latin typeface="Gadugi" panose="020B0502040204020203" pitchFamily="34" charset="0"/>
                <a:ea typeface="Gadugi" panose="020B0502040204020203" pitchFamily="34" charset="0"/>
              </a:rPr>
              <a:t>.characteristics</a:t>
            </a:r>
            <a:r>
              <a:rPr lang="en-US" sz="1600" dirty="0" smtClean="0"/>
              <a:t>, </a:t>
            </a:r>
            <a:r>
              <a:rPr lang="en-US" sz="1600" dirty="0" smtClean="0">
                <a:latin typeface="Gadugi" panose="020B0502040204020203" pitchFamily="34" charset="0"/>
                <a:ea typeface="Gadugi" panose="020B0502040204020203" pitchFamily="34" charset="0"/>
              </a:rPr>
              <a:t>.</a:t>
            </a:r>
            <a:r>
              <a:rPr lang="en-US" sz="1600" dirty="0" err="1" smtClean="0">
                <a:latin typeface="Gadugi" panose="020B0502040204020203" pitchFamily="34" charset="0"/>
                <a:ea typeface="Gadugi" panose="020B0502040204020203" pitchFamily="34" charset="0"/>
              </a:rPr>
              <a:t>datafile</a:t>
            </a:r>
            <a:r>
              <a:rPr lang="en-US" sz="1600" dirty="0" smtClean="0"/>
              <a:t>. The </a:t>
            </a:r>
            <a:r>
              <a:rPr lang="en-US" sz="1600" dirty="0" err="1" smtClean="0"/>
              <a:t>basename</a:t>
            </a:r>
            <a:r>
              <a:rPr lang="en-US" sz="1600" dirty="0" smtClean="0"/>
              <a:t> uniquely defines the scenario. Currently uses shot and run numbers, but moving to a </a:t>
            </a:r>
            <a:r>
              <a:rPr lang="en-US" sz="1600" dirty="0"/>
              <a:t>unique ID system (</a:t>
            </a:r>
            <a:r>
              <a:rPr lang="en-US" sz="1600" dirty="0" err="1" smtClean="0"/>
              <a:t>SimDB</a:t>
            </a:r>
            <a:r>
              <a:rPr lang="en-US" sz="1600" dirty="0" smtClean="0"/>
              <a:t>).</a:t>
            </a:r>
          </a:p>
          <a:p>
            <a:r>
              <a:rPr lang="en-US" sz="1600" dirty="0" smtClean="0"/>
              <a:t>Within each IDS, we have a hierarchical tree structure. Some of these structures are identical in all IDSs, such as </a:t>
            </a:r>
            <a:r>
              <a:rPr lang="en-US" sz="1600" dirty="0" err="1" smtClean="0">
                <a:latin typeface="Gadugi" panose="020B0502040204020203" pitchFamily="34" charset="0"/>
                <a:ea typeface="Gadugi" panose="020B0502040204020203" pitchFamily="34" charset="0"/>
              </a:rPr>
              <a:t>ids_properties</a:t>
            </a:r>
            <a:r>
              <a:rPr lang="en-US" sz="1600" dirty="0" smtClean="0"/>
              <a:t>, </a:t>
            </a:r>
            <a:r>
              <a:rPr lang="en-US" sz="1600" dirty="0" smtClean="0">
                <a:latin typeface="Gadugi" panose="020B0502040204020203" pitchFamily="34" charset="0"/>
                <a:ea typeface="Gadugi" panose="020B0502040204020203" pitchFamily="34" charset="0"/>
              </a:rPr>
              <a:t>code</a:t>
            </a:r>
            <a:r>
              <a:rPr lang="en-US" sz="1600" dirty="0" smtClean="0"/>
              <a:t> and a </a:t>
            </a:r>
            <a:r>
              <a:rPr lang="en-US" sz="1600" dirty="0" smtClean="0">
                <a:latin typeface="Gadugi" panose="020B0502040204020203" pitchFamily="34" charset="0"/>
                <a:ea typeface="Gadugi" panose="020B0502040204020203" pitchFamily="34" charset="0"/>
              </a:rPr>
              <a:t>time</a:t>
            </a:r>
            <a:r>
              <a:rPr lang="en-US" sz="1600" dirty="0" smtClean="0"/>
              <a:t> base.</a:t>
            </a:r>
          </a:p>
          <a:p>
            <a:r>
              <a:rPr lang="en-US" sz="1600" dirty="0" smtClean="0"/>
              <a:t>The </a:t>
            </a:r>
            <a:r>
              <a:rPr lang="en-US" sz="1600" b="1" dirty="0" smtClean="0"/>
              <a:t>AL</a:t>
            </a:r>
            <a:r>
              <a:rPr lang="en-US" sz="1600" dirty="0" smtClean="0"/>
              <a:t> (Access Layer) is used to store and fetch IDS data. It performs a certain number of sanity checks on the fly. See </a:t>
            </a:r>
            <a:r>
              <a:rPr lang="en-US" sz="1600" dirty="0" smtClean="0">
                <a:hlinkClick r:id="rId2"/>
              </a:rPr>
              <a:t>imas.iter.org</a:t>
            </a:r>
            <a:r>
              <a:rPr lang="en-US" sz="1600" dirty="0"/>
              <a:t> </a:t>
            </a:r>
            <a:r>
              <a:rPr lang="en-US" sz="1600" dirty="0" smtClean="0"/>
              <a:t>(</a:t>
            </a:r>
            <a:r>
              <a:rPr lang="en-US" sz="1600" i="1" dirty="0" smtClean="0"/>
              <a:t>watch</a:t>
            </a:r>
            <a:r>
              <a:rPr lang="en-US" sz="1600" dirty="0" smtClean="0"/>
              <a:t> it </a:t>
            </a:r>
            <a:r>
              <a:rPr lang="en-US" sz="1600" dirty="0"/>
              <a:t>to </a:t>
            </a:r>
            <a:r>
              <a:rPr lang="en-US" sz="1600" dirty="0" smtClean="0"/>
              <a:t>get notified of new versions) and </a:t>
            </a:r>
            <a:r>
              <a:rPr lang="en-US" sz="1600" dirty="0"/>
              <a:t>in </a:t>
            </a:r>
            <a:r>
              <a:rPr lang="en-US" sz="1600" dirty="0">
                <a:hlinkClick r:id="rId3"/>
              </a:rPr>
              <a:t>ITER_D_YSQENW</a:t>
            </a:r>
            <a:r>
              <a:rPr lang="en-US" sz="1600" dirty="0"/>
              <a:t>.</a:t>
            </a:r>
            <a:endParaRPr lang="en-US" sz="1600" dirty="0" smtClean="0"/>
          </a:p>
          <a:p>
            <a:pPr algn="l"/>
            <a:r>
              <a:rPr lang="en-US" sz="1600" dirty="0" smtClean="0"/>
              <a:t>The full description of the Data Dictionary is available at </a:t>
            </a:r>
            <a:r>
              <a:rPr lang="en-US" sz="1600" dirty="0" smtClean="0">
                <a:hlinkClick r:id="rId4"/>
              </a:rPr>
              <a:t>https://confluence.iter.org/display/IMP/Data+Model</a:t>
            </a:r>
            <a:r>
              <a:rPr lang="en-US" sz="1600" dirty="0" smtClean="0"/>
              <a:t>. As it evolves with user requests, flexible coding is advised (e.g. with compiler pragmas).</a:t>
            </a:r>
          </a:p>
          <a:p>
            <a:pPr algn="l"/>
            <a:r>
              <a:rPr lang="en-US" sz="1600" dirty="0" smtClean="0"/>
              <a:t>All units are MKS, except plasma temperatures in eV. </a:t>
            </a:r>
          </a:p>
        </p:txBody>
      </p:sp>
    </p:spTree>
    <p:extLst>
      <p:ext uri="{BB962C8B-B14F-4D97-AF65-F5344CB8AC3E}">
        <p14:creationId xmlns:p14="http://schemas.microsoft.com/office/powerpoint/2010/main" val="1030789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26" y="14288"/>
            <a:ext cx="8382554" cy="469230"/>
          </a:xfrm>
        </p:spPr>
        <p:txBody>
          <a:bodyPr/>
          <a:lstStyle/>
          <a:p>
            <a:r>
              <a:rPr lang="en-US" dirty="0" smtClean="0"/>
              <a:t>SOLPS-ITER sample code walk-about (XII)</a:t>
            </a:r>
            <a:endParaRPr lang="en-GB" dirty="0"/>
          </a:p>
        </p:txBody>
      </p:sp>
      <p:pic>
        <p:nvPicPr>
          <p:cNvPr id="4" name="Picture 3"/>
          <p:cNvPicPr>
            <a:picLocks noChangeAspect="1"/>
          </p:cNvPicPr>
          <p:nvPr/>
        </p:nvPicPr>
        <p:blipFill rotWithShape="1">
          <a:blip r:embed="rId2"/>
          <a:srcRect l="55124" t="18666" r="6814" b="34668"/>
          <a:stretch/>
        </p:blipFill>
        <p:spPr>
          <a:xfrm>
            <a:off x="35496" y="1275606"/>
            <a:ext cx="4802934" cy="3312368"/>
          </a:xfrm>
          <a:prstGeom prst="rect">
            <a:avLst/>
          </a:prstGeom>
        </p:spPr>
      </p:pic>
      <p:sp>
        <p:nvSpPr>
          <p:cNvPr id="5" name="TextBox 4"/>
          <p:cNvSpPr txBox="1"/>
          <p:nvPr/>
        </p:nvSpPr>
        <p:spPr>
          <a:xfrm>
            <a:off x="2843808" y="673766"/>
            <a:ext cx="3708066" cy="276999"/>
          </a:xfrm>
          <a:prstGeom prst="rect">
            <a:avLst/>
          </a:prstGeom>
          <a:noFill/>
          <a:ln w="9525">
            <a:solidFill>
              <a:schemeClr val="tx1"/>
            </a:solidFill>
          </a:ln>
        </p:spPr>
        <p:txBody>
          <a:bodyPr wrap="none" rtlCol="0">
            <a:spAutoFit/>
          </a:bodyPr>
          <a:lstStyle/>
          <a:p>
            <a:r>
              <a:rPr lang="en-US" sz="1200" dirty="0" smtClean="0">
                <a:latin typeface="+mn-lt"/>
              </a:rPr>
              <a:t>Filling in the GGD 2-D faces information (continued)</a:t>
            </a:r>
            <a:endParaRPr lang="en-GB" sz="1200" dirty="0" err="1" smtClean="0">
              <a:latin typeface="+mn-lt"/>
            </a:endParaRPr>
          </a:p>
        </p:txBody>
      </p:sp>
      <p:pic>
        <p:nvPicPr>
          <p:cNvPr id="6" name="Picture 5"/>
          <p:cNvPicPr>
            <a:picLocks noChangeAspect="1"/>
          </p:cNvPicPr>
          <p:nvPr/>
        </p:nvPicPr>
        <p:blipFill rotWithShape="1">
          <a:blip r:embed="rId3"/>
          <a:srcRect l="56437" t="12667" r="10751" b="22000"/>
          <a:stretch/>
        </p:blipFill>
        <p:spPr>
          <a:xfrm>
            <a:off x="4838430" y="995738"/>
            <a:ext cx="3333970" cy="3734046"/>
          </a:xfrm>
          <a:prstGeom prst="rect">
            <a:avLst/>
          </a:prstGeom>
        </p:spPr>
      </p:pic>
    </p:spTree>
    <p:extLst>
      <p:ext uri="{BB962C8B-B14F-4D97-AF65-F5344CB8AC3E}">
        <p14:creationId xmlns:p14="http://schemas.microsoft.com/office/powerpoint/2010/main" val="296897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50" y="14288"/>
            <a:ext cx="8475430" cy="469230"/>
          </a:xfrm>
        </p:spPr>
        <p:txBody>
          <a:bodyPr/>
          <a:lstStyle/>
          <a:p>
            <a:r>
              <a:rPr lang="en-US" dirty="0" smtClean="0"/>
              <a:t>SOLPS-ITER sample code walk-about (XIII)</a:t>
            </a:r>
            <a:endParaRPr lang="en-GB" dirty="0"/>
          </a:p>
        </p:txBody>
      </p:sp>
      <p:sp>
        <p:nvSpPr>
          <p:cNvPr id="4" name="TextBox 3"/>
          <p:cNvSpPr txBox="1"/>
          <p:nvPr/>
        </p:nvSpPr>
        <p:spPr>
          <a:xfrm>
            <a:off x="2843808" y="597917"/>
            <a:ext cx="3708066" cy="461665"/>
          </a:xfrm>
          <a:prstGeom prst="rect">
            <a:avLst/>
          </a:prstGeom>
          <a:noFill/>
          <a:ln w="9525">
            <a:solidFill>
              <a:schemeClr val="tx1"/>
            </a:solidFill>
          </a:ln>
        </p:spPr>
        <p:txBody>
          <a:bodyPr wrap="none" rtlCol="0">
            <a:spAutoFit/>
          </a:bodyPr>
          <a:lstStyle/>
          <a:p>
            <a:r>
              <a:rPr lang="en-US" sz="1200" dirty="0" smtClean="0">
                <a:latin typeface="+mn-lt"/>
              </a:rPr>
              <a:t>Filling in the GGD 2-D faces information (continued)</a:t>
            </a:r>
          </a:p>
          <a:p>
            <a:pPr algn="ctr"/>
            <a:r>
              <a:rPr lang="en-US" sz="1200" dirty="0" smtClean="0">
                <a:latin typeface="+mn-lt"/>
              </a:rPr>
              <a:t>Assigning nodes that form the face</a:t>
            </a:r>
            <a:endParaRPr lang="en-GB" sz="1200" dirty="0" err="1" smtClean="0">
              <a:latin typeface="+mn-lt"/>
            </a:endParaRPr>
          </a:p>
        </p:txBody>
      </p:sp>
      <p:pic>
        <p:nvPicPr>
          <p:cNvPr id="5" name="Picture 4"/>
          <p:cNvPicPr>
            <a:picLocks noChangeAspect="1"/>
          </p:cNvPicPr>
          <p:nvPr/>
        </p:nvPicPr>
        <p:blipFill rotWithShape="1">
          <a:blip r:embed="rId2"/>
          <a:srcRect l="55124" t="25666" r="5502" b="30001"/>
          <a:stretch/>
        </p:blipFill>
        <p:spPr>
          <a:xfrm>
            <a:off x="0" y="1173981"/>
            <a:ext cx="3638299" cy="2304256"/>
          </a:xfrm>
          <a:prstGeom prst="rect">
            <a:avLst/>
          </a:prstGeom>
        </p:spPr>
      </p:pic>
      <p:pic>
        <p:nvPicPr>
          <p:cNvPr id="6" name="Picture 5"/>
          <p:cNvPicPr>
            <a:picLocks noChangeAspect="1"/>
          </p:cNvPicPr>
          <p:nvPr/>
        </p:nvPicPr>
        <p:blipFill rotWithShape="1">
          <a:blip r:embed="rId3"/>
          <a:srcRect l="55814" t="13620" r="10547" b="37653"/>
          <a:stretch/>
        </p:blipFill>
        <p:spPr>
          <a:xfrm>
            <a:off x="3431064" y="1173981"/>
            <a:ext cx="2827950" cy="2304257"/>
          </a:xfrm>
          <a:prstGeom prst="rect">
            <a:avLst/>
          </a:prstGeom>
        </p:spPr>
      </p:pic>
      <p:pic>
        <p:nvPicPr>
          <p:cNvPr id="7" name="Picture 6"/>
          <p:cNvPicPr>
            <a:picLocks noChangeAspect="1"/>
          </p:cNvPicPr>
          <p:nvPr/>
        </p:nvPicPr>
        <p:blipFill rotWithShape="1">
          <a:blip r:embed="rId4"/>
          <a:srcRect l="55124" t="18666" r="13376" b="51001"/>
          <a:stretch/>
        </p:blipFill>
        <p:spPr>
          <a:xfrm>
            <a:off x="6259014" y="1534021"/>
            <a:ext cx="2846372" cy="1541785"/>
          </a:xfrm>
          <a:prstGeom prst="rect">
            <a:avLst/>
          </a:prstGeom>
        </p:spPr>
      </p:pic>
    </p:spTree>
    <p:extLst>
      <p:ext uri="{BB962C8B-B14F-4D97-AF65-F5344CB8AC3E}">
        <p14:creationId xmlns:p14="http://schemas.microsoft.com/office/powerpoint/2010/main" val="2611029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288"/>
            <a:ext cx="8568952" cy="469230"/>
          </a:xfrm>
        </p:spPr>
        <p:txBody>
          <a:bodyPr/>
          <a:lstStyle/>
          <a:p>
            <a:r>
              <a:rPr lang="en-US" dirty="0" smtClean="0"/>
              <a:t>SOLPS-ITER sample code walk-about (XIV)</a:t>
            </a:r>
            <a:endParaRPr lang="en-GB" dirty="0"/>
          </a:p>
        </p:txBody>
      </p:sp>
      <p:pic>
        <p:nvPicPr>
          <p:cNvPr id="4" name="Picture 3"/>
          <p:cNvPicPr>
            <a:picLocks noChangeAspect="1"/>
          </p:cNvPicPr>
          <p:nvPr/>
        </p:nvPicPr>
        <p:blipFill rotWithShape="1">
          <a:blip r:embed="rId2"/>
          <a:srcRect l="54460" t="14001" r="3541" b="23001"/>
          <a:stretch/>
        </p:blipFill>
        <p:spPr>
          <a:xfrm>
            <a:off x="251520" y="843558"/>
            <a:ext cx="4523169" cy="3816424"/>
          </a:xfrm>
          <a:prstGeom prst="rect">
            <a:avLst/>
          </a:prstGeom>
        </p:spPr>
      </p:pic>
      <p:sp>
        <p:nvSpPr>
          <p:cNvPr id="5" name="TextBox 4"/>
          <p:cNvSpPr txBox="1"/>
          <p:nvPr/>
        </p:nvSpPr>
        <p:spPr>
          <a:xfrm>
            <a:off x="2899042" y="582360"/>
            <a:ext cx="3289683" cy="276999"/>
          </a:xfrm>
          <a:prstGeom prst="rect">
            <a:avLst/>
          </a:prstGeom>
          <a:noFill/>
          <a:ln w="9525">
            <a:solidFill>
              <a:schemeClr val="tx1"/>
            </a:solidFill>
          </a:ln>
        </p:spPr>
        <p:txBody>
          <a:bodyPr wrap="none" rtlCol="0">
            <a:spAutoFit/>
          </a:bodyPr>
          <a:lstStyle/>
          <a:p>
            <a:pPr algn="ctr"/>
            <a:r>
              <a:rPr lang="en-US" sz="1200" dirty="0" smtClean="0">
                <a:latin typeface="+mn-lt"/>
              </a:rPr>
              <a:t>Filling in the GGD toroidal space information</a:t>
            </a:r>
            <a:endParaRPr lang="en-GB" sz="1200" dirty="0" err="1" smtClean="0">
              <a:latin typeface="+mn-lt"/>
            </a:endParaRPr>
          </a:p>
        </p:txBody>
      </p:sp>
      <p:sp>
        <p:nvSpPr>
          <p:cNvPr id="7" name="TextBox 6"/>
          <p:cNvSpPr txBox="1"/>
          <p:nvPr/>
        </p:nvSpPr>
        <p:spPr>
          <a:xfrm>
            <a:off x="4774689" y="1947587"/>
            <a:ext cx="2632452" cy="461665"/>
          </a:xfrm>
          <a:prstGeom prst="rect">
            <a:avLst/>
          </a:prstGeom>
          <a:noFill/>
          <a:ln w="9525">
            <a:solidFill>
              <a:schemeClr val="tx1"/>
            </a:solidFill>
          </a:ln>
        </p:spPr>
        <p:txBody>
          <a:bodyPr wrap="none" rtlCol="0">
            <a:spAutoFit/>
          </a:bodyPr>
          <a:lstStyle/>
          <a:p>
            <a:pPr algn="ctr"/>
            <a:r>
              <a:rPr lang="en-US" sz="1200" dirty="0" smtClean="0">
                <a:latin typeface="+mn-lt"/>
              </a:rPr>
              <a:t>Grid Service Library (GSL) call</a:t>
            </a:r>
          </a:p>
          <a:p>
            <a:r>
              <a:rPr lang="en-US" sz="1200" dirty="0" smtClean="0">
                <a:latin typeface="+mn-lt"/>
              </a:rPr>
              <a:t>Can be used for “simple” 1D spaces</a:t>
            </a:r>
            <a:endParaRPr lang="en-GB" sz="1200" dirty="0" err="1" smtClean="0">
              <a:latin typeface="+mn-lt"/>
            </a:endParaRPr>
          </a:p>
        </p:txBody>
      </p:sp>
      <p:cxnSp>
        <p:nvCxnSpPr>
          <p:cNvPr id="9" name="Straight Arrow Connector 8"/>
          <p:cNvCxnSpPr/>
          <p:nvPr/>
        </p:nvCxnSpPr>
        <p:spPr bwMode="auto">
          <a:xfrm flipH="1" flipV="1">
            <a:off x="2339752" y="1995686"/>
            <a:ext cx="2434938" cy="720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1261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8"/>
            <a:ext cx="8496944" cy="469230"/>
          </a:xfrm>
        </p:spPr>
        <p:txBody>
          <a:bodyPr/>
          <a:lstStyle/>
          <a:p>
            <a:r>
              <a:rPr lang="en-US" dirty="0" smtClean="0"/>
              <a:t>SOLPS-ITER sample code walk-about (XV)</a:t>
            </a:r>
            <a:endParaRPr lang="en-GB" dirty="0"/>
          </a:p>
        </p:txBody>
      </p:sp>
      <p:pic>
        <p:nvPicPr>
          <p:cNvPr id="4" name="Picture 3"/>
          <p:cNvPicPr>
            <a:picLocks noChangeAspect="1"/>
          </p:cNvPicPr>
          <p:nvPr/>
        </p:nvPicPr>
        <p:blipFill rotWithShape="1">
          <a:blip r:embed="rId2"/>
          <a:srcRect l="53598" t="16269" r="11107" b="20736"/>
          <a:stretch/>
        </p:blipFill>
        <p:spPr>
          <a:xfrm>
            <a:off x="179512" y="987574"/>
            <a:ext cx="3514544" cy="3528392"/>
          </a:xfrm>
          <a:prstGeom prst="rect">
            <a:avLst/>
          </a:prstGeom>
        </p:spPr>
      </p:pic>
      <p:sp>
        <p:nvSpPr>
          <p:cNvPr id="5" name="TextBox 4"/>
          <p:cNvSpPr txBox="1"/>
          <p:nvPr/>
        </p:nvSpPr>
        <p:spPr>
          <a:xfrm>
            <a:off x="2843808" y="597917"/>
            <a:ext cx="3033203" cy="276999"/>
          </a:xfrm>
          <a:prstGeom prst="rect">
            <a:avLst/>
          </a:prstGeom>
          <a:noFill/>
          <a:ln w="9525">
            <a:solidFill>
              <a:schemeClr val="tx1"/>
            </a:solidFill>
          </a:ln>
        </p:spPr>
        <p:txBody>
          <a:bodyPr wrap="none" rtlCol="0">
            <a:spAutoFit/>
          </a:bodyPr>
          <a:lstStyle/>
          <a:p>
            <a:r>
              <a:rPr lang="en-US" sz="1200" dirty="0" smtClean="0">
                <a:latin typeface="+mn-lt"/>
              </a:rPr>
              <a:t>Filling in the GGD </a:t>
            </a:r>
            <a:r>
              <a:rPr lang="en-US" sz="1200" dirty="0" err="1" smtClean="0">
                <a:latin typeface="Gadugi" panose="020B0502040204020203" pitchFamily="34" charset="0"/>
                <a:ea typeface="Gadugi" panose="020B0502040204020203" pitchFamily="34" charset="0"/>
              </a:rPr>
              <a:t>grid_subset</a:t>
            </a:r>
            <a:r>
              <a:rPr lang="en-US" sz="1200" dirty="0" smtClean="0">
                <a:latin typeface="+mn-lt"/>
              </a:rPr>
              <a:t> information</a:t>
            </a:r>
          </a:p>
        </p:txBody>
      </p:sp>
      <p:pic>
        <p:nvPicPr>
          <p:cNvPr id="6" name="Picture 5"/>
          <p:cNvPicPr>
            <a:picLocks noChangeAspect="1"/>
          </p:cNvPicPr>
          <p:nvPr/>
        </p:nvPicPr>
        <p:blipFill rotWithShape="1">
          <a:blip r:embed="rId3"/>
          <a:srcRect l="55124" t="22317" r="10751" b="17017"/>
          <a:stretch/>
        </p:blipFill>
        <p:spPr>
          <a:xfrm>
            <a:off x="3707904" y="987574"/>
            <a:ext cx="3528392" cy="3528392"/>
          </a:xfrm>
          <a:prstGeom prst="rect">
            <a:avLst/>
          </a:prstGeom>
        </p:spPr>
      </p:pic>
      <p:sp>
        <p:nvSpPr>
          <p:cNvPr id="7" name="TextBox 6"/>
          <p:cNvSpPr txBox="1"/>
          <p:nvPr/>
        </p:nvSpPr>
        <p:spPr>
          <a:xfrm>
            <a:off x="7236296" y="1491630"/>
            <a:ext cx="1800200" cy="830997"/>
          </a:xfrm>
          <a:prstGeom prst="rect">
            <a:avLst/>
          </a:prstGeom>
          <a:noFill/>
          <a:ln w="9525">
            <a:solidFill>
              <a:schemeClr val="tx1"/>
            </a:solidFill>
          </a:ln>
        </p:spPr>
        <p:txBody>
          <a:bodyPr wrap="square" rtlCol="0">
            <a:spAutoFit/>
          </a:bodyPr>
          <a:lstStyle/>
          <a:p>
            <a:pPr algn="ctr"/>
            <a:r>
              <a:rPr lang="en-US" sz="1200" dirty="0" smtClean="0">
                <a:latin typeface="+mn-lt"/>
              </a:rPr>
              <a:t>GSL calls for building a</a:t>
            </a:r>
            <a:br>
              <a:rPr lang="en-US" sz="1200" dirty="0" smtClean="0">
                <a:latin typeface="+mn-lt"/>
              </a:rPr>
            </a:br>
            <a:r>
              <a:rPr lang="en-US" sz="1200" dirty="0" smtClean="0">
                <a:latin typeface="+mn-lt"/>
              </a:rPr>
              <a:t> generic grid subset containing all objects of a same class</a:t>
            </a:r>
          </a:p>
        </p:txBody>
      </p:sp>
      <p:cxnSp>
        <p:nvCxnSpPr>
          <p:cNvPr id="9" name="Straight Arrow Connector 8"/>
          <p:cNvCxnSpPr/>
          <p:nvPr/>
        </p:nvCxnSpPr>
        <p:spPr bwMode="auto">
          <a:xfrm flipH="1">
            <a:off x="6876256" y="1907128"/>
            <a:ext cx="36004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248220" y="3351769"/>
            <a:ext cx="1860284" cy="646331"/>
          </a:xfrm>
          <a:prstGeom prst="rect">
            <a:avLst/>
          </a:prstGeom>
          <a:noFill/>
          <a:ln w="9525">
            <a:solidFill>
              <a:schemeClr val="tx1"/>
            </a:solidFill>
          </a:ln>
        </p:spPr>
        <p:txBody>
          <a:bodyPr wrap="square" rtlCol="0">
            <a:spAutoFit/>
          </a:bodyPr>
          <a:lstStyle/>
          <a:p>
            <a:pPr algn="ctr"/>
            <a:r>
              <a:rPr lang="en-US" sz="1200" dirty="0" smtClean="0">
                <a:latin typeface="+mn-lt"/>
              </a:rPr>
              <a:t>GSL calls for building a</a:t>
            </a:r>
            <a:br>
              <a:rPr lang="en-US" sz="1200" dirty="0" smtClean="0">
                <a:latin typeface="+mn-lt"/>
              </a:rPr>
            </a:br>
            <a:r>
              <a:rPr lang="en-US" sz="1200" dirty="0" smtClean="0">
                <a:latin typeface="+mn-lt"/>
              </a:rPr>
              <a:t> grid subset containing a list of objects</a:t>
            </a:r>
          </a:p>
        </p:txBody>
      </p:sp>
      <p:cxnSp>
        <p:nvCxnSpPr>
          <p:cNvPr id="12" name="Straight Arrow Connector 11"/>
          <p:cNvCxnSpPr>
            <a:stCxn id="10" idx="1"/>
          </p:cNvCxnSpPr>
          <p:nvPr/>
        </p:nvCxnSpPr>
        <p:spPr bwMode="auto">
          <a:xfrm flipH="1" flipV="1">
            <a:off x="6804248" y="3507854"/>
            <a:ext cx="443972" cy="16708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stCxn id="10" idx="1"/>
          </p:cNvCxnSpPr>
          <p:nvPr/>
        </p:nvCxnSpPr>
        <p:spPr bwMode="auto">
          <a:xfrm flipH="1">
            <a:off x="6372200" y="3674935"/>
            <a:ext cx="876020" cy="26496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stCxn id="7" idx="1"/>
          </p:cNvCxnSpPr>
          <p:nvPr/>
        </p:nvCxnSpPr>
        <p:spPr bwMode="auto">
          <a:xfrm flipH="1">
            <a:off x="6660232" y="1907129"/>
            <a:ext cx="576064" cy="52060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8485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8"/>
            <a:ext cx="8568952" cy="469230"/>
          </a:xfrm>
        </p:spPr>
        <p:txBody>
          <a:bodyPr/>
          <a:lstStyle/>
          <a:p>
            <a:r>
              <a:rPr lang="en-US" dirty="0" smtClean="0"/>
              <a:t>SOLPS-ITER sample code walk-about (XVI)</a:t>
            </a:r>
            <a:endParaRPr lang="en-GB" dirty="0"/>
          </a:p>
        </p:txBody>
      </p:sp>
      <p:pic>
        <p:nvPicPr>
          <p:cNvPr id="4" name="Picture 3"/>
          <p:cNvPicPr>
            <a:picLocks noChangeAspect="1"/>
          </p:cNvPicPr>
          <p:nvPr/>
        </p:nvPicPr>
        <p:blipFill rotWithShape="1">
          <a:blip r:embed="rId2"/>
          <a:srcRect l="53811" t="16333" r="8127" b="34668"/>
          <a:stretch/>
        </p:blipFill>
        <p:spPr>
          <a:xfrm>
            <a:off x="35582" y="1008883"/>
            <a:ext cx="4574222" cy="3312368"/>
          </a:xfrm>
          <a:prstGeom prst="rect">
            <a:avLst/>
          </a:prstGeom>
        </p:spPr>
      </p:pic>
      <p:sp>
        <p:nvSpPr>
          <p:cNvPr id="5" name="TextBox 4"/>
          <p:cNvSpPr txBox="1"/>
          <p:nvPr/>
        </p:nvSpPr>
        <p:spPr>
          <a:xfrm>
            <a:off x="2843808" y="597917"/>
            <a:ext cx="2658100" cy="276999"/>
          </a:xfrm>
          <a:prstGeom prst="rect">
            <a:avLst/>
          </a:prstGeom>
          <a:noFill/>
          <a:ln w="9525">
            <a:solidFill>
              <a:schemeClr val="tx1"/>
            </a:solidFill>
          </a:ln>
        </p:spPr>
        <p:txBody>
          <a:bodyPr wrap="none" rtlCol="0">
            <a:spAutoFit/>
          </a:bodyPr>
          <a:lstStyle/>
          <a:p>
            <a:r>
              <a:rPr lang="en-US" sz="1200" dirty="0" smtClean="0">
                <a:latin typeface="+mn-lt"/>
              </a:rPr>
              <a:t>Creating private GGD </a:t>
            </a:r>
            <a:r>
              <a:rPr lang="en-US" sz="1200" dirty="0" err="1" smtClean="0">
                <a:latin typeface="Gadugi" panose="020B0502040204020203" pitchFamily="34" charset="0"/>
                <a:ea typeface="Gadugi" panose="020B0502040204020203" pitchFamily="34" charset="0"/>
              </a:rPr>
              <a:t>grid_subset</a:t>
            </a:r>
            <a:r>
              <a:rPr lang="en-US" sz="1200" dirty="0" err="1" smtClean="0">
                <a:latin typeface="+mn-lt"/>
              </a:rPr>
              <a:t>s</a:t>
            </a:r>
            <a:endParaRPr lang="en-US" sz="1200" dirty="0" smtClean="0">
              <a:latin typeface="+mn-lt"/>
            </a:endParaRPr>
          </a:p>
        </p:txBody>
      </p:sp>
      <p:pic>
        <p:nvPicPr>
          <p:cNvPr id="6" name="Picture 5"/>
          <p:cNvPicPr>
            <a:picLocks noChangeAspect="1"/>
          </p:cNvPicPr>
          <p:nvPr/>
        </p:nvPicPr>
        <p:blipFill rotWithShape="1">
          <a:blip r:embed="rId3"/>
          <a:srcRect l="55306" t="32666" r="6632" b="25334"/>
          <a:stretch/>
        </p:blipFill>
        <p:spPr>
          <a:xfrm>
            <a:off x="4499992" y="1019628"/>
            <a:ext cx="4588871" cy="2848265"/>
          </a:xfrm>
          <a:prstGeom prst="rect">
            <a:avLst/>
          </a:prstGeom>
        </p:spPr>
      </p:pic>
    </p:spTree>
    <p:extLst>
      <p:ext uri="{BB962C8B-B14F-4D97-AF65-F5344CB8AC3E}">
        <p14:creationId xmlns:p14="http://schemas.microsoft.com/office/powerpoint/2010/main" val="2994457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57749" t="38759" r="6814" b="23909"/>
          <a:stretch/>
        </p:blipFill>
        <p:spPr>
          <a:xfrm>
            <a:off x="4788024" y="1491630"/>
            <a:ext cx="4313729" cy="2556284"/>
          </a:xfrm>
          <a:prstGeom prst="rect">
            <a:avLst/>
          </a:prstGeom>
        </p:spPr>
      </p:pic>
      <p:sp>
        <p:nvSpPr>
          <p:cNvPr id="2" name="Title 1"/>
          <p:cNvSpPr>
            <a:spLocks noGrp="1"/>
          </p:cNvSpPr>
          <p:nvPr>
            <p:ph type="title"/>
          </p:nvPr>
        </p:nvSpPr>
        <p:spPr>
          <a:xfrm>
            <a:off x="251520" y="14288"/>
            <a:ext cx="8640960" cy="469230"/>
          </a:xfrm>
        </p:spPr>
        <p:txBody>
          <a:bodyPr/>
          <a:lstStyle/>
          <a:p>
            <a:r>
              <a:rPr lang="en-US" dirty="0" smtClean="0"/>
              <a:t>SOLPS-ITER sample code walk-about (XVII)</a:t>
            </a:r>
            <a:endParaRPr lang="en-GB" dirty="0"/>
          </a:p>
        </p:txBody>
      </p:sp>
      <p:pic>
        <p:nvPicPr>
          <p:cNvPr id="4" name="Picture 3"/>
          <p:cNvPicPr>
            <a:picLocks noChangeAspect="1"/>
          </p:cNvPicPr>
          <p:nvPr/>
        </p:nvPicPr>
        <p:blipFill rotWithShape="1">
          <a:blip r:embed="rId3"/>
          <a:srcRect l="57749" t="11667" r="6814" b="25334"/>
          <a:stretch/>
        </p:blipFill>
        <p:spPr>
          <a:xfrm>
            <a:off x="107504" y="1275606"/>
            <a:ext cx="3384376" cy="3384376"/>
          </a:xfrm>
          <a:prstGeom prst="rect">
            <a:avLst/>
          </a:prstGeom>
        </p:spPr>
      </p:pic>
      <p:sp>
        <p:nvSpPr>
          <p:cNvPr id="5" name="TextBox 4"/>
          <p:cNvSpPr txBox="1"/>
          <p:nvPr/>
        </p:nvSpPr>
        <p:spPr>
          <a:xfrm>
            <a:off x="683568" y="657287"/>
            <a:ext cx="2010487" cy="646331"/>
          </a:xfrm>
          <a:prstGeom prst="rect">
            <a:avLst/>
          </a:prstGeom>
          <a:noFill/>
        </p:spPr>
        <p:txBody>
          <a:bodyPr wrap="none" rtlCol="0">
            <a:spAutoFit/>
          </a:bodyPr>
          <a:lstStyle/>
          <a:p>
            <a:pPr algn="ctr"/>
            <a:r>
              <a:rPr lang="en-US" sz="1200" dirty="0" smtClean="0">
                <a:latin typeface="+mn-lt"/>
              </a:rPr>
              <a:t>Fill in data</a:t>
            </a:r>
          </a:p>
          <a:p>
            <a:pPr algn="ctr"/>
            <a:r>
              <a:rPr lang="en-US" sz="1200" dirty="0" smtClean="0">
                <a:latin typeface="+mn-lt"/>
              </a:rPr>
              <a:t>(summed over all states</a:t>
            </a:r>
          </a:p>
          <a:p>
            <a:pPr algn="ctr"/>
            <a:r>
              <a:rPr lang="en-US" sz="1200" dirty="0" smtClean="0">
                <a:latin typeface="+mn-lt"/>
              </a:rPr>
              <a:t>of a given neutral species)</a:t>
            </a:r>
            <a:endParaRPr lang="en-GB" sz="1200" dirty="0" err="1" smtClean="0">
              <a:latin typeface="+mn-lt"/>
            </a:endParaRPr>
          </a:p>
        </p:txBody>
      </p:sp>
      <p:sp>
        <p:nvSpPr>
          <p:cNvPr id="6" name="TextBox 5"/>
          <p:cNvSpPr txBox="1"/>
          <p:nvPr/>
        </p:nvSpPr>
        <p:spPr>
          <a:xfrm>
            <a:off x="3491880" y="2643758"/>
            <a:ext cx="1512168" cy="648072"/>
          </a:xfrm>
          <a:prstGeom prst="rect">
            <a:avLst/>
          </a:prstGeom>
          <a:noFill/>
          <a:ln w="9525">
            <a:solidFill>
              <a:schemeClr val="tx1"/>
            </a:solidFill>
          </a:ln>
        </p:spPr>
        <p:txBody>
          <a:bodyPr wrap="square" rtlCol="0">
            <a:spAutoFit/>
          </a:bodyPr>
          <a:lstStyle/>
          <a:p>
            <a:pPr algn="ctr"/>
            <a:r>
              <a:rPr lang="en-US" sz="1200" dirty="0" smtClean="0">
                <a:latin typeface="+mn-lt"/>
              </a:rPr>
              <a:t>Utility routine to write scalar data on all GGD objects</a:t>
            </a:r>
            <a:endParaRPr lang="en-GB" sz="1200" dirty="0" err="1" smtClean="0">
              <a:latin typeface="+mn-lt"/>
            </a:endParaRPr>
          </a:p>
        </p:txBody>
      </p:sp>
      <p:cxnSp>
        <p:nvCxnSpPr>
          <p:cNvPr id="8" name="Straight Arrow Connector 7"/>
          <p:cNvCxnSpPr>
            <a:stCxn id="6" idx="1"/>
          </p:cNvCxnSpPr>
          <p:nvPr/>
        </p:nvCxnSpPr>
        <p:spPr bwMode="auto">
          <a:xfrm flipH="1">
            <a:off x="1475656" y="2967794"/>
            <a:ext cx="2016224" cy="1080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3501958" y="3723878"/>
            <a:ext cx="1512168" cy="648072"/>
          </a:xfrm>
          <a:prstGeom prst="rect">
            <a:avLst/>
          </a:prstGeom>
          <a:noFill/>
          <a:ln w="9525">
            <a:solidFill>
              <a:schemeClr val="tx1"/>
            </a:solidFill>
          </a:ln>
        </p:spPr>
        <p:txBody>
          <a:bodyPr wrap="square" rtlCol="0">
            <a:spAutoFit/>
          </a:bodyPr>
          <a:lstStyle/>
          <a:p>
            <a:pPr algn="ctr"/>
            <a:r>
              <a:rPr lang="en-US" sz="1200" dirty="0" smtClean="0">
                <a:latin typeface="+mn-lt"/>
              </a:rPr>
              <a:t>Utility routine to write scalar data on GGD 1-D edges</a:t>
            </a:r>
            <a:endParaRPr lang="en-GB" sz="1200" dirty="0" err="1" smtClean="0">
              <a:latin typeface="+mn-lt"/>
            </a:endParaRPr>
          </a:p>
        </p:txBody>
      </p:sp>
      <p:cxnSp>
        <p:nvCxnSpPr>
          <p:cNvPr id="10" name="Straight Arrow Connector 9"/>
          <p:cNvCxnSpPr>
            <a:stCxn id="9" idx="1"/>
          </p:cNvCxnSpPr>
          <p:nvPr/>
        </p:nvCxnSpPr>
        <p:spPr bwMode="auto">
          <a:xfrm flipH="1">
            <a:off x="1619672" y="4047914"/>
            <a:ext cx="1882286" cy="1080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5292080" y="3885896"/>
            <a:ext cx="1512168" cy="648072"/>
          </a:xfrm>
          <a:prstGeom prst="rect">
            <a:avLst/>
          </a:prstGeom>
          <a:noFill/>
          <a:ln w="9525">
            <a:solidFill>
              <a:schemeClr val="tx1"/>
            </a:solidFill>
          </a:ln>
        </p:spPr>
        <p:txBody>
          <a:bodyPr wrap="square" rtlCol="0">
            <a:spAutoFit/>
          </a:bodyPr>
          <a:lstStyle/>
          <a:p>
            <a:pPr algn="ctr"/>
            <a:r>
              <a:rPr lang="en-US" sz="1200" dirty="0" smtClean="0">
                <a:latin typeface="+mn-lt"/>
              </a:rPr>
              <a:t>Utility routine to write </a:t>
            </a:r>
            <a:r>
              <a:rPr lang="en-US" sz="1200" dirty="0" err="1" smtClean="0">
                <a:latin typeface="+mn-lt"/>
              </a:rPr>
              <a:t>vectorial</a:t>
            </a:r>
            <a:r>
              <a:rPr lang="en-US" sz="1200" dirty="0" smtClean="0">
                <a:latin typeface="+mn-lt"/>
              </a:rPr>
              <a:t> data on GGD 2-D faces</a:t>
            </a:r>
            <a:endParaRPr lang="en-GB" sz="1200" dirty="0" err="1" smtClean="0">
              <a:latin typeface="+mn-lt"/>
            </a:endParaRPr>
          </a:p>
        </p:txBody>
      </p:sp>
      <p:cxnSp>
        <p:nvCxnSpPr>
          <p:cNvPr id="18" name="Straight Arrow Connector 17"/>
          <p:cNvCxnSpPr>
            <a:stCxn id="15" idx="0"/>
          </p:cNvCxnSpPr>
          <p:nvPr/>
        </p:nvCxnSpPr>
        <p:spPr bwMode="auto">
          <a:xfrm flipH="1" flipV="1">
            <a:off x="5508104" y="3363838"/>
            <a:ext cx="540060" cy="5220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7092280" y="4047914"/>
            <a:ext cx="1512168" cy="461665"/>
          </a:xfrm>
          <a:prstGeom prst="rect">
            <a:avLst/>
          </a:prstGeom>
          <a:noFill/>
          <a:ln w="9525">
            <a:solidFill>
              <a:schemeClr val="tx1"/>
            </a:solidFill>
          </a:ln>
        </p:spPr>
        <p:txBody>
          <a:bodyPr wrap="square" rtlCol="0">
            <a:spAutoFit/>
          </a:bodyPr>
          <a:lstStyle/>
          <a:p>
            <a:pPr algn="ctr"/>
            <a:r>
              <a:rPr lang="en-US" sz="1200" dirty="0" smtClean="0">
                <a:latin typeface="+mn-lt"/>
              </a:rPr>
              <a:t>Vector component being saved</a:t>
            </a:r>
            <a:endParaRPr lang="en-GB" sz="1200" dirty="0" err="1" smtClean="0">
              <a:latin typeface="+mn-lt"/>
            </a:endParaRPr>
          </a:p>
        </p:txBody>
      </p:sp>
      <p:cxnSp>
        <p:nvCxnSpPr>
          <p:cNvPr id="21" name="Straight Arrow Connector 20"/>
          <p:cNvCxnSpPr/>
          <p:nvPr/>
        </p:nvCxnSpPr>
        <p:spPr bwMode="auto">
          <a:xfrm flipH="1" flipV="1">
            <a:off x="7518420" y="3795886"/>
            <a:ext cx="329944" cy="23402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52807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288"/>
            <a:ext cx="8712968" cy="469230"/>
          </a:xfrm>
        </p:spPr>
        <p:txBody>
          <a:bodyPr/>
          <a:lstStyle/>
          <a:p>
            <a:r>
              <a:rPr lang="en-US" dirty="0" smtClean="0"/>
              <a:t>SOLPS-ITER sample code walk-about (XVIII)</a:t>
            </a:r>
            <a:endParaRPr lang="en-GB" dirty="0"/>
          </a:p>
        </p:txBody>
      </p:sp>
      <p:pic>
        <p:nvPicPr>
          <p:cNvPr id="4" name="Picture 3"/>
          <p:cNvPicPr>
            <a:picLocks noChangeAspect="1"/>
          </p:cNvPicPr>
          <p:nvPr/>
        </p:nvPicPr>
        <p:blipFill rotWithShape="1">
          <a:blip r:embed="rId2"/>
          <a:srcRect l="60375" t="16001" r="6813" b="51332"/>
          <a:stretch/>
        </p:blipFill>
        <p:spPr>
          <a:xfrm>
            <a:off x="107504" y="1419622"/>
            <a:ext cx="4243328" cy="2376264"/>
          </a:xfrm>
          <a:prstGeom prst="rect">
            <a:avLst/>
          </a:prstGeom>
        </p:spPr>
      </p:pic>
      <p:sp>
        <p:nvSpPr>
          <p:cNvPr id="5" name="TextBox 4"/>
          <p:cNvSpPr txBox="1"/>
          <p:nvPr/>
        </p:nvSpPr>
        <p:spPr>
          <a:xfrm>
            <a:off x="683568" y="845299"/>
            <a:ext cx="2010487" cy="646331"/>
          </a:xfrm>
          <a:prstGeom prst="rect">
            <a:avLst/>
          </a:prstGeom>
          <a:noFill/>
          <a:ln w="9525">
            <a:solidFill>
              <a:schemeClr val="tx1"/>
            </a:solidFill>
          </a:ln>
        </p:spPr>
        <p:txBody>
          <a:bodyPr wrap="none" rtlCol="0">
            <a:spAutoFit/>
          </a:bodyPr>
          <a:lstStyle/>
          <a:p>
            <a:pPr algn="ctr"/>
            <a:r>
              <a:rPr lang="en-US" sz="1200" dirty="0" smtClean="0">
                <a:latin typeface="+mn-lt"/>
              </a:rPr>
              <a:t>Fill in 2-D cell scalar data</a:t>
            </a:r>
          </a:p>
          <a:p>
            <a:pPr algn="ctr"/>
            <a:r>
              <a:rPr lang="en-US" sz="1200" dirty="0" smtClean="0">
                <a:latin typeface="+mn-lt"/>
              </a:rPr>
              <a:t>(summed over all states</a:t>
            </a:r>
          </a:p>
          <a:p>
            <a:pPr algn="ctr"/>
            <a:r>
              <a:rPr lang="en-US" sz="1200" dirty="0" smtClean="0">
                <a:latin typeface="+mn-lt"/>
              </a:rPr>
              <a:t>of a given neutral species)</a:t>
            </a:r>
            <a:endParaRPr lang="en-GB" sz="1200" dirty="0" err="1" smtClean="0">
              <a:latin typeface="+mn-lt"/>
            </a:endParaRPr>
          </a:p>
        </p:txBody>
      </p:sp>
      <p:sp>
        <p:nvSpPr>
          <p:cNvPr id="6" name="TextBox 5"/>
          <p:cNvSpPr txBox="1"/>
          <p:nvPr/>
        </p:nvSpPr>
        <p:spPr>
          <a:xfrm>
            <a:off x="179512" y="3867894"/>
            <a:ext cx="1512168" cy="648072"/>
          </a:xfrm>
          <a:prstGeom prst="rect">
            <a:avLst/>
          </a:prstGeom>
          <a:noFill/>
          <a:ln w="9525">
            <a:solidFill>
              <a:schemeClr val="tx1"/>
            </a:solidFill>
          </a:ln>
        </p:spPr>
        <p:txBody>
          <a:bodyPr wrap="square" rtlCol="0">
            <a:spAutoFit/>
          </a:bodyPr>
          <a:lstStyle/>
          <a:p>
            <a:pPr algn="ctr"/>
            <a:r>
              <a:rPr lang="en-US" sz="1200" dirty="0" smtClean="0">
                <a:latin typeface="+mn-lt"/>
              </a:rPr>
              <a:t>Utility routine to write scalar data on GGD 2-D cells</a:t>
            </a:r>
            <a:endParaRPr lang="en-GB" sz="1200" dirty="0" err="1" smtClean="0">
              <a:latin typeface="+mn-lt"/>
            </a:endParaRPr>
          </a:p>
        </p:txBody>
      </p:sp>
      <p:cxnSp>
        <p:nvCxnSpPr>
          <p:cNvPr id="8" name="Straight Arrow Connector 7"/>
          <p:cNvCxnSpPr>
            <a:stCxn id="6" idx="0"/>
          </p:cNvCxnSpPr>
          <p:nvPr/>
        </p:nvCxnSpPr>
        <p:spPr bwMode="auto">
          <a:xfrm flipH="1" flipV="1">
            <a:off x="683568" y="3291830"/>
            <a:ext cx="252028" cy="5760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2267744" y="3773680"/>
            <a:ext cx="1728192" cy="646331"/>
          </a:xfrm>
          <a:prstGeom prst="rect">
            <a:avLst/>
          </a:prstGeom>
          <a:noFill/>
          <a:ln w="9525">
            <a:solidFill>
              <a:schemeClr val="tx1"/>
            </a:solidFill>
          </a:ln>
        </p:spPr>
        <p:txBody>
          <a:bodyPr wrap="square" rtlCol="0">
            <a:spAutoFit/>
          </a:bodyPr>
          <a:lstStyle/>
          <a:p>
            <a:pPr algn="ctr"/>
            <a:r>
              <a:rPr lang="en-US" sz="1200" dirty="0" smtClean="0">
                <a:latin typeface="+mn-lt"/>
              </a:rPr>
              <a:t>Index of time slice for which the data is being saved</a:t>
            </a:r>
            <a:endParaRPr lang="en-GB" sz="1200" dirty="0" err="1" smtClean="0">
              <a:latin typeface="+mn-lt"/>
            </a:endParaRPr>
          </a:p>
        </p:txBody>
      </p:sp>
      <p:cxnSp>
        <p:nvCxnSpPr>
          <p:cNvPr id="12" name="Straight Arrow Connector 11"/>
          <p:cNvCxnSpPr/>
          <p:nvPr/>
        </p:nvCxnSpPr>
        <p:spPr bwMode="auto">
          <a:xfrm flipV="1">
            <a:off x="3131840" y="3363838"/>
            <a:ext cx="216024" cy="40984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12"/>
          <p:cNvPicPr>
            <a:picLocks noChangeAspect="1"/>
          </p:cNvPicPr>
          <p:nvPr/>
        </p:nvPicPr>
        <p:blipFill rotWithShape="1">
          <a:blip r:embed="rId3"/>
          <a:srcRect l="59315" t="46318" r="7873" b="28016"/>
          <a:stretch/>
        </p:blipFill>
        <p:spPr>
          <a:xfrm>
            <a:off x="4561566" y="1398001"/>
            <a:ext cx="3764054" cy="1656185"/>
          </a:xfrm>
          <a:prstGeom prst="rect">
            <a:avLst/>
          </a:prstGeom>
        </p:spPr>
      </p:pic>
      <p:sp>
        <p:nvSpPr>
          <p:cNvPr id="14" name="TextBox 13"/>
          <p:cNvSpPr txBox="1"/>
          <p:nvPr/>
        </p:nvSpPr>
        <p:spPr>
          <a:xfrm>
            <a:off x="5076056" y="885949"/>
            <a:ext cx="2922595" cy="461665"/>
          </a:xfrm>
          <a:prstGeom prst="rect">
            <a:avLst/>
          </a:prstGeom>
          <a:noFill/>
          <a:ln w="9525">
            <a:solidFill>
              <a:schemeClr val="tx1"/>
            </a:solidFill>
          </a:ln>
        </p:spPr>
        <p:txBody>
          <a:bodyPr wrap="none" rtlCol="0">
            <a:spAutoFit/>
          </a:bodyPr>
          <a:lstStyle/>
          <a:p>
            <a:pPr algn="ctr"/>
            <a:r>
              <a:rPr lang="en-US" sz="1200" dirty="0" smtClean="0">
                <a:latin typeface="+mn-lt"/>
              </a:rPr>
              <a:t>Example for data from a single molecule</a:t>
            </a:r>
          </a:p>
          <a:p>
            <a:pPr algn="ctr"/>
            <a:r>
              <a:rPr lang="en-US" sz="1200" dirty="0" smtClean="0">
                <a:latin typeface="+mn-lt"/>
              </a:rPr>
              <a:t>filled in at the </a:t>
            </a:r>
            <a:r>
              <a:rPr lang="en-US" sz="1200" dirty="0" smtClean="0">
                <a:latin typeface="Gadugi" panose="020B0502040204020203" pitchFamily="34" charset="0"/>
                <a:ea typeface="Gadugi" panose="020B0502040204020203" pitchFamily="34" charset="0"/>
              </a:rPr>
              <a:t>state(:)</a:t>
            </a:r>
            <a:r>
              <a:rPr lang="en-US" sz="1200" dirty="0" smtClean="0">
                <a:latin typeface="+mn-lt"/>
              </a:rPr>
              <a:t> level</a:t>
            </a:r>
            <a:endParaRPr lang="en-GB" sz="1200" dirty="0" err="1" smtClean="0">
              <a:latin typeface="+mn-lt"/>
            </a:endParaRPr>
          </a:p>
        </p:txBody>
      </p:sp>
      <p:sp>
        <p:nvSpPr>
          <p:cNvPr id="15" name="TextBox 14"/>
          <p:cNvSpPr txBox="1"/>
          <p:nvPr/>
        </p:nvSpPr>
        <p:spPr>
          <a:xfrm>
            <a:off x="6372200" y="1419622"/>
            <a:ext cx="2634107" cy="461665"/>
          </a:xfrm>
          <a:prstGeom prst="rect">
            <a:avLst/>
          </a:prstGeom>
          <a:noFill/>
          <a:ln w="9525">
            <a:solidFill>
              <a:schemeClr val="tx1"/>
            </a:solidFill>
          </a:ln>
        </p:spPr>
        <p:txBody>
          <a:bodyPr wrap="square" rtlCol="0">
            <a:spAutoFit/>
          </a:bodyPr>
          <a:lstStyle/>
          <a:p>
            <a:pPr algn="ctr"/>
            <a:r>
              <a:rPr lang="en-US" sz="1200" dirty="0" smtClean="0">
                <a:latin typeface="+mn-lt"/>
              </a:rPr>
              <a:t>Correspondence array between </a:t>
            </a:r>
            <a:r>
              <a:rPr lang="en-US" sz="1200" dirty="0" smtClean="0">
                <a:latin typeface="Gadugi" panose="020B0502040204020203" pitchFamily="34" charset="0"/>
                <a:ea typeface="Gadugi" panose="020B0502040204020203" pitchFamily="34" charset="0"/>
              </a:rPr>
              <a:t>state</a:t>
            </a:r>
            <a:r>
              <a:rPr lang="en-US" sz="1200" dirty="0" smtClean="0">
                <a:latin typeface="+mn-lt"/>
              </a:rPr>
              <a:t> and molecule number</a:t>
            </a:r>
            <a:endParaRPr lang="en-GB" sz="1200" dirty="0" err="1" smtClean="0">
              <a:latin typeface="+mn-lt"/>
            </a:endParaRPr>
          </a:p>
        </p:txBody>
      </p:sp>
      <p:cxnSp>
        <p:nvCxnSpPr>
          <p:cNvPr id="17" name="Straight Arrow Connector 16"/>
          <p:cNvCxnSpPr/>
          <p:nvPr/>
        </p:nvCxnSpPr>
        <p:spPr bwMode="auto">
          <a:xfrm flipH="1">
            <a:off x="6012160" y="1650454"/>
            <a:ext cx="360040" cy="2029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97206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288"/>
            <a:ext cx="8640960" cy="469230"/>
          </a:xfrm>
        </p:spPr>
        <p:txBody>
          <a:bodyPr/>
          <a:lstStyle/>
          <a:p>
            <a:r>
              <a:rPr lang="en-US" dirty="0" smtClean="0"/>
              <a:t>SOLPS-ITER sample code walk-about (XIX)</a:t>
            </a:r>
            <a:endParaRPr lang="en-GB" dirty="0"/>
          </a:p>
        </p:txBody>
      </p:sp>
      <p:pic>
        <p:nvPicPr>
          <p:cNvPr id="4" name="Picture 3"/>
          <p:cNvPicPr>
            <a:picLocks noChangeAspect="1"/>
          </p:cNvPicPr>
          <p:nvPr/>
        </p:nvPicPr>
        <p:blipFill rotWithShape="1">
          <a:blip r:embed="rId2"/>
          <a:srcRect l="54546" t="13853" r="2597" b="46897"/>
          <a:stretch/>
        </p:blipFill>
        <p:spPr>
          <a:xfrm>
            <a:off x="35496" y="1347614"/>
            <a:ext cx="4472967" cy="2304256"/>
          </a:xfrm>
          <a:prstGeom prst="rect">
            <a:avLst/>
          </a:prstGeom>
        </p:spPr>
      </p:pic>
      <p:sp>
        <p:nvSpPr>
          <p:cNvPr id="5" name="TextBox 4"/>
          <p:cNvSpPr txBox="1"/>
          <p:nvPr/>
        </p:nvSpPr>
        <p:spPr>
          <a:xfrm>
            <a:off x="2699792" y="627534"/>
            <a:ext cx="4248472" cy="648072"/>
          </a:xfrm>
          <a:prstGeom prst="rect">
            <a:avLst/>
          </a:prstGeom>
          <a:noFill/>
          <a:ln w="9525">
            <a:solidFill>
              <a:schemeClr val="tx1"/>
            </a:solidFill>
          </a:ln>
        </p:spPr>
        <p:txBody>
          <a:bodyPr wrap="square" rtlCol="0">
            <a:spAutoFit/>
          </a:bodyPr>
          <a:lstStyle/>
          <a:p>
            <a:pPr algn="ctr"/>
            <a:r>
              <a:rPr lang="en-US" sz="1200" dirty="0" err="1" smtClean="0">
                <a:latin typeface="Gadugi" panose="020B0502040204020203" pitchFamily="34" charset="0"/>
                <a:ea typeface="Gadugi" panose="020B0502040204020203" pitchFamily="34" charset="0"/>
              </a:rPr>
              <a:t>write_quantity</a:t>
            </a:r>
            <a:r>
              <a:rPr lang="en-US" sz="1200" dirty="0" smtClean="0">
                <a:latin typeface="+mn-lt"/>
              </a:rPr>
              <a:t> takes a cell-centered value on the B2.5 grid, interpolates it to vertices and edges, </a:t>
            </a:r>
            <a:br>
              <a:rPr lang="en-US" sz="1200" dirty="0" smtClean="0">
                <a:latin typeface="+mn-lt"/>
              </a:rPr>
            </a:br>
            <a:r>
              <a:rPr lang="en-US" sz="1200" dirty="0" smtClean="0">
                <a:latin typeface="+mn-lt"/>
              </a:rPr>
              <a:t>and writes it on all grid subsets</a:t>
            </a:r>
            <a:endParaRPr lang="en-GB" sz="1200" dirty="0" err="1" smtClean="0">
              <a:latin typeface="+mn-lt"/>
            </a:endParaRPr>
          </a:p>
        </p:txBody>
      </p:sp>
      <p:pic>
        <p:nvPicPr>
          <p:cNvPr id="6" name="Picture 5"/>
          <p:cNvPicPr>
            <a:picLocks noChangeAspect="1"/>
          </p:cNvPicPr>
          <p:nvPr/>
        </p:nvPicPr>
        <p:blipFill rotWithShape="1">
          <a:blip r:embed="rId3"/>
          <a:srcRect l="55123" t="27667" r="4190" b="18666"/>
          <a:stretch/>
        </p:blipFill>
        <p:spPr>
          <a:xfrm>
            <a:off x="4788024" y="1347614"/>
            <a:ext cx="4032448" cy="2991816"/>
          </a:xfrm>
          <a:prstGeom prst="rect">
            <a:avLst/>
          </a:prstGeom>
        </p:spPr>
      </p:pic>
      <p:sp>
        <p:nvSpPr>
          <p:cNvPr id="7" name="TextBox 6"/>
          <p:cNvSpPr txBox="1"/>
          <p:nvPr/>
        </p:nvSpPr>
        <p:spPr>
          <a:xfrm>
            <a:off x="1414280" y="3795886"/>
            <a:ext cx="3373744" cy="276999"/>
          </a:xfrm>
          <a:prstGeom prst="rect">
            <a:avLst/>
          </a:prstGeom>
          <a:noFill/>
          <a:ln w="9525">
            <a:solidFill>
              <a:schemeClr val="tx1"/>
            </a:solidFill>
          </a:ln>
        </p:spPr>
        <p:txBody>
          <a:bodyPr wrap="none" rtlCol="0">
            <a:spAutoFit/>
          </a:bodyPr>
          <a:lstStyle/>
          <a:p>
            <a:r>
              <a:rPr lang="en-US" sz="1200" dirty="0" smtClean="0">
                <a:latin typeface="+mn-lt"/>
              </a:rPr>
              <a:t>GSL call to write data on the GGD grid subsets</a:t>
            </a:r>
            <a:endParaRPr lang="en-GB" sz="1200" dirty="0" err="1" smtClean="0">
              <a:latin typeface="+mn-lt"/>
            </a:endParaRPr>
          </a:p>
        </p:txBody>
      </p:sp>
      <p:cxnSp>
        <p:nvCxnSpPr>
          <p:cNvPr id="9" name="Straight Arrow Connector 8"/>
          <p:cNvCxnSpPr>
            <a:stCxn id="7" idx="3"/>
          </p:cNvCxnSpPr>
          <p:nvPr/>
        </p:nvCxnSpPr>
        <p:spPr bwMode="auto">
          <a:xfrm flipV="1">
            <a:off x="4788024" y="3723878"/>
            <a:ext cx="648072" cy="2105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46618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4288"/>
            <a:ext cx="8403422" cy="469230"/>
          </a:xfrm>
        </p:spPr>
        <p:txBody>
          <a:bodyPr/>
          <a:lstStyle/>
          <a:p>
            <a:r>
              <a:rPr lang="en-US" dirty="0" smtClean="0"/>
              <a:t>SOLPS-ITER sample code walk-about (XX)</a:t>
            </a:r>
            <a:endParaRPr lang="en-GB" dirty="0"/>
          </a:p>
        </p:txBody>
      </p:sp>
      <p:pic>
        <p:nvPicPr>
          <p:cNvPr id="7" name="Picture 6"/>
          <p:cNvPicPr>
            <a:picLocks noChangeAspect="1"/>
          </p:cNvPicPr>
          <p:nvPr/>
        </p:nvPicPr>
        <p:blipFill rotWithShape="1">
          <a:blip r:embed="rId2"/>
          <a:srcRect l="56101" t="16333" r="3211" b="18334"/>
          <a:stretch/>
        </p:blipFill>
        <p:spPr>
          <a:xfrm>
            <a:off x="323528" y="555526"/>
            <a:ext cx="4544221" cy="4104456"/>
          </a:xfrm>
          <a:prstGeom prst="rect">
            <a:avLst/>
          </a:prstGeom>
        </p:spPr>
      </p:pic>
      <p:sp>
        <p:nvSpPr>
          <p:cNvPr id="8" name="TextBox 7"/>
          <p:cNvSpPr txBox="1"/>
          <p:nvPr/>
        </p:nvSpPr>
        <p:spPr>
          <a:xfrm>
            <a:off x="5004048" y="3507854"/>
            <a:ext cx="2938625" cy="276999"/>
          </a:xfrm>
          <a:prstGeom prst="rect">
            <a:avLst/>
          </a:prstGeom>
          <a:noFill/>
          <a:ln w="9525">
            <a:solidFill>
              <a:schemeClr val="tx1"/>
            </a:solidFill>
          </a:ln>
        </p:spPr>
        <p:txBody>
          <a:bodyPr wrap="none" rtlCol="0">
            <a:spAutoFit/>
          </a:bodyPr>
          <a:lstStyle/>
          <a:p>
            <a:r>
              <a:rPr lang="en-US" sz="1200" dirty="0" smtClean="0">
                <a:latin typeface="+mn-lt"/>
              </a:rPr>
              <a:t>Interface routine depending on data type</a:t>
            </a:r>
            <a:endParaRPr lang="en-GB" sz="1200" dirty="0" err="1" smtClean="0">
              <a:latin typeface="+mn-lt"/>
            </a:endParaRPr>
          </a:p>
        </p:txBody>
      </p:sp>
      <p:cxnSp>
        <p:nvCxnSpPr>
          <p:cNvPr id="10" name="Straight Arrow Connector 9"/>
          <p:cNvCxnSpPr>
            <a:stCxn id="8" idx="1"/>
          </p:cNvCxnSpPr>
          <p:nvPr/>
        </p:nvCxnSpPr>
        <p:spPr bwMode="auto">
          <a:xfrm flipH="1">
            <a:off x="3995936" y="3646354"/>
            <a:ext cx="1008112" cy="55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5067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288"/>
            <a:ext cx="8784976" cy="469230"/>
          </a:xfrm>
        </p:spPr>
        <p:txBody>
          <a:bodyPr/>
          <a:lstStyle/>
          <a:p>
            <a:r>
              <a:rPr lang="en-US" dirty="0" smtClean="0"/>
              <a:t>SOLPS-ITER sample code walk-about (XXI)</a:t>
            </a:r>
            <a:endParaRPr lang="en-GB" dirty="0"/>
          </a:p>
        </p:txBody>
      </p:sp>
      <p:pic>
        <p:nvPicPr>
          <p:cNvPr id="4" name="Picture 3"/>
          <p:cNvPicPr>
            <a:picLocks noChangeAspect="1"/>
          </p:cNvPicPr>
          <p:nvPr/>
        </p:nvPicPr>
        <p:blipFill rotWithShape="1">
          <a:blip r:embed="rId2"/>
          <a:srcRect l="53811" t="14001" r="6814" b="41667"/>
          <a:stretch/>
        </p:blipFill>
        <p:spPr>
          <a:xfrm>
            <a:off x="164119" y="1131590"/>
            <a:ext cx="4547874" cy="2880320"/>
          </a:xfrm>
          <a:prstGeom prst="rect">
            <a:avLst/>
          </a:prstGeom>
        </p:spPr>
      </p:pic>
      <p:sp>
        <p:nvSpPr>
          <p:cNvPr id="5" name="TextBox 4"/>
          <p:cNvSpPr txBox="1"/>
          <p:nvPr/>
        </p:nvSpPr>
        <p:spPr>
          <a:xfrm>
            <a:off x="3275856" y="669054"/>
            <a:ext cx="3130985" cy="276999"/>
          </a:xfrm>
          <a:prstGeom prst="rect">
            <a:avLst/>
          </a:prstGeom>
          <a:noFill/>
          <a:ln w="9525">
            <a:solidFill>
              <a:schemeClr val="tx1"/>
            </a:solidFill>
          </a:ln>
        </p:spPr>
        <p:txBody>
          <a:bodyPr wrap="none" rtlCol="0">
            <a:spAutoFit/>
          </a:bodyPr>
          <a:lstStyle/>
          <a:p>
            <a:r>
              <a:rPr lang="en-US" sz="1200" dirty="0" smtClean="0">
                <a:latin typeface="+mn-lt"/>
              </a:rPr>
              <a:t>The data engine all the way at the bottom…</a:t>
            </a:r>
            <a:endParaRPr lang="en-GB" sz="1200" dirty="0" err="1" smtClean="0">
              <a:latin typeface="+mn-lt"/>
            </a:endParaRPr>
          </a:p>
        </p:txBody>
      </p:sp>
      <p:pic>
        <p:nvPicPr>
          <p:cNvPr id="6" name="Picture 5"/>
          <p:cNvPicPr>
            <a:picLocks noChangeAspect="1"/>
          </p:cNvPicPr>
          <p:nvPr/>
        </p:nvPicPr>
        <p:blipFill rotWithShape="1">
          <a:blip r:embed="rId3"/>
          <a:srcRect l="53811" t="16333" r="2876" b="27667"/>
          <a:stretch/>
        </p:blipFill>
        <p:spPr>
          <a:xfrm>
            <a:off x="4627468" y="978857"/>
            <a:ext cx="4120996" cy="2997090"/>
          </a:xfrm>
          <a:prstGeom prst="rect">
            <a:avLst/>
          </a:prstGeom>
        </p:spPr>
      </p:pic>
      <p:sp>
        <p:nvSpPr>
          <p:cNvPr id="7" name="TextBox 6"/>
          <p:cNvSpPr txBox="1"/>
          <p:nvPr/>
        </p:nvSpPr>
        <p:spPr>
          <a:xfrm>
            <a:off x="8028384" y="858371"/>
            <a:ext cx="836191" cy="276999"/>
          </a:xfrm>
          <a:prstGeom prst="rect">
            <a:avLst/>
          </a:prstGeom>
          <a:noFill/>
          <a:ln w="9525">
            <a:solidFill>
              <a:schemeClr val="tx1"/>
            </a:solidFill>
          </a:ln>
        </p:spPr>
        <p:txBody>
          <a:bodyPr wrap="none" rtlCol="0">
            <a:spAutoFit/>
          </a:bodyPr>
          <a:lstStyle/>
          <a:p>
            <a:r>
              <a:rPr lang="en-US" sz="1200" dirty="0" smtClean="0">
                <a:latin typeface="+mn-lt"/>
              </a:rPr>
              <a:t>GSL calls</a:t>
            </a:r>
            <a:endParaRPr lang="en-GB" sz="1200" dirty="0" err="1" smtClean="0">
              <a:latin typeface="+mn-lt"/>
            </a:endParaRPr>
          </a:p>
        </p:txBody>
      </p:sp>
      <p:cxnSp>
        <p:nvCxnSpPr>
          <p:cNvPr id="9" name="Straight Arrow Connector 8"/>
          <p:cNvCxnSpPr>
            <a:stCxn id="7" idx="1"/>
          </p:cNvCxnSpPr>
          <p:nvPr/>
        </p:nvCxnSpPr>
        <p:spPr bwMode="auto">
          <a:xfrm flipH="1">
            <a:off x="7740352" y="996871"/>
            <a:ext cx="288032" cy="3507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7740352" y="1131590"/>
            <a:ext cx="720080" cy="5760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05384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IDSs relevant to EIRENE</a:t>
            </a:r>
            <a:endParaRPr lang="en-GB" dirty="0"/>
          </a:p>
        </p:txBody>
      </p:sp>
      <p:sp>
        <p:nvSpPr>
          <p:cNvPr id="3" name="Content Placeholder 2"/>
          <p:cNvSpPr>
            <a:spLocks noGrp="1"/>
          </p:cNvSpPr>
          <p:nvPr>
            <p:ph idx="1"/>
          </p:nvPr>
        </p:nvSpPr>
        <p:spPr>
          <a:xfrm>
            <a:off x="107504" y="411510"/>
            <a:ext cx="8856984" cy="4176464"/>
          </a:xfrm>
        </p:spPr>
        <p:txBody>
          <a:bodyPr/>
          <a:lstStyle/>
          <a:p>
            <a:r>
              <a:rPr lang="en-US" sz="1800" dirty="0" smtClean="0"/>
              <a:t>When creating an IMAS data-entry resulting from an EIRENE run, the following IDSs should be filled:</a:t>
            </a:r>
          </a:p>
          <a:p>
            <a:pPr lvl="1"/>
            <a:r>
              <a:rPr lang="en-US" sz="1600" dirty="0" err="1" smtClean="0">
                <a:latin typeface="Gadugi" panose="020B0502040204020203" pitchFamily="34" charset="0"/>
                <a:ea typeface="Gadugi" panose="020B0502040204020203" pitchFamily="34" charset="0"/>
              </a:rPr>
              <a:t>dataset_description</a:t>
            </a:r>
            <a:r>
              <a:rPr lang="en-US" sz="1600" dirty="0" smtClean="0"/>
              <a:t>: contains metadata and provenance info for the entire data-entry.</a:t>
            </a:r>
          </a:p>
          <a:p>
            <a:pPr lvl="1"/>
            <a:r>
              <a:rPr lang="en-US" sz="1600" dirty="0" err="1" smtClean="0">
                <a:latin typeface="Gadugi" panose="020B0502040204020203" pitchFamily="34" charset="0"/>
                <a:ea typeface="Gadugi" panose="020B0502040204020203" pitchFamily="34" charset="0"/>
              </a:rPr>
              <a:t>edge_profiles</a:t>
            </a:r>
            <a:r>
              <a:rPr lang="en-US" sz="1600" dirty="0" smtClean="0"/>
              <a:t>: contains data about densities, velocities, and temperatures.</a:t>
            </a:r>
          </a:p>
          <a:p>
            <a:pPr lvl="1"/>
            <a:r>
              <a:rPr lang="en-US" sz="1600" dirty="0" err="1" smtClean="0">
                <a:latin typeface="Gadugi" panose="020B0502040204020203" pitchFamily="34" charset="0"/>
                <a:ea typeface="Gadugi" panose="020B0502040204020203" pitchFamily="34" charset="0"/>
              </a:rPr>
              <a:t>edge_transport</a:t>
            </a:r>
            <a:r>
              <a:rPr lang="en-US" sz="1600" dirty="0" smtClean="0"/>
              <a:t>: contains data about fluxes and transport coefficients.</a:t>
            </a:r>
          </a:p>
          <a:p>
            <a:pPr lvl="1"/>
            <a:r>
              <a:rPr lang="en-US" sz="1600" dirty="0" err="1" smtClean="0">
                <a:latin typeface="Gadugi" panose="020B0502040204020203" pitchFamily="34" charset="0"/>
                <a:ea typeface="Gadugi" panose="020B0502040204020203" pitchFamily="34" charset="0"/>
              </a:rPr>
              <a:t>edge_sources</a:t>
            </a:r>
            <a:r>
              <a:rPr lang="en-US" sz="1600" dirty="0" smtClean="0"/>
              <a:t>: contains data about particle/momentum/energy sources.</a:t>
            </a:r>
          </a:p>
          <a:p>
            <a:pPr lvl="1"/>
            <a:r>
              <a:rPr lang="en-US" sz="1600" dirty="0" smtClean="0">
                <a:latin typeface="Gadugi" panose="020B0502040204020203" pitchFamily="34" charset="0"/>
                <a:ea typeface="Gadugi" panose="020B0502040204020203" pitchFamily="34" charset="0"/>
              </a:rPr>
              <a:t>divertors</a:t>
            </a:r>
            <a:r>
              <a:rPr lang="en-US" sz="1600" dirty="0" smtClean="0"/>
              <a:t>: contains data about fluxes onto the divertor targets.</a:t>
            </a:r>
          </a:p>
          <a:p>
            <a:pPr lvl="1"/>
            <a:r>
              <a:rPr lang="en-US" sz="1600" dirty="0" smtClean="0">
                <a:latin typeface="Gadugi" panose="020B0502040204020203" pitchFamily="34" charset="0"/>
                <a:ea typeface="Gadugi" panose="020B0502040204020203" pitchFamily="34" charset="0"/>
              </a:rPr>
              <a:t>radiation</a:t>
            </a:r>
            <a:r>
              <a:rPr lang="en-US" sz="1600" dirty="0" smtClean="0"/>
              <a:t>: contains data about radiation sources.</a:t>
            </a:r>
          </a:p>
          <a:p>
            <a:pPr lvl="1"/>
            <a:r>
              <a:rPr lang="en-US" sz="1600" dirty="0" smtClean="0">
                <a:latin typeface="Gadugi" panose="020B0502040204020203" pitchFamily="34" charset="0"/>
                <a:ea typeface="Gadugi" panose="020B0502040204020203" pitchFamily="34" charset="0"/>
              </a:rPr>
              <a:t>summary</a:t>
            </a:r>
            <a:r>
              <a:rPr lang="en-US" sz="1600" dirty="0" smtClean="0"/>
              <a:t>: contains basic run information for database searches and scaling studies.</a:t>
            </a:r>
          </a:p>
          <a:p>
            <a:r>
              <a:rPr lang="en-US" sz="1800" dirty="0" smtClean="0"/>
              <a:t>Other IDSs may be relevant for specific applications, e.g. synthetic diagnostics.</a:t>
            </a:r>
          </a:p>
          <a:p>
            <a:r>
              <a:rPr lang="en-US" sz="1800" dirty="0" smtClean="0"/>
              <a:t>The philosophy is to err on the side of completeness, i.e. fill in all known data that can be filled in within the IDSs, to avoid having later users ask for the IDSs to be rewritten multiple times as new needs arise.</a:t>
            </a:r>
          </a:p>
          <a:p>
            <a:pPr lvl="1"/>
            <a:r>
              <a:rPr lang="en-US" sz="1400" dirty="0" smtClean="0"/>
              <a:t>To request a new data node or ask about definitions, open a ticket at </a:t>
            </a:r>
            <a:r>
              <a:rPr lang="en-US" sz="1400" dirty="0" smtClean="0">
                <a:hlinkClick r:id="rId2"/>
              </a:rPr>
              <a:t>jira.iter.org</a:t>
            </a:r>
            <a:r>
              <a:rPr lang="en-US" sz="1400" dirty="0" smtClean="0"/>
              <a:t> (component “Data Dictionary”).</a:t>
            </a:r>
          </a:p>
          <a:p>
            <a:endParaRPr lang="en-GB" sz="1800" dirty="0"/>
          </a:p>
        </p:txBody>
      </p:sp>
    </p:spTree>
    <p:extLst>
      <p:ext uri="{BB962C8B-B14F-4D97-AF65-F5344CB8AC3E}">
        <p14:creationId xmlns:p14="http://schemas.microsoft.com/office/powerpoint/2010/main" val="1947617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288"/>
            <a:ext cx="8640960" cy="469230"/>
          </a:xfrm>
        </p:spPr>
        <p:txBody>
          <a:bodyPr/>
          <a:lstStyle/>
          <a:p>
            <a:r>
              <a:rPr lang="en-US" dirty="0" smtClean="0"/>
              <a:t>SOLPS-ITER sample code walk-about (XXII)</a:t>
            </a:r>
            <a:endParaRPr lang="en-GB" dirty="0"/>
          </a:p>
        </p:txBody>
      </p:sp>
      <p:pic>
        <p:nvPicPr>
          <p:cNvPr id="4" name="Picture 3"/>
          <p:cNvPicPr>
            <a:picLocks noChangeAspect="1"/>
          </p:cNvPicPr>
          <p:nvPr/>
        </p:nvPicPr>
        <p:blipFill rotWithShape="1">
          <a:blip r:embed="rId2"/>
          <a:srcRect l="56437" t="9333" r="6814" b="30001"/>
          <a:stretch/>
        </p:blipFill>
        <p:spPr>
          <a:xfrm>
            <a:off x="179511" y="771550"/>
            <a:ext cx="4109995" cy="3816424"/>
          </a:xfrm>
          <a:prstGeom prst="rect">
            <a:avLst/>
          </a:prstGeom>
        </p:spPr>
      </p:pic>
      <p:pic>
        <p:nvPicPr>
          <p:cNvPr id="5" name="Picture 4"/>
          <p:cNvPicPr>
            <a:picLocks noChangeAspect="1"/>
          </p:cNvPicPr>
          <p:nvPr/>
        </p:nvPicPr>
        <p:blipFill rotWithShape="1">
          <a:blip r:embed="rId3"/>
          <a:srcRect l="56436" t="11667" r="9440" b="25334"/>
          <a:stretch/>
        </p:blipFill>
        <p:spPr>
          <a:xfrm>
            <a:off x="4937578" y="776396"/>
            <a:ext cx="3666870" cy="3807904"/>
          </a:xfrm>
          <a:prstGeom prst="rect">
            <a:avLst/>
          </a:prstGeom>
        </p:spPr>
      </p:pic>
      <p:sp>
        <p:nvSpPr>
          <p:cNvPr id="6" name="TextBox 5"/>
          <p:cNvSpPr txBox="1"/>
          <p:nvPr/>
        </p:nvSpPr>
        <p:spPr>
          <a:xfrm>
            <a:off x="2645466" y="555526"/>
            <a:ext cx="3288080" cy="276999"/>
          </a:xfrm>
          <a:prstGeom prst="rect">
            <a:avLst/>
          </a:prstGeom>
          <a:noFill/>
          <a:ln w="9525">
            <a:solidFill>
              <a:schemeClr val="tx1"/>
            </a:solidFill>
          </a:ln>
        </p:spPr>
        <p:txBody>
          <a:bodyPr wrap="none" rtlCol="0">
            <a:spAutoFit/>
          </a:bodyPr>
          <a:lstStyle/>
          <a:p>
            <a:r>
              <a:rPr lang="en-US" sz="1200" dirty="0" smtClean="0">
                <a:latin typeface="+mn-lt"/>
              </a:rPr>
              <a:t>Saving </a:t>
            </a:r>
            <a:r>
              <a:rPr lang="en-US" sz="1200" dirty="0" err="1" smtClean="0">
                <a:latin typeface="+mn-lt"/>
              </a:rPr>
              <a:t>vectorial</a:t>
            </a:r>
            <a:r>
              <a:rPr lang="en-US" sz="1200" dirty="0" smtClean="0">
                <a:latin typeface="+mn-lt"/>
              </a:rPr>
              <a:t> data according to component</a:t>
            </a:r>
            <a:endParaRPr lang="en-GB" sz="1200" dirty="0" err="1" smtClean="0">
              <a:latin typeface="+mn-lt"/>
            </a:endParaRPr>
          </a:p>
        </p:txBody>
      </p:sp>
    </p:spTree>
    <p:extLst>
      <p:ext uri="{BB962C8B-B14F-4D97-AF65-F5344CB8AC3E}">
        <p14:creationId xmlns:p14="http://schemas.microsoft.com/office/powerpoint/2010/main" val="355100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Still to do…</a:t>
            </a:r>
            <a:endParaRPr lang="en-GB" dirty="0"/>
          </a:p>
        </p:txBody>
      </p:sp>
      <p:sp>
        <p:nvSpPr>
          <p:cNvPr id="3" name="Content Placeholder 2"/>
          <p:cNvSpPr>
            <a:spLocks noGrp="1"/>
          </p:cNvSpPr>
          <p:nvPr>
            <p:ph idx="1"/>
          </p:nvPr>
        </p:nvSpPr>
        <p:spPr>
          <a:xfrm>
            <a:off x="179512" y="483518"/>
            <a:ext cx="8856984" cy="3960440"/>
          </a:xfrm>
        </p:spPr>
        <p:txBody>
          <a:bodyPr/>
          <a:lstStyle/>
          <a:p>
            <a:r>
              <a:rPr lang="en-US" dirty="0" smtClean="0"/>
              <a:t>All this writes a SOLPS solution to an IMAS data-entry.</a:t>
            </a:r>
          </a:p>
          <a:p>
            <a:r>
              <a:rPr lang="en-US" dirty="0" smtClean="0"/>
              <a:t>Need also the reverse for a full IMAS actor:</a:t>
            </a:r>
          </a:p>
          <a:p>
            <a:pPr lvl="1"/>
            <a:r>
              <a:rPr lang="en-US" dirty="0" smtClean="0"/>
              <a:t>Reading a GGD object and turning it into a computational grid.</a:t>
            </a:r>
          </a:p>
          <a:p>
            <a:pPr lvl="1"/>
            <a:r>
              <a:rPr lang="en-US" dirty="0" smtClean="0"/>
              <a:t>Reading the IDSs and extracting the plasma data to continue the run.</a:t>
            </a:r>
          </a:p>
          <a:p>
            <a:pPr lvl="1"/>
            <a:r>
              <a:rPr lang="en-US" dirty="0" smtClean="0"/>
              <a:t>Make sure the IDSs contain all needed data for a clean restart.</a:t>
            </a:r>
          </a:p>
          <a:p>
            <a:r>
              <a:rPr lang="en-US" dirty="0" smtClean="0"/>
              <a:t>Only saves the Eirene data common to the B2.5 grid.</a:t>
            </a:r>
          </a:p>
          <a:p>
            <a:r>
              <a:rPr lang="en-US" dirty="0" smtClean="0"/>
              <a:t>When running with the Eirene averaging scheme, save the average solution as a separate occurrence.</a:t>
            </a:r>
          </a:p>
          <a:p>
            <a:r>
              <a:rPr lang="en-US" dirty="0" smtClean="0"/>
              <a:t>Include Eirene variances as error bars:</a:t>
            </a:r>
          </a:p>
          <a:p>
            <a:pPr lvl="1"/>
            <a:r>
              <a:rPr lang="en-US" dirty="0"/>
              <a:t>U</a:t>
            </a:r>
            <a:r>
              <a:rPr lang="en-US" dirty="0" smtClean="0"/>
              <a:t>se DD dedicated nodes </a:t>
            </a:r>
            <a:r>
              <a:rPr lang="en-US" dirty="0" err="1" smtClean="0">
                <a:latin typeface="Gadugi" panose="020B0502040204020203" pitchFamily="34" charset="0"/>
                <a:ea typeface="Gadugi" panose="020B0502040204020203" pitchFamily="34" charset="0"/>
              </a:rPr>
              <a:t>data_error_upper</a:t>
            </a:r>
            <a:r>
              <a:rPr lang="en-US" dirty="0" smtClean="0"/>
              <a:t> and </a:t>
            </a:r>
            <a:r>
              <a:rPr lang="en-US" dirty="0" err="1" smtClean="0">
                <a:latin typeface="Gadugi" panose="020B0502040204020203" pitchFamily="34" charset="0"/>
                <a:ea typeface="Gadugi" panose="020B0502040204020203" pitchFamily="34" charset="0"/>
              </a:rPr>
              <a:t>data_error_lower</a:t>
            </a:r>
            <a:r>
              <a:rPr lang="en-US" dirty="0" smtClean="0">
                <a:latin typeface="Gadugi" panose="020B0502040204020203" pitchFamily="34" charset="0"/>
                <a:ea typeface="Gadugi" panose="020B0502040204020203" pitchFamily="34" charset="0"/>
              </a:rPr>
              <a:t>.</a:t>
            </a:r>
          </a:p>
          <a:p>
            <a:pPr lvl="1"/>
            <a:endParaRPr lang="en-GB" dirty="0"/>
          </a:p>
        </p:txBody>
      </p:sp>
    </p:spTree>
    <p:extLst>
      <p:ext uri="{BB962C8B-B14F-4D97-AF65-F5344CB8AC3E}">
        <p14:creationId xmlns:p14="http://schemas.microsoft.com/office/powerpoint/2010/main" val="342708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Grid Description (GGD)</a:t>
            </a:r>
            <a:endParaRPr lang="en-GB" dirty="0"/>
          </a:p>
        </p:txBody>
      </p:sp>
      <p:sp>
        <p:nvSpPr>
          <p:cNvPr id="3" name="Content Placeholder 2"/>
          <p:cNvSpPr>
            <a:spLocks noGrp="1"/>
          </p:cNvSpPr>
          <p:nvPr>
            <p:ph idx="1"/>
          </p:nvPr>
        </p:nvSpPr>
        <p:spPr>
          <a:xfrm>
            <a:off x="251520" y="483518"/>
            <a:ext cx="8640960" cy="4248472"/>
          </a:xfrm>
        </p:spPr>
        <p:txBody>
          <a:bodyPr/>
          <a:lstStyle/>
          <a:p>
            <a:r>
              <a:rPr lang="en-US" dirty="0" smtClean="0"/>
              <a:t>For most IDSs, the geometry on which the data is stored must be provided as part of the IDS.</a:t>
            </a:r>
          </a:p>
          <a:p>
            <a:r>
              <a:rPr lang="en-US" dirty="0" smtClean="0"/>
              <a:t>For 1-D data, on can use the </a:t>
            </a:r>
            <a:r>
              <a:rPr lang="en-US" dirty="0" smtClean="0">
                <a:latin typeface="Gadugi" panose="020B0502040204020203" pitchFamily="34" charset="0"/>
                <a:ea typeface="Gadugi" panose="020B0502040204020203" pitchFamily="34" charset="0"/>
              </a:rPr>
              <a:t>profiles_1d</a:t>
            </a:r>
            <a:r>
              <a:rPr lang="en-US" dirty="0" smtClean="0"/>
              <a:t> structure.</a:t>
            </a:r>
          </a:p>
          <a:p>
            <a:r>
              <a:rPr lang="en-US" dirty="0" smtClean="0"/>
              <a:t>For more complex data, we rely on the GGD.</a:t>
            </a:r>
          </a:p>
          <a:p>
            <a:pPr lvl="1"/>
            <a:r>
              <a:rPr lang="en-US" dirty="0" smtClean="0"/>
              <a:t>IDS </a:t>
            </a:r>
            <a:r>
              <a:rPr lang="en-US" dirty="0"/>
              <a:t>d</a:t>
            </a:r>
            <a:r>
              <a:rPr lang="en-US" dirty="0" smtClean="0"/>
              <a:t>ata fields are then found within the </a:t>
            </a:r>
            <a:r>
              <a:rPr lang="en-US" dirty="0" err="1" smtClean="0">
                <a:latin typeface="Gadugi" panose="020B0502040204020203" pitchFamily="34" charset="0"/>
                <a:ea typeface="Gadugi" panose="020B0502040204020203" pitchFamily="34" charset="0"/>
              </a:rPr>
              <a:t>ggd</a:t>
            </a:r>
            <a:r>
              <a:rPr lang="en-US" dirty="0" smtClean="0">
                <a:latin typeface="Gadugi" panose="020B0502040204020203" pitchFamily="34" charset="0"/>
                <a:ea typeface="Gadugi" panose="020B0502040204020203" pitchFamily="34" charset="0"/>
              </a:rPr>
              <a:t>(</a:t>
            </a:r>
            <a:r>
              <a:rPr lang="en-US" dirty="0" err="1" smtClean="0">
                <a:latin typeface="Gadugi" panose="020B0502040204020203" pitchFamily="34" charset="0"/>
                <a:ea typeface="Gadugi" panose="020B0502040204020203" pitchFamily="34" charset="0"/>
              </a:rPr>
              <a:t>itime</a:t>
            </a:r>
            <a:r>
              <a:rPr lang="en-US" dirty="0" smtClean="0">
                <a:latin typeface="Gadugi" panose="020B0502040204020203" pitchFamily="34" charset="0"/>
                <a:ea typeface="Gadugi" panose="020B0502040204020203" pitchFamily="34" charset="0"/>
              </a:rPr>
              <a:t>)</a:t>
            </a:r>
            <a:r>
              <a:rPr lang="en-US" dirty="0" smtClean="0"/>
              <a:t> structure.</a:t>
            </a:r>
          </a:p>
          <a:p>
            <a:r>
              <a:rPr lang="en-US" dirty="0" smtClean="0"/>
              <a:t>The GGD has a time index, i.e. a different grid can be defined for each time-step.</a:t>
            </a:r>
          </a:p>
          <a:p>
            <a:r>
              <a:rPr lang="en-US" dirty="0" smtClean="0"/>
              <a:t>The GGD works on the principle of </a:t>
            </a:r>
            <a:r>
              <a:rPr lang="en-US" dirty="0" err="1" smtClean="0"/>
              <a:t>separability</a:t>
            </a:r>
            <a:r>
              <a:rPr lang="en-US" dirty="0" smtClean="0"/>
              <a:t> of spaces.</a:t>
            </a:r>
          </a:p>
          <a:p>
            <a:r>
              <a:rPr lang="en-US" dirty="0" smtClean="0"/>
              <a:t>A full geometry is a “product” of spaces.</a:t>
            </a:r>
          </a:p>
          <a:p>
            <a:r>
              <a:rPr lang="en-US" dirty="0" smtClean="0"/>
              <a:t>The number and dimensionality of the spaces are arbitrary.</a:t>
            </a:r>
          </a:p>
          <a:p>
            <a:pPr marL="0" indent="0">
              <a:buNone/>
            </a:pPr>
            <a:endParaRPr lang="en-GB" dirty="0"/>
          </a:p>
        </p:txBody>
      </p:sp>
    </p:spTree>
    <p:extLst>
      <p:ext uri="{BB962C8B-B14F-4D97-AF65-F5344CB8AC3E}">
        <p14:creationId xmlns:p14="http://schemas.microsoft.com/office/powerpoint/2010/main" val="3459859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GGD Spaces</a:t>
            </a:r>
            <a:endParaRPr lang="en-GB" dirty="0"/>
          </a:p>
        </p:txBody>
      </p:sp>
      <p:sp>
        <p:nvSpPr>
          <p:cNvPr id="3" name="Content Placeholder 2"/>
          <p:cNvSpPr>
            <a:spLocks noGrp="1"/>
          </p:cNvSpPr>
          <p:nvPr>
            <p:ph idx="1"/>
          </p:nvPr>
        </p:nvSpPr>
        <p:spPr>
          <a:xfrm>
            <a:off x="179512" y="555526"/>
            <a:ext cx="8001000" cy="3960440"/>
          </a:xfrm>
        </p:spPr>
        <p:txBody>
          <a:bodyPr/>
          <a:lstStyle/>
          <a:p>
            <a:r>
              <a:rPr lang="en-US" sz="1800" dirty="0" smtClean="0"/>
              <a:t>A GGD </a:t>
            </a:r>
            <a:r>
              <a:rPr lang="en-US" sz="1800" dirty="0" smtClean="0">
                <a:latin typeface="Gadugi" panose="020B0502040204020203" pitchFamily="34" charset="0"/>
                <a:ea typeface="Gadugi" panose="020B0502040204020203" pitchFamily="34" charset="0"/>
              </a:rPr>
              <a:t>space</a:t>
            </a:r>
            <a:r>
              <a:rPr lang="en-US" sz="1800" dirty="0" smtClean="0"/>
              <a:t> is structured as a hierarchy of objects of increasing dimensionality, as needed.</a:t>
            </a:r>
          </a:p>
          <a:p>
            <a:pPr lvl="1"/>
            <a:r>
              <a:rPr lang="en-US" sz="1400" dirty="0" smtClean="0"/>
              <a:t>0-D objects: “nodes” </a:t>
            </a:r>
            <a:r>
              <a:rPr lang="en-US" sz="1400" dirty="0" smtClean="0">
                <a:sym typeface="Wingdings" panose="05000000000000000000" pitchFamily="2" charset="2"/>
              </a:rPr>
              <a:t> grid vertices</a:t>
            </a:r>
            <a:endParaRPr lang="en-US" sz="1400" dirty="0" smtClean="0"/>
          </a:p>
          <a:p>
            <a:pPr lvl="1"/>
            <a:r>
              <a:rPr lang="en-US" sz="1400" dirty="0" smtClean="0"/>
              <a:t>1-D objects: “edges” </a:t>
            </a:r>
            <a:r>
              <a:rPr lang="en-US" sz="1400" dirty="0" smtClean="0">
                <a:sym typeface="Wingdings" panose="05000000000000000000" pitchFamily="2" charset="2"/>
              </a:rPr>
              <a:t> line segments connecting nodes</a:t>
            </a:r>
          </a:p>
          <a:p>
            <a:pPr lvl="1"/>
            <a:r>
              <a:rPr lang="en-US" sz="1400" dirty="0" smtClean="0">
                <a:sym typeface="Wingdings" panose="05000000000000000000" pitchFamily="2" charset="2"/>
              </a:rPr>
              <a:t>2-D objects: “faces”  planar shapes delimited by edges</a:t>
            </a:r>
          </a:p>
          <a:p>
            <a:pPr lvl="1"/>
            <a:r>
              <a:rPr lang="en-US" sz="1400" dirty="0" smtClean="0">
                <a:sym typeface="Wingdings" panose="05000000000000000000" pitchFamily="2" charset="2"/>
              </a:rPr>
              <a:t>3-D objects: “volumes”  voxels delimited by faces</a:t>
            </a:r>
          </a:p>
          <a:p>
            <a:r>
              <a:rPr lang="en-US" sz="1800" dirty="0" smtClean="0">
                <a:sym typeface="Wingdings" panose="05000000000000000000" pitchFamily="2" charset="2"/>
              </a:rPr>
              <a:t>Coordinate type and topology are provided in the </a:t>
            </a:r>
            <a:r>
              <a:rPr lang="en-US" sz="1800" dirty="0" smtClean="0">
                <a:latin typeface="Gadugi" panose="020B0502040204020203" pitchFamily="34" charset="0"/>
                <a:ea typeface="Gadugi" panose="020B0502040204020203" pitchFamily="34" charset="0"/>
                <a:sym typeface="Wingdings" panose="05000000000000000000" pitchFamily="2" charset="2"/>
              </a:rPr>
              <a:t>space</a:t>
            </a:r>
            <a:r>
              <a:rPr lang="en-US" sz="1800" dirty="0" smtClean="0">
                <a:sym typeface="Wingdings" panose="05000000000000000000" pitchFamily="2" charset="2"/>
              </a:rPr>
              <a:t> description.</a:t>
            </a:r>
          </a:p>
          <a:p>
            <a:r>
              <a:rPr lang="en-US" sz="1800" dirty="0" smtClean="0">
                <a:sym typeface="Wingdings" panose="05000000000000000000" pitchFamily="2" charset="2"/>
              </a:rPr>
              <a:t>For each type of object, we create an ordered list.</a:t>
            </a:r>
          </a:p>
          <a:p>
            <a:r>
              <a:rPr lang="en-US" sz="1800" dirty="0" smtClean="0">
                <a:sym typeface="Wingdings" panose="05000000000000000000" pitchFamily="2" charset="2"/>
              </a:rPr>
              <a:t>Each object has the properties:</a:t>
            </a:r>
          </a:p>
          <a:p>
            <a:pPr lvl="1"/>
            <a:r>
              <a:rPr lang="en-US" sz="1400" dirty="0" smtClean="0">
                <a:latin typeface="Gadugi" panose="020B0502040204020203" pitchFamily="34" charset="0"/>
                <a:ea typeface="Gadugi" panose="020B0502040204020203" pitchFamily="34" charset="0"/>
                <a:sym typeface="Wingdings" panose="05000000000000000000" pitchFamily="2" charset="2"/>
              </a:rPr>
              <a:t>nodes(:)</a:t>
            </a:r>
            <a:r>
              <a:rPr lang="en-US" sz="1400" dirty="0" smtClean="0">
                <a:sym typeface="Wingdings" panose="05000000000000000000" pitchFamily="2" charset="2"/>
              </a:rPr>
              <a:t>: the list of nodes making up the object</a:t>
            </a:r>
          </a:p>
          <a:p>
            <a:pPr lvl="1"/>
            <a:r>
              <a:rPr lang="en-US" sz="1400" dirty="0" smtClean="0">
                <a:latin typeface="Gadugi" panose="020B0502040204020203" pitchFamily="34" charset="0"/>
                <a:ea typeface="Gadugi" panose="020B0502040204020203" pitchFamily="34" charset="0"/>
                <a:sym typeface="Wingdings" panose="05000000000000000000" pitchFamily="2" charset="2"/>
              </a:rPr>
              <a:t>measure</a:t>
            </a:r>
            <a:r>
              <a:rPr lang="en-US" sz="1400" dirty="0" smtClean="0">
                <a:sym typeface="Wingdings" panose="05000000000000000000" pitchFamily="2" charset="2"/>
              </a:rPr>
              <a:t>: the size of object (0-D: N/A, 1-D: length, 2-D: area, 3-D: volume)</a:t>
            </a:r>
          </a:p>
          <a:p>
            <a:pPr lvl="1"/>
            <a:r>
              <a:rPr lang="en-US" sz="1400" dirty="0" smtClean="0">
                <a:latin typeface="Gadugi" panose="020B0502040204020203" pitchFamily="34" charset="0"/>
                <a:ea typeface="Gadugi" panose="020B0502040204020203" pitchFamily="34" charset="0"/>
                <a:sym typeface="Wingdings" panose="05000000000000000000" pitchFamily="2" charset="2"/>
              </a:rPr>
              <a:t>geometry(:)</a:t>
            </a:r>
            <a:r>
              <a:rPr lang="en-US" sz="1400" dirty="0" smtClean="0">
                <a:sym typeface="Wingdings" panose="05000000000000000000" pitchFamily="2" charset="2"/>
              </a:rPr>
              <a:t>: additional useful geometrical information (physical coordinates, size when “multiplied” by the other spaces, connection length, etc…)</a:t>
            </a:r>
          </a:p>
          <a:p>
            <a:pPr lvl="1"/>
            <a:r>
              <a:rPr lang="en-US" sz="1400" dirty="0" smtClean="0">
                <a:latin typeface="Gadugi" panose="020B0502040204020203" pitchFamily="34" charset="0"/>
                <a:ea typeface="Gadugi" panose="020B0502040204020203" pitchFamily="34" charset="0"/>
                <a:sym typeface="Wingdings" panose="05000000000000000000" pitchFamily="2" charset="2"/>
              </a:rPr>
              <a:t>boundary(:)</a:t>
            </a:r>
            <a:r>
              <a:rPr lang="en-US" sz="1400" dirty="0" smtClean="0">
                <a:sym typeface="Wingdings" panose="05000000000000000000" pitchFamily="2" charset="2"/>
              </a:rPr>
              <a:t>, </a:t>
            </a:r>
            <a:r>
              <a:rPr lang="en-US" sz="1400" dirty="0" smtClean="0">
                <a:latin typeface="Gadugi" panose="020B0502040204020203" pitchFamily="34" charset="0"/>
                <a:ea typeface="Gadugi" panose="020B0502040204020203" pitchFamily="34" charset="0"/>
                <a:sym typeface="Wingdings" panose="05000000000000000000" pitchFamily="2" charset="2"/>
              </a:rPr>
              <a:t>boundary(:)%index</a:t>
            </a:r>
            <a:r>
              <a:rPr lang="en-US" sz="1400" dirty="0" smtClean="0">
                <a:sym typeface="Wingdings" panose="05000000000000000000" pitchFamily="2" charset="2"/>
              </a:rPr>
              <a:t> and </a:t>
            </a:r>
            <a:r>
              <a:rPr lang="en-US" sz="1400" dirty="0" smtClean="0">
                <a:latin typeface="Gadugi" panose="020B0502040204020203" pitchFamily="34" charset="0"/>
                <a:ea typeface="Gadugi" panose="020B0502040204020203" pitchFamily="34" charset="0"/>
                <a:sym typeface="Wingdings" panose="05000000000000000000" pitchFamily="2" charset="2"/>
              </a:rPr>
              <a:t>boundary(:)%</a:t>
            </a:r>
            <a:r>
              <a:rPr lang="en-US" sz="1400" dirty="0" err="1" smtClean="0">
                <a:latin typeface="Gadugi" panose="020B0502040204020203" pitchFamily="34" charset="0"/>
                <a:ea typeface="Gadugi" panose="020B0502040204020203" pitchFamily="34" charset="0"/>
                <a:sym typeface="Wingdings" panose="05000000000000000000" pitchFamily="2" charset="2"/>
              </a:rPr>
              <a:t>neighbours</a:t>
            </a:r>
            <a:r>
              <a:rPr lang="en-US" sz="1400" dirty="0" smtClean="0">
                <a:latin typeface="Gadugi" panose="020B0502040204020203" pitchFamily="34" charset="0"/>
                <a:ea typeface="Gadugi" panose="020B0502040204020203" pitchFamily="34" charset="0"/>
                <a:sym typeface="Wingdings" panose="05000000000000000000" pitchFamily="2" charset="2"/>
              </a:rPr>
              <a:t>(:)</a:t>
            </a:r>
            <a:r>
              <a:rPr lang="en-US" sz="1400" dirty="0" smtClean="0">
                <a:sym typeface="Wingdings" panose="05000000000000000000" pitchFamily="2" charset="2"/>
              </a:rPr>
              <a:t> provide the connectivity</a:t>
            </a:r>
          </a:p>
          <a:p>
            <a:pPr lvl="1"/>
            <a:endParaRPr lang="en-GB" sz="1600" dirty="0"/>
          </a:p>
        </p:txBody>
      </p:sp>
    </p:spTree>
    <p:extLst>
      <p:ext uri="{BB962C8B-B14F-4D97-AF65-F5344CB8AC3E}">
        <p14:creationId xmlns:p14="http://schemas.microsoft.com/office/powerpoint/2010/main" val="305867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GGD grid subsets</a:t>
            </a:r>
            <a:endParaRPr lang="en-GB" dirty="0"/>
          </a:p>
        </p:txBody>
      </p:sp>
      <p:sp>
        <p:nvSpPr>
          <p:cNvPr id="3" name="Content Placeholder 2"/>
          <p:cNvSpPr>
            <a:spLocks noGrp="1"/>
          </p:cNvSpPr>
          <p:nvPr>
            <p:ph idx="1"/>
          </p:nvPr>
        </p:nvSpPr>
        <p:spPr>
          <a:xfrm>
            <a:off x="179512" y="627534"/>
            <a:ext cx="8784976" cy="3960440"/>
          </a:xfrm>
        </p:spPr>
        <p:txBody>
          <a:bodyPr/>
          <a:lstStyle/>
          <a:p>
            <a:r>
              <a:rPr lang="en-US" sz="2000" dirty="0" smtClean="0"/>
              <a:t>To allow for quick extraction of relevant data, the GGD also has </a:t>
            </a:r>
            <a:r>
              <a:rPr lang="en-US" sz="2000" dirty="0" err="1" smtClean="0">
                <a:latin typeface="Gadugi" panose="020B0502040204020203" pitchFamily="34" charset="0"/>
                <a:ea typeface="Gadugi" panose="020B0502040204020203" pitchFamily="34" charset="0"/>
              </a:rPr>
              <a:t>grid_subset</a:t>
            </a:r>
            <a:r>
              <a:rPr lang="en-US" sz="2000" dirty="0" smtClean="0"/>
              <a:t> sub-units.</a:t>
            </a:r>
          </a:p>
          <a:p>
            <a:r>
              <a:rPr lang="en-US" sz="2000" dirty="0" smtClean="0"/>
              <a:t>A </a:t>
            </a:r>
            <a:r>
              <a:rPr lang="en-US" sz="2000" dirty="0" err="1" smtClean="0">
                <a:latin typeface="Gadugi" panose="020B0502040204020203" pitchFamily="34" charset="0"/>
                <a:ea typeface="Gadugi" panose="020B0502040204020203" pitchFamily="34" charset="0"/>
              </a:rPr>
              <a:t>grid_subset</a:t>
            </a:r>
            <a:r>
              <a:rPr lang="en-US" sz="2000" dirty="0" smtClean="0"/>
              <a:t> is a set of objects of common dimensionality.</a:t>
            </a:r>
          </a:p>
          <a:p>
            <a:r>
              <a:rPr lang="en-US" sz="2000" dirty="0" smtClean="0"/>
              <a:t>There are many pre-defined </a:t>
            </a:r>
            <a:r>
              <a:rPr lang="en-US" sz="2000" dirty="0" err="1" smtClean="0">
                <a:latin typeface="Gadugi" panose="020B0502040204020203" pitchFamily="34" charset="0"/>
                <a:ea typeface="Gadugi" panose="020B0502040204020203" pitchFamily="34" charset="0"/>
              </a:rPr>
              <a:t>grid_subsets</a:t>
            </a:r>
            <a:r>
              <a:rPr lang="en-US" sz="2000" dirty="0" smtClean="0"/>
              <a:t> available (set of all nodes, set of all </a:t>
            </a:r>
            <a:r>
              <a:rPr lang="en-US" sz="2000" i="1" dirty="0" smtClean="0">
                <a:latin typeface="Gadugi" panose="020B0502040204020203" pitchFamily="34" charset="0"/>
                <a:ea typeface="Gadugi" panose="020B0502040204020203" pitchFamily="34" charset="0"/>
              </a:rPr>
              <a:t>x</a:t>
            </a:r>
            <a:r>
              <a:rPr lang="en-US" sz="2000" dirty="0" smtClean="0"/>
              <a:t>-aligned faces, set of faces forming the LCFS, set of faces in contact with the outer target, the OMP point, etc…).</a:t>
            </a:r>
          </a:p>
          <a:p>
            <a:r>
              <a:rPr lang="en-US" sz="2000" dirty="0" smtClean="0"/>
              <a:t>It is also possible to create “private” </a:t>
            </a:r>
            <a:r>
              <a:rPr lang="en-US" sz="2000" dirty="0" err="1" smtClean="0">
                <a:latin typeface="Gadugi" panose="020B0502040204020203" pitchFamily="34" charset="0"/>
                <a:ea typeface="Gadugi" panose="020B0502040204020203" pitchFamily="34" charset="0"/>
              </a:rPr>
              <a:t>grid_subsets</a:t>
            </a:r>
            <a:r>
              <a:rPr lang="en-US" sz="2000" dirty="0" smtClean="0"/>
              <a:t> (with negative indices) for sets of objects relevant to the code producing the data.</a:t>
            </a:r>
          </a:p>
          <a:p>
            <a:pPr lvl="1"/>
            <a:r>
              <a:rPr lang="en-US" sz="1600" dirty="0" smtClean="0"/>
              <a:t>For example, a set of cells used for computing a certain diagnostic quantity</a:t>
            </a:r>
          </a:p>
          <a:p>
            <a:r>
              <a:rPr lang="en-US" sz="2000" dirty="0" smtClean="0"/>
              <a:t>For each </a:t>
            </a:r>
            <a:r>
              <a:rPr lang="en-US" sz="2000" dirty="0" err="1" smtClean="0">
                <a:latin typeface="Gadugi" panose="020B0502040204020203" pitchFamily="34" charset="0"/>
                <a:ea typeface="Gadugi" panose="020B0502040204020203" pitchFamily="34" charset="0"/>
              </a:rPr>
              <a:t>grid_subset</a:t>
            </a:r>
            <a:r>
              <a:rPr lang="en-US" sz="2000" dirty="0" smtClean="0"/>
              <a:t>, we define its dimensionality and provide a list of the items it contains.</a:t>
            </a:r>
          </a:p>
          <a:p>
            <a:pPr lvl="1"/>
            <a:r>
              <a:rPr lang="en-US" sz="1600" dirty="0" smtClean="0"/>
              <a:t>Each list item is an </a:t>
            </a:r>
            <a:r>
              <a:rPr lang="en-US" sz="1600" dirty="0" smtClean="0">
                <a:latin typeface="Gadugi" panose="020B0502040204020203" pitchFamily="34" charset="0"/>
                <a:ea typeface="Gadugi" panose="020B0502040204020203" pitchFamily="34" charset="0"/>
              </a:rPr>
              <a:t>element</a:t>
            </a:r>
            <a:r>
              <a:rPr lang="en-US" sz="1600" dirty="0" smtClean="0"/>
              <a:t>, itself containing a list of </a:t>
            </a:r>
            <a:r>
              <a:rPr lang="en-US" sz="1600" dirty="0" smtClean="0">
                <a:latin typeface="Gadugi" panose="020B0502040204020203" pitchFamily="34" charset="0"/>
                <a:ea typeface="Gadugi" panose="020B0502040204020203" pitchFamily="34" charset="0"/>
              </a:rPr>
              <a:t>objects</a:t>
            </a:r>
            <a:r>
              <a:rPr lang="en-US" sz="1600" dirty="0" smtClean="0"/>
              <a:t>.</a:t>
            </a:r>
            <a:endParaRPr lang="en-GB" sz="1600" dirty="0"/>
          </a:p>
        </p:txBody>
      </p:sp>
    </p:spTree>
    <p:extLst>
      <p:ext uri="{BB962C8B-B14F-4D97-AF65-F5344CB8AC3E}">
        <p14:creationId xmlns:p14="http://schemas.microsoft.com/office/powerpoint/2010/main" val="367871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4288"/>
            <a:ext cx="9073008" cy="469230"/>
          </a:xfrm>
        </p:spPr>
        <p:txBody>
          <a:bodyPr/>
          <a:lstStyle/>
          <a:p>
            <a:r>
              <a:rPr lang="en-US" dirty="0" smtClean="0"/>
              <a:t>Filling in IDSs: important common metadata</a:t>
            </a:r>
            <a:endParaRPr lang="en-GB" dirty="0"/>
          </a:p>
        </p:txBody>
      </p:sp>
      <p:sp>
        <p:nvSpPr>
          <p:cNvPr id="3" name="Content Placeholder 2"/>
          <p:cNvSpPr>
            <a:spLocks noGrp="1"/>
          </p:cNvSpPr>
          <p:nvPr>
            <p:ph idx="1"/>
          </p:nvPr>
        </p:nvSpPr>
        <p:spPr>
          <a:xfrm>
            <a:off x="205082" y="555526"/>
            <a:ext cx="8712968" cy="3960440"/>
          </a:xfrm>
        </p:spPr>
        <p:txBody>
          <a:bodyPr/>
          <a:lstStyle/>
          <a:p>
            <a:r>
              <a:rPr lang="en-US" sz="1800" dirty="0" smtClean="0"/>
              <a:t>Each IDS </a:t>
            </a:r>
            <a:r>
              <a:rPr lang="en-US" sz="1800" b="1" dirty="0" smtClean="0"/>
              <a:t>must</a:t>
            </a:r>
            <a:r>
              <a:rPr lang="en-US" sz="1800" dirty="0" smtClean="0"/>
              <a:t> provide the </a:t>
            </a:r>
            <a:r>
              <a:rPr lang="en-US" sz="1800" dirty="0" err="1" smtClean="0">
                <a:latin typeface="Gadugi" panose="020B0502040204020203" pitchFamily="34" charset="0"/>
                <a:ea typeface="Gadugi" panose="020B0502040204020203" pitchFamily="34" charset="0"/>
              </a:rPr>
              <a:t>ids_properties</a:t>
            </a:r>
            <a:r>
              <a:rPr lang="en-US" sz="1800" dirty="0" smtClean="0"/>
              <a:t> structure:</a:t>
            </a:r>
          </a:p>
          <a:p>
            <a:pPr lvl="1"/>
            <a:r>
              <a:rPr lang="en-US" sz="1600" dirty="0" err="1" smtClean="0">
                <a:latin typeface="Gadugi" panose="020B0502040204020203" pitchFamily="34" charset="0"/>
                <a:ea typeface="Gadugi" panose="020B0502040204020203" pitchFamily="34" charset="0"/>
              </a:rPr>
              <a:t>homogeneous_time</a:t>
            </a:r>
            <a:r>
              <a:rPr lang="en-US" sz="1600" dirty="0" smtClean="0"/>
              <a:t> indicates whether the </a:t>
            </a:r>
            <a:r>
              <a:rPr lang="en-US" sz="1600" dirty="0" err="1" smtClean="0"/>
              <a:t>timebase</a:t>
            </a:r>
            <a:r>
              <a:rPr lang="en-US" sz="1600" dirty="0" smtClean="0"/>
              <a:t> is common to the whole IDS, IDS is not valid if </a:t>
            </a:r>
            <a:r>
              <a:rPr lang="en-US" sz="1600" dirty="0" err="1" smtClean="0">
                <a:latin typeface="Gadugi" panose="020B0502040204020203" pitchFamily="34" charset="0"/>
                <a:ea typeface="Gadugi" panose="020B0502040204020203" pitchFamily="34" charset="0"/>
              </a:rPr>
              <a:t>homogeneous_time</a:t>
            </a:r>
            <a:r>
              <a:rPr lang="en-US" sz="1600" dirty="0" smtClean="0"/>
              <a:t> is not set!</a:t>
            </a:r>
          </a:p>
          <a:p>
            <a:pPr lvl="1"/>
            <a:r>
              <a:rPr lang="en-US" sz="1600" dirty="0" smtClean="0">
                <a:latin typeface="Gadugi" panose="020B0502040204020203" pitchFamily="34" charset="0"/>
                <a:ea typeface="Gadugi" panose="020B0502040204020203" pitchFamily="34" charset="0"/>
              </a:rPr>
              <a:t>source</a:t>
            </a:r>
            <a:r>
              <a:rPr lang="en-US" sz="1600" dirty="0" smtClean="0"/>
              <a:t> or </a:t>
            </a:r>
            <a:r>
              <a:rPr lang="en-US" sz="1600" dirty="0" smtClean="0">
                <a:latin typeface="Gadugi" panose="020B0502040204020203" pitchFamily="34" charset="0"/>
                <a:ea typeface="Gadugi" panose="020B0502040204020203" pitchFamily="34" charset="0"/>
              </a:rPr>
              <a:t>provenance</a:t>
            </a:r>
            <a:r>
              <a:rPr lang="en-US" sz="1600" dirty="0" smtClean="0"/>
              <a:t> field to indicate where the data come from</a:t>
            </a:r>
          </a:p>
          <a:p>
            <a:pPr algn="l"/>
            <a:r>
              <a:rPr lang="en-US" sz="1800" dirty="0" smtClean="0">
                <a:latin typeface="Gadugi" panose="020B0502040204020203" pitchFamily="34" charset="0"/>
                <a:ea typeface="Gadugi" panose="020B0502040204020203" pitchFamily="34" charset="0"/>
              </a:rPr>
              <a:t>vacuum_toroidal_field%r0</a:t>
            </a:r>
            <a:r>
              <a:rPr lang="en-US" sz="1800" dirty="0" smtClean="0"/>
              <a:t> and </a:t>
            </a:r>
            <a:r>
              <a:rPr lang="en-US" sz="1800" dirty="0" smtClean="0">
                <a:latin typeface="Gadugi" panose="020B0502040204020203" pitchFamily="34" charset="0"/>
                <a:ea typeface="Gadugi" panose="020B0502040204020203" pitchFamily="34" charset="0"/>
              </a:rPr>
              <a:t>vacuum_toroidal_field%b0</a:t>
            </a:r>
            <a:r>
              <a:rPr lang="en-US" sz="1800" dirty="0" smtClean="0"/>
              <a:t> to define the scenario</a:t>
            </a:r>
          </a:p>
          <a:p>
            <a:pPr algn="l"/>
            <a:r>
              <a:rPr lang="en-US" sz="1800" dirty="0" smtClean="0">
                <a:latin typeface="Gadugi" panose="020B0502040204020203" pitchFamily="34" charset="0"/>
                <a:ea typeface="Gadugi" panose="020B0502040204020203" pitchFamily="34" charset="0"/>
              </a:rPr>
              <a:t>midplane</a:t>
            </a:r>
            <a:r>
              <a:rPr lang="en-US" sz="1800" dirty="0" smtClean="0"/>
              <a:t> to specify how the midplane is defined</a:t>
            </a:r>
          </a:p>
          <a:p>
            <a:pPr algn="l"/>
            <a:r>
              <a:rPr lang="en-US" sz="1800" dirty="0" err="1" smtClean="0">
                <a:latin typeface="Gadugi" panose="020B0502040204020203" pitchFamily="34" charset="0"/>
                <a:ea typeface="Gadugi" panose="020B0502040204020203" pitchFamily="34" charset="0"/>
              </a:rPr>
              <a:t>code%name</a:t>
            </a:r>
            <a:r>
              <a:rPr lang="en-US" sz="1800" dirty="0" smtClean="0"/>
              <a:t>, </a:t>
            </a:r>
            <a:r>
              <a:rPr lang="en-US" sz="1800" dirty="0" err="1">
                <a:latin typeface="Gadugi" panose="020B0502040204020203" pitchFamily="34" charset="0"/>
                <a:ea typeface="Gadugi" panose="020B0502040204020203" pitchFamily="34" charset="0"/>
              </a:rPr>
              <a:t>c</a:t>
            </a:r>
            <a:r>
              <a:rPr lang="en-US" sz="1800" dirty="0" err="1" smtClean="0">
                <a:latin typeface="Gadugi" panose="020B0502040204020203" pitchFamily="34" charset="0"/>
                <a:ea typeface="Gadugi" panose="020B0502040204020203" pitchFamily="34" charset="0"/>
              </a:rPr>
              <a:t>ode%commit</a:t>
            </a:r>
            <a:r>
              <a:rPr lang="en-US" sz="1800" dirty="0" smtClean="0"/>
              <a:t>, </a:t>
            </a:r>
            <a:r>
              <a:rPr lang="en-US" sz="1800" dirty="0" err="1" smtClean="0">
                <a:latin typeface="Gadugi" panose="020B0502040204020203" pitchFamily="34" charset="0"/>
                <a:ea typeface="Gadugi" panose="020B0502040204020203" pitchFamily="34" charset="0"/>
              </a:rPr>
              <a:t>code%repository</a:t>
            </a:r>
            <a:r>
              <a:rPr lang="en-US" sz="1800" dirty="0" smtClean="0"/>
              <a:t>, </a:t>
            </a:r>
            <a:r>
              <a:rPr lang="en-US" sz="1800" dirty="0" err="1" smtClean="0">
                <a:latin typeface="Gadugi" panose="020B0502040204020203" pitchFamily="34" charset="0"/>
                <a:ea typeface="Gadugi" panose="020B0502040204020203" pitchFamily="34" charset="0"/>
              </a:rPr>
              <a:t>code%version</a:t>
            </a:r>
            <a:r>
              <a:rPr lang="en-US" sz="1800" dirty="0"/>
              <a:t> </a:t>
            </a:r>
            <a:r>
              <a:rPr lang="en-US" sz="1800" dirty="0" smtClean="0"/>
              <a:t>for provenance</a:t>
            </a:r>
          </a:p>
          <a:p>
            <a:pPr algn="l"/>
            <a:r>
              <a:rPr lang="en-US" sz="1800" dirty="0" err="1" smtClean="0">
                <a:latin typeface="Gadugi" panose="020B0502040204020203" pitchFamily="34" charset="0"/>
                <a:ea typeface="Gadugi" panose="020B0502040204020203" pitchFamily="34" charset="0"/>
              </a:rPr>
              <a:t>code%parameters</a:t>
            </a:r>
            <a:r>
              <a:rPr lang="en-US" sz="1800" dirty="0" smtClean="0"/>
              <a:t> in XML format</a:t>
            </a:r>
          </a:p>
          <a:p>
            <a:pPr algn="l"/>
            <a:r>
              <a:rPr lang="en-US" sz="1800" dirty="0" err="1" smtClean="0">
                <a:latin typeface="Gadugi" panose="020B0502040204020203" pitchFamily="34" charset="0"/>
                <a:ea typeface="Gadugi" panose="020B0502040204020203" pitchFamily="34" charset="0"/>
              </a:rPr>
              <a:t>code%library</a:t>
            </a:r>
            <a:r>
              <a:rPr lang="en-US" sz="1800" dirty="0" smtClean="0"/>
              <a:t> nodes, with </a:t>
            </a:r>
            <a:r>
              <a:rPr lang="en-US" sz="1800" dirty="0" smtClean="0">
                <a:latin typeface="Gadugi" panose="020B0502040204020203" pitchFamily="34" charset="0"/>
                <a:ea typeface="Gadugi" panose="020B0502040204020203" pitchFamily="34" charset="0"/>
              </a:rPr>
              <a:t>name</a:t>
            </a:r>
            <a:r>
              <a:rPr lang="en-US" sz="1800" dirty="0" smtClean="0"/>
              <a:t>, </a:t>
            </a:r>
            <a:r>
              <a:rPr lang="en-US" sz="1800" dirty="0" smtClean="0">
                <a:latin typeface="Gadugi" panose="020B0502040204020203" pitchFamily="34" charset="0"/>
                <a:ea typeface="Gadugi" panose="020B0502040204020203" pitchFamily="34" charset="0"/>
              </a:rPr>
              <a:t>commit</a:t>
            </a:r>
            <a:r>
              <a:rPr lang="en-US" sz="1800" dirty="0" smtClean="0"/>
              <a:t>, </a:t>
            </a:r>
            <a:r>
              <a:rPr lang="en-US" sz="1800" dirty="0" smtClean="0">
                <a:latin typeface="Gadugi" panose="020B0502040204020203" pitchFamily="34" charset="0"/>
                <a:ea typeface="Gadugi" panose="020B0502040204020203" pitchFamily="34" charset="0"/>
              </a:rPr>
              <a:t>version</a:t>
            </a:r>
            <a:r>
              <a:rPr lang="en-US" sz="1800" dirty="0" smtClean="0"/>
              <a:t>, </a:t>
            </a:r>
            <a:r>
              <a:rPr lang="en-US" sz="1800" dirty="0" smtClean="0">
                <a:latin typeface="Gadugi" panose="020B0502040204020203" pitchFamily="34" charset="0"/>
                <a:ea typeface="Gadugi" panose="020B0502040204020203" pitchFamily="34" charset="0"/>
              </a:rPr>
              <a:t>repository</a:t>
            </a:r>
            <a:r>
              <a:rPr lang="en-US" sz="1800" dirty="0" smtClean="0"/>
              <a:t> for relevant libraries used by the main code (in particular A&amp;M dataset versions)</a:t>
            </a:r>
          </a:p>
          <a:p>
            <a:pPr algn="l"/>
            <a:r>
              <a:rPr lang="en-US" sz="1800" dirty="0" smtClean="0">
                <a:latin typeface="Gadugi" panose="020B0502040204020203" pitchFamily="34" charset="0"/>
                <a:ea typeface="Gadugi" panose="020B0502040204020203" pitchFamily="34" charset="0"/>
              </a:rPr>
              <a:t>time(</a:t>
            </a:r>
            <a:r>
              <a:rPr lang="en-US" sz="1800" dirty="0" smtClean="0">
                <a:latin typeface="Gadugi" panose="020B0502040204020203" pitchFamily="34" charset="0"/>
                <a:ea typeface="Gadugi" panose="020B0502040204020203" pitchFamily="34" charset="0"/>
                <a:sym typeface="Wingdings" panose="05000000000000000000" pitchFamily="2" charset="2"/>
              </a:rPr>
              <a:t>:)</a:t>
            </a:r>
            <a:r>
              <a:rPr lang="en-US" sz="1800" dirty="0" smtClean="0">
                <a:sym typeface="Wingdings" panose="05000000000000000000" pitchFamily="2" charset="2"/>
              </a:rPr>
              <a:t> provides the time base for the data, if </a:t>
            </a:r>
            <a:r>
              <a:rPr lang="en-US" sz="1800" dirty="0" err="1" smtClean="0">
                <a:latin typeface="Gadugi" panose="020B0502040204020203" pitchFamily="34" charset="0"/>
                <a:ea typeface="Gadugi" panose="020B0502040204020203" pitchFamily="34" charset="0"/>
                <a:sym typeface="Wingdings" panose="05000000000000000000" pitchFamily="2" charset="2"/>
              </a:rPr>
              <a:t>homogeneous_time</a:t>
            </a:r>
            <a:r>
              <a:rPr lang="en-US" sz="1800" dirty="0">
                <a:sym typeface="Wingdings" panose="05000000000000000000" pitchFamily="2" charset="2"/>
              </a:rPr>
              <a:t> </a:t>
            </a:r>
            <a:r>
              <a:rPr lang="en-US" sz="1800" dirty="0" smtClean="0">
                <a:sym typeface="Wingdings" panose="05000000000000000000" pitchFamily="2" charset="2"/>
              </a:rPr>
              <a:t>= 1</a:t>
            </a:r>
            <a:endParaRPr lang="en-GB" sz="1800" dirty="0"/>
          </a:p>
        </p:txBody>
      </p:sp>
    </p:spTree>
    <p:extLst>
      <p:ext uri="{BB962C8B-B14F-4D97-AF65-F5344CB8AC3E}">
        <p14:creationId xmlns:p14="http://schemas.microsoft.com/office/powerpoint/2010/main" val="1839441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Filling in IDSs: Species definition</a:t>
            </a:r>
            <a:endParaRPr lang="en-GB" dirty="0"/>
          </a:p>
        </p:txBody>
      </p:sp>
      <p:sp>
        <p:nvSpPr>
          <p:cNvPr id="3" name="Content Placeholder 2"/>
          <p:cNvSpPr>
            <a:spLocks noGrp="1"/>
          </p:cNvSpPr>
          <p:nvPr>
            <p:ph idx="1"/>
          </p:nvPr>
        </p:nvSpPr>
        <p:spPr>
          <a:xfrm>
            <a:off x="133074" y="496903"/>
            <a:ext cx="8856984" cy="3960440"/>
          </a:xfrm>
        </p:spPr>
        <p:txBody>
          <a:bodyPr/>
          <a:lstStyle/>
          <a:p>
            <a:r>
              <a:rPr lang="en-US" sz="2000" dirty="0" smtClean="0"/>
              <a:t>IDS species-specific data is divided into </a:t>
            </a:r>
            <a:r>
              <a:rPr lang="en-US" sz="2000" dirty="0" smtClean="0">
                <a:latin typeface="Gadugi" panose="020B0502040204020203" pitchFamily="34" charset="0"/>
                <a:ea typeface="Gadugi" panose="020B0502040204020203" pitchFamily="34" charset="0"/>
              </a:rPr>
              <a:t>electrons</a:t>
            </a:r>
            <a:r>
              <a:rPr lang="en-US" sz="2000" dirty="0" smtClean="0"/>
              <a:t>, </a:t>
            </a:r>
            <a:r>
              <a:rPr lang="en-US" sz="2000" dirty="0" smtClean="0">
                <a:latin typeface="Gadugi" panose="020B0502040204020203" pitchFamily="34" charset="0"/>
                <a:ea typeface="Gadugi" panose="020B0502040204020203" pitchFamily="34" charset="0"/>
              </a:rPr>
              <a:t>ion(</a:t>
            </a:r>
            <a:r>
              <a:rPr lang="en-US" sz="2000" dirty="0" smtClean="0">
                <a:latin typeface="Gadugi" panose="020B0502040204020203" pitchFamily="34" charset="0"/>
                <a:ea typeface="Gadugi" panose="020B0502040204020203" pitchFamily="34" charset="0"/>
                <a:sym typeface="Wingdings" panose="05000000000000000000" pitchFamily="2" charset="2"/>
              </a:rPr>
              <a:t>:)</a:t>
            </a:r>
            <a:r>
              <a:rPr lang="en-US" sz="2000" dirty="0" smtClean="0">
                <a:sym typeface="Wingdings" panose="05000000000000000000" pitchFamily="2" charset="2"/>
              </a:rPr>
              <a:t>, and </a:t>
            </a:r>
            <a:r>
              <a:rPr lang="en-US" sz="2000" dirty="0" smtClean="0">
                <a:latin typeface="Gadugi" panose="020B0502040204020203" pitchFamily="34" charset="0"/>
                <a:ea typeface="Gadugi" panose="020B0502040204020203" pitchFamily="34" charset="0"/>
                <a:sym typeface="Wingdings" panose="05000000000000000000" pitchFamily="2" charset="2"/>
              </a:rPr>
              <a:t>neutral(:)</a:t>
            </a:r>
            <a:r>
              <a:rPr lang="en-US" sz="2000" dirty="0" smtClean="0">
                <a:sym typeface="Wingdings" panose="05000000000000000000" pitchFamily="2" charset="2"/>
              </a:rPr>
              <a:t> structures.</a:t>
            </a:r>
            <a:endParaRPr lang="en-US" sz="2000" dirty="0">
              <a:sym typeface="Wingdings" panose="05000000000000000000" pitchFamily="2" charset="2"/>
            </a:endParaRPr>
          </a:p>
          <a:p>
            <a:r>
              <a:rPr lang="en-US" sz="2000" dirty="0" smtClean="0">
                <a:sym typeface="Wingdings" panose="05000000000000000000" pitchFamily="2" charset="2"/>
              </a:rPr>
              <a:t>By </a:t>
            </a:r>
            <a:r>
              <a:rPr lang="en-US" sz="2000" dirty="0" smtClean="0">
                <a:latin typeface="Gadugi" panose="020B0502040204020203" pitchFamily="34" charset="0"/>
                <a:ea typeface="Gadugi" panose="020B0502040204020203" pitchFamily="34" charset="0"/>
                <a:sym typeface="Wingdings" panose="05000000000000000000" pitchFamily="2" charset="2"/>
              </a:rPr>
              <a:t>ion </a:t>
            </a:r>
            <a:r>
              <a:rPr lang="en-US" sz="2000" dirty="0" smtClean="0">
                <a:ea typeface="Gadugi" panose="020B0502040204020203" pitchFamily="34" charset="0"/>
                <a:sym typeface="Wingdings" panose="05000000000000000000" pitchFamily="2" charset="2"/>
              </a:rPr>
              <a:t>and</a:t>
            </a:r>
            <a:r>
              <a:rPr lang="en-US" sz="2000" dirty="0" smtClean="0">
                <a:latin typeface="Gadugi" panose="020B0502040204020203" pitchFamily="34" charset="0"/>
                <a:ea typeface="Gadugi" panose="020B0502040204020203" pitchFamily="34" charset="0"/>
                <a:sym typeface="Wingdings" panose="05000000000000000000" pitchFamily="2" charset="2"/>
              </a:rPr>
              <a:t> neutral</a:t>
            </a:r>
            <a:r>
              <a:rPr lang="en-US" sz="2000" dirty="0" smtClean="0">
                <a:sym typeface="Wingdings" panose="05000000000000000000" pitchFamily="2" charset="2"/>
              </a:rPr>
              <a:t>, the DD means </a:t>
            </a:r>
            <a:r>
              <a:rPr lang="en-US" sz="2000" b="1" u="sng" dirty="0" smtClean="0">
                <a:sym typeface="Wingdings" panose="05000000000000000000" pitchFamily="2" charset="2"/>
              </a:rPr>
              <a:t>an isonuclear sequence</a:t>
            </a:r>
            <a:r>
              <a:rPr lang="en-US" sz="2000" dirty="0" smtClean="0">
                <a:sym typeface="Wingdings" panose="05000000000000000000" pitchFamily="2" charset="2"/>
              </a:rPr>
              <a:t>.</a:t>
            </a:r>
          </a:p>
          <a:p>
            <a:r>
              <a:rPr lang="en-US" sz="2000" dirty="0" smtClean="0">
                <a:sym typeface="Wingdings" panose="05000000000000000000" pitchFamily="2" charset="2"/>
              </a:rPr>
              <a:t>Each isonuclear sequence is defined with:</a:t>
            </a:r>
          </a:p>
          <a:p>
            <a:pPr lvl="1"/>
            <a:r>
              <a:rPr lang="en-US" sz="1800" dirty="0" smtClean="0">
                <a:sym typeface="Wingdings" panose="05000000000000000000" pitchFamily="2" charset="2"/>
              </a:rPr>
              <a:t>A set of </a:t>
            </a:r>
            <a:r>
              <a:rPr lang="en-US" sz="1800" dirty="0" smtClean="0">
                <a:latin typeface="Gadugi" panose="020B0502040204020203" pitchFamily="34" charset="0"/>
                <a:ea typeface="Gadugi" panose="020B0502040204020203" pitchFamily="34" charset="0"/>
                <a:sym typeface="Wingdings" panose="05000000000000000000" pitchFamily="2" charset="2"/>
              </a:rPr>
              <a:t>element(:)</a:t>
            </a:r>
            <a:r>
              <a:rPr lang="en-US" sz="1800" dirty="0" smtClean="0">
                <a:sym typeface="Wingdings" panose="05000000000000000000" pitchFamily="2" charset="2"/>
              </a:rPr>
              <a:t>, each with </a:t>
            </a:r>
            <a:r>
              <a:rPr lang="en-US" sz="1800" dirty="0" smtClean="0">
                <a:latin typeface="Gadugi" panose="020B0502040204020203" pitchFamily="34" charset="0"/>
                <a:ea typeface="Gadugi" panose="020B0502040204020203" pitchFamily="34" charset="0"/>
                <a:sym typeface="Wingdings" panose="05000000000000000000" pitchFamily="2" charset="2"/>
              </a:rPr>
              <a:t>a</a:t>
            </a:r>
            <a:r>
              <a:rPr lang="en-US" sz="1800" dirty="0" smtClean="0">
                <a:sym typeface="Wingdings" panose="05000000000000000000" pitchFamily="2" charset="2"/>
              </a:rPr>
              <a:t> (mass), </a:t>
            </a:r>
            <a:r>
              <a:rPr lang="en-US" sz="1800" dirty="0" err="1" smtClean="0">
                <a:latin typeface="Gadugi" panose="020B0502040204020203" pitchFamily="34" charset="0"/>
                <a:ea typeface="Gadugi" panose="020B0502040204020203" pitchFamily="34" charset="0"/>
                <a:sym typeface="Wingdings" panose="05000000000000000000" pitchFamily="2" charset="2"/>
              </a:rPr>
              <a:t>z_n</a:t>
            </a:r>
            <a:r>
              <a:rPr lang="en-US" sz="1800" dirty="0" smtClean="0">
                <a:sym typeface="Wingdings" panose="05000000000000000000" pitchFamily="2" charset="2"/>
              </a:rPr>
              <a:t> (nuclear charge), and </a:t>
            </a:r>
            <a:r>
              <a:rPr lang="en-US" sz="1800" dirty="0" err="1" smtClean="0">
                <a:latin typeface="Gadugi" panose="020B0502040204020203" pitchFamily="34" charset="0"/>
                <a:ea typeface="Gadugi" panose="020B0502040204020203" pitchFamily="34" charset="0"/>
                <a:sym typeface="Wingdings" panose="05000000000000000000" pitchFamily="2" charset="2"/>
              </a:rPr>
              <a:t>atoms_n</a:t>
            </a:r>
            <a:r>
              <a:rPr lang="en-US" sz="1800" dirty="0" smtClean="0">
                <a:sym typeface="Wingdings" panose="05000000000000000000" pitchFamily="2" charset="2"/>
              </a:rPr>
              <a:t> (number), </a:t>
            </a:r>
            <a:r>
              <a:rPr lang="en-US" sz="1800" dirty="0" smtClean="0">
                <a:latin typeface="Gadugi" panose="020B0502040204020203" pitchFamily="34" charset="0"/>
                <a:ea typeface="Gadugi" panose="020B0502040204020203" pitchFamily="34" charset="0"/>
                <a:sym typeface="Wingdings" panose="05000000000000000000" pitchFamily="2" charset="2"/>
              </a:rPr>
              <a:t>label</a:t>
            </a:r>
            <a:r>
              <a:rPr lang="en-US" sz="1800" dirty="0" smtClean="0">
                <a:sym typeface="Wingdings" panose="05000000000000000000" pitchFamily="2" charset="2"/>
              </a:rPr>
              <a:t> (name)</a:t>
            </a:r>
          </a:p>
          <a:p>
            <a:pPr lvl="1"/>
            <a:r>
              <a:rPr lang="en-US" sz="1800" dirty="0" smtClean="0">
                <a:sym typeface="Wingdings" panose="05000000000000000000" pitchFamily="2" charset="2"/>
              </a:rPr>
              <a:t>A </a:t>
            </a:r>
            <a:r>
              <a:rPr lang="en-US" sz="1800" dirty="0" smtClean="0">
                <a:latin typeface="Gadugi" panose="020B0502040204020203" pitchFamily="34" charset="0"/>
                <a:ea typeface="Gadugi" panose="020B0502040204020203" pitchFamily="34" charset="0"/>
                <a:sym typeface="Wingdings" panose="05000000000000000000" pitchFamily="2" charset="2"/>
              </a:rPr>
              <a:t>label</a:t>
            </a:r>
            <a:r>
              <a:rPr lang="en-US" sz="1800" dirty="0" smtClean="0">
                <a:sym typeface="Wingdings" panose="05000000000000000000" pitchFamily="2" charset="2"/>
              </a:rPr>
              <a:t> for the full sequence</a:t>
            </a:r>
          </a:p>
          <a:p>
            <a:pPr lvl="1"/>
            <a:r>
              <a:rPr lang="en-US" sz="1800" dirty="0" smtClean="0">
                <a:sym typeface="Wingdings" panose="05000000000000000000" pitchFamily="2" charset="2"/>
              </a:rPr>
              <a:t>If </a:t>
            </a:r>
            <a:r>
              <a:rPr lang="en-US" sz="1800" dirty="0" err="1" smtClean="0">
                <a:latin typeface="Gadugi" panose="020B0502040204020203" pitchFamily="34" charset="0"/>
                <a:ea typeface="Gadugi" panose="020B0502040204020203" pitchFamily="34" charset="0"/>
                <a:sym typeface="Wingdings" panose="05000000000000000000" pitchFamily="2" charset="2"/>
              </a:rPr>
              <a:t>multiple_states_flag</a:t>
            </a:r>
            <a:r>
              <a:rPr lang="en-US" sz="1800" dirty="0" smtClean="0">
                <a:sym typeface="Wingdings" panose="05000000000000000000" pitchFamily="2" charset="2"/>
              </a:rPr>
              <a:t> = 1, it can be further divided into a </a:t>
            </a:r>
            <a:r>
              <a:rPr lang="en-US" sz="1800" dirty="0" smtClean="0">
                <a:latin typeface="Gadugi" panose="020B0502040204020203" pitchFamily="34" charset="0"/>
                <a:ea typeface="Gadugi" panose="020B0502040204020203" pitchFamily="34" charset="0"/>
                <a:sym typeface="Wingdings" panose="05000000000000000000" pitchFamily="2" charset="2"/>
              </a:rPr>
              <a:t>state(:)</a:t>
            </a:r>
            <a:r>
              <a:rPr lang="en-US" sz="1800" dirty="0" smtClean="0">
                <a:sym typeface="Wingdings" panose="05000000000000000000" pitchFamily="2" charset="2"/>
              </a:rPr>
              <a:t> array with:</a:t>
            </a:r>
          </a:p>
          <a:p>
            <a:pPr lvl="2"/>
            <a:r>
              <a:rPr lang="en-US" sz="1600" dirty="0" smtClean="0">
                <a:sym typeface="Wingdings" panose="05000000000000000000" pitchFamily="2" charset="2"/>
              </a:rPr>
              <a:t>For ions: </a:t>
            </a:r>
            <a:r>
              <a:rPr lang="en-US" sz="1600" dirty="0" err="1" smtClean="0">
                <a:latin typeface="Gadugi" panose="020B0502040204020203" pitchFamily="34" charset="0"/>
                <a:ea typeface="Gadugi" panose="020B0502040204020203" pitchFamily="34" charset="0"/>
                <a:sym typeface="Wingdings" panose="05000000000000000000" pitchFamily="2" charset="2"/>
              </a:rPr>
              <a:t>z_min</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z_max</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z_average</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z_square_average</a:t>
            </a:r>
            <a:endParaRPr lang="en-US" sz="1600" dirty="0" smtClean="0">
              <a:sym typeface="Wingdings" panose="05000000000000000000" pitchFamily="2" charset="2"/>
            </a:endParaRPr>
          </a:p>
          <a:p>
            <a:pPr lvl="2"/>
            <a:r>
              <a:rPr lang="en-US" sz="1600" dirty="0" smtClean="0">
                <a:sym typeface="Wingdings" panose="05000000000000000000" pitchFamily="2" charset="2"/>
              </a:rPr>
              <a:t>For neutrals: </a:t>
            </a:r>
            <a:r>
              <a:rPr lang="en-US" sz="1600" dirty="0" err="1" smtClean="0">
                <a:latin typeface="Gadugi" panose="020B0502040204020203" pitchFamily="34" charset="0"/>
                <a:ea typeface="Gadugi" panose="020B0502040204020203" pitchFamily="34" charset="0"/>
                <a:sym typeface="Wingdings" panose="05000000000000000000" pitchFamily="2" charset="2"/>
              </a:rPr>
              <a:t>neutral_type</a:t>
            </a:r>
            <a:r>
              <a:rPr lang="en-US" sz="1600" dirty="0">
                <a:sym typeface="Wingdings" panose="05000000000000000000" pitchFamily="2" charset="2"/>
              </a:rPr>
              <a:t> </a:t>
            </a:r>
            <a:r>
              <a:rPr lang="en-US" sz="1600" dirty="0" smtClean="0">
                <a:sym typeface="Wingdings" panose="05000000000000000000" pitchFamily="2" charset="2"/>
              </a:rPr>
              <a:t>(“cold”, “thermal”, “fast”, “NBI”, or a user-defined type)</a:t>
            </a:r>
          </a:p>
          <a:p>
            <a:pPr lvl="2" algn="l"/>
            <a:r>
              <a:rPr lang="en-US" sz="1600" dirty="0" smtClean="0">
                <a:sym typeface="Wingdings" panose="05000000000000000000" pitchFamily="2" charset="2"/>
              </a:rPr>
              <a:t>For both: </a:t>
            </a:r>
            <a:r>
              <a:rPr lang="en-US" sz="1600" dirty="0" smtClean="0">
                <a:latin typeface="Gadugi" panose="020B0502040204020203" pitchFamily="34" charset="0"/>
                <a:ea typeface="Gadugi" panose="020B0502040204020203" pitchFamily="34" charset="0"/>
                <a:sym typeface="Wingdings" panose="05000000000000000000" pitchFamily="2" charset="2"/>
              </a:rPr>
              <a:t>label</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ionization_potential</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electron_configuration</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vibrational_level</a:t>
            </a:r>
            <a:r>
              <a:rPr lang="en-US" sz="1600" dirty="0" smtClean="0">
                <a:sym typeface="Wingdings" panose="05000000000000000000" pitchFamily="2" charset="2"/>
              </a:rPr>
              <a:t>, </a:t>
            </a:r>
            <a:r>
              <a:rPr lang="en-US" sz="1600" dirty="0" err="1" smtClean="0">
                <a:latin typeface="Gadugi" panose="020B0502040204020203" pitchFamily="34" charset="0"/>
                <a:ea typeface="Gadugi" panose="020B0502040204020203" pitchFamily="34" charset="0"/>
                <a:sym typeface="Wingdings" panose="05000000000000000000" pitchFamily="2" charset="2"/>
              </a:rPr>
              <a:t>vibrational_mode</a:t>
            </a:r>
            <a:endParaRPr lang="en-US" sz="1600" dirty="0" smtClean="0">
              <a:latin typeface="Gadugi" panose="020B0502040204020203" pitchFamily="34" charset="0"/>
              <a:ea typeface="Gadugi" panose="020B0502040204020203" pitchFamily="34" charset="0"/>
              <a:sym typeface="Wingdings" panose="05000000000000000000" pitchFamily="2" charset="2"/>
            </a:endParaRPr>
          </a:p>
          <a:p>
            <a:pPr lvl="1"/>
            <a:r>
              <a:rPr lang="en-US" sz="1800" dirty="0" err="1" smtClean="0">
                <a:latin typeface="Gadugi" panose="020B0502040204020203" pitchFamily="34" charset="0"/>
                <a:ea typeface="Gadugi" panose="020B0502040204020203" pitchFamily="34" charset="0"/>
                <a:sym typeface="Wingdings" panose="05000000000000000000" pitchFamily="2" charset="2"/>
              </a:rPr>
              <a:t>neutral_index</a:t>
            </a:r>
            <a:r>
              <a:rPr lang="en-US" sz="1800" dirty="0" smtClean="0">
                <a:sym typeface="Wingdings" panose="05000000000000000000" pitchFamily="2" charset="2"/>
              </a:rPr>
              <a:t> and </a:t>
            </a:r>
            <a:r>
              <a:rPr lang="en-US" sz="1800" dirty="0" err="1" smtClean="0">
                <a:latin typeface="Gadugi" panose="020B0502040204020203" pitchFamily="34" charset="0"/>
                <a:ea typeface="Gadugi" panose="020B0502040204020203" pitchFamily="34" charset="0"/>
                <a:sym typeface="Wingdings" panose="05000000000000000000" pitchFamily="2" charset="2"/>
              </a:rPr>
              <a:t>ion_index</a:t>
            </a:r>
            <a:r>
              <a:rPr lang="en-US" sz="1800" dirty="0" smtClean="0">
                <a:sym typeface="Wingdings" panose="05000000000000000000" pitchFamily="2" charset="2"/>
              </a:rPr>
              <a:t> for correspondence between lists</a:t>
            </a:r>
          </a:p>
        </p:txBody>
      </p:sp>
    </p:spTree>
    <p:extLst>
      <p:ext uri="{BB962C8B-B14F-4D97-AF65-F5344CB8AC3E}">
        <p14:creationId xmlns:p14="http://schemas.microsoft.com/office/powerpoint/2010/main" val="276324753"/>
      </p:ext>
    </p:extLst>
  </p:cSld>
  <p:clrMapOvr>
    <a:masterClrMapping/>
  </p:clrMapOvr>
</p:sld>
</file>

<file path=ppt/theme/theme1.xml><?xml version="1.0" encoding="utf-8"?>
<a:theme xmlns:a="http://schemas.openxmlformats.org/drawingml/2006/main" name="ITER_Scientific_and_General_Presentation_N4CUXK_v1_2">
  <a:themeElements>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ER_PPTemplate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Century Gothic" pitchFamily="34" charset="0"/>
          </a:defRPr>
        </a:defPPr>
      </a:lstStyle>
    </a:lnDef>
    <a:txDef>
      <a:spPr>
        <a:noFill/>
      </a:spPr>
      <a:bodyPr wrap="square" rtlCol="0">
        <a:spAutoFit/>
      </a:bodyPr>
      <a:lstStyle>
        <a:defPPr>
          <a:defRPr sz="1200" dirty="0" err="1" smtClean="0">
            <a:latin typeface="+mn-lt"/>
          </a:defRPr>
        </a:defPPr>
      </a:lstStyle>
    </a:txDef>
  </a:objectDefaults>
  <a:extraClrSchemeLst>
    <a:extraClrScheme>
      <a:clrScheme name="ITER_PP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ER_PP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ER_PP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ER_PP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ER_PP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ER_PP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ER_PPTemplate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ER_PP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ER_PP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ER_PP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ER_PP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ER_PP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TER_Scientific_and_General_Presentation_N4CUXK_v1_8 (3).pptx" id="{84690348-23F2-4165-BCE0-733FB791AA1E}" vid="{99E8E174-E2F5-4CD3-9D90-FE22B1137E7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ITER_Scientific_and_General_Presentation_N4CUXK_v1_8 (3)</Template>
  <TotalTime>1025</TotalTime>
  <Words>2579</Words>
  <Application>Microsoft Office PowerPoint</Application>
  <PresentationFormat>On-screen Show (16:9)</PresentationFormat>
  <Paragraphs>240</Paragraphs>
  <Slides>41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Century Gothic</vt:lpstr>
      <vt:lpstr>Gadugi</vt:lpstr>
      <vt:lpstr>Times New Roman</vt:lpstr>
      <vt:lpstr>Wingdings</vt:lpstr>
      <vt:lpstr>ITER_Scientific_and_General_Presentation_N4CUXK_v1_2</vt:lpstr>
      <vt:lpstr>IMAS in SOLPS-ITER (EIRENE side): status and outlook</vt:lpstr>
      <vt:lpstr>Outline</vt:lpstr>
      <vt:lpstr>Some IMAS definitions</vt:lpstr>
      <vt:lpstr>IDSs relevant to EIRENE</vt:lpstr>
      <vt:lpstr>Generalized Grid Description (GGD)</vt:lpstr>
      <vt:lpstr>GGD Spaces</vt:lpstr>
      <vt:lpstr>GGD grid subsets</vt:lpstr>
      <vt:lpstr>Filling in IDSs: important common metadata</vt:lpstr>
      <vt:lpstr>Filling in IDSs: Species definition</vt:lpstr>
      <vt:lpstr>Filling in IDSs: scalar data</vt:lpstr>
      <vt:lpstr>Filling in IDSs: vectorial data</vt:lpstr>
      <vt:lpstr>The edge_transport IDS</vt:lpstr>
      <vt:lpstr>The edge_sources IDS</vt:lpstr>
      <vt:lpstr>The radiation IDS</vt:lpstr>
      <vt:lpstr>The summary IDS</vt:lpstr>
      <vt:lpstr>The divertors IDS</vt:lpstr>
      <vt:lpstr>The dataset_description IDS</vt:lpstr>
      <vt:lpstr>The wall IDS</vt:lpstr>
      <vt:lpstr>SOLPS-ITER sample code walk-about (I)</vt:lpstr>
      <vt:lpstr>SOLPS-ITER sample code walk-about (II)</vt:lpstr>
      <vt:lpstr>SOLPS-ITER sample code walk-about (III)</vt:lpstr>
      <vt:lpstr>SOLPS-ITER sample code walk-about (IV)</vt:lpstr>
      <vt:lpstr>SOLPS-ITER sample code walk-about (V)</vt:lpstr>
      <vt:lpstr>SOLPS-ITER sample code walk-about (VI)</vt:lpstr>
      <vt:lpstr>PowerPoint Presentation</vt:lpstr>
      <vt:lpstr>SOLPS-ITER sample code walk-about (VIII)</vt:lpstr>
      <vt:lpstr>SOLPS-ITER sample code walk-about (IX)</vt:lpstr>
      <vt:lpstr>SOLPS-ITER sample code walk-about (X)</vt:lpstr>
      <vt:lpstr>SOLPS-ITER sample code walk-about (XI)</vt:lpstr>
      <vt:lpstr>SOLPS-ITER sample code walk-about (XII)</vt:lpstr>
      <vt:lpstr>SOLPS-ITER sample code walk-about (XIII)</vt:lpstr>
      <vt:lpstr>SOLPS-ITER sample code walk-about (XIV)</vt:lpstr>
      <vt:lpstr>SOLPS-ITER sample code walk-about (XV)</vt:lpstr>
      <vt:lpstr>SOLPS-ITER sample code walk-about (XVI)</vt:lpstr>
      <vt:lpstr>SOLPS-ITER sample code walk-about (XVII)</vt:lpstr>
      <vt:lpstr>SOLPS-ITER sample code walk-about (XVIII)</vt:lpstr>
      <vt:lpstr>SOLPS-ITER sample code walk-about (XIX)</vt:lpstr>
      <vt:lpstr>SOLPS-ITER sample code walk-about (XX)</vt:lpstr>
      <vt:lpstr>SOLPS-ITER sample code walk-about (XXI)</vt:lpstr>
      <vt:lpstr>SOLPS-ITER sample code walk-about (XXII)</vt:lpstr>
      <vt:lpstr>Still to do…</vt:lpstr>
    </vt:vector>
  </TitlesOfParts>
  <Company>ITER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Moscatelli Esmeralda</dc:creator>
  <cp:lastModifiedBy>Bonnin Xavier</cp:lastModifiedBy>
  <cp:revision>77</cp:revision>
  <cp:lastPrinted>2013-12-05T09:32:24Z</cp:lastPrinted>
  <dcterms:created xsi:type="dcterms:W3CDTF">2020-12-14T15:27:24Z</dcterms:created>
  <dcterms:modified xsi:type="dcterms:W3CDTF">2021-11-04T13:21:27Z</dcterms:modified>
</cp:coreProperties>
</file>