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media/image24.png" ContentType="image/png"/>
  <Override PartName="/ppt/media/image11.jpeg" ContentType="image/jpeg"/>
  <Override PartName="/ppt/media/image23.jpeg" ContentType="image/jpeg"/>
  <Override PartName="/ppt/media/image12.png" ContentType="image/png"/>
  <Override PartName="/ppt/media/image21.png" ContentType="image/png"/>
  <Override PartName="/ppt/media/image19.png" ContentType="image/png"/>
  <Override PartName="/ppt/media/image20.jpeg" ContentType="image/jpeg"/>
  <Override PartName="/ppt/media/image7.png" ContentType="image/png"/>
  <Override PartName="/ppt/media/image22.jpeg" ContentType="image/jpeg"/>
  <Override PartName="/ppt/media/image29.jpeg" ContentType="image/jpeg"/>
  <Override PartName="/ppt/media/image28.png" ContentType="image/png"/>
  <Override PartName="/ppt/media/image8.jpeg" ContentType="image/jpeg"/>
  <Override PartName="/ppt/media/image5.png" ContentType="image/png"/>
  <Override PartName="/ppt/media/image35.png" ContentType="image/png"/>
  <Override PartName="/ppt/media/image13.jpeg" ContentType="image/jpeg"/>
  <Override PartName="/ppt/media/image9.jpeg" ContentType="image/jpeg"/>
  <Override PartName="/ppt/media/image30.jpeg" ContentType="image/jpeg"/>
  <Override PartName="/ppt/media/image3.jpeg" ContentType="image/jpeg"/>
  <Override PartName="/ppt/media/image31.png" ContentType="image/png"/>
  <Override PartName="/ppt/media/image33.jpeg" ContentType="image/jpeg"/>
  <Override PartName="/ppt/media/image1.jpeg" ContentType="image/jpeg"/>
  <Override PartName="/ppt/media/image10.png" ContentType="image/png"/>
  <Override PartName="/ppt/media/image27.jpeg" ContentType="image/jpeg"/>
  <Override PartName="/ppt/media/image34.png" ContentType="image/png"/>
  <Override PartName="/ppt/media/image6.png" ContentType="image/png"/>
  <Override PartName="/ppt/media/image36.png" ContentType="image/png"/>
  <Override PartName="/ppt/media/image18.jpeg" ContentType="image/jpeg"/>
  <Override PartName="/ppt/media/image4.jpeg" ContentType="image/jpeg"/>
  <Override PartName="/ppt/media/image32.png" ContentType="image/png"/>
  <Override PartName="/ppt/media/image2.png" ContentType="image/png"/>
  <Override PartName="/ppt/media/image25.jpeg" ContentType="image/jpeg"/>
  <Override PartName="/ppt/media/image14.png" ContentType="image/png"/>
  <Override PartName="/ppt/media/image15.jpeg" ContentType="image/jpeg"/>
  <Override PartName="/ppt/media/image16.png" ContentType="image/png"/>
  <Override PartName="/ppt/media/image17.jpeg" ContentType="image/jpeg"/>
  <Override PartName="/ppt/media/image26.png" ContentType="image/png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0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2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7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8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69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0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3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6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77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2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4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5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39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1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2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48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  <p:sp>
        <p:nvSpPr>
          <p:cNvPr id="5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4400" spc="-1" strike="noStrike"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17.xml"/><Relationship Id="rId17" Type="http://schemas.openxmlformats.org/officeDocument/2006/relationships/slideLayout" Target="../slideLayouts/slideLayout118.xml"/><Relationship Id="rId18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0.jpe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1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3" name="CustomShape 2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" name="CustomShape 3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" name="CustomShape 4" hidden="1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5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" name="CustomShape 6" hidden="1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" name="CustomShape 8" hidden="1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9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1" name="CustomShape 10" hidden="1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" name="CustomShape 11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3" name="CustomShape 12" hidden="1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" name="Group 13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15" name="Line 14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" name="Line 15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" name="Line 16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" name="CustomShape 17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9" name="CustomShape 18" hidden="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" name="CustomShape 19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1" name="CustomShape 20" hidden="1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" name="CustomShape 21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3" name="CustomShape 22" hidden="1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" name="CustomShape 23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5" name="CustomShape 24" hidden="1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" name="CustomShape 25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7" name="CustomShape 26" hidden="1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" name="CustomShape 27" hidden="1"/>
          <p:cNvSpPr/>
          <p:nvPr/>
        </p:nvSpPr>
        <p:spPr>
          <a:xfrm>
            <a:off x="11420280" y="6073200"/>
            <a:ext cx="477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9" name="CustomShape 28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0" name="CustomShape 29" hidden="1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1" name="Afbeelding 28" descr="Afbeelding met vrouw, natuur&#10;&#10;Automatisch gegenereerde beschrijving"/>
          <p:cNvPicPr/>
          <p:nvPr/>
        </p:nvPicPr>
        <p:blipFill>
          <a:blip r:embed="rId4"/>
          <a:srcRect l="21183" t="0" r="19232" b="445"/>
          <a:stretch/>
        </p:blipFill>
        <p:spPr>
          <a:xfrm>
            <a:off x="0" y="0"/>
            <a:ext cx="7433640" cy="6858000"/>
          </a:xfrm>
          <a:prstGeom prst="rect">
            <a:avLst/>
          </a:prstGeom>
          <a:ln w="0">
            <a:noFill/>
          </a:ln>
        </p:spPr>
      </p:pic>
      <p:pic>
        <p:nvPicPr>
          <p:cNvPr id="32" name="Afbeelding 22" descr="Afbeelding met persoon, man, binnen, muziek&#10;&#10;Automatisch gegenereerde beschrijving"/>
          <p:cNvPicPr/>
          <p:nvPr/>
        </p:nvPicPr>
        <p:blipFill>
          <a:blip r:embed="rId5"/>
          <a:srcRect l="0" t="127" r="0" b="0"/>
          <a:stretch/>
        </p:blipFill>
        <p:spPr>
          <a:xfrm>
            <a:off x="7442640" y="0"/>
            <a:ext cx="4740480" cy="6858000"/>
          </a:xfrm>
          <a:prstGeom prst="rect">
            <a:avLst/>
          </a:prstGeom>
          <a:ln w="0">
            <a:noFill/>
          </a:ln>
        </p:spPr>
      </p:pic>
      <p:pic>
        <p:nvPicPr>
          <p:cNvPr id="33" name="Afbeelding 4" descr=""/>
          <p:cNvPicPr/>
          <p:nvPr/>
        </p:nvPicPr>
        <p:blipFill>
          <a:blip r:embed="rId6"/>
          <a:stretch/>
        </p:blipFill>
        <p:spPr>
          <a:xfrm>
            <a:off x="7006320" y="2991600"/>
            <a:ext cx="868320" cy="865800"/>
          </a:xfrm>
          <a:prstGeom prst="rect">
            <a:avLst/>
          </a:prstGeom>
          <a:ln w="0">
            <a:noFill/>
          </a:ln>
        </p:spPr>
      </p:pic>
      <p:pic>
        <p:nvPicPr>
          <p:cNvPr id="34" name="Afbeelding 18" descr=""/>
          <p:cNvPicPr/>
          <p:nvPr/>
        </p:nvPicPr>
        <p:blipFill>
          <a:blip r:embed="rId7"/>
          <a:stretch/>
        </p:blipFill>
        <p:spPr>
          <a:xfrm>
            <a:off x="6765840" y="5862240"/>
            <a:ext cx="390960" cy="639000"/>
          </a:xfrm>
          <a:prstGeom prst="rect">
            <a:avLst/>
          </a:prstGeom>
          <a:ln w="0">
            <a:noFill/>
          </a:ln>
        </p:spPr>
      </p:pic>
      <p:pic>
        <p:nvPicPr>
          <p:cNvPr id="35" name="Afbeelding 20" descr=""/>
          <p:cNvPicPr/>
          <p:nvPr/>
        </p:nvPicPr>
        <p:blipFill>
          <a:blip r:embed="rId8"/>
          <a:stretch/>
        </p:blipFill>
        <p:spPr>
          <a:xfrm>
            <a:off x="408960" y="5812920"/>
            <a:ext cx="2849040" cy="703800"/>
          </a:xfrm>
          <a:prstGeom prst="rect">
            <a:avLst/>
          </a:prstGeom>
          <a:ln w="0">
            <a:noFill/>
          </a:ln>
        </p:spPr>
      </p:pic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630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631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632" name="CustomShape 2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3" name="CustomShape 3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4" name="CustomShape 4" hidden="1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5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6" name="CustomShape 6" hidden="1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7" name="CustomShape 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38" name="CustomShape 8" hidden="1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9" name="CustomShape 9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40" name="CustomShape 10" hidden="1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11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42" name="CustomShape 12" hidden="1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3" name="Group 13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644" name="Line 14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Line 15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Line 16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47" name="CustomShape 17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48" name="CustomShape 18" hidden="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19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0" name="CustomShape 20" hidden="1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CustomShape 21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2" name="CustomShape 22" hidden="1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3" name="CustomShape 23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4" name="CustomShape 24" hidden="1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5" name="CustomShape 25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6" name="CustomShape 26" hidden="1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27" hidden="1"/>
          <p:cNvSpPr/>
          <p:nvPr/>
        </p:nvSpPr>
        <p:spPr>
          <a:xfrm>
            <a:off x="11420280" y="6073200"/>
            <a:ext cx="477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658" name="CustomShape 28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659" name="CustomShape 29" hidden="1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60" name="Afbeelding 12" descr="Afbeelding met vrouw, natuur&#10;&#10;Automatisch gegenereerde beschrijving"/>
          <p:cNvPicPr/>
          <p:nvPr/>
        </p:nvPicPr>
        <p:blipFill>
          <a:blip r:embed="rId4"/>
          <a:srcRect l="9281" t="53" r="22963" b="0"/>
          <a:stretch/>
        </p:blipFill>
        <p:spPr>
          <a:xfrm flipH="1" rot="10800000">
            <a:off x="3782520" y="0"/>
            <a:ext cx="8405280" cy="6849000"/>
          </a:xfrm>
          <a:prstGeom prst="rect">
            <a:avLst/>
          </a:prstGeom>
          <a:ln w="0">
            <a:noFill/>
          </a:ln>
        </p:spPr>
      </p:pic>
      <p:pic>
        <p:nvPicPr>
          <p:cNvPr id="661" name="Afbeelding 22" descr="Afbeelding met persoon, man, binnen, muziek&#10;&#10;Automatisch gegenereerde beschrijving"/>
          <p:cNvPicPr/>
          <p:nvPr/>
        </p:nvPicPr>
        <p:blipFill>
          <a:blip r:embed="rId5"/>
          <a:srcRect l="12571" t="127" r="5950" b="127"/>
          <a:stretch/>
        </p:blipFill>
        <p:spPr>
          <a:xfrm>
            <a:off x="-86400" y="0"/>
            <a:ext cx="3859920" cy="6849000"/>
          </a:xfrm>
          <a:prstGeom prst="rect">
            <a:avLst/>
          </a:prstGeom>
          <a:ln w="0">
            <a:noFill/>
          </a:ln>
        </p:spPr>
      </p:pic>
      <p:pic>
        <p:nvPicPr>
          <p:cNvPr id="662" name="Afbeelding 14" descr=""/>
          <p:cNvPicPr/>
          <p:nvPr/>
        </p:nvPicPr>
        <p:blipFill>
          <a:blip r:embed="rId6"/>
          <a:stretch/>
        </p:blipFill>
        <p:spPr>
          <a:xfrm>
            <a:off x="3345120" y="2826360"/>
            <a:ext cx="868320" cy="865800"/>
          </a:xfrm>
          <a:prstGeom prst="rect">
            <a:avLst/>
          </a:prstGeom>
          <a:ln w="0">
            <a:noFill/>
          </a:ln>
        </p:spPr>
      </p:pic>
      <p:pic>
        <p:nvPicPr>
          <p:cNvPr id="663" name="Afbeelding 20" descr=""/>
          <p:cNvPicPr/>
          <p:nvPr/>
        </p:nvPicPr>
        <p:blipFill>
          <a:blip r:embed="rId7"/>
          <a:stretch/>
        </p:blipFill>
        <p:spPr>
          <a:xfrm>
            <a:off x="4692240" y="5812920"/>
            <a:ext cx="2849040" cy="703800"/>
          </a:xfrm>
          <a:prstGeom prst="rect">
            <a:avLst/>
          </a:prstGeom>
          <a:ln w="0">
            <a:noFill/>
          </a:ln>
        </p:spPr>
      </p:pic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703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04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705" name="CustomShape 2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6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07" name="CustomShape 4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8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09" name="CustomShape 6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0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1" name="CustomShape 8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2" name="CustomShape 9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13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4" name="CustomShape 1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5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6" name="CustomShape 13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7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8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19" name="CustomShape 16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0" name="CustomShape 17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1" name="CustomShape 18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2" name="CustomShape 19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3" name="CustomShape 20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24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725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6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7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28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29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30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31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32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7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7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76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77" name="CustomShape 2" hidden="1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79" name="CustomShape 4" hidden="1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1" name="CustomShape 6" hidden="1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3" name="CustomShape 8" hidden="1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9" hidden="1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5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6" name="CustomShape 11" hidden="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88" name="CustomShape 13" hidden="1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0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91" name="CustomShape 16" hidden="1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17" hidden="1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18" hidden="1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19" hidden="1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20" hidden="1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97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1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2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3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4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05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145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146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1" name="CustomShape 6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3" name="CustomShape 8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9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155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6" name="CustomShape 1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58" name="CustomShape 13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0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61" name="CustomShape 16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17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18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19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0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66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167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70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1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2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3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4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214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15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216" name="CustomShape 2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18" name="CustomShape 4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0" name="CustomShape 6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2" name="CustomShape 8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9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24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5" name="CustomShape 1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7" name="CustomShape 13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29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30" name="CustomShape 16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7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8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9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20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35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236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39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0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1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2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3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283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284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6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87" name="CustomShape 4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1" name="CustomShape 8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2" name="CustomShape 9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93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4" name="CustomShape 1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6" name="CustomShape 13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8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299" name="CustomShape 16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0" name="CustomShape 17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CustomShape 18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19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3" name="CustomShape 20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04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305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08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09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0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1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2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352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353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354" name="CustomShape 2" hidden="1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56" name="CustomShape 4" hidden="1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58" name="CustomShape 6" hidden="1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0" name="CustomShape 8" hidden="1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9" hidden="1"/>
          <p:cNvSpPr/>
          <p:nvPr/>
        </p:nvSpPr>
        <p:spPr>
          <a:xfrm>
            <a:off x="11420280" y="6073200"/>
            <a:ext cx="4482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362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3" name="CustomShape 11" hidden="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5" name="CustomShape 13" hidden="1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7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68" name="CustomShape 16" hidden="1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CustomShape 17" hidden="1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CustomShape 18" hidden="1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CustomShape 19" hidden="1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20" hidden="1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373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374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77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78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79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0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1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382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422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23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424" name="CustomShape 2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5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26" name="CustomShape 4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28" name="CustomShape 6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9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0" name="CustomShape 8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CustomShape 9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432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3" name="CustomShape 1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4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5" name="CustomShape 13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7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38" name="CustomShape 16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CustomShape 17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CustomShape 18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ustomShape 19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CustomShape 20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3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444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7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8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49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50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51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Afbeelding 13" descr=""/>
          <p:cNvPicPr/>
          <p:nvPr/>
        </p:nvPicPr>
        <p:blipFill>
          <a:blip r:embed="rId3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491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492" name="Afbeelding 1029" descr=""/>
          <p:cNvPicPr/>
          <p:nvPr/>
        </p:nvPicPr>
        <p:blipFill>
          <a:blip r:embed="rId4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493" name="CustomShape 2" hidden="1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CustomShape 3" hidden="1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95" name="CustomShape 4" hidden="1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CustomShape 5" hidden="1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97" name="CustomShape 6" hidden="1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CustomShape 7" hidden="1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499" name="CustomShape 8" hidden="1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0" name="CustomShape 9" hidden="1"/>
          <p:cNvSpPr/>
          <p:nvPr/>
        </p:nvSpPr>
        <p:spPr>
          <a:xfrm>
            <a:off x="11420280" y="6073200"/>
            <a:ext cx="47484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/12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501" name="CustomShape 10" hidden="1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2" name="CustomShape 11" hidden="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3" name="CustomShape 12" hidden="1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4" name="CustomShape 13" hidden="1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5" name="CustomShape 14" hidden="1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6" name="CustomShape 15" hidden="1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07" name="CustomShape 16" hidden="1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17" hidden="1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18" hidden="1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19" hidden="1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20" hidden="1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12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513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16" name="CustomShape 25" hidden="1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7" name="CustomShape 26" hidden="1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8" name="CustomShape 27" hidden="1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19" name="CustomShape 28" hidden="1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20" name="CustomShape 29" hidden="1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21" name="Line 30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Afbeelding 13" descr=""/>
          <p:cNvPicPr/>
          <p:nvPr/>
        </p:nvPicPr>
        <p:blipFill>
          <a:blip r:embed="rId2"/>
          <a:stretch/>
        </p:blipFill>
        <p:spPr>
          <a:xfrm>
            <a:off x="12034080" y="0"/>
            <a:ext cx="151560" cy="1322640"/>
          </a:xfrm>
          <a:prstGeom prst="rect">
            <a:avLst/>
          </a:prstGeom>
          <a:ln w="0">
            <a:noFill/>
          </a:ln>
        </p:spPr>
      </p:pic>
      <p:sp>
        <p:nvSpPr>
          <p:cNvPr id="561" name="Line 1"/>
          <p:cNvSpPr/>
          <p:nvPr/>
        </p:nvSpPr>
        <p:spPr>
          <a:xfrm>
            <a:off x="0" y="1327680"/>
            <a:ext cx="4980240" cy="360"/>
          </a:xfrm>
          <a:prstGeom prst="line">
            <a:avLst/>
          </a:prstGeom>
          <a:ln cap="rnd" w="25560">
            <a:solidFill>
              <a:srgbClr val="e682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562" name="Afbeelding 1029" descr=""/>
          <p:cNvPicPr/>
          <p:nvPr/>
        </p:nvPicPr>
        <p:blipFill>
          <a:blip r:embed="rId3"/>
          <a:stretch/>
        </p:blipFill>
        <p:spPr>
          <a:xfrm>
            <a:off x="417960" y="6138000"/>
            <a:ext cx="492840" cy="484920"/>
          </a:xfrm>
          <a:prstGeom prst="rect">
            <a:avLst/>
          </a:prstGeom>
          <a:ln w="0"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314568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3"/>
          <p:cNvSpPr/>
          <p:nvPr/>
        </p:nvSpPr>
        <p:spPr>
          <a:xfrm>
            <a:off x="12453120" y="1575360"/>
            <a:ext cx="13834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above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5" name="CustomShape 4"/>
          <p:cNvSpPr/>
          <p:nvPr/>
        </p:nvSpPr>
        <p:spPr>
          <a:xfrm rot="16200000">
            <a:off x="12305880" y="16851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6" name="CustomShape 5"/>
          <p:cNvSpPr/>
          <p:nvPr/>
        </p:nvSpPr>
        <p:spPr>
          <a:xfrm>
            <a:off x="11350800" y="6917760"/>
            <a:ext cx="15404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right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7" name="CustomShape 6"/>
          <p:cNvSpPr/>
          <p:nvPr/>
        </p:nvSpPr>
        <p:spPr>
          <a:xfrm>
            <a:off x="1120104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7"/>
          <p:cNvSpPr/>
          <p:nvPr/>
        </p:nvSpPr>
        <p:spPr>
          <a:xfrm>
            <a:off x="-297360" y="6917760"/>
            <a:ext cx="142164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 left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of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69" name="CustomShape 8"/>
          <p:cNvSpPr/>
          <p:nvPr/>
        </p:nvSpPr>
        <p:spPr>
          <a:xfrm>
            <a:off x="1058760" y="701856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0" name="CustomShape 9"/>
          <p:cNvSpPr/>
          <p:nvPr/>
        </p:nvSpPr>
        <p:spPr>
          <a:xfrm>
            <a:off x="11420280" y="6073200"/>
            <a:ext cx="52200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/13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571" name="CustomShape 10"/>
          <p:cNvSpPr/>
          <p:nvPr/>
        </p:nvSpPr>
        <p:spPr>
          <a:xfrm>
            <a:off x="12454560" y="5720040"/>
            <a:ext cx="137916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No content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below this line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2" name="CustomShape 11"/>
          <p:cNvSpPr/>
          <p:nvPr/>
        </p:nvSpPr>
        <p:spPr>
          <a:xfrm rot="16200000">
            <a:off x="12305880" y="582948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3" name="CustomShape 12"/>
          <p:cNvSpPr/>
          <p:nvPr/>
        </p:nvSpPr>
        <p:spPr>
          <a:xfrm>
            <a:off x="12434400" y="6211080"/>
            <a:ext cx="1618200" cy="72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Manually change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/12 to the correct</a:t>
            </a:r>
            <a:br/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total # of slides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4" name="CustomShape 13"/>
          <p:cNvSpPr/>
          <p:nvPr/>
        </p:nvSpPr>
        <p:spPr>
          <a:xfrm rot="16200000">
            <a:off x="12305880" y="6320520"/>
            <a:ext cx="208080" cy="178200"/>
          </a:xfrm>
          <a:prstGeom prst="triangle">
            <a:avLst>
              <a:gd name="adj" fmla="val 50000"/>
            </a:avLst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5" name="CustomShape 14"/>
          <p:cNvSpPr/>
          <p:nvPr/>
        </p:nvSpPr>
        <p:spPr>
          <a:xfrm>
            <a:off x="3380400" y="6917760"/>
            <a:ext cx="743832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To edit </a:t>
            </a: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Name Surname | Congress/event </a:t>
            </a:r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- go to: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Insert &gt; Header and Footer text &gt; Edit the text next to the checked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Footer box &gt; Click ‘Apply to all’</a:t>
            </a: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GB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Don't want a date and footertext?</a:t>
            </a:r>
            <a:br/>
            <a:r>
              <a:rPr b="0" lang="en-US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Uncheck the footer and date box in the Header and Footer-dialogue &gt; Click 'Apply to all'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6" name="CustomShape 15"/>
          <p:cNvSpPr/>
          <p:nvPr/>
        </p:nvSpPr>
        <p:spPr>
          <a:xfrm>
            <a:off x="-2313720" y="169920"/>
            <a:ext cx="21088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Colours you can use</a:t>
            </a:r>
            <a:br/>
            <a:r>
              <a:rPr b="0" lang="en-GB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from the colour palette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77" name="CustomShape 16"/>
          <p:cNvSpPr/>
          <p:nvPr/>
        </p:nvSpPr>
        <p:spPr>
          <a:xfrm>
            <a:off x="-2053080" y="790560"/>
            <a:ext cx="205920" cy="205920"/>
          </a:xfrm>
          <a:prstGeom prst="rect">
            <a:avLst/>
          </a:prstGeom>
          <a:solidFill>
            <a:srgbClr val="e682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CustomShape 17"/>
          <p:cNvSpPr/>
          <p:nvPr/>
        </p:nvSpPr>
        <p:spPr>
          <a:xfrm>
            <a:off x="-2053080" y="1149480"/>
            <a:ext cx="205920" cy="205920"/>
          </a:xfrm>
          <a:prstGeom prst="rect">
            <a:avLst/>
          </a:prstGeom>
          <a:solidFill>
            <a:srgbClr val="5eb305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18"/>
          <p:cNvSpPr/>
          <p:nvPr/>
        </p:nvSpPr>
        <p:spPr>
          <a:xfrm>
            <a:off x="-2053080" y="1508400"/>
            <a:ext cx="205920" cy="205920"/>
          </a:xfrm>
          <a:prstGeom prst="rect">
            <a:avLst/>
          </a:prstGeom>
          <a:solidFill>
            <a:srgbClr val="458588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CustomShape 19"/>
          <p:cNvSpPr/>
          <p:nvPr/>
        </p:nvSpPr>
        <p:spPr>
          <a:xfrm>
            <a:off x="-2053080" y="1867320"/>
            <a:ext cx="205920" cy="205920"/>
          </a:xfrm>
          <a:prstGeom prst="rect">
            <a:avLst/>
          </a:prstGeom>
          <a:solidFill>
            <a:srgbClr val="3957a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CustomShape 20"/>
          <p:cNvSpPr/>
          <p:nvPr/>
        </p:nvSpPr>
        <p:spPr>
          <a:xfrm>
            <a:off x="-2053080" y="2226240"/>
            <a:ext cx="205920" cy="205920"/>
          </a:xfrm>
          <a:prstGeom prst="rect">
            <a:avLst/>
          </a:prstGeom>
          <a:solidFill>
            <a:srgbClr val="42677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82" name="Group 21"/>
          <p:cNvGrpSpPr/>
          <p:nvPr/>
        </p:nvGrpSpPr>
        <p:grpSpPr>
          <a:xfrm>
            <a:off x="-2274120" y="136440"/>
            <a:ext cx="2126160" cy="2463840"/>
            <a:chOff x="-2274120" y="136440"/>
            <a:chExt cx="2126160" cy="2463840"/>
          </a:xfrm>
        </p:grpSpPr>
        <p:sp>
          <p:nvSpPr>
            <p:cNvPr id="583" name="Line 22"/>
            <p:cNvSpPr/>
            <p:nvPr/>
          </p:nvSpPr>
          <p:spPr>
            <a:xfrm flipH="1">
              <a:off x="-2274120" y="13644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4" name="Line 23"/>
            <p:cNvSpPr/>
            <p:nvPr/>
          </p:nvSpPr>
          <p:spPr>
            <a:xfrm flipH="1">
              <a:off x="-2274120" y="691920"/>
              <a:ext cx="2126160" cy="360"/>
            </a:xfrm>
            <a:prstGeom prst="line">
              <a:avLst/>
            </a:prstGeom>
            <a:ln w="64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5" name="Line 24"/>
            <p:cNvSpPr/>
            <p:nvPr/>
          </p:nvSpPr>
          <p:spPr>
            <a:xfrm flipH="1">
              <a:off x="-2274120" y="2599920"/>
              <a:ext cx="2126160" cy="360"/>
            </a:xfrm>
            <a:prstGeom prst="line">
              <a:avLst/>
            </a:prstGeom>
            <a:ln w="19080">
              <a:solidFill>
                <a:srgbClr val="42677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6" name="CustomShape 25"/>
          <p:cNvSpPr/>
          <p:nvPr/>
        </p:nvSpPr>
        <p:spPr>
          <a:xfrm>
            <a:off x="-1862640" y="74412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230 / 130 / 0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7" name="CustomShape 26"/>
          <p:cNvSpPr/>
          <p:nvPr/>
        </p:nvSpPr>
        <p:spPr>
          <a:xfrm>
            <a:off x="-1768320" y="1103040"/>
            <a:ext cx="110628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94 / 179 / 5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8" name="CustomShape 27"/>
          <p:cNvSpPr/>
          <p:nvPr/>
        </p:nvSpPr>
        <p:spPr>
          <a:xfrm>
            <a:off x="-1767960" y="146196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69 / 133 / 136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89" name="CustomShape 28"/>
          <p:cNvSpPr/>
          <p:nvPr/>
        </p:nvSpPr>
        <p:spPr>
          <a:xfrm>
            <a:off x="-1871280" y="1820880"/>
            <a:ext cx="120852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57 / 87 / 163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90" name="CustomShape 29"/>
          <p:cNvSpPr/>
          <p:nvPr/>
        </p:nvSpPr>
        <p:spPr>
          <a:xfrm>
            <a:off x="-1767960" y="2179800"/>
            <a:ext cx="131040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nl-NL" sz="1400" spc="-1" strike="noStrike">
                <a:solidFill>
                  <a:srgbClr val="000000"/>
                </a:solidFill>
                <a:latin typeface="Open Sans"/>
                <a:ea typeface="DejaVu Sans"/>
              </a:rPr>
              <a:t>66 / 103 / 127</a:t>
            </a:r>
            <a:endParaRPr b="0" lang="en-GB" sz="1400" spc="-1" strike="noStrike">
              <a:latin typeface="Arial"/>
            </a:endParaRPr>
          </a:p>
        </p:txBody>
      </p:sp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7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CustomShape 1"/>
          <p:cNvSpPr/>
          <p:nvPr/>
        </p:nvSpPr>
        <p:spPr>
          <a:xfrm>
            <a:off x="357120" y="824760"/>
            <a:ext cx="6947280" cy="14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>
            <a:normAutofit fontScale="56000"/>
          </a:bodyPr>
          <a:p>
            <a:pPr>
              <a:lnSpc>
                <a:spcPct val="90000"/>
              </a:lnSpc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Conclusions:</a:t>
            </a:r>
            <a:br/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Variable Grouping and general refactoring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772" name="CustomShape 2"/>
          <p:cNvSpPr/>
          <p:nvPr/>
        </p:nvSpPr>
        <p:spPr>
          <a:xfrm>
            <a:off x="357120" y="2755440"/>
            <a:ext cx="6947280" cy="61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0" bIns="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nl-NL" sz="2200" spc="-1" strike="noStrike">
                <a:solidFill>
                  <a:srgbClr val="ffffff"/>
                </a:solidFill>
                <a:latin typeface="Open Sans"/>
                <a:ea typeface="DejaVu Sans"/>
              </a:rPr>
              <a:t>Eirene Streamlining Code Camp</a:t>
            </a:r>
            <a:endParaRPr b="0" lang="en-GB" sz="2200" spc="-1" strike="noStrike">
              <a:latin typeface="Arial"/>
            </a:endParaRPr>
          </a:p>
        </p:txBody>
      </p:sp>
      <p:sp>
        <p:nvSpPr>
          <p:cNvPr id="773" name="CustomShape 3"/>
          <p:cNvSpPr/>
          <p:nvPr/>
        </p:nvSpPr>
        <p:spPr>
          <a:xfrm>
            <a:off x="357120" y="4230360"/>
            <a:ext cx="69472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nl-NL" sz="2200" spc="-41" strike="noStrike">
                <a:solidFill>
                  <a:srgbClr val="ffffff"/>
                </a:solidFill>
                <a:latin typeface="Open Sans"/>
                <a:ea typeface="DejaVu Sans"/>
              </a:rPr>
              <a:t>J. Gonzalez; 10-11-2021</a:t>
            </a: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CustomShape 1_5"/>
          <p:cNvSpPr/>
          <p:nvPr/>
        </p:nvSpPr>
        <p:spPr>
          <a:xfrm>
            <a:off x="358560" y="1746720"/>
            <a:ext cx="10506600" cy="67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nl-NL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General variable renaiming for clarity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814" name="CustomShape 2_6"/>
          <p:cNvSpPr/>
          <p:nvPr/>
        </p:nvSpPr>
        <p:spPr>
          <a:xfrm>
            <a:off x="358560" y="2333880"/>
            <a:ext cx="1050660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CustomShape 1_6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How a variable (or procedure) name should be decided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816" name="CustomShape 2_7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It should be a clear definition of the variable purpose.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No more 6 character variables.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Camel Case notation??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It would be useful to switch to free format.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Abbreviations should be agreed upon and consistent throughout  the code. Stated in Coding Guidelines.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Mandatory for new developments, although it would be worth to provide clarity for often used variables.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Aim to have variables clear enough that no comments are required.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17" name="CustomShape 3_6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18" name="CustomShape 4_6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19" name="CustomShape 5_6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13DEA61-EA6F-4476-9A53-BBFF56981CE6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11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820" name="" descr=""/>
          <p:cNvPicPr/>
          <p:nvPr/>
        </p:nvPicPr>
        <p:blipFill>
          <a:blip r:embed="rId1"/>
          <a:stretch/>
        </p:blipFill>
        <p:spPr>
          <a:xfrm>
            <a:off x="3311280" y="4886280"/>
            <a:ext cx="4608000" cy="155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CustomShape 1_9"/>
          <p:cNvSpPr/>
          <p:nvPr/>
        </p:nvSpPr>
        <p:spPr>
          <a:xfrm>
            <a:off x="358560" y="1746720"/>
            <a:ext cx="10506600" cy="67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Conclusions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822" name="CustomShape 2_9"/>
          <p:cNvSpPr/>
          <p:nvPr/>
        </p:nvSpPr>
        <p:spPr>
          <a:xfrm>
            <a:off x="358560" y="2333880"/>
            <a:ext cx="1050660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CustomShape 3_8"/>
          <p:cNvSpPr/>
          <p:nvPr/>
        </p:nvSpPr>
        <p:spPr>
          <a:xfrm>
            <a:off x="0" y="631836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05-05-2021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24" name="CustomShape 4_8"/>
          <p:cNvSpPr/>
          <p:nvPr/>
        </p:nvSpPr>
        <p:spPr>
          <a:xfrm>
            <a:off x="0" y="6073920"/>
            <a:ext cx="47520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J. Gonzalez; IFPAE 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25" name="CustomShape 5_8"/>
          <p:cNvSpPr/>
          <p:nvPr/>
        </p:nvSpPr>
        <p:spPr>
          <a:xfrm>
            <a:off x="11404440" y="6073920"/>
            <a:ext cx="77832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C7F7469-A4CC-4883-BA75-BF3AEAFE5371}" type="slidenum">
              <a:rPr b="0" lang="nl-NL" sz="1100" spc="-1" strike="noStrike">
                <a:solidFill>
                  <a:srgbClr val="acc4d4"/>
                </a:solidFill>
                <a:latin typeface="Open Sans"/>
                <a:ea typeface="DejaVu Sans"/>
              </a:rPr>
              <a:t>11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CustomShape 1_10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Conclusions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827" name="CustomShape 2_10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Eirene could greatly benefit from having more clear variables, both in naming connection and structure.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Abbreviations should be agreed upon and be consistent throughout the code.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Procedures should have a clear intent and mostly only modify variables passed as OUT/INOUT.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Statements as SAVE should be removed: it hinders parallelization and makes the code impossible to follow.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Procedures should have a clear single action (calculating position, or velocity, or cross-section…), although performance should be taken into account. Internal procedures might be a solution.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We should aim to PURE procedures within the code to improve optimization.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28" name="CustomShape 3_9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29" name="CustomShape 4_9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30" name="CustomShape 5_9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3770F1E-35F5-44B2-ABDB-4E882B8BD904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13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CustomShape 1"/>
          <p:cNvSpPr/>
          <p:nvPr/>
        </p:nvSpPr>
        <p:spPr>
          <a:xfrm>
            <a:off x="4664160" y="1173960"/>
            <a:ext cx="7002720" cy="14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0">
            <a:normAutofit/>
          </a:bodyPr>
          <a:p>
            <a:pPr>
              <a:lnSpc>
                <a:spcPct val="90000"/>
              </a:lnSpc>
            </a:pPr>
            <a:r>
              <a:rPr b="1" lang="en-US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Thank you for your attention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832" name="CustomShape 2"/>
          <p:cNvSpPr/>
          <p:nvPr/>
        </p:nvSpPr>
        <p:spPr>
          <a:xfrm>
            <a:off x="4664160" y="2658960"/>
            <a:ext cx="7002720" cy="10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3" name="CustomShape 3"/>
          <p:cNvSpPr/>
          <p:nvPr/>
        </p:nvSpPr>
        <p:spPr>
          <a:xfrm>
            <a:off x="4674600" y="4156200"/>
            <a:ext cx="69922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0" tIns="45000" bIns="45000" anchor="ctr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200" spc="-41" strike="noStrike">
                <a:solidFill>
                  <a:srgbClr val="ffffff"/>
                </a:solidFill>
                <a:latin typeface="Open Sans"/>
                <a:ea typeface="DejaVu Sans"/>
              </a:rPr>
              <a:t>J. Gonzalez | Eirene Code Camp 2021</a:t>
            </a:r>
            <a:endParaRPr b="0" lang="en-GB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algn="l" pos="0"/>
              </a:tabLst>
            </a:pPr>
            <a:endParaRPr b="0" lang="en-GB" sz="22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CustomShape 1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Title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835" name="CustomShape 2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Text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36" name="CustomShape 3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37" name="CustomShape 4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38" name="CustomShape 5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2E3D4423-4ACB-464B-87B3-35F7FE57B85C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15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CustomShape 1"/>
          <p:cNvSpPr/>
          <p:nvPr/>
        </p:nvSpPr>
        <p:spPr>
          <a:xfrm>
            <a:off x="358560" y="1746720"/>
            <a:ext cx="10506600" cy="67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</a:pPr>
            <a:r>
              <a:rPr b="1" lang="nl-NL" sz="4200" spc="-1" strike="noStrike">
                <a:solidFill>
                  <a:srgbClr val="ffffff"/>
                </a:solidFill>
                <a:latin typeface="Open Sans"/>
                <a:ea typeface="DejaVu Sans"/>
              </a:rPr>
              <a:t>Topics discussed for variable grouping</a:t>
            </a:r>
            <a:endParaRPr b="0" lang="en-GB" sz="4200" spc="-1" strike="noStrike">
              <a:latin typeface="Arial"/>
            </a:endParaRPr>
          </a:p>
        </p:txBody>
      </p:sp>
      <p:sp>
        <p:nvSpPr>
          <p:cNvPr id="775" name="CustomShape 2"/>
          <p:cNvSpPr/>
          <p:nvPr/>
        </p:nvSpPr>
        <p:spPr>
          <a:xfrm>
            <a:off x="358560" y="2333880"/>
            <a:ext cx="1050660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CustomShape 1_0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Initial particle properties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777" name="CustomShape 2_1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To improve clarity in EIRENE_LOCAT1, the output should be clear.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can be easily achieved by creating a TYPE to store initial properties for the particle.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will be an OUT argument for EIRENE_LOCAT1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778" name="CustomShape 3_1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79" name="CustomShape 4_1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80" name="CustomShape 5_1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709C268-78FB-4243-B2F1-597932A92685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3</a:t>
            </a:fld>
            <a:endParaRPr b="0" lang="en-GB" sz="1100" spc="-1" strike="noStrike">
              <a:latin typeface="Arial"/>
            </a:endParaRPr>
          </a:p>
        </p:txBody>
      </p:sp>
      <p:pic>
        <p:nvPicPr>
          <p:cNvPr id="781" name="" descr=""/>
          <p:cNvPicPr/>
          <p:nvPr/>
        </p:nvPicPr>
        <p:blipFill>
          <a:blip r:embed="rId1"/>
          <a:stretch/>
        </p:blipFill>
        <p:spPr>
          <a:xfrm>
            <a:off x="1146600" y="2700000"/>
            <a:ext cx="6229440" cy="3979800"/>
          </a:xfrm>
          <a:prstGeom prst="rect">
            <a:avLst/>
          </a:prstGeom>
          <a:ln w="0">
            <a:noFill/>
          </a:ln>
        </p:spPr>
      </p:pic>
      <p:sp>
        <p:nvSpPr>
          <p:cNvPr id="782" name=""/>
          <p:cNvSpPr/>
          <p:nvPr/>
        </p:nvSpPr>
        <p:spPr>
          <a:xfrm>
            <a:off x="7740000" y="2973240"/>
            <a:ext cx="3656160" cy="2606760"/>
          </a:xfrm>
          <a:prstGeom prst="rect">
            <a:avLst/>
          </a:prstGeom>
          <a:noFill/>
          <a:ln w="19080">
            <a:solidFill>
              <a:srgbClr val="ff8000"/>
            </a:solidFill>
            <a:round/>
          </a:ln>
          <a:effectLst>
            <a:outerShdw blurRad="0" dir="2700000" dist="16800">
              <a:srgbClr val="999999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9360" rIns="99360" tIns="54360" bIns="54360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No need for SAVE statement.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It clarifies the function of EIRENE_LOCAT1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Restructure USE so they are called when needed, not at the beginning of the module.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 variable of TYPE(initParticle) will be passed to LOCAT1 for writing values in.</a:t>
            </a:r>
            <a:endParaRPr b="0" lang="en-GB" sz="18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CustomShape 1_1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Geometry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784" name="CustomShape 2_2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If a generic cell is used in the main loop for streamlining, a TYPE could be a good way to approach this.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should account for the number of cells, the neighbor information, and specific variables to deal with toroidal surfaces.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This, plus the generic unstructured grid, should eliminate almost all branching related with geometry.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785" name="CustomShape 3_2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86" name="CustomShape 4_2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87" name="CustomShape 5_2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832833A8-EE42-4733-998D-C64514B016BC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4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CustomShape 1_2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MPI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789" name="CustomShape 2_3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Variables broadcast in MPI could be grouped to reduce number of messages.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TYPEs need to be defined.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HOWEVER: these TYPEs should keep a physical meaning, not just generic variable grouping.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790" name="CustomShape 3_3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91" name="CustomShape 4_3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92" name="CustomShape 5_3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5111545B-83E9-4681-96AC-8C44FA8A07FE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5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_7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Tally TYPE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794" name="CustomShape 2_8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Using existing development for HDF5.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Maybe ABSTRACT TYPE is not allowed do to AD tool. It could be achievable with it, but more code repetition is required.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795" name="CustomShape 3_7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96" name="CustomShape 4_7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797" name="CustomShape 5_7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A622766-6F61-466C-B4A0-A8A58D63F6DB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6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_3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Trajectory TYPE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799" name="CustomShape 2_4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Already some work in EIRMOD_CUPD, but incomplete.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should be highly related with tallies scoring, specially accounting for parallel wotk.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Wait for conclusions of the Toy Model.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00" name="CustomShape 3_4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01" name="CustomShape 4_4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02" name="CustomShape 5_4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B2467014-0820-4124-B97C-46755D35976A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7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CustomShape 1_4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A&amp;M processes types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804" name="CustomShape 2_5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A&amp;M processes have common operations (e.g. update cross-section for MFP calculation) but very process dependent.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This could be done easily with procedures contained in each type.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It would help reduce branching (caused by collision type) and encapsulate the code.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Still, a task for the next Code Camp.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Abstract reaction type.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Wait for results about standalone work in CRM (interaction with YACORA team).</a:t>
            </a:r>
            <a:endParaRPr b="0" lang="en-GB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GB" sz="1800" spc="-1" strike="noStrike">
              <a:latin typeface="Arial"/>
            </a:endParaRPr>
          </a:p>
        </p:txBody>
      </p:sp>
      <p:sp>
        <p:nvSpPr>
          <p:cNvPr id="805" name="CustomShape 3_5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06" name="CustomShape 4_5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07" name="CustomShape 5_5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D13D5868-440B-45F2-A199-2AFFED42A0E1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8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_8"/>
          <p:cNvSpPr/>
          <p:nvPr/>
        </p:nvSpPr>
        <p:spPr>
          <a:xfrm>
            <a:off x="360000" y="76680"/>
            <a:ext cx="10937880" cy="112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90000"/>
              </a:lnSpc>
            </a:pPr>
            <a:r>
              <a:rPr b="1" lang="en-US" sz="2700" spc="-1" strike="noStrike">
                <a:solidFill>
                  <a:srgbClr val="42677f"/>
                </a:solidFill>
                <a:latin typeface="Open Sans"/>
                <a:ea typeface="DejaVu Sans"/>
              </a:rPr>
              <a:t>MODCOL</a:t>
            </a:r>
            <a:endParaRPr b="0" lang="en-GB" sz="2700" spc="-1" strike="noStrike">
              <a:latin typeface="Arial"/>
            </a:endParaRPr>
          </a:p>
        </p:txBody>
      </p:sp>
      <p:sp>
        <p:nvSpPr>
          <p:cNvPr id="809" name="CustomShape 2_0"/>
          <p:cNvSpPr/>
          <p:nvPr/>
        </p:nvSpPr>
        <p:spPr>
          <a:xfrm>
            <a:off x="1146600" y="1538640"/>
            <a:ext cx="10151280" cy="42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Very used array, with very little explanation.</a:t>
            </a:r>
            <a:endParaRPr b="0" lang="en-GB" sz="1800" spc="-1" strike="noStrike">
              <a:latin typeface="Arial"/>
            </a:endParaRPr>
          </a:p>
          <a:p>
            <a:pPr marL="203040" indent="-194040">
              <a:lnSpc>
                <a:spcPct val="90000"/>
              </a:lnSpc>
              <a:spcBef>
                <a:spcPts val="1001"/>
              </a:spcBef>
              <a:spcAft>
                <a:spcPts val="283"/>
              </a:spcAft>
              <a:buClr>
                <a:srgbClr val="000000"/>
              </a:buClr>
              <a:buSzPct val="120000"/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Open Sans"/>
                <a:ea typeface="Noto Sans CJK SC"/>
              </a:rPr>
              <a:t>It could be restructured as a type in which the different indexes of the array are substituted by named variables.</a:t>
            </a:r>
            <a:endParaRPr b="0" lang="en-GB" sz="1800" spc="-1" strike="noStrike">
              <a:latin typeface="Arial"/>
            </a:endParaRPr>
          </a:p>
        </p:txBody>
      </p:sp>
      <p:sp>
        <p:nvSpPr>
          <p:cNvPr id="810" name="CustomShape 3_0"/>
          <p:cNvSpPr/>
          <p:nvPr/>
        </p:nvSpPr>
        <p:spPr>
          <a:xfrm>
            <a:off x="1146600" y="6318000"/>
            <a:ext cx="173880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21-06-2021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11" name="CustomShape 4_0"/>
          <p:cNvSpPr/>
          <p:nvPr/>
        </p:nvSpPr>
        <p:spPr>
          <a:xfrm>
            <a:off x="1146600" y="6073200"/>
            <a:ext cx="475236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J. Gonzalez; PMI 2021-10-21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812" name="CustomShape 5_0"/>
          <p:cNvSpPr/>
          <p:nvPr/>
        </p:nvSpPr>
        <p:spPr>
          <a:xfrm>
            <a:off x="10800720" y="6073200"/>
            <a:ext cx="778680" cy="35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35BC318-DB8C-4F11-A8B3-7D55A666E3C6}" type="slidenum">
              <a:rPr b="0" lang="nl-NL" sz="1100" spc="-1" strike="noStrike">
                <a:solidFill>
                  <a:srgbClr val="dee7ee"/>
                </a:solidFill>
                <a:latin typeface="Open Sans"/>
                <a:ea typeface="DejaVu Sans"/>
              </a:rPr>
              <a:t>9</a:t>
            </a:fld>
            <a:endParaRPr b="0" lang="en-GB" sz="1100" spc="-1" strike="noStrike">
              <a:latin typeface="Arial"/>
            </a:endParaRPr>
          </a:p>
        </p:txBody>
      </p:sp>
    </p:spTree>
  </p:cSld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DIFFER presentation template (16x9)</Template>
  <TotalTime>2933</TotalTime>
  <Application>LibreOffice/7.1.6.2$Linux_X86_64 LibreOffice_project/10$Build-2</Application>
  <AppVersion>15.0000</AppVersion>
  <Words>374</Words>
  <Paragraphs>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2021-05-01T13:48:18Z</dcterms:created>
  <dc:creator>Jorge Gonzalez Munoz</dc:creator>
  <dc:description/>
  <dc:language>en-US</dc:language>
  <cp:lastModifiedBy/>
  <dcterms:modified xsi:type="dcterms:W3CDTF">2021-11-10T12:04:04Z</dcterms:modified>
  <cp:revision>303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9</vt:i4>
  </property>
</Properties>
</file>