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71" r:id="rId7"/>
    <p:sldId id="273" r:id="rId8"/>
    <p:sldId id="272" r:id="rId9"/>
    <p:sldId id="258" r:id="rId10"/>
    <p:sldId id="274" r:id="rId11"/>
    <p:sldId id="257" r:id="rId12"/>
    <p:sldId id="259" r:id="rId13"/>
    <p:sldId id="275" r:id="rId14"/>
    <p:sldId id="260" r:id="rId15"/>
    <p:sldId id="270" r:id="rId16"/>
    <p:sldId id="262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288"/>
  </p:normalViewPr>
  <p:slideViewPr>
    <p:cSldViewPr snapToGrid="0" snapToObjects="1">
      <p:cViewPr varScale="1">
        <p:scale>
          <a:sx n="92" d="100"/>
          <a:sy n="92" d="100"/>
        </p:scale>
        <p:origin x="7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5C1A4E-1D44-1F4A-807D-DFE8C30567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98194E9-51A1-5A4C-84A5-71C9E1033F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FD21CA-559B-2044-915C-C19C55062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00E19-14F1-F84E-B88B-8D049D941969}" type="datetimeFigureOut">
              <a:rPr lang="fr-FR" smtClean="0"/>
              <a:t>07/11/2021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DE4E23-B5A7-4E40-8E99-663F6891B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4B600C-9D22-C344-AE76-5747A8E77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35BC-D298-0F4B-8ED3-50B83C95F5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85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E6B3FC-0959-4342-9A5E-6C019F0A8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2902166-D767-BE4F-B9E6-34281BB020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B53D7E-3665-9544-AB21-441BD214A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00E19-14F1-F84E-B88B-8D049D941969}" type="datetimeFigureOut">
              <a:rPr lang="fr-FR" smtClean="0"/>
              <a:t>07/11/2021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72EFDF-E4D3-7849-89C4-9220228C9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D371F3-1F1E-F34C-9278-AC69AD1EE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35BC-D298-0F4B-8ED3-50B83C95F5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2306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5AAB916-8427-784B-910C-8909F4FEB7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1D897A8-2214-2F4D-8D0D-F3E765DC5C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1D8334-24AB-454D-BDEE-0B62B71FC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00E19-14F1-F84E-B88B-8D049D941969}" type="datetimeFigureOut">
              <a:rPr lang="fr-FR" smtClean="0"/>
              <a:t>07/11/2021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079154-F356-2C46-B6DB-108297C69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69BA19-C087-C14B-99A6-F6DE50D58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35BC-D298-0F4B-8ED3-50B83C95F5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793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1A5F69-231D-0A4B-94AE-6E0203D10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1EF2A6-A954-7D46-931F-7AB4524E4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8BAE5C-0279-2840-88F8-EC0F3BEE0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00E19-14F1-F84E-B88B-8D049D941969}" type="datetimeFigureOut">
              <a:rPr lang="fr-FR" smtClean="0"/>
              <a:t>07/11/2021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9E0E79-BA68-A845-8682-D39818B89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14DA50-11F9-AD4A-B8F7-A2586A79B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35BC-D298-0F4B-8ED3-50B83C95F5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774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DC6554-75B1-8F48-B131-1FA9477A1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96BE6A8-CDA2-E446-A58E-F39779D3A9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8FFE0A-A7A3-DD4D-A4DD-CDF52D2DA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00E19-14F1-F84E-B88B-8D049D941969}" type="datetimeFigureOut">
              <a:rPr lang="fr-FR" smtClean="0"/>
              <a:t>07/11/2021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B70563-C7FA-B745-97B2-AC4668A8F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E9A591-19D4-4C42-A64B-6D11460C2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35BC-D298-0F4B-8ED3-50B83C95F5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341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CC8F2D-3251-EC42-8774-2EB1D1671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FBF223-9579-B444-BB22-B374C6D029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2A2530B-6EAC-D24F-ABF8-38E45752CE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4A9EEF2-1B2C-184B-A33F-84BE93732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00E19-14F1-F84E-B88B-8D049D941969}" type="datetimeFigureOut">
              <a:rPr lang="fr-FR" smtClean="0"/>
              <a:t>07/11/2021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76A632E-F750-734A-9AA7-F9C4A07C5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6CA91A-3330-7147-B58A-F6988B6FA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35BC-D298-0F4B-8ED3-50B83C95F5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4221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7E5DD3-61FC-4946-A0A0-8BFD6B6E3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EF82E21-3981-B443-B6FF-8251FC96F2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17C71BE-8096-B24B-8FE0-496ECB770B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B637D87-5A91-FD4E-B802-FA586F4902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AAB50CD-68AA-0443-889F-06A3EC42CC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4B8BC04-FE0B-F648-B307-89F13FAB5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00E19-14F1-F84E-B88B-8D049D941969}" type="datetimeFigureOut">
              <a:rPr lang="fr-FR" smtClean="0"/>
              <a:t>07/11/2021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13A9083-D40B-1647-83A4-0780508C7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D19FDCF-8AB9-5C4A-8475-5B501DFBF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35BC-D298-0F4B-8ED3-50B83C95F5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51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0B2E62-D2A6-754B-9B7F-A168CB259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ACAB2BE-161D-354F-B36E-EC908B64A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00E19-14F1-F84E-B88B-8D049D941969}" type="datetimeFigureOut">
              <a:rPr lang="fr-FR" smtClean="0"/>
              <a:t>07/11/2021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0BA4710-1A32-D945-B43C-D491BA961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4A8E1A3-8345-D544-8219-E7F7FE546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35BC-D298-0F4B-8ED3-50B83C95F5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0038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1418FE9-295C-A841-B370-D28F03746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00E19-14F1-F84E-B88B-8D049D941969}" type="datetimeFigureOut">
              <a:rPr lang="fr-FR" smtClean="0"/>
              <a:t>07/11/2021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32A2CE3-9CF4-1848-A7CC-FC6959AD4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883635D-B4E7-C14A-AB5D-ADE8C598C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35BC-D298-0F4B-8ED3-50B83C95F5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837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6A30EE-D138-4841-A11C-954C6953F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6C4B4A-983A-C24E-900B-F4C23E612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8C27108-06DE-B347-8E86-8E4CC00C8F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7DC2603-4DB3-B849-84F9-4B3F18688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00E19-14F1-F84E-B88B-8D049D941969}" type="datetimeFigureOut">
              <a:rPr lang="fr-FR" smtClean="0"/>
              <a:t>07/11/2021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3AD8E41-9C15-734C-992A-D53841F6B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9678701-FB39-844C-BD68-3610BD2ED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35BC-D298-0F4B-8ED3-50B83C95F5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5126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156A50-3EDB-D241-857E-3A43A9CB7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8A4079C-F1B4-A141-A6BD-17F7E4BD55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7A51E2A-BA03-8548-B07C-791DB1D5C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B9D79FE-D13E-424C-B2A8-75F0BED03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00E19-14F1-F84E-B88B-8D049D941969}" type="datetimeFigureOut">
              <a:rPr lang="fr-FR" smtClean="0"/>
              <a:t>07/11/2021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68FF196-E822-774F-B937-744FDF1BE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36D0FC2-0502-A44F-8B1A-F48164F07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35BC-D298-0F4B-8ED3-50B83C95F5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1825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EAE33C7-947A-B84B-9FA0-3EF9ED6BA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9D34ED4-D10E-E840-809E-AE51D0B9F1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B367AA-DBB6-EA4A-9F79-80B365FAE6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00E19-14F1-F84E-B88B-8D049D941969}" type="datetimeFigureOut">
              <a:rPr lang="fr-FR" smtClean="0"/>
              <a:t>07/11/2021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D8799E4-D0E7-E64E-9B93-30F14EDA7F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CDDC81-2FC1-1143-AE13-67D2EF82A5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D35BC-D298-0F4B-8ED3-50B83C95F5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9011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5610F4-2313-D84E-9896-B659AA90BB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6910" y="231385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FR" dirty="0"/>
              <a:t>Branch </a:t>
            </a:r>
            <a:r>
              <a:rPr lang="fr-FR" dirty="0" err="1"/>
              <a:t>merging</a:t>
            </a:r>
            <a:r>
              <a:rPr lang="fr-FR" dirty="0"/>
              <a:t>, Code </a:t>
            </a:r>
            <a:r>
              <a:rPr lang="fr-FR" dirty="0" err="1"/>
              <a:t>streamlining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&amp;</a:t>
            </a:r>
            <a:br>
              <a:rPr lang="fr-FR" dirty="0"/>
            </a:br>
            <a:r>
              <a:rPr lang="fr-FR" dirty="0" err="1"/>
              <a:t>Core</a:t>
            </a:r>
            <a:r>
              <a:rPr lang="fr-FR" dirty="0"/>
              <a:t> </a:t>
            </a:r>
            <a:r>
              <a:rPr lang="fr-FR" dirty="0" err="1"/>
              <a:t>segregation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2572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8B8311-2FB8-0743-8CF5-D89B47C75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182" y="1404217"/>
            <a:ext cx="11603181" cy="5356801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fr-FR" sz="4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200" b="1" dirty="0" err="1">
                <a:latin typeface="Arial" panose="020B0604020202020204" pitchFamily="34" charset="0"/>
                <a:cs typeface="Arial" panose="020B0604020202020204" pitchFamily="34" charset="0"/>
              </a:rPr>
              <a:t>Moving</a:t>
            </a:r>
            <a:r>
              <a:rPr lang="fr-FR" sz="4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200" b="1" dirty="0" err="1">
                <a:latin typeface="Arial" panose="020B0604020202020204" pitchFamily="34" charset="0"/>
                <a:cs typeface="Arial" panose="020B0604020202020204" pitchFamily="34" charset="0"/>
              </a:rPr>
              <a:t>things</a:t>
            </a:r>
            <a:r>
              <a:rPr lang="fr-FR" sz="4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200" b="1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fr-FR" sz="4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200" b="1" dirty="0" err="1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fr-FR" sz="4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200" b="1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FR" sz="4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200" b="1" dirty="0" err="1">
                <a:latin typeface="Arial" panose="020B0604020202020204" pitchFamily="34" charset="0"/>
                <a:cs typeface="Arial" panose="020B0604020202020204" pitchFamily="34" charset="0"/>
              </a:rPr>
              <a:t>precalculated</a:t>
            </a:r>
            <a:r>
              <a:rPr lang="fr-FR" sz="4200" b="1" dirty="0">
                <a:latin typeface="Arial" panose="020B0604020202020204" pitchFamily="34" charset="0"/>
                <a:cs typeface="Arial" panose="020B0604020202020204" pitchFamily="34" charset="0"/>
              </a:rPr>
              <a:t> to the starter</a:t>
            </a:r>
          </a:p>
          <a:p>
            <a:pPr marL="0" indent="0">
              <a:buNone/>
            </a:pP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    Move </a:t>
            </a:r>
            <a:r>
              <a:rPr lang="fr-FR" sz="4200" dirty="0" err="1">
                <a:latin typeface="Arial" panose="020B0604020202020204" pitchFamily="34" charset="0"/>
                <a:cs typeface="Arial" panose="020B0604020202020204" pitchFamily="34" charset="0"/>
              </a:rPr>
              <a:t>pre-calculation</a:t>
            </a: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200" dirty="0" err="1">
                <a:latin typeface="Arial" panose="020B0604020202020204" pitchFamily="34" charset="0"/>
                <a:cs typeface="Arial" panose="020B0604020202020204" pitchFamily="34" charset="0"/>
              </a:rPr>
              <a:t>additional</a:t>
            </a: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surfaces to starter phase to speed up </a:t>
            </a:r>
            <a:r>
              <a:rPr lang="fr-FR" sz="4200" dirty="0" err="1">
                <a:latin typeface="Arial" panose="020B0604020202020204" pitchFamily="34" charset="0"/>
                <a:cs typeface="Arial" panose="020B0604020202020204" pitchFamily="34" charset="0"/>
              </a:rPr>
              <a:t>calculation</a:t>
            </a: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fr-FR" sz="4200" dirty="0" err="1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relevant). </a:t>
            </a:r>
            <a:r>
              <a:rPr lang="fr-FR" sz="4200" dirty="0" err="1">
                <a:latin typeface="Arial" panose="020B0604020202020204" pitchFamily="34" charset="0"/>
                <a:cs typeface="Arial" panose="020B0604020202020204" pitchFamily="34" charset="0"/>
              </a:rPr>
              <a:t>Implemented</a:t>
            </a: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for triangles but </a:t>
            </a:r>
            <a:r>
              <a:rPr lang="fr-FR" sz="4200" dirty="0" err="1">
                <a:latin typeface="Arial" panose="020B0604020202020204" pitchFamily="34" charset="0"/>
                <a:cs typeface="Arial" panose="020B0604020202020204" pitchFamily="34" charset="0"/>
              </a:rPr>
              <a:t>needs</a:t>
            </a: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200" dirty="0" err="1">
                <a:latin typeface="Arial" panose="020B0604020202020204" pitchFamily="34" charset="0"/>
                <a:cs typeface="Arial" panose="020B0604020202020204" pitchFamily="34" charset="0"/>
              </a:rPr>
              <a:t>checks</a:t>
            </a: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4200" dirty="0" err="1">
                <a:latin typeface="Arial" panose="020B0604020202020204" pitchFamily="34" charset="0"/>
                <a:cs typeface="Arial" panose="020B0604020202020204" pitchFamily="34" charset="0"/>
              </a:rPr>
              <a:t>Octree</a:t>
            </a: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usable.</a:t>
            </a:r>
          </a:p>
          <a:p>
            <a:pPr marL="0" indent="0">
              <a:buNone/>
            </a:pPr>
            <a:endParaRPr lang="fr-FR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200" b="1" dirty="0" err="1">
                <a:latin typeface="Arial" panose="020B0604020202020204" pitchFamily="34" charset="0"/>
                <a:cs typeface="Arial" panose="020B0604020202020204" pitchFamily="34" charset="0"/>
              </a:rPr>
              <a:t>Reduce</a:t>
            </a:r>
            <a:r>
              <a:rPr lang="fr-FR" sz="4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200" b="1" dirty="0" err="1">
                <a:latin typeface="Arial" panose="020B0604020202020204" pitchFamily="34" charset="0"/>
                <a:cs typeface="Arial" panose="020B0604020202020204" pitchFamily="34" charset="0"/>
              </a:rPr>
              <a:t>branching</a:t>
            </a:r>
            <a:r>
              <a:rPr lang="fr-FR" sz="4200" b="1" dirty="0">
                <a:latin typeface="Arial" panose="020B0604020202020204" pitchFamily="34" charset="0"/>
                <a:cs typeface="Arial" panose="020B0604020202020204" pitchFamily="34" charset="0"/>
              </a:rPr>
              <a:t> (esp. </a:t>
            </a:r>
            <a:r>
              <a:rPr lang="fr-FR" sz="4200" b="1" dirty="0" err="1">
                <a:latin typeface="Arial" panose="020B0604020202020204" pitchFamily="34" charset="0"/>
                <a:cs typeface="Arial" panose="020B0604020202020204" pitchFamily="34" charset="0"/>
              </a:rPr>
              <a:t>Geometry</a:t>
            </a:r>
            <a:r>
              <a:rPr lang="fr-FR" sz="42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r-FR" sz="4200" dirty="0" err="1">
                <a:latin typeface="Arial" panose="020B0604020202020204" pitchFamily="34" charset="0"/>
                <a:cs typeface="Arial" panose="020B0604020202020204" pitchFamily="34" charset="0"/>
              </a:rPr>
              <a:t>introduce</a:t>
            </a: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200" dirty="0" err="1">
                <a:latin typeface="Arial" panose="020B0604020202020204" pitchFamily="34" charset="0"/>
                <a:cs typeface="Arial" panose="020B0604020202020204" pitchFamily="34" charset="0"/>
              </a:rPr>
              <a:t>cell</a:t>
            </a: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&amp; face structure types, </a:t>
            </a:r>
            <a:r>
              <a:rPr lang="fr-FR" sz="4200" u="sng" dirty="0" err="1">
                <a:latin typeface="Arial" panose="020B0604020202020204" pitchFamily="34" charset="0"/>
                <a:cs typeface="Arial" panose="020B0604020202020204" pitchFamily="34" charset="0"/>
              </a:rPr>
              <a:t>unifying</a:t>
            </a:r>
            <a:r>
              <a:rPr lang="fr-FR" sz="4200" u="sng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fr-FR" sz="4200" u="sng" dirty="0" err="1"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  <a:r>
              <a:rPr lang="fr-FR" sz="4200" u="sng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r-FR" sz="4200" u="sng" dirty="0" err="1">
                <a:latin typeface="Arial" panose="020B0604020202020204" pitchFamily="34" charset="0"/>
                <a:cs typeface="Arial" panose="020B0604020202020204" pitchFamily="34" charset="0"/>
              </a:rPr>
              <a:t>unstructured</a:t>
            </a:r>
            <a:r>
              <a:rPr lang="fr-FR" sz="4200" u="sng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r-FR" sz="4200" u="sng" dirty="0" err="1">
                <a:latin typeface="Arial" panose="020B0604020202020204" pitchFamily="34" charset="0"/>
                <a:cs typeface="Arial" panose="020B0604020202020204" pitchFamily="34" charset="0"/>
              </a:rPr>
              <a:t>structured</a:t>
            </a:r>
            <a:r>
              <a:rPr lang="fr-FR" sz="42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200" u="sng" dirty="0" err="1">
                <a:latin typeface="Arial" panose="020B0604020202020204" pitchFamily="34" charset="0"/>
                <a:cs typeface="Arial" panose="020B0604020202020204" pitchFamily="34" charset="0"/>
              </a:rPr>
              <a:t>grids</a:t>
            </a: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   (</a:t>
            </a:r>
            <a:r>
              <a:rPr lang="fr-FR" sz="4200" dirty="0" err="1">
                <a:latin typeface="Arial" panose="020B0604020202020204" pitchFamily="34" charset="0"/>
                <a:cs typeface="Arial" panose="020B0604020202020204" pitchFamily="34" charset="0"/>
              </a:rPr>
              <a:t>quite</a:t>
            </a: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2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200" dirty="0" err="1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!) </a:t>
            </a:r>
          </a:p>
          <a:p>
            <a:pPr marL="0" indent="0">
              <a:buNone/>
            </a:pP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                 ++ </a:t>
            </a:r>
            <a:r>
              <a:rPr lang="fr-FR" sz="4200" dirty="0" err="1">
                <a:latin typeface="Arial" panose="020B0604020202020204" pitchFamily="34" charset="0"/>
                <a:cs typeface="Arial" panose="020B0604020202020204" pitchFamily="34" charset="0"/>
              </a:rPr>
              <a:t>readability</a:t>
            </a: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                 ++ </a:t>
            </a:r>
            <a:r>
              <a:rPr lang="fr-FR" sz="4200" dirty="0" err="1">
                <a:latin typeface="Arial" panose="020B0604020202020204" pitchFamily="34" charset="0"/>
                <a:cs typeface="Arial" panose="020B0604020202020204" pitchFamily="34" charset="0"/>
              </a:rPr>
              <a:t>takes</a:t>
            </a: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us </a:t>
            </a:r>
            <a:r>
              <a:rPr lang="fr-FR" sz="4200" dirty="0" err="1">
                <a:latin typeface="Arial" panose="020B0604020202020204" pitchFamily="34" charset="0"/>
                <a:cs typeface="Arial" panose="020B0604020202020204" pitchFamily="34" charset="0"/>
              </a:rPr>
              <a:t>closer</a:t>
            </a: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of the concepts </a:t>
            </a:r>
            <a:r>
              <a:rPr lang="fr-FR" sz="4200" dirty="0" err="1"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for IMAS </a:t>
            </a:r>
            <a:r>
              <a:rPr lang="fr-FR" sz="4200" dirty="0" err="1">
                <a:latin typeface="Arial" panose="020B0604020202020204" pitchFamily="34" charset="0"/>
                <a:cs typeface="Arial" panose="020B0604020202020204" pitchFamily="34" charset="0"/>
              </a:rPr>
              <a:t>gdd</a:t>
            </a:r>
            <a:endParaRPr lang="fr-FR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                 ++ </a:t>
            </a:r>
            <a:r>
              <a:rPr lang="fr-FR" sz="4200" dirty="0" err="1">
                <a:latin typeface="Arial" panose="020B0604020202020204" pitchFamily="34" charset="0"/>
                <a:cs typeface="Arial" panose="020B0604020202020204" pitchFamily="34" charset="0"/>
              </a:rPr>
              <a:t>less</a:t>
            </a: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200" dirty="0" err="1">
                <a:latin typeface="Arial" panose="020B0604020202020204" pitchFamily="34" charset="0"/>
                <a:cs typeface="Arial" panose="020B0604020202020204" pitchFamily="34" charset="0"/>
              </a:rPr>
              <a:t>special</a:t>
            </a: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cases to </a:t>
            </a:r>
            <a:r>
              <a:rPr lang="fr-FR" sz="4200" dirty="0" err="1">
                <a:latin typeface="Arial" panose="020B0604020202020204" pitchFamily="34" charset="0"/>
                <a:cs typeface="Arial" panose="020B0604020202020204" pitchFamily="34" charset="0"/>
              </a:rPr>
              <a:t>worry</a:t>
            </a: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about</a:t>
            </a:r>
          </a:p>
          <a:p>
            <a:pPr marL="0" indent="0">
              <a:buNone/>
            </a:pP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   To </a:t>
            </a:r>
            <a:r>
              <a:rPr lang="fr-FR" sz="42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200" dirty="0" err="1">
                <a:latin typeface="Arial" panose="020B0604020202020204" pitchFamily="34" charset="0"/>
                <a:cs typeface="Arial" panose="020B0604020202020204" pitchFamily="34" charset="0"/>
              </a:rPr>
              <a:t>noted</a:t>
            </a: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 : </a:t>
            </a:r>
            <a:r>
              <a:rPr lang="fr-FR" sz="4200" dirty="0" err="1">
                <a:latin typeface="Arial" panose="020B0604020202020204" pitchFamily="34" charset="0"/>
                <a:cs typeface="Arial" panose="020B0604020202020204" pitchFamily="34" charset="0"/>
              </a:rPr>
              <a:t>Toroidal</a:t>
            </a: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faces in 2D cases </a:t>
            </a:r>
            <a:r>
              <a:rPr lang="fr-FR" sz="4200" dirty="0" err="1"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FR" sz="4200" dirty="0" err="1">
                <a:latin typeface="Arial" panose="020B0604020202020204" pitchFamily="34" charset="0"/>
                <a:cs typeface="Arial" panose="020B0604020202020204" pitchFamily="34" charset="0"/>
              </a:rPr>
              <a:t>behave</a:t>
            </a: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fr-FR" sz="4200" dirty="0" err="1">
                <a:latin typeface="Arial" panose="020B0604020202020204" pitchFamily="34" charset="0"/>
                <a:cs typeface="Arial" panose="020B0604020202020204" pitchFamily="34" charset="0"/>
              </a:rPr>
              <a:t>periodicity</a:t>
            </a: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surfaces (check on phi)</a:t>
            </a:r>
          </a:p>
          <a:p>
            <a:pPr marL="0" indent="0">
              <a:buNone/>
            </a:pP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surfaces are not </a:t>
            </a:r>
            <a:r>
              <a:rPr lang="fr-FR" sz="4200" dirty="0" err="1">
                <a:latin typeface="Arial" panose="020B0604020202020204" pitchFamily="34" charset="0"/>
                <a:cs typeface="Arial" panose="020B0604020202020204" pitchFamily="34" charset="0"/>
              </a:rPr>
              <a:t>necessarily</a:t>
            </a: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planes  (</a:t>
            </a:r>
            <a:r>
              <a:rPr lang="fr-FR" sz="4200" dirty="0" err="1">
                <a:latin typeface="Arial" panose="020B0604020202020204" pitchFamily="34" charset="0"/>
                <a:cs typeface="Arial" panose="020B0604020202020204" pitchFamily="34" charset="0"/>
              </a:rPr>
              <a:t>circular</a:t>
            </a: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4200" dirty="0" err="1">
                <a:latin typeface="Arial" panose="020B0604020202020204" pitchFamily="34" charset="0"/>
                <a:cs typeface="Arial" panose="020B0604020202020204" pitchFamily="34" charset="0"/>
              </a:rPr>
              <a:t>elliptic</a:t>
            </a: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200" dirty="0" err="1">
                <a:latin typeface="Arial" panose="020B0604020202020204" pitchFamily="34" charset="0"/>
                <a:cs typeface="Arial" panose="020B0604020202020204" pitchFamily="34" charset="0"/>
              </a:rPr>
              <a:t>grid</a:t>
            </a: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</a:p>
          <a:p>
            <a:pPr marL="0" indent="0">
              <a:buNone/>
            </a:pP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r-FR" sz="42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observations :   </a:t>
            </a:r>
          </a:p>
          <a:p>
            <a:pPr marL="0" indent="0">
              <a:buNone/>
            </a:pPr>
            <a:endParaRPr lang="fr-FR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fr-FR" sz="4200" dirty="0" err="1">
                <a:latin typeface="Arial" panose="020B0604020202020204" pitchFamily="34" charset="0"/>
                <a:cs typeface="Arial" panose="020B0604020202020204" pitchFamily="34" charset="0"/>
              </a:rPr>
              <a:t>Branching</a:t>
            </a: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200" dirty="0" err="1">
                <a:latin typeface="Arial" panose="020B0604020202020204" pitchFamily="34" charset="0"/>
                <a:cs typeface="Arial" panose="020B0604020202020204" pitchFamily="34" charset="0"/>
              </a:rPr>
              <a:t>identified</a:t>
            </a: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as an issue on </a:t>
            </a:r>
            <a:r>
              <a:rPr lang="fr-FR" sz="4200" dirty="0" err="1">
                <a:latin typeface="Arial" panose="020B0604020202020204" pitchFamily="34" charset="0"/>
                <a:cs typeface="Arial" panose="020B0604020202020204" pitchFamily="34" charset="0"/>
              </a:rPr>
              <a:t>BlueGene</a:t>
            </a: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fr-FR" sz="4200" dirty="0" err="1">
                <a:latin typeface="Arial" panose="020B0604020202020204" pitchFamily="34" charset="0"/>
                <a:cs typeface="Arial" panose="020B0604020202020204" pitchFamily="34" charset="0"/>
              </a:rPr>
              <a:t>strongly</a:t>
            </a: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architecture </a:t>
            </a:r>
            <a:r>
              <a:rPr lang="fr-FR" sz="4200" dirty="0" err="1">
                <a:latin typeface="Arial" panose="020B0604020202020204" pitchFamily="34" charset="0"/>
                <a:cs typeface="Arial" panose="020B0604020202020204" pitchFamily="34" charset="0"/>
              </a:rPr>
              <a:t>dependent</a:t>
            </a: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fr-FR" sz="4200" dirty="0" err="1">
                <a:latin typeface="Arial" panose="020B0604020202020204" pitchFamily="34" charset="0"/>
                <a:cs typeface="Arial" panose="020B0604020202020204" pitchFamily="34" charset="0"/>
              </a:rPr>
              <a:t>geometry</a:t>
            </a: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200" dirty="0" err="1">
                <a:latin typeface="Arial" panose="020B0604020202020204" pitchFamily="34" charset="0"/>
                <a:cs typeface="Arial" panose="020B0604020202020204" pitchFamily="34" charset="0"/>
              </a:rPr>
              <a:t>branching</a:t>
            </a: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200" dirty="0" err="1">
                <a:latin typeface="Arial" panose="020B0604020202020204" pitchFamily="34" charset="0"/>
                <a:cs typeface="Arial" panose="020B0604020202020204" pitchFamily="34" charset="0"/>
              </a:rPr>
              <a:t>difficult</a:t>
            </a: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FR" sz="4200" dirty="0" err="1">
                <a:latin typeface="Arial" panose="020B0604020202020204" pitchFamily="34" charset="0"/>
                <a:cs typeface="Arial" panose="020B0604020202020204" pitchFamily="34" charset="0"/>
              </a:rPr>
              <a:t>eliminate</a:t>
            </a: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(LEVGEO but not </a:t>
            </a:r>
            <a:r>
              <a:rPr lang="fr-FR" sz="4200" dirty="0" err="1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) and </a:t>
            </a:r>
            <a:r>
              <a:rPr lang="fr-FR" sz="4200" dirty="0" err="1">
                <a:latin typeface="Arial" panose="020B0604020202020204" pitchFamily="34" charset="0"/>
                <a:cs typeface="Arial" panose="020B0604020202020204" pitchFamily="34" charset="0"/>
              </a:rPr>
              <a:t>MR’s</a:t>
            </a: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200" dirty="0" err="1">
                <a:latin typeface="Arial" panose="020B0604020202020204" pitchFamily="34" charset="0"/>
                <a:cs typeface="Arial" panose="020B0604020202020204" pitchFamily="34" charset="0"/>
              </a:rPr>
              <a:t>exercise</a:t>
            </a: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2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200" dirty="0" err="1">
                <a:latin typeface="Arial" panose="020B0604020202020204" pitchFamily="34" charset="0"/>
                <a:cs typeface="Arial" panose="020B0604020202020204" pitchFamily="34" charset="0"/>
              </a:rPr>
              <a:t>pragmas</a:t>
            </a: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200" dirty="0" err="1">
                <a:latin typeface="Arial" panose="020B0604020202020204" pitchFamily="34" charset="0"/>
                <a:cs typeface="Arial" panose="020B0604020202020204" pitchFamily="34" charset="0"/>
              </a:rPr>
              <a:t>showed</a:t>
            </a: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no visible </a:t>
            </a:r>
            <a:r>
              <a:rPr lang="fr-FR" sz="4200" dirty="0" err="1">
                <a:latin typeface="Arial" panose="020B0604020202020204" pitchFamily="34" charset="0"/>
                <a:cs typeface="Arial" panose="020B0604020202020204" pitchFamily="34" charset="0"/>
              </a:rPr>
              <a:t>effect</a:t>
            </a: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 on performance – on the case(s) </a:t>
            </a:r>
            <a:r>
              <a:rPr lang="fr-FR" sz="4200" dirty="0" err="1">
                <a:latin typeface="Arial" panose="020B0604020202020204" pitchFamily="34" charset="0"/>
                <a:cs typeface="Arial" panose="020B0604020202020204" pitchFamily="34" charset="0"/>
              </a:rPr>
              <a:t>tested</a:t>
            </a:r>
            <a:endParaRPr lang="fr-FR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dirty="0"/>
          </a:p>
          <a:p>
            <a:pPr>
              <a:buFont typeface="Wingdings" pitchFamily="2" charset="2"/>
              <a:buChar char="Ø"/>
            </a:pPr>
            <a:endParaRPr lang="fr-FR" dirty="0"/>
          </a:p>
          <a:p>
            <a:pPr>
              <a:buFont typeface="Wingdings" pitchFamily="2" charset="2"/>
              <a:buChar char="Ø"/>
            </a:pPr>
            <a:endParaRPr lang="fr-FR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159749F7-EB88-6C4D-824A-D599978DB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163" y="0"/>
            <a:ext cx="10515600" cy="1325563"/>
          </a:xfrm>
        </p:spPr>
        <p:txBody>
          <a:bodyPr/>
          <a:lstStyle/>
          <a:p>
            <a:r>
              <a:rPr lang="fr-FR" dirty="0" err="1"/>
              <a:t>Core</a:t>
            </a:r>
            <a:r>
              <a:rPr lang="fr-FR" dirty="0"/>
              <a:t> </a:t>
            </a:r>
            <a:r>
              <a:rPr lang="fr-FR" dirty="0" err="1"/>
              <a:t>segregation</a:t>
            </a:r>
            <a:r>
              <a:rPr lang="fr-FR" dirty="0"/>
              <a:t>: </a:t>
            </a:r>
            <a:r>
              <a:rPr lang="fr-FR" dirty="0" err="1"/>
              <a:t>concrete</a:t>
            </a:r>
            <a:r>
              <a:rPr lang="fr-FR" dirty="0"/>
              <a:t> first </a:t>
            </a:r>
            <a:r>
              <a:rPr lang="fr-FR" dirty="0" err="1"/>
              <a:t>steps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4457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4B99AA-DFE9-9A45-B9C5-E20C7892A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8564" y="143451"/>
            <a:ext cx="10515600" cy="1325563"/>
          </a:xfrm>
        </p:spPr>
        <p:txBody>
          <a:bodyPr/>
          <a:lstStyle/>
          <a:p>
            <a:r>
              <a:rPr lang="fr-FR" dirty="0"/>
              <a:t>Code </a:t>
            </a:r>
            <a:r>
              <a:rPr lang="fr-FR" dirty="0" err="1"/>
              <a:t>streamlining</a:t>
            </a:r>
            <a:r>
              <a:rPr lang="fr-FR" dirty="0"/>
              <a:t> aspects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008519-0B1B-4A4D-A14A-BA892719E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745" y="2887980"/>
            <a:ext cx="11852564" cy="503237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fr-FR" sz="2200" dirty="0" err="1">
                <a:latin typeface="Arial" panose="020B0604020202020204" pitchFamily="34" charset="0"/>
                <a:cs typeface="Arial" panose="020B0604020202020204" pitchFamily="34" charset="0"/>
              </a:rPr>
              <a:t>introduce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>
                <a:latin typeface="Arial" panose="020B0604020202020204" pitchFamily="34" charset="0"/>
                <a:cs typeface="Arial" panose="020B0604020202020204" pitchFamily="34" charset="0"/>
              </a:rPr>
              <a:t>particle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type, </a:t>
            </a:r>
            <a:r>
              <a:rPr lang="fr-FR" sz="2200" dirty="0" err="1">
                <a:latin typeface="Arial" panose="020B0604020202020204" pitchFamily="34" charset="0"/>
                <a:cs typeface="Arial" panose="020B0604020202020204" pitchFamily="34" charset="0"/>
              </a:rPr>
              <a:t>pass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as argument (</a:t>
            </a:r>
            <a:r>
              <a:rPr lang="fr-FR" sz="2200" dirty="0" err="1">
                <a:latin typeface="Arial" panose="020B0604020202020204" pitchFamily="34" charset="0"/>
                <a:cs typeface="Arial" panose="020B0604020202020204" pitchFamily="34" charset="0"/>
              </a:rPr>
              <a:t>locate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200" dirty="0" err="1">
                <a:latin typeface="Arial" panose="020B0604020202020204" pitchFamily="34" charset="0"/>
                <a:cs typeface="Arial" panose="020B0604020202020204" pitchFamily="34" charset="0"/>
              </a:rPr>
              <a:t>folneut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…). </a:t>
            </a:r>
            <a:r>
              <a:rPr lang="fr-FR" sz="2200" dirty="0" err="1">
                <a:latin typeface="Arial" panose="020B0604020202020204" pitchFamily="34" charset="0"/>
                <a:cs typeface="Arial" panose="020B0604020202020204" pitchFamily="34" charset="0"/>
              </a:rPr>
              <a:t>Avoid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fr-FR" sz="2200" dirty="0" err="1">
                <a:latin typeface="Arial" panose="020B0604020202020204" pitchFamily="34" charset="0"/>
                <a:cs typeface="Arial" panose="020B0604020202020204" pitchFamily="34" charset="0"/>
              </a:rPr>
              <a:t>much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as possible </a:t>
            </a:r>
            <a:r>
              <a:rPr lang="fr-FR" sz="2200" dirty="0" err="1">
                <a:latin typeface="Arial" panose="020B0604020202020204" pitchFamily="34" charset="0"/>
                <a:cs typeface="Arial" panose="020B0604020202020204" pitchFamily="34" charset="0"/>
              </a:rPr>
              <a:t>side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>
                <a:latin typeface="Arial" panose="020B0604020202020204" pitchFamily="34" charset="0"/>
                <a:cs typeface="Arial" panose="020B0604020202020204" pitchFamily="34" charset="0"/>
              </a:rPr>
              <a:t>effects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r-FR" sz="2200" dirty="0" err="1"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fr-FR" sz="2200" dirty="0" err="1">
                <a:latin typeface="Arial" panose="020B0604020202020204" pitchFamily="34" charset="0"/>
                <a:cs typeface="Arial" panose="020B0604020202020204" pitchFamily="34" charset="0"/>
              </a:rPr>
              <a:t>subroutine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calls </a:t>
            </a:r>
          </a:p>
          <a:p>
            <a:pPr marL="0" indent="0">
              <a:buNone/>
            </a:pP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FR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fr-FR" sz="2200" b="1" dirty="0">
                <a:latin typeface="Arial" panose="020B0604020202020204" pitchFamily="34" charset="0"/>
                <a:cs typeface="Arial" panose="020B0604020202020204" pitchFamily="34" charset="0"/>
              </a:rPr>
              <a:t> open the </a:t>
            </a:r>
            <a:r>
              <a:rPr lang="fr-FR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way</a:t>
            </a:r>
            <a:r>
              <a:rPr lang="fr-FR" sz="2200" b="1" dirty="0">
                <a:latin typeface="Arial" panose="020B0604020202020204" pitchFamily="34" charset="0"/>
                <a:cs typeface="Arial" panose="020B0604020202020204" pitchFamily="34" charset="0"/>
              </a:rPr>
              <a:t> for unit tests</a:t>
            </a:r>
          </a:p>
          <a:p>
            <a:pPr>
              <a:buFont typeface="Wingdings" pitchFamily="2" charset="2"/>
              <a:buChar char="Ø"/>
            </a:pPr>
            <a:r>
              <a:rPr lang="fr-FR" sz="2200" dirty="0" err="1">
                <a:latin typeface="Arial" panose="020B0604020202020204" pitchFamily="34" charset="0"/>
                <a:cs typeface="Arial" panose="020B0604020202020204" pitchFamily="34" charset="0"/>
              </a:rPr>
              <a:t>rename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key variables if </a:t>
            </a:r>
            <a:r>
              <a:rPr lang="fr-FR" sz="2200" dirty="0" err="1">
                <a:latin typeface="Arial" panose="020B0604020202020204" pitchFamily="34" charset="0"/>
                <a:cs typeface="Arial" panose="020B0604020202020204" pitchFamily="34" charset="0"/>
              </a:rPr>
              <a:t>names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not explicit </a:t>
            </a:r>
            <a:r>
              <a:rPr lang="fr-FR" sz="2200" dirty="0" err="1">
                <a:latin typeface="Arial" panose="020B0604020202020204" pitchFamily="34" charset="0"/>
                <a:cs typeface="Arial" panose="020B0604020202020204" pitchFamily="34" charset="0"/>
              </a:rPr>
              <a:t>enough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fr-FR" sz="22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*-&gt; Time2*). First </a:t>
            </a:r>
            <a:r>
              <a:rPr lang="fr-FR" sz="2200" dirty="0" err="1">
                <a:latin typeface="Arial" panose="020B0604020202020204" pitchFamily="34" charset="0"/>
                <a:cs typeface="Arial" panose="020B0604020202020204" pitchFamily="34" charset="0"/>
              </a:rPr>
              <a:t>step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>
                <a:latin typeface="Arial" panose="020B0604020202020204" pitchFamily="34" charset="0"/>
                <a:cs typeface="Arial" panose="020B0604020202020204" pitchFamily="34" charset="0"/>
              </a:rPr>
              <a:t>could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>
                <a:latin typeface="Arial" panose="020B0604020202020204" pitchFamily="34" charset="0"/>
                <a:cs typeface="Arial" panose="020B0604020202020204" pitchFamily="34" charset="0"/>
              </a:rPr>
              <a:t>progressively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>
                <a:latin typeface="Arial" panose="020B0604020202020204" pitchFamily="34" charset="0"/>
                <a:cs typeface="Arial" panose="020B0604020202020204" pitchFamily="34" charset="0"/>
              </a:rPr>
              <a:t>describing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variables in modules</a:t>
            </a:r>
          </a:p>
          <a:p>
            <a:pPr marL="0" indent="0">
              <a:buNone/>
            </a:pP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  MODCOL </a:t>
            </a:r>
            <a:r>
              <a:rPr lang="fr-FR" sz="2200" dirty="0" err="1">
                <a:latin typeface="Arial" panose="020B0604020202020204" pitchFamily="34" charset="0"/>
                <a:cs typeface="Arial" panose="020B0604020202020204" pitchFamily="34" charset="0"/>
              </a:rPr>
              <a:t>could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made more explicit</a:t>
            </a:r>
          </a:p>
          <a:p>
            <a:pPr>
              <a:buFont typeface="Wingdings" pitchFamily="2" charset="2"/>
              <a:buChar char="Ø"/>
            </a:pPr>
            <a:r>
              <a:rPr lang="fr-FR" sz="2200" dirty="0" err="1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the modules </a:t>
            </a:r>
            <a:r>
              <a:rPr lang="fr-FR" sz="2200" dirty="0" err="1">
                <a:latin typeface="Arial" panose="020B0604020202020204" pitchFamily="34" charset="0"/>
                <a:cs typeface="Arial" panose="020B0604020202020204" pitchFamily="34" charset="0"/>
              </a:rPr>
              <a:t>core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, starter + (post-processor) </a:t>
            </a:r>
            <a:r>
              <a:rPr lang="fr-FR" sz="2200" dirty="0" err="1"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0" indent="0">
              <a:buNone/>
            </a:pP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    (Use the </a:t>
            </a:r>
            <a:r>
              <a:rPr lang="fr-FR" sz="2200" dirty="0" err="1">
                <a:latin typeface="Arial" panose="020B0604020202020204" pitchFamily="34" charset="0"/>
                <a:cs typeface="Arial" panose="020B0604020202020204" pitchFamily="34" charset="0"/>
              </a:rPr>
              <a:t>openmp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as a guide / </a:t>
            </a:r>
            <a:r>
              <a:rPr lang="fr-FR" sz="2200" dirty="0" err="1">
                <a:latin typeface="Arial" panose="020B0604020202020204" pitchFamily="34" charset="0"/>
                <a:cs typeface="Arial" panose="020B0604020202020204" pitchFamily="34" charset="0"/>
              </a:rPr>
              <a:t>private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vs </a:t>
            </a:r>
            <a:r>
              <a:rPr lang="fr-FR" sz="2200" dirty="0" err="1">
                <a:latin typeface="Arial" panose="020B0604020202020204" pitchFamily="34" charset="0"/>
                <a:cs typeface="Arial" panose="020B0604020202020204" pitchFamily="34" charset="0"/>
              </a:rPr>
              <a:t>shared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variables)</a:t>
            </a:r>
          </a:p>
          <a:p>
            <a:pPr>
              <a:buFont typeface="Wingdings" pitchFamily="2" charset="2"/>
              <a:buChar char="Ø"/>
            </a:pPr>
            <a:r>
              <a:rPr lang="fr-FR" sz="2200" dirty="0" err="1">
                <a:latin typeface="Arial" panose="020B0604020202020204" pitchFamily="34" charset="0"/>
                <a:cs typeface="Arial" panose="020B0604020202020204" pitchFamily="34" charset="0"/>
              </a:rPr>
              <a:t>Refactor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>
                <a:latin typeface="Arial" panose="020B0604020202020204" pitchFamily="34" charset="0"/>
                <a:cs typeface="Arial" panose="020B0604020202020204" pitchFamily="34" charset="0"/>
              </a:rPr>
              <a:t>folneut.f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fr-FR" sz="2200" dirty="0" err="1">
                <a:latin typeface="Arial" panose="020B0604020202020204" pitchFamily="34" charset="0"/>
                <a:cs typeface="Arial" panose="020B0604020202020204" pitchFamily="34" charset="0"/>
              </a:rPr>
              <a:t>identifying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>
                <a:latin typeface="Arial" panose="020B0604020202020204" pitchFamily="34" charset="0"/>
                <a:cs typeface="Arial" panose="020B0604020202020204" pitchFamily="34" charset="0"/>
              </a:rPr>
              <a:t>individual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actions, </a:t>
            </a:r>
            <a:r>
              <a:rPr lang="fr-FR" sz="2200" dirty="0" err="1">
                <a:latin typeface="Arial" panose="020B0604020202020204" pitchFamily="34" charset="0"/>
                <a:cs typeface="Arial" panose="020B0604020202020204" pitchFamily="34" charset="0"/>
              </a:rPr>
              <a:t>turn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>
                <a:latin typeface="Arial" panose="020B0604020202020204" pitchFamily="34" charset="0"/>
                <a:cs typeface="Arial" panose="020B0604020202020204" pitchFamily="34" charset="0"/>
              </a:rPr>
              <a:t>procedures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and use a do </a:t>
            </a:r>
            <a:r>
              <a:rPr lang="fr-FR" sz="2200" dirty="0" err="1">
                <a:latin typeface="Arial" panose="020B0604020202020204" pitchFamily="34" charset="0"/>
                <a:cs typeface="Arial" panose="020B0604020202020204" pitchFamily="34" charset="0"/>
              </a:rPr>
              <a:t>while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>
                <a:latin typeface="Arial" panose="020B0604020202020204" pitchFamily="34" charset="0"/>
                <a:cs typeface="Arial" panose="020B0604020202020204" pitchFamily="34" charset="0"/>
              </a:rPr>
              <a:t>loop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>
                <a:latin typeface="Arial" panose="020B0604020202020204" pitchFamily="34" charset="0"/>
                <a:cs typeface="Arial" panose="020B0604020202020204" pitchFamily="34" charset="0"/>
              </a:rPr>
              <a:t>enclosing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a select case </a:t>
            </a:r>
            <a:r>
              <a:rPr lang="fr-FR" sz="2200" dirty="0" err="1">
                <a:latin typeface="Arial" panose="020B0604020202020204" pitchFamily="34" charset="0"/>
                <a:cs typeface="Arial" panose="020B0604020202020204" pitchFamily="34" charset="0"/>
              </a:rPr>
              <a:t>construct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(or </a:t>
            </a:r>
            <a:r>
              <a:rPr lang="fr-FR" sz="2200" dirty="0" err="1">
                <a:latin typeface="Arial" panose="020B0604020202020204" pitchFamily="34" charset="0"/>
                <a:cs typeface="Arial" panose="020B0604020202020204" pitchFamily="34" charset="0"/>
              </a:rPr>
              <a:t>possibly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>
                <a:latin typeface="Arial" panose="020B0604020202020204" pitchFamily="34" charset="0"/>
                <a:cs typeface="Arial" panose="020B0604020202020204" pitchFamily="34" charset="0"/>
              </a:rPr>
              <a:t>recursive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calls)</a:t>
            </a:r>
          </a:p>
          <a:p>
            <a:pPr marL="0" indent="0">
              <a:buNone/>
            </a:pP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0" indent="0">
              <a:buNone/>
            </a:pPr>
            <a:endParaRPr lang="fr-FR" sz="3600" dirty="0"/>
          </a:p>
          <a:p>
            <a:pPr marL="0" indent="0">
              <a:buNone/>
            </a:pPr>
            <a:r>
              <a:rPr lang="fr-FR" sz="3600" dirty="0"/>
              <a:t> 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783F8E6-7C38-3548-A8F9-76320C77A456}"/>
              </a:ext>
            </a:extLst>
          </p:cNvPr>
          <p:cNvSpPr txBox="1"/>
          <p:nvPr/>
        </p:nvSpPr>
        <p:spPr>
          <a:xfrm>
            <a:off x="2214685" y="1268959"/>
            <a:ext cx="70362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err="1"/>
              <a:t>Here</a:t>
            </a:r>
            <a:r>
              <a:rPr lang="fr-FR" sz="2000" dirty="0"/>
              <a:t> : </a:t>
            </a:r>
            <a:r>
              <a:rPr lang="fr-FR" sz="2000" dirty="0" err="1"/>
              <a:t>make</a:t>
            </a:r>
            <a:r>
              <a:rPr lang="fr-FR" sz="2000" dirty="0"/>
              <a:t> the </a:t>
            </a:r>
            <a:r>
              <a:rPr lang="fr-FR" sz="2000" dirty="0" err="1"/>
              <a:t>core</a:t>
            </a:r>
            <a:r>
              <a:rPr lang="fr-FR" sz="2000" dirty="0"/>
              <a:t> MC </a:t>
            </a:r>
            <a:r>
              <a:rPr lang="fr-FR" sz="2000" dirty="0" err="1"/>
              <a:t>calculation</a:t>
            </a:r>
            <a:r>
              <a:rPr lang="fr-FR" sz="2000" dirty="0"/>
              <a:t> more </a:t>
            </a:r>
            <a:r>
              <a:rPr lang="fr-FR" sz="2000" dirty="0" err="1"/>
              <a:t>readable</a:t>
            </a:r>
            <a:r>
              <a:rPr lang="fr-FR" sz="2000" dirty="0"/>
              <a:t> as a first </a:t>
            </a:r>
            <a:r>
              <a:rPr lang="fr-FR" sz="2000" dirty="0" err="1"/>
              <a:t>step</a:t>
            </a:r>
            <a:endParaRPr lang="fr-FR" sz="2000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5467638-E326-C44B-B5CC-C7334ABB7FA7}"/>
              </a:ext>
            </a:extLst>
          </p:cNvPr>
          <p:cNvSpPr txBox="1"/>
          <p:nvPr/>
        </p:nvSpPr>
        <p:spPr>
          <a:xfrm>
            <a:off x="214745" y="1978442"/>
            <a:ext cx="12045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err="1"/>
              <a:t>Things</a:t>
            </a:r>
            <a:r>
              <a:rPr lang="fr-FR" sz="2000" dirty="0"/>
              <a:t> </a:t>
            </a:r>
            <a:r>
              <a:rPr lang="fr-FR" sz="2000" dirty="0" err="1"/>
              <a:t>that</a:t>
            </a:r>
            <a:r>
              <a:rPr lang="fr-FR" sz="2000" dirty="0"/>
              <a:t> </a:t>
            </a:r>
            <a:r>
              <a:rPr lang="fr-FR" sz="2000" dirty="0" err="1"/>
              <a:t>make</a:t>
            </a:r>
            <a:r>
              <a:rPr lang="fr-FR" sz="2000" dirty="0"/>
              <a:t> entry </a:t>
            </a:r>
            <a:r>
              <a:rPr lang="fr-FR" sz="2000" dirty="0" err="1"/>
              <a:t>potential</a:t>
            </a:r>
            <a:r>
              <a:rPr lang="fr-FR" sz="2000" dirty="0"/>
              <a:t> high : </a:t>
            </a:r>
            <a:r>
              <a:rPr lang="fr-FR" sz="2000" dirty="0" err="1"/>
              <a:t>cryptic</a:t>
            </a:r>
            <a:r>
              <a:rPr lang="fr-FR" sz="2000" dirty="0"/>
              <a:t> variable </a:t>
            </a:r>
            <a:r>
              <a:rPr lang="fr-FR" sz="2000" dirty="0" err="1"/>
              <a:t>names</a:t>
            </a:r>
            <a:r>
              <a:rPr lang="fr-FR" sz="2000" dirty="0"/>
              <a:t>, </a:t>
            </a:r>
            <a:r>
              <a:rPr lang="fr-FR" sz="2000" dirty="0" err="1"/>
              <a:t>side</a:t>
            </a:r>
            <a:r>
              <a:rPr lang="fr-FR" sz="2000" dirty="0"/>
              <a:t> </a:t>
            </a:r>
            <a:r>
              <a:rPr lang="fr-FR" sz="2000" dirty="0" err="1"/>
              <a:t>effects</a:t>
            </a:r>
            <a:r>
              <a:rPr lang="fr-FR" sz="2000" dirty="0"/>
              <a:t> in </a:t>
            </a:r>
            <a:r>
              <a:rPr lang="fr-FR" sz="2000" dirty="0" err="1"/>
              <a:t>procedures</a:t>
            </a:r>
            <a:r>
              <a:rPr lang="fr-FR" sz="2000" dirty="0"/>
              <a:t>, </a:t>
            </a:r>
            <a:r>
              <a:rPr lang="fr-FR" sz="2000" dirty="0" err="1"/>
              <a:t>gotos</a:t>
            </a:r>
            <a:r>
              <a:rPr lang="fr-FR" sz="2000" dirty="0"/>
              <a:t> spaghetti routines</a:t>
            </a:r>
          </a:p>
        </p:txBody>
      </p:sp>
    </p:spTree>
    <p:extLst>
      <p:ext uri="{BB962C8B-B14F-4D97-AF65-F5344CB8AC3E}">
        <p14:creationId xmlns:p14="http://schemas.microsoft.com/office/powerpoint/2010/main" val="3690036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D75C9E-E843-B940-88B0-AA9D0F8C4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590" y="84098"/>
            <a:ext cx="10515600" cy="1325563"/>
          </a:xfrm>
        </p:spPr>
        <p:txBody>
          <a:bodyPr/>
          <a:lstStyle/>
          <a:p>
            <a:r>
              <a:rPr lang="fr-FR" dirty="0" err="1"/>
              <a:t>Streamlining</a:t>
            </a:r>
            <a:r>
              <a:rPr lang="fr-FR" dirty="0"/>
              <a:t> of </a:t>
            </a:r>
            <a:r>
              <a:rPr lang="fr-FR" dirty="0" err="1"/>
              <a:t>eirene_eirene</a:t>
            </a:r>
            <a:r>
              <a:rPr lang="fr-FR" dirty="0"/>
              <a:t> (tentative !)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9FF618-126F-3644-8586-21BFD0176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963" y="1754765"/>
            <a:ext cx="6393873" cy="4351338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call </a:t>
            </a:r>
            <a:r>
              <a:rPr lang="fr-FR" dirty="0" err="1"/>
              <a:t>eirene_starter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        </a:t>
            </a:r>
            <a:r>
              <a:rPr lang="fr-FR" sz="2000" dirty="0"/>
              <a:t>call </a:t>
            </a:r>
            <a:r>
              <a:rPr lang="fr-FR" sz="2000" dirty="0" err="1"/>
              <a:t>eirene_init_parallelisation</a:t>
            </a:r>
            <a:endParaRPr lang="fr-FR" sz="2000" dirty="0"/>
          </a:p>
          <a:p>
            <a:pPr marL="0" indent="0">
              <a:buNone/>
            </a:pPr>
            <a:r>
              <a:rPr lang="fr-FR" sz="2000" dirty="0"/>
              <a:t>           call </a:t>
            </a:r>
            <a:r>
              <a:rPr lang="fr-FR" sz="2000" dirty="0" err="1"/>
              <a:t>eirene_set_output_streams</a:t>
            </a:r>
            <a:endParaRPr lang="fr-FR" sz="2000" dirty="0"/>
          </a:p>
          <a:p>
            <a:pPr marL="0" indent="0">
              <a:buNone/>
            </a:pPr>
            <a:r>
              <a:rPr lang="fr-FR" sz="2000" dirty="0"/>
              <a:t>           call </a:t>
            </a:r>
            <a:r>
              <a:rPr lang="fr-FR" sz="2000" dirty="0" err="1"/>
              <a:t>eirene_allocate_modules</a:t>
            </a:r>
            <a:endParaRPr lang="fr-FR" sz="2000" dirty="0"/>
          </a:p>
          <a:p>
            <a:pPr marL="0" indent="0">
              <a:buNone/>
            </a:pPr>
            <a:r>
              <a:rPr lang="fr-FR" sz="2000" dirty="0"/>
              <a:t>           call </a:t>
            </a:r>
            <a:r>
              <a:rPr lang="fr-FR" sz="2000" dirty="0" err="1"/>
              <a:t>eirene_set_non_analog_methods</a:t>
            </a:r>
            <a:endParaRPr lang="fr-FR" sz="2000" dirty="0"/>
          </a:p>
          <a:p>
            <a:pPr marL="0" indent="0">
              <a:buNone/>
            </a:pPr>
            <a:r>
              <a:rPr lang="fr-FR" dirty="0"/>
              <a:t>           …   </a:t>
            </a:r>
            <a:r>
              <a:rPr lang="fr-FR" sz="2000" dirty="0"/>
              <a:t>call eirene_plt2D</a:t>
            </a:r>
          </a:p>
          <a:p>
            <a:r>
              <a:rPr lang="fr-FR" dirty="0"/>
              <a:t>call </a:t>
            </a:r>
            <a:r>
              <a:rPr lang="fr-FR" dirty="0" err="1"/>
              <a:t>eirene_core</a:t>
            </a:r>
            <a:r>
              <a:rPr lang="fr-FR" dirty="0"/>
              <a:t>  </a:t>
            </a:r>
          </a:p>
          <a:p>
            <a:pPr marL="0" indent="0">
              <a:buNone/>
            </a:pPr>
            <a:r>
              <a:rPr lang="fr-FR" dirty="0"/>
              <a:t>        </a:t>
            </a:r>
            <a:r>
              <a:rPr lang="fr-FR" sz="2000" dirty="0"/>
              <a:t>broadcast + </a:t>
            </a:r>
            <a:r>
              <a:rPr lang="fr-FR" sz="2000" dirty="0" err="1"/>
              <a:t>mcarlo</a:t>
            </a:r>
            <a:r>
              <a:rPr lang="fr-FR" sz="2000" dirty="0"/>
              <a:t> </a:t>
            </a:r>
            <a:r>
              <a:rPr lang="fr-FR" sz="2000" dirty="0" err="1"/>
              <a:t>possibly</a:t>
            </a:r>
            <a:r>
              <a:rPr lang="fr-FR" sz="2000" dirty="0"/>
              <a:t> </a:t>
            </a:r>
            <a:r>
              <a:rPr lang="fr-FR" sz="2000" dirty="0" err="1"/>
              <a:t>strata</a:t>
            </a:r>
            <a:r>
              <a:rPr lang="fr-FR" sz="2000" dirty="0"/>
              <a:t> </a:t>
            </a:r>
            <a:r>
              <a:rPr lang="fr-FR" sz="2000" dirty="0" err="1"/>
              <a:t>loop</a:t>
            </a:r>
            <a:r>
              <a:rPr lang="fr-FR" sz="2000" dirty="0"/>
              <a:t> </a:t>
            </a:r>
            <a:r>
              <a:rPr lang="fr-FR" sz="2000" dirty="0" err="1"/>
              <a:t>only</a:t>
            </a:r>
            <a:endParaRPr lang="fr-FR" sz="2000" dirty="0"/>
          </a:p>
          <a:p>
            <a:r>
              <a:rPr lang="fr-FR" dirty="0"/>
              <a:t>call </a:t>
            </a:r>
            <a:r>
              <a:rPr lang="fr-FR" dirty="0" err="1"/>
              <a:t>eirene_post_process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        </a:t>
            </a:r>
            <a:r>
              <a:rPr lang="fr-FR" sz="2200" dirty="0" err="1"/>
              <a:t>remainder</a:t>
            </a:r>
            <a:r>
              <a:rPr lang="fr-FR" sz="2200" dirty="0"/>
              <a:t> of </a:t>
            </a:r>
            <a:r>
              <a:rPr lang="fr-FR" sz="2200" dirty="0" err="1"/>
              <a:t>eirene_eirene</a:t>
            </a:r>
            <a:endParaRPr lang="fr-FR" sz="22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1E281BA-B72F-844F-9060-C4EEA0921745}"/>
              </a:ext>
            </a:extLst>
          </p:cNvPr>
          <p:cNvSpPr txBox="1"/>
          <p:nvPr/>
        </p:nvSpPr>
        <p:spPr>
          <a:xfrm>
            <a:off x="6240363" y="2826327"/>
            <a:ext cx="55958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Would</a:t>
            </a:r>
            <a:r>
              <a:rPr lang="fr-FR" dirty="0"/>
              <a:t> </a:t>
            </a:r>
            <a:r>
              <a:rPr lang="fr-FR" dirty="0" err="1"/>
              <a:t>need</a:t>
            </a:r>
            <a:r>
              <a:rPr lang="fr-FR" dirty="0"/>
              <a:t> to </a:t>
            </a:r>
            <a:r>
              <a:rPr lang="fr-FR" dirty="0" err="1"/>
              <a:t>make</a:t>
            </a:r>
            <a:r>
              <a:rPr lang="fr-FR" dirty="0"/>
              <a:t> sure </a:t>
            </a:r>
            <a:r>
              <a:rPr lang="fr-FR" dirty="0" err="1"/>
              <a:t>proper</a:t>
            </a:r>
            <a:r>
              <a:rPr lang="fr-FR" dirty="0"/>
              <a:t> entry points are </a:t>
            </a:r>
            <a:r>
              <a:rPr lang="fr-FR" dirty="0" err="1"/>
              <a:t>defined</a:t>
            </a:r>
            <a:endParaRPr lang="fr-FR" dirty="0"/>
          </a:p>
          <a:p>
            <a:r>
              <a:rPr lang="fr-FR" dirty="0"/>
              <a:t>for code </a:t>
            </a:r>
            <a:r>
              <a:rPr lang="fr-FR" dirty="0" err="1"/>
              <a:t>coupling</a:t>
            </a:r>
            <a:r>
              <a:rPr lang="fr-FR" dirty="0"/>
              <a:t> (</a:t>
            </a:r>
            <a:r>
              <a:rPr lang="fr-FR" dirty="0" err="1"/>
              <a:t>some</a:t>
            </a:r>
            <a:r>
              <a:rPr lang="fr-FR" dirty="0"/>
              <a:t> parts of the stater </a:t>
            </a:r>
            <a:r>
              <a:rPr lang="fr-FR" dirty="0" err="1"/>
              <a:t>may</a:t>
            </a:r>
            <a:r>
              <a:rPr lang="fr-FR" dirty="0"/>
              <a:t> have to </a:t>
            </a:r>
          </a:p>
          <a:p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called</a:t>
            </a:r>
            <a:r>
              <a:rPr lang="fr-FR" dirty="0"/>
              <a:t> </a:t>
            </a:r>
            <a:r>
              <a:rPr lang="fr-FR" dirty="0" err="1"/>
              <a:t>again</a:t>
            </a:r>
            <a:r>
              <a:rPr lang="fr-FR" dirty="0"/>
              <a:t> </a:t>
            </a:r>
            <a:r>
              <a:rPr lang="fr-FR" dirty="0" err="1"/>
              <a:t>depending</a:t>
            </a:r>
            <a:r>
              <a:rPr lang="fr-FR" dirty="0"/>
              <a:t> on the </a:t>
            </a:r>
            <a:r>
              <a:rPr lang="fr-FR" dirty="0" err="1"/>
              <a:t>calling</a:t>
            </a:r>
            <a:r>
              <a:rPr lang="fr-FR" dirty="0"/>
              <a:t> code – </a:t>
            </a:r>
          </a:p>
          <a:p>
            <a:r>
              <a:rPr lang="fr-FR" dirty="0" err="1"/>
              <a:t>even</a:t>
            </a:r>
            <a:r>
              <a:rPr lang="fr-FR" dirty="0"/>
              <a:t> the </a:t>
            </a:r>
            <a:r>
              <a:rPr lang="fr-FR" dirty="0" err="1"/>
              <a:t>grid</a:t>
            </a:r>
            <a:r>
              <a:rPr lang="fr-FR" dirty="0"/>
              <a:t> </a:t>
            </a:r>
            <a:r>
              <a:rPr lang="fr-FR" dirty="0" err="1"/>
              <a:t>may</a:t>
            </a:r>
            <a:r>
              <a:rPr lang="fr-FR" dirty="0"/>
              <a:t> change !)  </a:t>
            </a:r>
            <a:r>
              <a:rPr lang="fr-FR" dirty="0" err="1"/>
              <a:t>where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the CR part ?</a:t>
            </a:r>
          </a:p>
        </p:txBody>
      </p:sp>
    </p:spTree>
    <p:extLst>
      <p:ext uri="{BB962C8B-B14F-4D97-AF65-F5344CB8AC3E}">
        <p14:creationId xmlns:p14="http://schemas.microsoft.com/office/powerpoint/2010/main" val="932109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24AF4F-E874-674B-9143-E1DB63636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General </a:t>
            </a:r>
            <a:r>
              <a:rPr lang="fr-FR" dirty="0" err="1"/>
              <a:t>coding</a:t>
            </a:r>
            <a:r>
              <a:rPr lang="fr-FR" dirty="0"/>
              <a:t> practice (</a:t>
            </a:r>
            <a:r>
              <a:rPr lang="fr-FR" dirty="0" err="1"/>
              <a:t>misc</a:t>
            </a:r>
            <a:r>
              <a:rPr lang="fr-FR" dirty="0"/>
              <a:t>.)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CC3E88-80FE-F34E-B374-4C37BAE02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Variable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naming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CaMel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!)</a:t>
            </a:r>
          </a:p>
          <a:p>
            <a:pPr>
              <a:buFont typeface="Wingdings" pitchFamily="2" charset="2"/>
              <a:buChar char="Ø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Align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on SOLPS-ITER practices ? (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largely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driven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by large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users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portability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issues) –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rules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remove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warnings at compilation </a:t>
            </a:r>
          </a:p>
          <a:p>
            <a:pPr>
              <a:buFont typeface="Wingdings" pitchFamily="2" charset="2"/>
              <a:buChar char="Ø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introduce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an exit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status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(0 = no warning, 1 = …,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counter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of warnings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use argument in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exit_own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  <a:p>
            <a:pPr marL="0" indent="0">
              <a:buNone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     longer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term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reconsider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alternatives </a:t>
            </a:r>
            <a:r>
              <a:rPr lang="fr-FR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DB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[single standard call] </a:t>
            </a:r>
          </a:p>
          <a:p>
            <a:pPr marL="0" indent="0">
              <a:buNone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complete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checks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on input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parameters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DB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tagging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releases not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agreed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upon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(explicit in DCOC ?).</a:t>
            </a:r>
          </a:p>
          <a:p>
            <a:pPr>
              <a:buFont typeface="Wingdings" pitchFamily="2" charset="2"/>
              <a:buChar char="Ø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016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7086D0-2506-084C-9BB0-2B8F7CEDE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93582" cy="435133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dirty="0"/>
              <a:t> </a:t>
            </a:r>
            <a:r>
              <a:rPr lang="fr-FR" dirty="0" err="1"/>
              <a:t>Dealing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folneut</a:t>
            </a:r>
            <a:r>
              <a:rPr lang="fr-FR" dirty="0"/>
              <a:t> : </a:t>
            </a:r>
            <a:r>
              <a:rPr lang="fr-FR" dirty="0" err="1"/>
              <a:t>mid</a:t>
            </a:r>
            <a:r>
              <a:rPr lang="fr-FR" dirty="0"/>
              <a:t> </a:t>
            </a:r>
            <a:r>
              <a:rPr lang="fr-FR" dirty="0" err="1"/>
              <a:t>december</a:t>
            </a:r>
            <a:r>
              <a:rPr lang="fr-FR" dirty="0"/>
              <a:t> 1 one </a:t>
            </a:r>
            <a:r>
              <a:rPr lang="fr-FR" dirty="0" err="1"/>
              <a:t>day</a:t>
            </a:r>
            <a:r>
              <a:rPr lang="fr-FR" dirty="0"/>
              <a:t> </a:t>
            </a:r>
            <a:r>
              <a:rPr lang="fr-FR" dirty="0" err="1"/>
              <a:t>common</a:t>
            </a:r>
            <a:r>
              <a:rPr lang="fr-FR" dirty="0"/>
              <a:t> </a:t>
            </a:r>
            <a:r>
              <a:rPr lang="fr-FR" dirty="0" err="1"/>
              <a:t>work</a:t>
            </a:r>
            <a:r>
              <a:rPr lang="fr-FR" dirty="0"/>
              <a:t> (YM, PB, JG, WD) -&gt; Leuven</a:t>
            </a:r>
          </a:p>
          <a:p>
            <a:pPr>
              <a:buFont typeface="Wingdings" pitchFamily="2" charset="2"/>
              <a:buChar char="Ø"/>
            </a:pPr>
            <a:r>
              <a:rPr lang="fr-FR" dirty="0"/>
              <a:t> </a:t>
            </a:r>
            <a:r>
              <a:rPr lang="fr-FR" dirty="0" err="1"/>
              <a:t>Cell</a:t>
            </a:r>
            <a:r>
              <a:rPr lang="fr-FR" dirty="0"/>
              <a:t> &amp; faces structure (WD)</a:t>
            </a:r>
          </a:p>
          <a:p>
            <a:pPr>
              <a:buFont typeface="Wingdings" pitchFamily="2" charset="2"/>
              <a:buChar char="Ø"/>
            </a:pPr>
            <a:r>
              <a:rPr lang="fr-FR" dirty="0"/>
              <a:t> Plan meeting at IO (YM+XB)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7785A945-011E-0A4B-991F-3F3A075EB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3872" y="254288"/>
            <a:ext cx="10515600" cy="1325563"/>
          </a:xfrm>
        </p:spPr>
        <p:txBody>
          <a:bodyPr/>
          <a:lstStyle/>
          <a:p>
            <a:r>
              <a:rPr lang="fr-FR" dirty="0" err="1"/>
              <a:t>Timeline</a:t>
            </a:r>
            <a:r>
              <a:rPr lang="fr-FR" dirty="0"/>
              <a:t> and </a:t>
            </a:r>
            <a:r>
              <a:rPr lang="fr-FR" dirty="0" err="1"/>
              <a:t>assignments</a:t>
            </a:r>
            <a:r>
              <a:rPr lang="fr-FR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750026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60EA7A4D-13E6-3F46-84BE-B3CB5FFF6A79}"/>
              </a:ext>
            </a:extLst>
          </p:cNvPr>
          <p:cNvSpPr txBox="1"/>
          <p:nvPr/>
        </p:nvSpPr>
        <p:spPr>
          <a:xfrm>
            <a:off x="235526" y="1080655"/>
            <a:ext cx="1161011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The </a:t>
            </a:r>
            <a:r>
              <a:rPr lang="fr-FR" dirty="0" err="1"/>
              <a:t>toy</a:t>
            </a:r>
            <a:r>
              <a:rPr lang="fr-FR" dirty="0"/>
              <a:t> model </a:t>
            </a:r>
            <a:r>
              <a:rPr lang="fr-FR" dirty="0" err="1"/>
              <a:t>should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a test </a:t>
            </a:r>
            <a:r>
              <a:rPr lang="fr-FR" dirty="0" err="1"/>
              <a:t>bed</a:t>
            </a:r>
            <a:r>
              <a:rPr lang="fr-FR" dirty="0"/>
              <a:t> for </a:t>
            </a:r>
            <a:r>
              <a:rPr lang="fr-FR" dirty="0" err="1"/>
              <a:t>several</a:t>
            </a:r>
            <a:r>
              <a:rPr lang="fr-FR" dirty="0"/>
              <a:t> aspects = 2D </a:t>
            </a:r>
            <a:r>
              <a:rPr lang="fr-FR" dirty="0" err="1"/>
              <a:t>slab</a:t>
            </a:r>
            <a:r>
              <a:rPr lang="fr-FR" dirty="0"/>
              <a:t> case </a:t>
            </a:r>
            <a:r>
              <a:rPr lang="fr-FR" dirty="0" err="1"/>
              <a:t>with</a:t>
            </a:r>
            <a:r>
              <a:rPr lang="fr-FR" dirty="0"/>
              <a:t> absorption/</a:t>
            </a:r>
            <a:r>
              <a:rPr lang="fr-FR" dirty="0" err="1"/>
              <a:t>scattering</a:t>
            </a:r>
            <a:r>
              <a:rPr lang="fr-FR" dirty="0"/>
              <a:t> </a:t>
            </a:r>
            <a:r>
              <a:rPr lang="fr-FR" dirty="0" err="1"/>
              <a:t>mimicking</a:t>
            </a:r>
            <a:r>
              <a:rPr lang="fr-FR" dirty="0"/>
              <a:t> EIRENE </a:t>
            </a:r>
            <a:r>
              <a:rPr lang="fr-FR" dirty="0" err="1"/>
              <a:t>algorithm</a:t>
            </a:r>
            <a:r>
              <a:rPr lang="fr-FR" dirty="0"/>
              <a:t> and main data structure </a:t>
            </a:r>
            <a:r>
              <a:rPr lang="fr-FR" dirty="0" err="1"/>
              <a:t>particle</a:t>
            </a:r>
            <a:r>
              <a:rPr lang="fr-FR" dirty="0"/>
              <a:t> </a:t>
            </a:r>
            <a:r>
              <a:rPr lang="fr-FR" dirty="0" err="1"/>
              <a:t>can</a:t>
            </a:r>
            <a:r>
              <a:rPr lang="fr-FR" dirty="0"/>
              <a:t> change </a:t>
            </a:r>
            <a:r>
              <a:rPr lang="fr-FR" dirty="0" err="1"/>
              <a:t>species</a:t>
            </a:r>
            <a:r>
              <a:rPr lang="fr-FR" dirty="0"/>
              <a:t> </a:t>
            </a:r>
            <a:r>
              <a:rPr lang="fr-FR" dirty="0" err="1"/>
              <a:t>during</a:t>
            </a:r>
            <a:r>
              <a:rPr lang="fr-FR" dirty="0"/>
              <a:t> histories, </a:t>
            </a:r>
            <a:r>
              <a:rPr lang="fr-FR" dirty="0" err="1"/>
              <a:t>arrays</a:t>
            </a:r>
            <a:r>
              <a:rPr lang="fr-FR" dirty="0"/>
              <a:t> for rates </a:t>
            </a:r>
          </a:p>
          <a:p>
            <a:endParaRPr lang="fr-FR" dirty="0"/>
          </a:p>
          <a:p>
            <a:r>
              <a:rPr lang="fr-FR" b="1" dirty="0" err="1"/>
              <a:t>Algorithm</a:t>
            </a:r>
            <a:endParaRPr lang="fr-FR" b="1" dirty="0"/>
          </a:p>
          <a:p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Test </a:t>
            </a:r>
            <a:r>
              <a:rPr lang="fr-FR" dirty="0" err="1"/>
              <a:t>different</a:t>
            </a:r>
            <a:r>
              <a:rPr lang="fr-FR" dirty="0"/>
              <a:t> </a:t>
            </a:r>
            <a:r>
              <a:rPr lang="fr-FR" dirty="0" err="1"/>
              <a:t>domain</a:t>
            </a:r>
            <a:r>
              <a:rPr lang="fr-FR" dirty="0"/>
              <a:t> </a:t>
            </a:r>
            <a:r>
              <a:rPr lang="fr-FR" dirty="0" err="1"/>
              <a:t>decomposition</a:t>
            </a:r>
            <a:r>
              <a:rPr lang="fr-FR" dirty="0"/>
              <a:t> concepts</a:t>
            </a:r>
          </a:p>
          <a:p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Test </a:t>
            </a:r>
            <a:r>
              <a:rPr lang="fr-FR" dirty="0" err="1"/>
              <a:t>tally</a:t>
            </a:r>
            <a:r>
              <a:rPr lang="fr-FR" dirty="0"/>
              <a:t> memory </a:t>
            </a:r>
            <a:r>
              <a:rPr lang="fr-FR" dirty="0" err="1"/>
              <a:t>layout</a:t>
            </a:r>
            <a:r>
              <a:rPr lang="fr-FR" dirty="0"/>
              <a:t> / </a:t>
            </a:r>
            <a:r>
              <a:rPr lang="fr-FR" dirty="0" err="1"/>
              <a:t>scoring</a:t>
            </a:r>
            <a:r>
              <a:rPr lang="fr-FR" dirty="0"/>
              <a:t> (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OpenMP</a:t>
            </a:r>
            <a:r>
              <a:rPr lang="fr-FR" dirty="0"/>
              <a:t> but not </a:t>
            </a:r>
            <a:r>
              <a:rPr lang="fr-FR" dirty="0" err="1"/>
              <a:t>only</a:t>
            </a:r>
            <a:r>
              <a:rPr lang="fr-FR" dirty="0"/>
              <a:t>)</a:t>
            </a:r>
          </a:p>
          <a:p>
            <a:pPr marL="285750" indent="-285750">
              <a:buFont typeface="Wingdings" pitchFamily="2" charset="2"/>
              <a:buChar char="Ø"/>
            </a:pPr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Test </a:t>
            </a:r>
            <a:r>
              <a:rPr lang="fr-FR" dirty="0" err="1"/>
              <a:t>constructs</a:t>
            </a:r>
            <a:r>
              <a:rPr lang="fr-FR" dirty="0"/>
              <a:t> </a:t>
            </a:r>
            <a:r>
              <a:rPr lang="fr-FR" dirty="0" err="1"/>
              <a:t>allowing</a:t>
            </a:r>
            <a:r>
              <a:rPr lang="fr-FR" dirty="0"/>
              <a:t> to store contributions </a:t>
            </a:r>
            <a:r>
              <a:rPr lang="fr-FR" dirty="0" err="1"/>
              <a:t>along</a:t>
            </a:r>
            <a:r>
              <a:rPr lang="fr-FR" dirty="0"/>
              <a:t> the </a:t>
            </a:r>
            <a:r>
              <a:rPr lang="fr-FR" dirty="0" err="1"/>
              <a:t>trajectories</a:t>
            </a:r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Use a </a:t>
            </a:r>
            <a:r>
              <a:rPr lang="fr-FR" dirty="0" err="1"/>
              <a:t>similar</a:t>
            </a:r>
            <a:r>
              <a:rPr lang="fr-FR" dirty="0"/>
              <a:t> </a:t>
            </a:r>
            <a:r>
              <a:rPr lang="fr-FR" dirty="0" err="1"/>
              <a:t>cell</a:t>
            </a:r>
            <a:r>
              <a:rPr lang="fr-FR" dirty="0"/>
              <a:t> structure as </a:t>
            </a:r>
            <a:r>
              <a:rPr lang="fr-FR" dirty="0" err="1"/>
              <a:t>now</a:t>
            </a:r>
            <a:r>
              <a:rPr lang="fr-FR" dirty="0"/>
              <a:t> </a:t>
            </a:r>
            <a:r>
              <a:rPr lang="fr-FR" dirty="0" err="1"/>
              <a:t>foreseen</a:t>
            </a:r>
            <a:r>
              <a:rPr lang="fr-FR" dirty="0"/>
              <a:t> (as in </a:t>
            </a:r>
            <a:r>
              <a:rPr lang="fr-FR" dirty="0" err="1"/>
              <a:t>unstructured</a:t>
            </a:r>
            <a:r>
              <a:rPr lang="fr-FR" dirty="0"/>
              <a:t> </a:t>
            </a:r>
            <a:r>
              <a:rPr lang="fr-FR" dirty="0" err="1"/>
              <a:t>grids</a:t>
            </a:r>
            <a:r>
              <a:rPr lang="fr-FR" dirty="0"/>
              <a:t>)</a:t>
            </a:r>
          </a:p>
          <a:p>
            <a:pPr marL="285750" indent="-285750">
              <a:buFont typeface="Wingdings" pitchFamily="2" charset="2"/>
              <a:buChar char="Ø"/>
            </a:pPr>
            <a:endParaRPr lang="fr-FR" dirty="0"/>
          </a:p>
          <a:p>
            <a:r>
              <a:rPr lang="fr-FR" b="1" dirty="0" err="1"/>
              <a:t>Implementation</a:t>
            </a:r>
            <a:r>
              <a:rPr lang="fr-FR" dirty="0"/>
              <a:t> [NA : </a:t>
            </a:r>
            <a:r>
              <a:rPr lang="fr-FR" dirty="0" err="1"/>
              <a:t>toy</a:t>
            </a:r>
            <a:r>
              <a:rPr lang="fr-FR" dirty="0"/>
              <a:t> model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gona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C++ code, </a:t>
            </a:r>
            <a:r>
              <a:rPr lang="fr-FR" dirty="0" err="1"/>
              <a:t>need</a:t>
            </a:r>
            <a:r>
              <a:rPr lang="fr-FR" dirty="0"/>
              <a:t> </a:t>
            </a:r>
            <a:r>
              <a:rPr lang="fr-FR" dirty="0" err="1"/>
              <a:t>different</a:t>
            </a:r>
            <a:r>
              <a:rPr lang="fr-FR" dirty="0"/>
              <a:t> </a:t>
            </a:r>
            <a:r>
              <a:rPr lang="fr-FR" dirty="0" err="1"/>
              <a:t>tool</a:t>
            </a:r>
            <a:r>
              <a:rPr lang="fr-FR" dirty="0"/>
              <a:t>]</a:t>
            </a:r>
          </a:p>
          <a:p>
            <a:pPr marL="285750" indent="-285750">
              <a:buFont typeface="Wingdings" pitchFamily="2" charset="2"/>
              <a:buChar char="Ø"/>
            </a:pPr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dirty="0" err="1"/>
              <a:t>Testing</a:t>
            </a:r>
            <a:r>
              <a:rPr lang="fr-FR" dirty="0"/>
              <a:t> new fortran </a:t>
            </a:r>
            <a:r>
              <a:rPr lang="fr-FR" dirty="0" err="1"/>
              <a:t>constructs</a:t>
            </a:r>
            <a:r>
              <a:rPr lang="fr-FR" dirty="0"/>
              <a:t> (2003+), </a:t>
            </a:r>
            <a:r>
              <a:rPr lang="fr-FR" dirty="0" err="1"/>
              <a:t>co-arrays</a:t>
            </a:r>
            <a:r>
              <a:rPr lang="fr-FR" dirty="0"/>
              <a:t> ??</a:t>
            </a:r>
          </a:p>
          <a:p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dirty="0" err="1"/>
              <a:t>Testing</a:t>
            </a:r>
            <a:r>
              <a:rPr lang="fr-FR" dirty="0"/>
              <a:t> performance on </a:t>
            </a:r>
            <a:r>
              <a:rPr lang="fr-FR" dirty="0" err="1"/>
              <a:t>various</a:t>
            </a:r>
            <a:r>
              <a:rPr lang="fr-FR" dirty="0"/>
              <a:t> </a:t>
            </a:r>
            <a:r>
              <a:rPr lang="fr-FR" dirty="0" err="1"/>
              <a:t>implementations</a:t>
            </a:r>
            <a:r>
              <a:rPr lang="fr-FR" dirty="0"/>
              <a:t>  (OOP vs non OOP, …)</a:t>
            </a:r>
          </a:p>
          <a:p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Compatibility </a:t>
            </a:r>
            <a:r>
              <a:rPr lang="fr-FR" dirty="0" err="1"/>
              <a:t>with</a:t>
            </a:r>
            <a:r>
              <a:rPr lang="fr-FR" dirty="0"/>
              <a:t> AD (TAPENADE) = test of AD on the </a:t>
            </a:r>
            <a:r>
              <a:rPr lang="fr-FR" dirty="0" err="1"/>
              <a:t>toy</a:t>
            </a:r>
            <a:r>
              <a:rPr lang="fr-FR" dirty="0"/>
              <a:t> model incl. new fortran </a:t>
            </a:r>
            <a:r>
              <a:rPr lang="fr-FR" dirty="0" err="1"/>
              <a:t>features</a:t>
            </a:r>
            <a:endParaRPr lang="fr-FR" dirty="0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8BB9294E-CC3A-D14D-9D4F-E19E73B04E91}"/>
              </a:ext>
            </a:extLst>
          </p:cNvPr>
          <p:cNvSpPr txBox="1">
            <a:spLocks/>
          </p:cNvSpPr>
          <p:nvPr/>
        </p:nvSpPr>
        <p:spPr>
          <a:xfrm>
            <a:off x="332509" y="-40178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400" dirty="0"/>
              <a:t>Toy model ?</a:t>
            </a:r>
          </a:p>
        </p:txBody>
      </p:sp>
    </p:spTree>
    <p:extLst>
      <p:ext uri="{BB962C8B-B14F-4D97-AF65-F5344CB8AC3E}">
        <p14:creationId xmlns:p14="http://schemas.microsoft.com/office/powerpoint/2010/main" val="33384298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11C183E-C5B9-F044-90E4-6ACC059BD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 bit of </a:t>
            </a:r>
            <a:r>
              <a:rPr lang="fr-FR" dirty="0" err="1"/>
              <a:t>history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MASAGE (AURORA </a:t>
            </a:r>
            <a:r>
              <a:rPr lang="fr-FR" dirty="0" err="1"/>
              <a:t>embeded</a:t>
            </a:r>
            <a:r>
              <a:rPr lang="fr-FR" dirty="0"/>
              <a:t> in a ITM </a:t>
            </a:r>
            <a:r>
              <a:rPr lang="fr-FR" dirty="0" err="1"/>
              <a:t>like</a:t>
            </a:r>
            <a:r>
              <a:rPr lang="fr-FR" dirty="0"/>
              <a:t> code </a:t>
            </a:r>
            <a:r>
              <a:rPr lang="fr-FR" dirty="0" err="1"/>
              <a:t>environement</a:t>
            </a:r>
            <a:r>
              <a:rPr lang="fr-FR" dirty="0"/>
              <a:t> </a:t>
            </a:r>
            <a:r>
              <a:rPr lang="fr-FR" dirty="0" err="1"/>
              <a:t>which</a:t>
            </a:r>
            <a:r>
              <a:rPr lang="fr-FR" dirty="0"/>
              <a:t> </a:t>
            </a:r>
            <a:r>
              <a:rPr lang="fr-FR" dirty="0" err="1"/>
              <a:t>already</a:t>
            </a:r>
            <a:r>
              <a:rPr lang="fr-FR" dirty="0"/>
              <a:t> </a:t>
            </a:r>
            <a:r>
              <a:rPr lang="fr-FR" dirty="0" err="1"/>
              <a:t>had</a:t>
            </a:r>
            <a:r>
              <a:rPr lang="fr-FR" dirty="0"/>
              <a:t> a MESAGE </a:t>
            </a:r>
            <a:r>
              <a:rPr lang="fr-FR" dirty="0" err="1"/>
              <a:t>subroutine</a:t>
            </a:r>
            <a:r>
              <a:rPr lang="fr-FR" dirty="0"/>
              <a:t>)</a:t>
            </a:r>
          </a:p>
          <a:p>
            <a:pPr marL="0" indent="0">
              <a:buNone/>
            </a:pPr>
            <a:r>
              <a:rPr lang="fr-FR" dirty="0"/>
              <a:t>ESTIMV </a:t>
            </a:r>
            <a:r>
              <a:rPr lang="fr-FR" dirty="0" err="1"/>
              <a:t>target</a:t>
            </a:r>
            <a:r>
              <a:rPr lang="fr-FR" dirty="0"/>
              <a:t> : replace </a:t>
            </a:r>
            <a:r>
              <a:rPr lang="fr-FR" dirty="0" err="1"/>
              <a:t>equivalence</a:t>
            </a:r>
            <a:r>
              <a:rPr lang="fr-FR" dirty="0"/>
              <a:t> on large </a:t>
            </a:r>
            <a:r>
              <a:rPr lang="fr-FR" dirty="0" err="1"/>
              <a:t>work</a:t>
            </a:r>
            <a:r>
              <a:rPr lang="fr-FR" dirty="0"/>
              <a:t> </a:t>
            </a:r>
            <a:r>
              <a:rPr lang="fr-FR" dirty="0" err="1"/>
              <a:t>arrays</a:t>
            </a:r>
            <a:r>
              <a:rPr lang="fr-FR" dirty="0"/>
              <a:t> </a:t>
            </a:r>
            <a:r>
              <a:rPr lang="fr-FR" dirty="0" err="1"/>
              <a:t>when</a:t>
            </a:r>
            <a:r>
              <a:rPr lang="fr-FR" dirty="0"/>
              <a:t> code </a:t>
            </a:r>
            <a:r>
              <a:rPr lang="fr-FR" dirty="0" err="1"/>
              <a:t>parallelized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ZMFI = Z </a:t>
            </a:r>
            <a:r>
              <a:rPr lang="fr-FR" dirty="0" err="1"/>
              <a:t>because</a:t>
            </a:r>
            <a:r>
              <a:rPr lang="fr-FR" dirty="0"/>
              <a:t> M </a:t>
            </a:r>
            <a:r>
              <a:rPr lang="fr-FR" dirty="0" err="1"/>
              <a:t>would</a:t>
            </a:r>
            <a:r>
              <a:rPr lang="fr-FR" dirty="0"/>
              <a:t> </a:t>
            </a:r>
            <a:r>
              <a:rPr lang="fr-FR" dirty="0" err="1"/>
              <a:t>make</a:t>
            </a:r>
            <a:r>
              <a:rPr lang="fr-FR" dirty="0"/>
              <a:t> </a:t>
            </a:r>
            <a:r>
              <a:rPr lang="fr-FR" dirty="0" err="1"/>
              <a:t>it</a:t>
            </a:r>
            <a:r>
              <a:rPr lang="fr-FR" dirty="0"/>
              <a:t> an </a:t>
            </a:r>
            <a:r>
              <a:rPr lang="fr-FR" dirty="0" err="1"/>
              <a:t>integer</a:t>
            </a:r>
            <a:r>
              <a:rPr lang="fr-FR" dirty="0"/>
              <a:t> in </a:t>
            </a:r>
            <a:r>
              <a:rPr lang="fr-FR" dirty="0" err="1"/>
              <a:t>implicit</a:t>
            </a:r>
            <a:r>
              <a:rPr lang="fr-FR" dirty="0"/>
              <a:t> </a:t>
            </a:r>
            <a:r>
              <a:rPr lang="fr-FR" dirty="0" err="1"/>
              <a:t>typing</a:t>
            </a:r>
            <a:r>
              <a:rPr lang="fr-FR" dirty="0"/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459772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275907" y="510363"/>
            <a:ext cx="102497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Eirene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versions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275907" y="1446028"/>
            <a:ext cx="733646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u="sng" dirty="0" err="1">
                <a:latin typeface="Arial" panose="020B0604020202020204" pitchFamily="34" charset="0"/>
                <a:cs typeface="Arial" panose="020B0604020202020204" pitchFamily="34" charset="0"/>
              </a:rPr>
              <a:t>Branches</a:t>
            </a:r>
            <a:endParaRPr lang="de-DE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master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develop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hlst_openmp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develop_nhorst_Wbundling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forks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iter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branches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/>
              <a:t> 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765004" y="3530009"/>
            <a:ext cx="393404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forks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iter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master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forks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iter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develop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forks/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iter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BGK_bugfix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forks/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iter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suggested_changes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forks/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iter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ADAS_bundled_files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forks/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iter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/fort.13-14-15_safeties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forks/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iter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safe_develop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forks/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iter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radiation_tallies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forks/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iter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bugfixes+output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6188148" y="3530009"/>
            <a:ext cx="401910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forks/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iter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/safeties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forks/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iter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/mesh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forks/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iter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/debugs-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gfortran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forks/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iter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timer_error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forks/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iter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MPI_error_handling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forks/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iter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istream_in_parmmod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forks/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iter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species_rescaling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forks/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iter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/species_rescaling_DR3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9213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871870" y="510363"/>
            <a:ext cx="7719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peak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branches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871870" y="1339703"/>
            <a:ext cx="7336465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u="sng" dirty="0" err="1">
                <a:latin typeface="Arial" panose="020B0604020202020204" pitchFamily="34" charset="0"/>
                <a:cs typeface="Arial" panose="020B0604020202020204" pitchFamily="34" charset="0"/>
              </a:rPr>
              <a:t>Branches</a:t>
            </a:r>
            <a:endParaRPr lang="de-DE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master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more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less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outdated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develop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master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developments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last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Mostly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modernizing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JSON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input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hlst_openmp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OpenMP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functionality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develop_nhorst_Wbundling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Charge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bundling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/>
              <a:t> 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8131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701749" y="584791"/>
            <a:ext cx="1034547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Forks</a:t>
            </a:r>
            <a:r>
              <a:rPr lang="de-DE" dirty="0"/>
              <a:t>/</a:t>
            </a:r>
            <a:r>
              <a:rPr lang="de-DE" dirty="0" err="1"/>
              <a:t>iter</a:t>
            </a:r>
            <a:r>
              <a:rPr lang="de-DE" dirty="0"/>
              <a:t>/</a:t>
            </a:r>
            <a:r>
              <a:rPr lang="de-DE" dirty="0" err="1"/>
              <a:t>branches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lvl="1"/>
            <a:r>
              <a:rPr lang="de-DE" dirty="0" err="1"/>
              <a:t>Forks</a:t>
            </a:r>
            <a:r>
              <a:rPr lang="de-DE" dirty="0"/>
              <a:t>/</a:t>
            </a:r>
            <a:r>
              <a:rPr lang="de-DE" dirty="0" err="1"/>
              <a:t>iter</a:t>
            </a:r>
            <a:r>
              <a:rPr lang="de-DE" dirty="0"/>
              <a:t>/</a:t>
            </a:r>
            <a:r>
              <a:rPr lang="de-DE" dirty="0" err="1"/>
              <a:t>species_scaling</a:t>
            </a:r>
            <a:r>
              <a:rPr lang="de-DE" dirty="0"/>
              <a:t>(_DR3)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latest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ITER </a:t>
            </a:r>
            <a:r>
              <a:rPr lang="de-DE" dirty="0" err="1"/>
              <a:t>branches</a:t>
            </a:r>
            <a:endParaRPr lang="de-DE" dirty="0"/>
          </a:p>
          <a:p>
            <a:pPr lvl="1"/>
            <a:endParaRPr lang="de-DE" dirty="0"/>
          </a:p>
          <a:p>
            <a:pPr lvl="1"/>
            <a:r>
              <a:rPr lang="de-DE" dirty="0" err="1"/>
              <a:t>Thousands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small</a:t>
            </a:r>
            <a:r>
              <a:rPr lang="de-DE" dirty="0"/>
              <a:t> </a:t>
            </a:r>
            <a:r>
              <a:rPr lang="de-DE" dirty="0" err="1"/>
              <a:t>changes</a:t>
            </a:r>
            <a:r>
              <a:rPr lang="de-DE" dirty="0"/>
              <a:t> : </a:t>
            </a:r>
            <a:r>
              <a:rPr lang="de-DE" dirty="0" err="1"/>
              <a:t>spell</a:t>
            </a:r>
            <a:r>
              <a:rPr lang="de-DE" dirty="0"/>
              <a:t> </a:t>
            </a:r>
            <a:r>
              <a:rPr lang="de-DE" dirty="0" err="1"/>
              <a:t>checking</a:t>
            </a:r>
            <a:r>
              <a:rPr lang="de-DE" dirty="0"/>
              <a:t>, </a:t>
            </a:r>
            <a:r>
              <a:rPr lang="de-DE" dirty="0" err="1"/>
              <a:t>typo</a:t>
            </a:r>
            <a:r>
              <a:rPr lang="de-DE" dirty="0"/>
              <a:t> </a:t>
            </a:r>
            <a:r>
              <a:rPr lang="de-DE" dirty="0" err="1"/>
              <a:t>corrections</a:t>
            </a:r>
            <a:r>
              <a:rPr lang="de-DE" dirty="0"/>
              <a:t>, blank </a:t>
            </a:r>
            <a:r>
              <a:rPr lang="de-DE" dirty="0" err="1"/>
              <a:t>removal</a:t>
            </a:r>
            <a:r>
              <a:rPr lang="de-DE" dirty="0"/>
              <a:t>, </a:t>
            </a:r>
            <a:r>
              <a:rPr lang="de-DE" dirty="0" err="1"/>
              <a:t>hyphens</a:t>
            </a:r>
            <a:r>
              <a:rPr lang="de-DE" dirty="0"/>
              <a:t>, </a:t>
            </a:r>
            <a:r>
              <a:rPr lang="de-DE" dirty="0" err="1"/>
              <a:t>colons</a:t>
            </a:r>
            <a:r>
              <a:rPr lang="de-DE" dirty="0"/>
              <a:t>, </a:t>
            </a:r>
            <a:r>
              <a:rPr lang="de-DE" dirty="0" err="1"/>
              <a:t>adding</a:t>
            </a:r>
            <a:r>
              <a:rPr lang="de-DE" dirty="0"/>
              <a:t> </a:t>
            </a:r>
            <a:r>
              <a:rPr lang="de-DE" dirty="0" err="1"/>
              <a:t>subroutine</a:t>
            </a:r>
            <a:r>
              <a:rPr lang="de-DE" dirty="0"/>
              <a:t> </a:t>
            </a:r>
            <a:r>
              <a:rPr lang="de-DE" dirty="0" err="1"/>
              <a:t>names</a:t>
            </a:r>
            <a:r>
              <a:rPr lang="de-DE" dirty="0"/>
              <a:t> at end </a:t>
            </a:r>
            <a:r>
              <a:rPr lang="de-DE" dirty="0" err="1"/>
              <a:t>statements</a:t>
            </a:r>
            <a:r>
              <a:rPr lang="de-DE" dirty="0"/>
              <a:t> , </a:t>
            </a:r>
            <a:r>
              <a:rPr lang="de-DE" dirty="0" err="1"/>
              <a:t>print</a:t>
            </a:r>
            <a:r>
              <a:rPr lang="de-DE" dirty="0"/>
              <a:t> </a:t>
            </a:r>
            <a:r>
              <a:rPr lang="de-DE" dirty="0" err="1"/>
              <a:t>formats</a:t>
            </a:r>
            <a:r>
              <a:rPr lang="de-DE" dirty="0"/>
              <a:t> …</a:t>
            </a:r>
          </a:p>
          <a:p>
            <a:pPr lvl="1"/>
            <a:endParaRPr lang="de-DE" dirty="0"/>
          </a:p>
          <a:p>
            <a:pPr lvl="1"/>
            <a:r>
              <a:rPr lang="de-DE" dirty="0"/>
              <a:t>But also </a:t>
            </a:r>
            <a:r>
              <a:rPr lang="de-DE" dirty="0" err="1"/>
              <a:t>serious</a:t>
            </a:r>
            <a:r>
              <a:rPr lang="de-DE" dirty="0"/>
              <a:t> </a:t>
            </a:r>
            <a:r>
              <a:rPr lang="de-DE" dirty="0" err="1"/>
              <a:t>bug</a:t>
            </a:r>
            <a:r>
              <a:rPr lang="de-DE" dirty="0"/>
              <a:t> fixes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developments</a:t>
            </a:r>
            <a:r>
              <a:rPr lang="de-DE" dirty="0"/>
              <a:t>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dirty="0" err="1"/>
              <a:t>Adding</a:t>
            </a:r>
            <a:r>
              <a:rPr lang="de-DE" dirty="0"/>
              <a:t> </a:t>
            </a:r>
            <a:r>
              <a:rPr lang="de-DE" dirty="0" err="1"/>
              <a:t>Ammonia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involves</a:t>
            </a:r>
            <a:r>
              <a:rPr lang="de-DE" dirty="0"/>
              <a:t> </a:t>
            </a:r>
            <a:r>
              <a:rPr lang="de-DE" dirty="0" err="1"/>
              <a:t>implementation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Arrhenius form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calculating</a:t>
            </a:r>
            <a:r>
              <a:rPr lang="de-DE" dirty="0"/>
              <a:t> </a:t>
            </a:r>
            <a:r>
              <a:rPr lang="de-DE" dirty="0" err="1"/>
              <a:t>rates</a:t>
            </a:r>
            <a:endParaRPr lang="de-DE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dirty="0" err="1"/>
              <a:t>Safety</a:t>
            </a:r>
            <a:r>
              <a:rPr lang="de-DE" dirty="0"/>
              <a:t> </a:t>
            </a:r>
            <a:r>
              <a:rPr lang="de-DE" dirty="0" err="1"/>
              <a:t>checks</a:t>
            </a:r>
            <a:r>
              <a:rPr lang="de-DE" dirty="0"/>
              <a:t> </a:t>
            </a:r>
            <a:r>
              <a:rPr lang="de-DE" dirty="0" err="1"/>
              <a:t>concerning</a:t>
            </a:r>
            <a:r>
              <a:rPr lang="de-DE" dirty="0"/>
              <a:t> file-handling, </a:t>
            </a:r>
            <a:r>
              <a:rPr lang="de-DE" dirty="0" err="1"/>
              <a:t>array</a:t>
            </a:r>
            <a:r>
              <a:rPr lang="de-DE" dirty="0"/>
              <a:t> </a:t>
            </a:r>
            <a:r>
              <a:rPr lang="de-DE" dirty="0" err="1"/>
              <a:t>allocations</a:t>
            </a:r>
            <a:r>
              <a:rPr lang="de-DE" dirty="0"/>
              <a:t>, </a:t>
            </a:r>
            <a:r>
              <a:rPr lang="de-DE" dirty="0" err="1"/>
              <a:t>checks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a </a:t>
            </a:r>
            <a:r>
              <a:rPr lang="de-DE" dirty="0" err="1"/>
              <a:t>processor</a:t>
            </a:r>
            <a:r>
              <a:rPr lang="de-DE" dirty="0"/>
              <a:t> </a:t>
            </a:r>
            <a:r>
              <a:rPr lang="de-DE" dirty="0" err="1"/>
              <a:t>exited</a:t>
            </a:r>
            <a:r>
              <a:rPr lang="de-DE" dirty="0"/>
              <a:t> </a:t>
            </a:r>
            <a:r>
              <a:rPr lang="de-DE" dirty="0" err="1"/>
              <a:t>execution</a:t>
            </a:r>
            <a:r>
              <a:rPr lang="de-DE" dirty="0"/>
              <a:t> </a:t>
            </a:r>
            <a:r>
              <a:rPr lang="de-DE" dirty="0" err="1"/>
              <a:t>untimely</a:t>
            </a:r>
            <a:endParaRPr lang="de-DE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dirty="0"/>
              <a:t>Detlevs </a:t>
            </a:r>
            <a:r>
              <a:rPr lang="de-DE" dirty="0" err="1"/>
              <a:t>corrections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MODBGK (</a:t>
            </a:r>
            <a:r>
              <a:rPr lang="de-DE" dirty="0" err="1"/>
              <a:t>nonlinear</a:t>
            </a:r>
            <a:r>
              <a:rPr lang="de-DE" dirty="0"/>
              <a:t> </a:t>
            </a:r>
            <a:r>
              <a:rPr lang="de-DE" dirty="0" err="1"/>
              <a:t>iteration</a:t>
            </a:r>
            <a:r>
              <a:rPr lang="de-DE" dirty="0"/>
              <a:t> </a:t>
            </a:r>
            <a:r>
              <a:rPr lang="de-DE" dirty="0" err="1"/>
              <a:t>scheme</a:t>
            </a:r>
            <a:r>
              <a:rPr lang="de-DE" dirty="0"/>
              <a:t>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dirty="0"/>
              <a:t>Charge </a:t>
            </a:r>
            <a:r>
              <a:rPr lang="de-DE" dirty="0" err="1"/>
              <a:t>state</a:t>
            </a:r>
            <a:r>
              <a:rPr lang="de-DE" dirty="0"/>
              <a:t> </a:t>
            </a:r>
            <a:r>
              <a:rPr lang="de-DE" dirty="0" err="1"/>
              <a:t>bundling</a:t>
            </a:r>
            <a:r>
              <a:rPr lang="de-DE" dirty="0"/>
              <a:t> </a:t>
            </a:r>
            <a:r>
              <a:rPr lang="de-DE" dirty="0" err="1"/>
              <a:t>taken</a:t>
            </a:r>
            <a:r>
              <a:rPr lang="de-DE" dirty="0"/>
              <a:t> </a:t>
            </a:r>
            <a:r>
              <a:rPr lang="de-DE" dirty="0" err="1"/>
              <a:t>over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Niels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dirty="0"/>
              <a:t>Radiation </a:t>
            </a:r>
            <a:r>
              <a:rPr lang="de-DE" dirty="0" err="1"/>
              <a:t>tallies</a:t>
            </a:r>
            <a:endParaRPr lang="de-DE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dirty="0" err="1"/>
              <a:t>Species</a:t>
            </a:r>
            <a:r>
              <a:rPr lang="de-DE" dirty="0"/>
              <a:t> </a:t>
            </a:r>
            <a:r>
              <a:rPr lang="de-DE" dirty="0" err="1"/>
              <a:t>specify</a:t>
            </a:r>
            <a:r>
              <a:rPr lang="de-DE" dirty="0"/>
              <a:t> </a:t>
            </a:r>
            <a:r>
              <a:rPr lang="de-DE" dirty="0" err="1"/>
              <a:t>scaling</a:t>
            </a:r>
            <a:r>
              <a:rPr lang="de-DE" dirty="0"/>
              <a:t>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perhaps</a:t>
            </a:r>
            <a:r>
              <a:rPr lang="de-DE" dirty="0"/>
              <a:t> </a:t>
            </a:r>
            <a:r>
              <a:rPr lang="de-DE" dirty="0" err="1"/>
              <a:t>more</a:t>
            </a:r>
            <a:endParaRPr lang="de-DE" dirty="0"/>
          </a:p>
          <a:p>
            <a:endParaRPr lang="de-DE" dirty="0"/>
          </a:p>
          <a:p>
            <a:pPr lvl="1"/>
            <a:r>
              <a:rPr lang="de-DE" dirty="0"/>
              <a:t>Most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branches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merged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other</a:t>
            </a:r>
            <a:endParaRPr lang="de-DE" dirty="0"/>
          </a:p>
          <a:p>
            <a:pPr lvl="1"/>
            <a:endParaRPr lang="de-DE" dirty="0"/>
          </a:p>
          <a:p>
            <a:pPr lvl="1"/>
            <a:r>
              <a:rPr lang="de-DE" dirty="0" err="1"/>
              <a:t>Since</a:t>
            </a:r>
            <a:r>
              <a:rPr lang="de-DE" dirty="0"/>
              <a:t> </a:t>
            </a:r>
            <a:r>
              <a:rPr lang="de-DE" dirty="0" err="1"/>
              <a:t>branch</a:t>
            </a:r>
            <a:r>
              <a:rPr lang="de-DE" dirty="0"/>
              <a:t> </a:t>
            </a:r>
            <a:r>
              <a:rPr lang="de-DE" dirty="0" err="1"/>
              <a:t>fork</a:t>
            </a:r>
            <a:r>
              <a:rPr lang="de-DE" dirty="0"/>
              <a:t>/</a:t>
            </a:r>
            <a:r>
              <a:rPr lang="de-DE" dirty="0" err="1"/>
              <a:t>iter</a:t>
            </a:r>
            <a:r>
              <a:rPr lang="de-DE" dirty="0"/>
              <a:t>/</a:t>
            </a:r>
            <a:r>
              <a:rPr lang="de-DE" dirty="0" err="1"/>
              <a:t>safe-develop</a:t>
            </a:r>
            <a:r>
              <a:rPr lang="de-DE" dirty="0"/>
              <a:t> at least </a:t>
            </a:r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couple_SOLPS</a:t>
            </a:r>
            <a:r>
              <a:rPr lang="de-DE" dirty="0"/>
              <a:t>-ITER </a:t>
            </a:r>
            <a:r>
              <a:rPr lang="de-DE" dirty="0" err="1"/>
              <a:t>specific</a:t>
            </a:r>
            <a:r>
              <a:rPr lang="de-DE" dirty="0"/>
              <a:t> </a:t>
            </a:r>
            <a:r>
              <a:rPr lang="de-DE" dirty="0" err="1"/>
              <a:t>module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 all </a:t>
            </a:r>
            <a:r>
              <a:rPr lang="de-DE" dirty="0" err="1"/>
              <a:t>over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place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9502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81668" y="713678"/>
            <a:ext cx="979077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more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branches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mentioned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PB_wip_tim_integrated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Trace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ion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module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originating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Josef Seebacher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integrated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in Eirene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version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similar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branch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master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Works on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triangular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tetrahedral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meshes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needs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testing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DR-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wip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emiss_colrad_he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emiss_colrad_he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CR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models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H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He</a:t>
            </a:r>
          </a:p>
          <a:p>
            <a:pPr lvl="1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Access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all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output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channels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CRMs </a:t>
            </a:r>
          </a:p>
          <a:p>
            <a:pPr lvl="1"/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available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output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quantities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missing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330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639C9A-2715-5E41-AF51-4A98F37E7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0"/>
            <a:ext cx="10515600" cy="1325563"/>
          </a:xfrm>
        </p:spPr>
        <p:txBody>
          <a:bodyPr/>
          <a:lstStyle/>
          <a:p>
            <a:r>
              <a:rPr lang="fr-FR" dirty="0" err="1"/>
              <a:t>Step</a:t>
            </a:r>
            <a:r>
              <a:rPr lang="fr-FR" dirty="0"/>
              <a:t> by </a:t>
            </a:r>
            <a:r>
              <a:rPr lang="fr-FR" dirty="0" err="1"/>
              <a:t>step</a:t>
            </a:r>
            <a:r>
              <a:rPr lang="fr-FR" dirty="0"/>
              <a:t> </a:t>
            </a:r>
            <a:r>
              <a:rPr lang="fr-FR" dirty="0" err="1"/>
              <a:t>merging</a:t>
            </a:r>
            <a:r>
              <a:rPr lang="fr-FR" dirty="0"/>
              <a:t> « roadmap »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468182-2596-AA46-9FB2-9BD782707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945" y="1325563"/>
            <a:ext cx="11007437" cy="5255346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fr-FR" dirty="0"/>
              <a:t> </a:t>
            </a: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develop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 PB </a:t>
            </a:r>
            <a:r>
              <a:rPr lang="fr-FR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[tag to have a </a:t>
            </a:r>
            <a:r>
              <a:rPr lang="fr-FR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comparison</a:t>
            </a:r>
            <a:r>
              <a:rPr lang="fr-FR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point </a:t>
            </a:r>
            <a:r>
              <a:rPr lang="fr-FR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fr-FR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dealing</a:t>
            </a:r>
            <a:r>
              <a:rPr lang="fr-FR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FR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1)]</a:t>
            </a:r>
          </a:p>
          <a:p>
            <a:pPr>
              <a:buFont typeface="Wingdings" pitchFamily="2" charset="2"/>
              <a:buChar char="Ø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develop_openmp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[changes in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develop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merged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json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] AMU/HLST</a:t>
            </a:r>
          </a:p>
          <a:p>
            <a:pPr marL="0" indent="0">
              <a:buNone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        -&gt;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merged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develop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once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independently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tested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>
                <a:latin typeface="Arial" panose="020B0604020202020204" pitchFamily="34" charset="0"/>
                <a:cs typeface="Arial" panose="020B0604020202020204" pitchFamily="34" charset="0"/>
              </a:rPr>
              <a:t>Forks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DE" b="1" dirty="0" err="1">
                <a:latin typeface="Arial" panose="020B0604020202020204" pitchFamily="34" charset="0"/>
                <a:cs typeface="Arial" panose="020B0604020202020204" pitchFamily="34" charset="0"/>
              </a:rPr>
              <a:t>iter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DE" b="1" dirty="0" err="1">
                <a:latin typeface="Arial" panose="020B0604020202020204" pitchFamily="34" charset="0"/>
                <a:cs typeface="Arial" panose="020B0604020202020204" pitchFamily="34" charset="0"/>
              </a:rPr>
              <a:t>species_scaling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(_DR3)  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IO/ISFIN</a:t>
            </a:r>
          </a:p>
          <a:p>
            <a:pPr marL="0" indent="0">
              <a:buNone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          1)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import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thousands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blanks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hyphens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subroutines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names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develop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[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adopt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same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rules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defined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IO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avoid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such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situation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?]   </a:t>
            </a:r>
          </a:p>
          <a:p>
            <a:pPr marL="0" indent="0">
              <a:buNone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          2) Move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few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) SOLPS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statements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proper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interface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routines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 (e.g.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avoid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interface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modules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parts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code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          3)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import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non-linear iterative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mode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Arhenius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rates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radiation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tallies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…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develop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&amp; in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manual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          4) Review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implementation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tallies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introduced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allow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species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resolved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rescaling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enforce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particle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conservation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so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loose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particles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in EIRENE,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slightly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rescaling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densities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0" indent="0">
              <a:buNone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           5)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proceed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streamlining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along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lines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discussed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during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meeting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8690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744732-E4AF-D549-8E87-E5D643414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3872" y="254288"/>
            <a:ext cx="10515600" cy="1325563"/>
          </a:xfrm>
        </p:spPr>
        <p:txBody>
          <a:bodyPr/>
          <a:lstStyle/>
          <a:p>
            <a:r>
              <a:rPr lang="fr-FR" dirty="0" err="1"/>
              <a:t>Timeline</a:t>
            </a:r>
            <a:r>
              <a:rPr lang="fr-FR" dirty="0"/>
              <a:t> and </a:t>
            </a:r>
            <a:r>
              <a:rPr lang="fr-FR" dirty="0" err="1"/>
              <a:t>assignments</a:t>
            </a:r>
            <a:r>
              <a:rPr lang="fr-FR" dirty="0"/>
              <a:t> 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388C37A-D1D1-0F43-B656-16829AF45288}"/>
              </a:ext>
            </a:extLst>
          </p:cNvPr>
          <p:cNvSpPr/>
          <p:nvPr/>
        </p:nvSpPr>
        <p:spPr>
          <a:xfrm>
            <a:off x="498762" y="2053828"/>
            <a:ext cx="1012767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import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thousands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blanks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hyphens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subroutines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names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develop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[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adopt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same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rules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defined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IO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avoid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such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situation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?]   </a:t>
            </a:r>
            <a:r>
              <a:rPr lang="de-DE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[PB]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2) Move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few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) SOLPS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statements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proper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interface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routines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 (e.g.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avoid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interface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modules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parts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code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de-DE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[YM,XB,JG]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3)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import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non-linear iterative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mode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de-DE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revisit</a:t>
            </a:r>
            <a:r>
              <a:rPr lang="de-DE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manual</a:t>
            </a:r>
            <a:r>
              <a:rPr lang="de-DE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TBD]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Arhenius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rates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radiation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tallies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…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develop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&amp; in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manual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[AMU + XB]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4) Review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implementation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tallies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introduced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allow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species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resolved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rescaling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enforce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particle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conservation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so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loose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particles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in EIRENE,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slightly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rescaling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densities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de-DE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[AMU]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B1460A6-0FCC-7449-A22D-96445A6DDFED}"/>
              </a:ext>
            </a:extLst>
          </p:cNvPr>
          <p:cNvSpPr txBox="1"/>
          <p:nvPr/>
        </p:nvSpPr>
        <p:spPr>
          <a:xfrm>
            <a:off x="498762" y="1579851"/>
            <a:ext cx="7074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0)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develop_openmp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independant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testing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-&gt;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merge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develop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[PB]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1AAC890-2445-9F4F-ABCF-178C62F80906}"/>
              </a:ext>
            </a:extLst>
          </p:cNvPr>
          <p:cNvSpPr txBox="1"/>
          <p:nvPr/>
        </p:nvSpPr>
        <p:spPr>
          <a:xfrm>
            <a:off x="761999" y="5759459"/>
            <a:ext cx="10419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RO for master </a:t>
            </a:r>
            <a:r>
              <a:rPr lang="fr-FR" dirty="0" err="1"/>
              <a:t>review</a:t>
            </a:r>
            <a:r>
              <a:rPr lang="fr-FR" dirty="0"/>
              <a:t> of the </a:t>
            </a:r>
            <a:r>
              <a:rPr lang="fr-FR" dirty="0" err="1"/>
              <a:t>merge</a:t>
            </a:r>
            <a:r>
              <a:rPr lang="fr-FR" dirty="0"/>
              <a:t> </a:t>
            </a:r>
            <a:r>
              <a:rPr lang="fr-FR" dirty="0" err="1"/>
              <a:t>requests</a:t>
            </a:r>
            <a:r>
              <a:rPr lang="fr-FR" dirty="0"/>
              <a:t> to </a:t>
            </a:r>
            <a:r>
              <a:rPr lang="fr-FR" dirty="0" err="1"/>
              <a:t>develop</a:t>
            </a:r>
            <a:r>
              <a:rPr lang="fr-FR" dirty="0"/>
              <a:t> &amp; the </a:t>
            </a:r>
            <a:r>
              <a:rPr lang="fr-FR" dirty="0" err="1"/>
              <a:t>sanity</a:t>
            </a:r>
            <a:r>
              <a:rPr lang="fr-FR" dirty="0"/>
              <a:t> of the </a:t>
            </a:r>
            <a:r>
              <a:rPr lang="fr-FR" dirty="0" err="1"/>
              <a:t>manual</a:t>
            </a:r>
            <a:r>
              <a:rPr lang="fr-FR" dirty="0"/>
              <a:t> : </a:t>
            </a:r>
            <a:r>
              <a:rPr lang="fr-FR" dirty="0">
                <a:solidFill>
                  <a:schemeClr val="accent1"/>
                </a:solidFill>
              </a:rPr>
              <a:t>DB</a:t>
            </a:r>
            <a:r>
              <a:rPr lang="fr-FR" dirty="0"/>
              <a:t> (</a:t>
            </a:r>
            <a:r>
              <a:rPr lang="fr-FR" dirty="0" err="1"/>
              <a:t>reviewing</a:t>
            </a:r>
            <a:r>
              <a:rPr lang="fr-FR" dirty="0"/>
              <a:t> </a:t>
            </a:r>
            <a:r>
              <a:rPr lang="fr-FR" dirty="0" err="1"/>
              <a:t>delegated</a:t>
            </a:r>
            <a:r>
              <a:rPr lang="fr-FR" dirty="0"/>
              <a:t>)</a:t>
            </a:r>
          </a:p>
          <a:p>
            <a:r>
              <a:rPr lang="fr-FR" dirty="0"/>
              <a:t>Check </a:t>
            </a:r>
            <a:r>
              <a:rPr lang="fr-FR" dirty="0" err="1"/>
              <a:t>manual</a:t>
            </a:r>
            <a:r>
              <a:rPr lang="fr-FR" dirty="0"/>
              <a:t> vs code [</a:t>
            </a:r>
            <a:r>
              <a:rPr lang="fr-FR" dirty="0">
                <a:solidFill>
                  <a:schemeClr val="accent1"/>
                </a:solidFill>
              </a:rPr>
              <a:t>DB</a:t>
            </a:r>
            <a:r>
              <a:rPr lang="fr-FR" dirty="0"/>
              <a:t>]</a:t>
            </a:r>
          </a:p>
          <a:p>
            <a:r>
              <a:rPr lang="fr-FR" dirty="0"/>
              <a:t>Set up a VC </a:t>
            </a:r>
            <a:r>
              <a:rPr lang="fr-FR" dirty="0" err="1"/>
              <a:t>Feb</a:t>
            </a:r>
            <a:r>
              <a:rPr lang="fr-FR" dirty="0"/>
              <a:t>. to monitor </a:t>
            </a:r>
            <a:r>
              <a:rPr lang="fr-FR" dirty="0" err="1"/>
              <a:t>progress</a:t>
            </a:r>
            <a:r>
              <a:rPr lang="fr-FR" dirty="0"/>
              <a:t> 0), 1), 2) </a:t>
            </a:r>
            <a:r>
              <a:rPr lang="fr-FR" dirty="0" err="1"/>
              <a:t>should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done</a:t>
            </a:r>
            <a:r>
              <a:rPr lang="fr-FR" dirty="0"/>
              <a:t>. 3) &amp; 4) in </a:t>
            </a:r>
            <a:r>
              <a:rPr lang="fr-FR" dirty="0" err="1"/>
              <a:t>progress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5576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AA1783-E3B0-D240-B943-48D7A1016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9509" y="198870"/>
            <a:ext cx="10515600" cy="1325563"/>
          </a:xfrm>
        </p:spPr>
        <p:txBody>
          <a:bodyPr/>
          <a:lstStyle/>
          <a:p>
            <a:r>
              <a:rPr lang="fr-FR" dirty="0" err="1"/>
              <a:t>Needs</a:t>
            </a:r>
            <a:r>
              <a:rPr lang="fr-FR" dirty="0"/>
              <a:t> more discussion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4C2615-27C6-5448-96AA-5EAF42419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27327" cy="435133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dirty="0"/>
              <a:t> </a:t>
            </a:r>
            <a:r>
              <a:rPr lang="fr-FR" sz="2400" dirty="0" err="1"/>
              <a:t>feature</a:t>
            </a:r>
            <a:r>
              <a:rPr lang="fr-FR" sz="2400" dirty="0"/>
              <a:t>/hdf5 : </a:t>
            </a:r>
            <a:r>
              <a:rPr lang="fr-FR" sz="2400" dirty="0" err="1"/>
              <a:t>would</a:t>
            </a:r>
            <a:r>
              <a:rPr lang="fr-FR" sz="2400" dirty="0"/>
              <a:t> </a:t>
            </a:r>
            <a:r>
              <a:rPr lang="fr-FR" sz="2400" dirty="0" err="1"/>
              <a:t>be</a:t>
            </a:r>
            <a:r>
              <a:rPr lang="fr-FR" sz="2400" dirty="0"/>
              <a:t> </a:t>
            </a:r>
            <a:r>
              <a:rPr lang="fr-FR" sz="2400" dirty="0" err="1"/>
              <a:t>simplified</a:t>
            </a:r>
            <a:r>
              <a:rPr lang="fr-FR" sz="2400" dirty="0"/>
              <a:t> by </a:t>
            </a:r>
            <a:r>
              <a:rPr lang="fr-FR" sz="2400" dirty="0" err="1"/>
              <a:t>removing</a:t>
            </a:r>
            <a:r>
              <a:rPr lang="fr-FR" sz="2400" dirty="0"/>
              <a:t> ESTIMV</a:t>
            </a:r>
          </a:p>
          <a:p>
            <a:pPr marL="0" indent="0">
              <a:buNone/>
            </a:pPr>
            <a:r>
              <a:rPr lang="fr-FR" sz="2400" b="1" dirty="0"/>
              <a:t>But</a:t>
            </a:r>
            <a:r>
              <a:rPr lang="fr-FR" sz="2400" dirty="0"/>
              <a:t> </a:t>
            </a:r>
            <a:r>
              <a:rPr lang="fr-FR" sz="2400" dirty="0" err="1"/>
              <a:t>so</a:t>
            </a:r>
            <a:r>
              <a:rPr lang="fr-FR" sz="2400" dirty="0"/>
              <a:t> far OOP </a:t>
            </a:r>
            <a:r>
              <a:rPr lang="fr-FR" sz="2400" dirty="0" err="1"/>
              <a:t>constructs</a:t>
            </a:r>
            <a:r>
              <a:rPr lang="fr-FR" sz="2400" dirty="0"/>
              <a:t> (class, </a:t>
            </a:r>
            <a:r>
              <a:rPr lang="fr-FR" sz="2400" dirty="0" err="1"/>
              <a:t>deferred</a:t>
            </a:r>
            <a:r>
              <a:rPr lang="fr-FR" sz="2400" dirty="0"/>
              <a:t> …) </a:t>
            </a:r>
            <a:r>
              <a:rPr lang="fr-FR" sz="2400" dirty="0" err="1"/>
              <a:t>inconsistent</a:t>
            </a:r>
            <a:r>
              <a:rPr lang="fr-FR" sz="2400" dirty="0"/>
              <a:t> </a:t>
            </a:r>
            <a:r>
              <a:rPr lang="fr-FR" sz="2400" dirty="0" err="1"/>
              <a:t>with</a:t>
            </a:r>
            <a:r>
              <a:rPr lang="fr-FR" sz="2400" dirty="0"/>
              <a:t> </a:t>
            </a:r>
            <a:r>
              <a:rPr lang="fr-FR" sz="2400" dirty="0" err="1"/>
              <a:t>algorithmic</a:t>
            </a:r>
            <a:r>
              <a:rPr lang="fr-FR" sz="2400" dirty="0"/>
              <a:t> </a:t>
            </a:r>
            <a:r>
              <a:rPr lang="fr-FR" sz="2400" dirty="0" err="1"/>
              <a:t>differentiation</a:t>
            </a:r>
            <a:r>
              <a:rPr lang="fr-FR" sz="2400" dirty="0"/>
              <a:t> (TAPENADE, INRIA) </a:t>
            </a:r>
            <a:r>
              <a:rPr lang="fr-FR" sz="2400" dirty="0" err="1"/>
              <a:t>used</a:t>
            </a:r>
            <a:r>
              <a:rPr lang="fr-FR" sz="2400" dirty="0"/>
              <a:t> for </a:t>
            </a:r>
            <a:r>
              <a:rPr lang="fr-FR" sz="2400" dirty="0" err="1"/>
              <a:t>optimization</a:t>
            </a:r>
            <a:r>
              <a:rPr lang="fr-FR" sz="2400" dirty="0"/>
              <a:t> </a:t>
            </a:r>
            <a:r>
              <a:rPr lang="fr-FR" sz="2400" dirty="0" err="1"/>
              <a:t>problems</a:t>
            </a:r>
            <a:r>
              <a:rPr lang="fr-FR" sz="2400" dirty="0"/>
              <a:t> in SOLPS-ITER</a:t>
            </a:r>
          </a:p>
          <a:p>
            <a:pPr marL="0" indent="0">
              <a:buNone/>
            </a:pPr>
            <a:r>
              <a:rPr lang="fr-FR" sz="2400" dirty="0"/>
              <a:t>Not </a:t>
            </a:r>
            <a:r>
              <a:rPr lang="fr-FR" sz="2400" dirty="0" err="1"/>
              <a:t>clear</a:t>
            </a:r>
            <a:r>
              <a:rPr lang="fr-FR" sz="2400" dirty="0"/>
              <a:t> TAPENADE </a:t>
            </a:r>
            <a:r>
              <a:rPr lang="fr-FR" sz="2400" dirty="0" err="1"/>
              <a:t>will</a:t>
            </a:r>
            <a:r>
              <a:rPr lang="fr-FR" sz="2400" dirty="0"/>
              <a:t> </a:t>
            </a:r>
            <a:r>
              <a:rPr lang="fr-FR" sz="2400" dirty="0" err="1"/>
              <a:t>be</a:t>
            </a:r>
            <a:r>
              <a:rPr lang="fr-FR" sz="2400" dirty="0"/>
              <a:t> able to deal </a:t>
            </a:r>
            <a:r>
              <a:rPr lang="fr-FR" sz="2400" dirty="0" err="1"/>
              <a:t>with</a:t>
            </a:r>
            <a:r>
              <a:rPr lang="fr-FR" sz="2400" dirty="0"/>
              <a:t> </a:t>
            </a:r>
            <a:r>
              <a:rPr lang="fr-FR" sz="2400" dirty="0" err="1"/>
              <a:t>this</a:t>
            </a:r>
            <a:r>
              <a:rPr lang="fr-FR" sz="2400" dirty="0"/>
              <a:t> </a:t>
            </a:r>
            <a:r>
              <a:rPr lang="fr-FR" sz="2400" dirty="0" err="1"/>
              <a:t>soon</a:t>
            </a:r>
            <a:endParaRPr lang="fr-FR" sz="2400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2238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302B3D-A49B-9D49-8AAC-79243A17D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1690" y="129598"/>
            <a:ext cx="10515600" cy="1325563"/>
          </a:xfrm>
        </p:spPr>
        <p:txBody>
          <a:bodyPr/>
          <a:lstStyle/>
          <a:p>
            <a:r>
              <a:rPr lang="fr-FR" dirty="0" err="1"/>
              <a:t>Core</a:t>
            </a:r>
            <a:r>
              <a:rPr lang="fr-FR" dirty="0"/>
              <a:t> </a:t>
            </a:r>
            <a:r>
              <a:rPr lang="fr-FR" dirty="0" err="1"/>
              <a:t>segregation</a:t>
            </a:r>
            <a:r>
              <a:rPr lang="fr-FR" dirty="0"/>
              <a:t>: </a:t>
            </a:r>
            <a:r>
              <a:rPr lang="fr-FR" dirty="0" err="1"/>
              <a:t>principle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53F833-B02D-C94A-93CE-B4DD63E36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218" y="1579852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fr-FR" dirty="0"/>
              <a:t> </a:t>
            </a:r>
            <a:r>
              <a:rPr lang="fr-FR" sz="2400" b="1" dirty="0" err="1"/>
              <a:t>What</a:t>
            </a:r>
            <a:r>
              <a:rPr lang="fr-FR" sz="2400" b="1" dirty="0"/>
              <a:t> do </a:t>
            </a:r>
            <a:r>
              <a:rPr lang="fr-FR" sz="2400" b="1" dirty="0" err="1"/>
              <a:t>we</a:t>
            </a:r>
            <a:r>
              <a:rPr lang="fr-FR" sz="2400" b="1" dirty="0"/>
              <a:t> </a:t>
            </a:r>
            <a:r>
              <a:rPr lang="fr-FR" sz="2400" b="1" dirty="0" err="1"/>
              <a:t>mean</a:t>
            </a:r>
            <a:r>
              <a:rPr lang="fr-FR" sz="2400" b="1" dirty="0"/>
              <a:t> ?</a:t>
            </a:r>
          </a:p>
          <a:p>
            <a:pPr marL="0" indent="0">
              <a:buNone/>
            </a:pPr>
            <a:r>
              <a:rPr lang="fr-FR" sz="2400" dirty="0"/>
              <a:t> </a:t>
            </a:r>
            <a:r>
              <a:rPr lang="fr-FR" sz="2400" dirty="0" err="1"/>
              <a:t>Ideally</a:t>
            </a:r>
            <a:r>
              <a:rPr lang="fr-FR" sz="2400" dirty="0"/>
              <a:t> : all </a:t>
            </a:r>
            <a:r>
              <a:rPr lang="fr-FR" sz="2400" dirty="0" err="1"/>
              <a:t>branching</a:t>
            </a:r>
            <a:r>
              <a:rPr lang="fr-FR" sz="2400" dirty="0"/>
              <a:t> </a:t>
            </a:r>
            <a:r>
              <a:rPr lang="fr-FR" sz="2400" dirty="0" err="1"/>
              <a:t>dealt</a:t>
            </a:r>
            <a:r>
              <a:rPr lang="fr-FR" sz="2400" dirty="0"/>
              <a:t> </a:t>
            </a:r>
            <a:r>
              <a:rPr lang="fr-FR" sz="2400" dirty="0" err="1"/>
              <a:t>with</a:t>
            </a:r>
            <a:r>
              <a:rPr lang="fr-FR" sz="2400" dirty="0"/>
              <a:t> in the starter phase, </a:t>
            </a:r>
            <a:r>
              <a:rPr lang="fr-FR" sz="2400" dirty="0" err="1"/>
              <a:t>then</a:t>
            </a:r>
            <a:r>
              <a:rPr lang="fr-FR" sz="2400" dirty="0"/>
              <a:t> compact </a:t>
            </a:r>
            <a:r>
              <a:rPr lang="fr-FR" sz="2400" dirty="0" err="1"/>
              <a:t>core</a:t>
            </a:r>
            <a:r>
              <a:rPr lang="fr-FR" sz="2400" dirty="0"/>
              <a:t> </a:t>
            </a:r>
            <a:r>
              <a:rPr lang="fr-FR" sz="2400" dirty="0" err="1"/>
              <a:t>just</a:t>
            </a:r>
            <a:r>
              <a:rPr lang="fr-FR" sz="2400" dirty="0"/>
              <a:t> </a:t>
            </a:r>
            <a:r>
              <a:rPr lang="fr-FR" sz="2400" dirty="0" err="1"/>
              <a:t>does</a:t>
            </a:r>
            <a:r>
              <a:rPr lang="fr-FR" sz="2400" dirty="0"/>
              <a:t> </a:t>
            </a:r>
            <a:r>
              <a:rPr lang="fr-FR" sz="2400" dirty="0" err="1"/>
              <a:t>what</a:t>
            </a:r>
            <a:r>
              <a:rPr lang="fr-FR" sz="2400" dirty="0"/>
              <a:t> </a:t>
            </a:r>
            <a:r>
              <a:rPr lang="fr-FR" sz="2400" dirty="0" err="1"/>
              <a:t>is</a:t>
            </a:r>
            <a:r>
              <a:rPr lang="fr-FR" sz="2400" dirty="0"/>
              <a:t> </a:t>
            </a:r>
            <a:r>
              <a:rPr lang="fr-FR" sz="2400" dirty="0" err="1"/>
              <a:t>strictly</a:t>
            </a:r>
            <a:r>
              <a:rPr lang="fr-FR" sz="2400" dirty="0"/>
              <a:t> </a:t>
            </a:r>
            <a:r>
              <a:rPr lang="fr-FR" sz="2400" dirty="0" err="1"/>
              <a:t>needed</a:t>
            </a:r>
            <a:r>
              <a:rPr lang="fr-FR" sz="2400" dirty="0"/>
              <a:t> </a:t>
            </a:r>
            <a:r>
              <a:rPr lang="fr-FR" sz="2400" dirty="0" err="1"/>
              <a:t>using</a:t>
            </a:r>
            <a:r>
              <a:rPr lang="fr-FR" sz="2400" dirty="0"/>
              <a:t> </a:t>
            </a:r>
            <a:r>
              <a:rPr lang="fr-FR" sz="2400" dirty="0" err="1"/>
              <a:t>generic</a:t>
            </a:r>
            <a:r>
              <a:rPr lang="fr-FR" sz="2400" dirty="0"/>
              <a:t> routines</a:t>
            </a:r>
          </a:p>
          <a:p>
            <a:pPr marL="0" indent="0">
              <a:buNone/>
            </a:pPr>
            <a:r>
              <a:rPr lang="fr-FR" sz="2400" dirty="0"/>
              <a:t>                    EIRENE </a:t>
            </a:r>
            <a:r>
              <a:rPr lang="fr-FR" sz="2400" dirty="0" err="1"/>
              <a:t>is</a:t>
            </a:r>
            <a:r>
              <a:rPr lang="fr-FR" sz="2400" dirty="0"/>
              <a:t> </a:t>
            </a:r>
            <a:r>
              <a:rPr lang="fr-FR" sz="2400" dirty="0" err="1"/>
              <a:t>very</a:t>
            </a:r>
            <a:r>
              <a:rPr lang="fr-FR" sz="2400" dirty="0"/>
              <a:t> far </a:t>
            </a:r>
            <a:r>
              <a:rPr lang="fr-FR" sz="2400" dirty="0" err="1"/>
              <a:t>from</a:t>
            </a:r>
            <a:r>
              <a:rPr lang="fr-FR" sz="2400" dirty="0"/>
              <a:t> </a:t>
            </a:r>
            <a:r>
              <a:rPr lang="fr-FR" sz="2400" dirty="0" err="1"/>
              <a:t>this</a:t>
            </a:r>
            <a:r>
              <a:rPr lang="fr-FR" sz="2400" dirty="0"/>
              <a:t> model</a:t>
            </a:r>
          </a:p>
          <a:p>
            <a:pPr marL="0" indent="0">
              <a:buNone/>
            </a:pPr>
            <a:endParaRPr lang="fr-FR" sz="2400" dirty="0"/>
          </a:p>
          <a:p>
            <a:pPr>
              <a:buFont typeface="Wingdings" pitchFamily="2" charset="2"/>
              <a:buChar char="Ø"/>
            </a:pPr>
            <a:r>
              <a:rPr lang="fr-FR" sz="2400" dirty="0"/>
              <a:t> </a:t>
            </a:r>
            <a:r>
              <a:rPr lang="fr-FR" sz="2400" b="1" dirty="0" err="1"/>
              <a:t>Find</a:t>
            </a:r>
            <a:r>
              <a:rPr lang="fr-FR" sz="2400" b="1" dirty="0"/>
              <a:t> a </a:t>
            </a:r>
            <a:r>
              <a:rPr lang="fr-FR" sz="2400" b="1" dirty="0" err="1"/>
              <a:t>pragmatic</a:t>
            </a:r>
            <a:r>
              <a:rPr lang="fr-FR" sz="2400" b="1" dirty="0"/>
              <a:t> </a:t>
            </a:r>
            <a:r>
              <a:rPr lang="fr-FR" sz="2400" b="1" dirty="0" err="1"/>
              <a:t>way</a:t>
            </a:r>
            <a:r>
              <a:rPr lang="fr-FR" sz="2400" b="1" dirty="0"/>
              <a:t> </a:t>
            </a:r>
            <a:r>
              <a:rPr lang="fr-FR" sz="2400" b="1" dirty="0" err="1"/>
              <a:t>forward</a:t>
            </a:r>
            <a:r>
              <a:rPr lang="fr-FR" sz="2400" b="1" dirty="0"/>
              <a:t> in </a:t>
            </a:r>
            <a:r>
              <a:rPr lang="fr-FR" sz="2400" b="1" dirty="0" err="1"/>
              <a:t>that</a:t>
            </a:r>
            <a:r>
              <a:rPr lang="fr-FR" sz="2400" b="1" dirty="0"/>
              <a:t> direction </a:t>
            </a:r>
            <a:r>
              <a:rPr lang="fr-FR" sz="2400" b="1" dirty="0" err="1"/>
              <a:t>so</a:t>
            </a:r>
            <a:r>
              <a:rPr lang="fr-FR" sz="2400" b="1" dirty="0"/>
              <a:t> as to </a:t>
            </a:r>
            <a:r>
              <a:rPr lang="fr-FR" sz="2400" dirty="0"/>
              <a:t>: </a:t>
            </a:r>
          </a:p>
          <a:p>
            <a:pPr marL="0" indent="0">
              <a:buNone/>
            </a:pPr>
            <a:r>
              <a:rPr lang="fr-FR" sz="2400" dirty="0"/>
              <a:t>  - </a:t>
            </a:r>
            <a:r>
              <a:rPr lang="fr-FR" sz="2400" dirty="0" err="1"/>
              <a:t>improve</a:t>
            </a:r>
            <a:r>
              <a:rPr lang="fr-FR" sz="2400" dirty="0"/>
              <a:t> performance </a:t>
            </a:r>
            <a:r>
              <a:rPr lang="fr-FR" sz="2400" dirty="0" err="1"/>
              <a:t>without</a:t>
            </a:r>
            <a:r>
              <a:rPr lang="fr-FR" sz="2400" dirty="0"/>
              <a:t> </a:t>
            </a:r>
            <a:r>
              <a:rPr lang="fr-FR" sz="2400" dirty="0" err="1"/>
              <a:t>loosing</a:t>
            </a:r>
            <a:r>
              <a:rPr lang="fr-FR" sz="2400" dirty="0"/>
              <a:t>/</a:t>
            </a:r>
            <a:r>
              <a:rPr lang="fr-FR" sz="2400" dirty="0" err="1"/>
              <a:t>damaging</a:t>
            </a:r>
            <a:r>
              <a:rPr lang="fr-FR" sz="2400" dirty="0"/>
              <a:t> </a:t>
            </a:r>
            <a:r>
              <a:rPr lang="fr-FR" sz="2400" dirty="0" err="1"/>
              <a:t>functionnalities</a:t>
            </a:r>
            <a:r>
              <a:rPr lang="fr-FR" sz="2400" dirty="0"/>
              <a:t> (</a:t>
            </a:r>
            <a:r>
              <a:rPr lang="fr-FR" sz="2400" dirty="0" err="1"/>
              <a:t>user’s</a:t>
            </a:r>
            <a:r>
              <a:rPr lang="fr-FR" sz="2400" dirty="0"/>
              <a:t> </a:t>
            </a:r>
            <a:r>
              <a:rPr lang="fr-FR" sz="2400" dirty="0" err="1"/>
              <a:t>immediate</a:t>
            </a:r>
            <a:r>
              <a:rPr lang="fr-FR" sz="2400" dirty="0"/>
              <a:t> perspective)</a:t>
            </a:r>
          </a:p>
          <a:p>
            <a:pPr marL="0" indent="0">
              <a:buNone/>
            </a:pPr>
            <a:r>
              <a:rPr lang="fr-FR" sz="2400" dirty="0"/>
              <a:t>  - part of the </a:t>
            </a:r>
            <a:r>
              <a:rPr lang="fr-FR" sz="2400" dirty="0" err="1"/>
              <a:t>streamlining</a:t>
            </a:r>
            <a:r>
              <a:rPr lang="fr-FR" sz="2400" dirty="0"/>
              <a:t> of the code -&gt;</a:t>
            </a:r>
            <a:r>
              <a:rPr lang="fr-FR" sz="2400" dirty="0" err="1"/>
              <a:t>lower</a:t>
            </a:r>
            <a:r>
              <a:rPr lang="fr-FR" sz="2400" dirty="0"/>
              <a:t> the entry </a:t>
            </a:r>
            <a:r>
              <a:rPr lang="fr-FR" sz="2400" dirty="0" err="1"/>
              <a:t>barrier</a:t>
            </a:r>
            <a:r>
              <a:rPr lang="fr-FR" sz="2400" dirty="0"/>
              <a:t> to the code to </a:t>
            </a:r>
            <a:r>
              <a:rPr lang="fr-FR" sz="2400" dirty="0" err="1"/>
              <a:t>facilitate</a:t>
            </a:r>
            <a:r>
              <a:rPr lang="fr-FR" sz="2400" dirty="0"/>
              <a:t> </a:t>
            </a:r>
            <a:r>
              <a:rPr lang="fr-FR" sz="2400" dirty="0" err="1"/>
              <a:t>further</a:t>
            </a:r>
            <a:r>
              <a:rPr lang="fr-FR" sz="2400" dirty="0"/>
              <a:t> maintenance.</a:t>
            </a:r>
          </a:p>
          <a:p>
            <a:pPr marL="0" indent="0">
              <a:buNone/>
            </a:pPr>
            <a:r>
              <a:rPr lang="fr-FR" sz="2400" dirty="0"/>
              <a:t>  -</a:t>
            </a:r>
          </a:p>
        </p:txBody>
      </p:sp>
    </p:spTree>
    <p:extLst>
      <p:ext uri="{BB962C8B-B14F-4D97-AF65-F5344CB8AC3E}">
        <p14:creationId xmlns:p14="http://schemas.microsoft.com/office/powerpoint/2010/main" val="10090701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4429</TotalTime>
  <Words>1734</Words>
  <Application>Microsoft Macintosh PowerPoint</Application>
  <PresentationFormat>Grand écran</PresentationFormat>
  <Paragraphs>191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Thème Office</vt:lpstr>
      <vt:lpstr>Branch merging, Code streamlining  &amp; Core segregation</vt:lpstr>
      <vt:lpstr>Présentation PowerPoint</vt:lpstr>
      <vt:lpstr>Présentation PowerPoint</vt:lpstr>
      <vt:lpstr>Présentation PowerPoint</vt:lpstr>
      <vt:lpstr>Présentation PowerPoint</vt:lpstr>
      <vt:lpstr>Step by step merging « roadmap »</vt:lpstr>
      <vt:lpstr>Timeline and assignments ?</vt:lpstr>
      <vt:lpstr>Needs more discussion</vt:lpstr>
      <vt:lpstr>Core segregation: principle</vt:lpstr>
      <vt:lpstr>Core segregation: concrete first steps</vt:lpstr>
      <vt:lpstr>Code streamlining aspects</vt:lpstr>
      <vt:lpstr>Streamlining of eirene_eirene (tentative !)</vt:lpstr>
      <vt:lpstr>General coding practice (misc.)</vt:lpstr>
      <vt:lpstr>Timeline and assignments ?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Core segregation</dc:title>
  <dc:creator>Utilisateur de Microsoft Office</dc:creator>
  <cp:lastModifiedBy>Utilisateur de Microsoft Office</cp:lastModifiedBy>
  <cp:revision>35</cp:revision>
  <dcterms:created xsi:type="dcterms:W3CDTF">2021-11-07T10:18:53Z</dcterms:created>
  <dcterms:modified xsi:type="dcterms:W3CDTF">2021-11-10T12:08:42Z</dcterms:modified>
</cp:coreProperties>
</file>