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40" r:id="rId3"/>
    <p:sldId id="347" r:id="rId4"/>
    <p:sldId id="350" r:id="rId5"/>
    <p:sldId id="348" r:id="rId6"/>
    <p:sldId id="349" r:id="rId7"/>
    <p:sldId id="346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33CC"/>
    <a:srgbClr val="008000"/>
    <a:srgbClr val="FF9900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114" d="100"/>
          <a:sy n="114" d="100"/>
        </p:scale>
        <p:origin x="177" y="12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10/11/2021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10/11/2021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| </a:t>
            </a:r>
            <a:r>
              <a:rPr lang="en-GB" sz="1400" baseline="0" dirty="0" smtClean="0"/>
              <a:t>TSVV-5 Code Camp </a:t>
            </a:r>
            <a:r>
              <a:rPr lang="en-GB" sz="1400" dirty="0" smtClean="0"/>
              <a:t>| Summaries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10.11.2021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10/11/2021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56834" y="67895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TSVV Task 5: 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000" b="1" i="1" dirty="0" smtClean="0">
                <a:solidFill>
                  <a:schemeClr val="bg1"/>
                </a:solidFill>
              </a:rPr>
              <a:t>“</a:t>
            </a:r>
            <a:r>
              <a:rPr lang="en-US" sz="2000" b="1" i="1" dirty="0">
                <a:solidFill>
                  <a:schemeClr val="bg1"/>
                </a:solidFill>
              </a:rPr>
              <a:t>Neutral Gas Dynamics in the Edge”</a:t>
            </a:r>
            <a:endParaRPr lang="en-GB" sz="2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857120"/>
            <a:ext cx="7344816" cy="972108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Progress </a:t>
            </a:r>
            <a:r>
              <a:rPr lang="en-GB" dirty="0">
                <a:solidFill>
                  <a:srgbClr val="C00000"/>
                </a:solidFill>
              </a:rPr>
              <a:t>and plans regarding the core segregation</a:t>
            </a:r>
            <a:endParaRPr lang="en-GB" sz="3600" i="1" dirty="0">
              <a:solidFill>
                <a:srgbClr val="C0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004048" y="987574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/>
              <a:t>Code Camp FZJ-2021 summaries</a:t>
            </a:r>
            <a:endParaRPr lang="en-GB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Preliminary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work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needed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Merging of versions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Merging of (some!!) FZJ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vesions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into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Develop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Merging of OpenMP branch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Merging of TIM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Branch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Merging with SOLPS-ITER version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Cosmetic deviations to be done in one go (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Pertra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very 1</a:t>
            </a:r>
            <a:r>
              <a:rPr lang="en-GB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thing to do)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Particle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Bundled states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Streamlining of the code as it is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Variable structure, subroutine parameters (no mix with local variables)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GB" sz="1600" b="1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See the JG summary</a:t>
            </a:r>
            <a:endParaRPr lang="en-GB" sz="1600" b="1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Toy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model</a:t>
            </a:r>
            <a:r>
              <a:rPr lang="de-DE" dirty="0" smtClean="0">
                <a:solidFill>
                  <a:srgbClr val="C00000"/>
                </a:solidFill>
              </a:rPr>
              <a:t> (</a:t>
            </a:r>
            <a:r>
              <a:rPr lang="de-DE" dirty="0" err="1" smtClean="0">
                <a:solidFill>
                  <a:srgbClr val="C00000"/>
                </a:solidFill>
              </a:rPr>
              <a:t>Eiron</a:t>
            </a:r>
            <a:r>
              <a:rPr lang="de-DE" dirty="0" smtClean="0">
                <a:solidFill>
                  <a:srgbClr val="C00000"/>
                </a:solidFill>
              </a:rPr>
              <a:t>) - 1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proposals for restructuring the algorithm and suggestions for parallelization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split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between path generator + tally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arallelization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by tallying per species / domain region /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lvl="1"/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point!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Make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sure that the toy model is consistent with the algorithm and challenges faced by the current (MPI and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openMP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parallelization) implementation in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EIRENE. Need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impose clear requirements w.r.t. the 'essential complexity of the problem' that needs to be preserved in the toy model for it to be relevant for EIRENE,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incl.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Spatially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dependent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trajectory generation; lot of data to be stored per trajectory (full trajectory + particle state + collisions + data for track-length/collisions/conditional expectation estimators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Coupling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 external plasma code that may have certain parallelization choices already made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11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81724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Toy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model</a:t>
            </a:r>
            <a:r>
              <a:rPr lang="de-DE" dirty="0" smtClean="0">
                <a:solidFill>
                  <a:srgbClr val="C00000"/>
                </a:solidFill>
              </a:rPr>
              <a:t> (</a:t>
            </a:r>
            <a:r>
              <a:rPr lang="de-DE" dirty="0" err="1" smtClean="0">
                <a:solidFill>
                  <a:srgbClr val="C00000"/>
                </a:solidFill>
              </a:rPr>
              <a:t>Eiron</a:t>
            </a:r>
            <a:r>
              <a:rPr lang="de-DE" dirty="0" smtClean="0">
                <a:solidFill>
                  <a:srgbClr val="C00000"/>
                </a:solidFill>
              </a:rPr>
              <a:t>) – 2, </a:t>
            </a:r>
            <a:r>
              <a:rPr lang="de-DE" dirty="0" err="1" smtClean="0">
                <a:solidFill>
                  <a:srgbClr val="C00000"/>
                </a:solidFill>
              </a:rPr>
              <a:t>remaining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issues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555526"/>
            <a:ext cx="878497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Remaining issues: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toy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model in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 (C++?..)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=&gt; many FORTRAN-related aspects that we wanted to test can now not be directly tested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choices made in C++ lead to the same performance gains in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FORTRAN?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will be test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FORTRAN-specific questions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Storing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methodology for the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trajectories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Details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domain decomposition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 in 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FORTRAN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Co-arrays,…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Eventually: convert toy model to FORTRAN for further internal use and testing? By a student? By hub (Jan)?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can we test compatibility with AD /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TAPENADE?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to discuss timeline for interaction with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Oskar on short term to discuss interesting algorithmic aspects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for updates toy model =&gt; meeting with Oskar beginning next year, + regular meetings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intented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to monitor the toy model development from the algorithmic side</a:t>
            </a:r>
          </a:p>
        </p:txBody>
      </p:sp>
    </p:spTree>
    <p:extLst>
      <p:ext uri="{BB962C8B-B14F-4D97-AF65-F5344CB8AC3E}">
        <p14:creationId xmlns:p14="http://schemas.microsoft.com/office/powerpoint/2010/main" val="226788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Long </a:t>
            </a:r>
            <a:r>
              <a:rPr lang="de-DE" dirty="0" err="1" smtClean="0">
                <a:solidFill>
                  <a:srgbClr val="C00000"/>
                </a:solidFill>
              </a:rPr>
              <a:t>term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555526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Abstract cell and unstructured cell type (class in future)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WD will make a first go based on B2 experience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OOP should be considered long </a:t>
            </a:r>
            <a:r>
              <a:rPr lang="en-GB" dirty="0" smtClean="0"/>
              <a:t>term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Some face types do need to be special to utilize the advantages of structured mesh (e.g. periodic boundary in triangle mesh)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Analyse the random generator for issues.  </a:t>
            </a:r>
            <a:r>
              <a:rPr lang="en-GB" i="1" dirty="0" smtClean="0">
                <a:solidFill>
                  <a:srgbClr val="003399"/>
                </a:solidFill>
              </a:rPr>
              <a:t>Can </a:t>
            </a:r>
            <a:r>
              <a:rPr lang="en-GB" i="1" dirty="0">
                <a:solidFill>
                  <a:srgbClr val="003399"/>
                </a:solidFill>
              </a:rPr>
              <a:t>this be supported by ACH</a:t>
            </a:r>
            <a:r>
              <a:rPr lang="en-GB" i="1" dirty="0" smtClean="0">
                <a:solidFill>
                  <a:srgbClr val="003399"/>
                </a:solidFill>
              </a:rPr>
              <a:t>?..</a:t>
            </a:r>
            <a:endParaRPr lang="en-GB" dirty="0" smtClean="0">
              <a:solidFill>
                <a:srgbClr val="003399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i="1" dirty="0" smtClean="0"/>
              <a:t>Random seeds with relation to parallelisation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i="1" dirty="0" err="1" smtClean="0"/>
              <a:t>Periodicy</a:t>
            </a:r>
            <a:r>
              <a:rPr lang="en-GB" i="1" dirty="0" smtClean="0"/>
              <a:t>, harmful </a:t>
            </a:r>
            <a:r>
              <a:rPr lang="en-GB" i="1" dirty="0" smtClean="0"/>
              <a:t>correlations, </a:t>
            </a:r>
            <a:r>
              <a:rPr lang="en-GB" i="1" dirty="0" smtClean="0"/>
              <a:t>deviation from step function close to 0 and 1 (seldom events), ..</a:t>
            </a:r>
            <a:endParaRPr lang="en-GB" i="1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endParaRPr lang="en-GB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Streamlining of the CR part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Introduce internal states for species (DB + FC)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Reconsider run time error handling</a:t>
            </a:r>
          </a:p>
          <a:p>
            <a:endParaRPr lang="en-GB" dirty="0"/>
          </a:p>
        </p:txBody>
      </p:sp>
      <p:sp>
        <p:nvSpPr>
          <p:cNvPr id="5" name="Geschweifte Klammer rechts 4"/>
          <p:cNvSpPr/>
          <p:nvPr/>
        </p:nvSpPr>
        <p:spPr>
          <a:xfrm>
            <a:off x="5148064" y="3507854"/>
            <a:ext cx="360040" cy="7920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5760132" y="35807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Dialog with YACORA team</a:t>
            </a:r>
          </a:p>
          <a:p>
            <a:r>
              <a:rPr lang="en-GB" dirty="0" smtClean="0"/>
              <a:t>(MG, AH, FC, DB)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0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Upcomming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events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627534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699542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code camp (mid 2022?..)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Should include more interaction with ACH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Teaching/training wished by </a:t>
            </a:r>
            <a:r>
              <a:rPr lang="en-GB" dirty="0" smtClean="0"/>
              <a:t>the SB (but rather separated events joint wi</a:t>
            </a:r>
            <a:r>
              <a:rPr lang="en-GB" dirty="0" smtClean="0"/>
              <a:t>th IO together with other codes</a:t>
            </a:r>
            <a:r>
              <a:rPr lang="en-GB" dirty="0" smtClean="0"/>
              <a:t>!)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CC date should be attached to release of the merged version of Eirene</a:t>
            </a: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 person event!!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Continuity: roadmap CC should turn on coding CC (focus on ongoing tasks)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Parallel sessions in focus groups</a:t>
            </a:r>
            <a:endParaRPr lang="en-GB" dirty="0" smtClean="0"/>
          </a:p>
          <a:p>
            <a:pPr lvl="1"/>
            <a:endParaRPr lang="en-GB" i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Progress review </a:t>
            </a:r>
            <a:r>
              <a:rPr lang="en-GB" dirty="0" smtClean="0"/>
              <a:t>on this CC outcome in Mar 2022 </a:t>
            </a:r>
            <a:r>
              <a:rPr lang="en-GB" dirty="0" smtClean="0"/>
              <a:t>(VC)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Further communication with YACORA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Short circle VC scheduled </a:t>
            </a:r>
            <a:r>
              <a:rPr lang="en-GB" dirty="0" smtClean="0"/>
              <a:t>08.12.2021</a:t>
            </a:r>
            <a:endParaRPr lang="en-GB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 smtClean="0"/>
              <a:t>IAEA </a:t>
            </a:r>
            <a:r>
              <a:rPr lang="en-GB" smtClean="0"/>
              <a:t>support </a:t>
            </a:r>
            <a:r>
              <a:rPr lang="en-GB" smtClean="0"/>
              <a:t>expected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5228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51168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619</Words>
  <Application>Microsoft Office PowerPoint</Application>
  <PresentationFormat>Bildschirmpräsentation (16:9)</PresentationFormat>
  <Paragraphs>82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Progress and plans regarding the core segregation</vt:lpstr>
      <vt:lpstr>Preliminary work needed</vt:lpstr>
      <vt:lpstr>Toy model (Eiron) - 1 </vt:lpstr>
      <vt:lpstr>Toy model (Eiron) – 2, remaining issues</vt:lpstr>
      <vt:lpstr>Long term</vt:lpstr>
      <vt:lpstr>Upcomming events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656</cp:revision>
  <cp:lastPrinted>2014-10-16T14:51:28Z</cp:lastPrinted>
  <dcterms:created xsi:type="dcterms:W3CDTF">2019-10-05T18:10:40Z</dcterms:created>
  <dcterms:modified xsi:type="dcterms:W3CDTF">2021-11-10T12:06:47Z</dcterms:modified>
</cp:coreProperties>
</file>