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5" r:id="rId2"/>
    <p:sldId id="279" r:id="rId3"/>
    <p:sldId id="280" r:id="rId4"/>
    <p:sldId id="281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7" autoAdjust="0"/>
    <p:restoredTop sz="97461" autoAdjust="0"/>
  </p:normalViewPr>
  <p:slideViewPr>
    <p:cSldViewPr showGuides="1">
      <p:cViewPr>
        <p:scale>
          <a:sx n="66" d="100"/>
          <a:sy n="66" d="100"/>
        </p:scale>
        <p:origin x="874" y="648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2037" y="5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12424" y="6602437"/>
            <a:ext cx="2232248" cy="221109"/>
          </a:xfrm>
        </p:spPr>
        <p:txBody>
          <a:bodyPr/>
          <a:lstStyle/>
          <a:p>
            <a:r>
              <a:rPr lang="en-US" dirty="0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 dirty="0"/>
              <a:t> / 15</a:t>
            </a:r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00 Month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9" y="537344"/>
            <a:ext cx="11268817" cy="1883544"/>
          </a:xfrm>
        </p:spPr>
        <p:txBody>
          <a:bodyPr/>
          <a:lstStyle/>
          <a:p>
            <a:r>
              <a:rPr lang="en-GB" sz="2400" cap="none" dirty="0" smtClean="0"/>
              <a:t>LID </a:t>
            </a:r>
            <a:r>
              <a:rPr lang="en-GB" sz="2400" cap="none" dirty="0" smtClean="0"/>
              <a:t>hydrogen desorption dynamics</a:t>
            </a:r>
            <a:endParaRPr lang="en-US" sz="2400" cap="none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7" y="4437112"/>
            <a:ext cx="10728325" cy="516756"/>
          </a:xfrm>
        </p:spPr>
        <p:txBody>
          <a:bodyPr/>
          <a:lstStyle/>
          <a:p>
            <a:r>
              <a:rPr lang="en-US" cap="none" noProof="0" dirty="0" smtClean="0"/>
              <a:t>30.3.2020  </a:t>
            </a:r>
            <a:r>
              <a:rPr lang="en-US" cap="none" noProof="0" dirty="0" smtClean="0"/>
              <a:t>I  </a:t>
            </a:r>
            <a:r>
              <a:rPr lang="en-US" cap="none" noProof="0" dirty="0" err="1" smtClean="0"/>
              <a:t>Miroslaw</a:t>
            </a:r>
            <a:r>
              <a:rPr lang="en-US" cap="none" noProof="0" dirty="0" smtClean="0"/>
              <a:t> Zlobinski, </a:t>
            </a:r>
            <a:r>
              <a:rPr lang="en-US" cap="none" dirty="0" smtClean="0"/>
              <a:t>et </a:t>
            </a:r>
            <a:r>
              <a:rPr lang="en-US" cap="none" dirty="0" smtClean="0"/>
              <a:t>al.</a:t>
            </a:r>
            <a:endParaRPr lang="en-US" cap="non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836" y="2540637"/>
            <a:ext cx="10728325" cy="1680451"/>
          </a:xfrm>
        </p:spPr>
        <p:txBody>
          <a:bodyPr/>
          <a:lstStyle/>
          <a:p>
            <a:r>
              <a:rPr lang="en-GB" sz="2400" dirty="0" smtClean="0"/>
              <a:t>Spectroscopic Observations</a:t>
            </a:r>
            <a:endParaRPr lang="en-GB" sz="240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F7FD6BE-2AD6-4D5D-AF5C-37BA9885D0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6004143"/>
            <a:ext cx="564986" cy="564005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6095999" y="5898923"/>
            <a:ext cx="2560159" cy="766384"/>
            <a:chOff x="642938" y="191890"/>
            <a:chExt cx="13470681" cy="4032448"/>
          </a:xfrm>
        </p:grpSpPr>
        <p:sp>
          <p:nvSpPr>
            <p:cNvPr id="8" name="Rectangle 6"/>
            <p:cNvSpPr/>
            <p:nvPr userDrawn="1"/>
          </p:nvSpPr>
          <p:spPr bwMode="auto">
            <a:xfrm>
              <a:off x="642938" y="504480"/>
              <a:ext cx="13470681" cy="343217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 w="0">
                  <a:solidFill>
                    <a:schemeClr val="tx1"/>
                  </a:solidFill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7" descr="EUROfusion-white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8" y="191890"/>
              <a:ext cx="13163393" cy="4032448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4799856" y="5958956"/>
            <a:ext cx="936764" cy="648072"/>
            <a:chOff x="5220072" y="5733256"/>
            <a:chExt cx="936764" cy="648072"/>
          </a:xfrm>
        </p:grpSpPr>
        <p:sp>
          <p:nvSpPr>
            <p:cNvPr id="12" name="Rectangle 9"/>
            <p:cNvSpPr/>
            <p:nvPr/>
          </p:nvSpPr>
          <p:spPr bwMode="auto">
            <a:xfrm>
              <a:off x="5220072" y="5734477"/>
              <a:ext cx="936764" cy="646851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363"/>
            <a:stretch/>
          </p:blipFill>
          <p:spPr>
            <a:xfrm>
              <a:off x="5427877" y="5733256"/>
              <a:ext cx="668124" cy="648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3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191344" y="6268053"/>
            <a:ext cx="2837205" cy="419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64177" y="98719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Spectroscopic setup at TEXTOR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10244750" y="5873476"/>
            <a:ext cx="510152" cy="1576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6816080" y="5013176"/>
            <a:ext cx="1010968" cy="140086"/>
            <a:chOff x="7017416" y="4035851"/>
            <a:chExt cx="1010968" cy="140086"/>
          </a:xfrm>
        </p:grpSpPr>
        <p:sp>
          <p:nvSpPr>
            <p:cNvPr id="24" name="Gleichschenkliges Dreieck 23"/>
            <p:cNvSpPr/>
            <p:nvPr/>
          </p:nvSpPr>
          <p:spPr>
            <a:xfrm rot="5400000" flipV="1">
              <a:off x="7452857" y="3600410"/>
              <a:ext cx="140086" cy="1010968"/>
            </a:xfrm>
            <a:prstGeom prst="triangle">
              <a:avLst/>
            </a:prstGeom>
            <a:solidFill>
              <a:srgbClr val="0000FF">
                <a:alpha val="20000"/>
              </a:srgbClr>
            </a:solidFill>
            <a:ln w="0">
              <a:solidFill>
                <a:schemeClr val="tx1"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Gerade Verbindung 230"/>
            <p:cNvCxnSpPr>
              <a:stCxn id="24" idx="3"/>
            </p:cNvCxnSpPr>
            <p:nvPr/>
          </p:nvCxnSpPr>
          <p:spPr>
            <a:xfrm flipH="1">
              <a:off x="7017416" y="4105894"/>
              <a:ext cx="1010968" cy="0"/>
            </a:xfrm>
            <a:prstGeom prst="line">
              <a:avLst/>
            </a:prstGeom>
            <a:ln w="0">
              <a:solidFill>
                <a:schemeClr val="tx1"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25"/>
          <p:cNvGrpSpPr/>
          <p:nvPr/>
        </p:nvGrpSpPr>
        <p:grpSpPr>
          <a:xfrm>
            <a:off x="1777639" y="1038223"/>
            <a:ext cx="5376204" cy="5383213"/>
            <a:chOff x="1713563" y="782091"/>
            <a:chExt cx="5376203" cy="5383213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3563" y="782091"/>
              <a:ext cx="5376203" cy="5383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Ellipse 27"/>
            <p:cNvSpPr/>
            <p:nvPr/>
          </p:nvSpPr>
          <p:spPr>
            <a:xfrm rot="120000">
              <a:off x="5137968" y="5007680"/>
              <a:ext cx="170024" cy="36000"/>
            </a:xfrm>
            <a:prstGeom prst="ellipse">
              <a:avLst/>
            </a:prstGeom>
            <a:solidFill>
              <a:srgbClr val="00B0F0"/>
            </a:solidFill>
            <a:ln w="127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 rot="16200000">
              <a:off x="6660466" y="4802883"/>
              <a:ext cx="170024" cy="36000"/>
            </a:xfrm>
            <a:prstGeom prst="ellipse">
              <a:avLst/>
            </a:prstGeom>
            <a:solidFill>
              <a:srgbClr val="00B0F0"/>
            </a:solidFill>
            <a:ln w="127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Flussdiagramm: Daten 29"/>
          <p:cNvSpPr/>
          <p:nvPr/>
        </p:nvSpPr>
        <p:spPr>
          <a:xfrm rot="20700000">
            <a:off x="7466540" y="4072512"/>
            <a:ext cx="311141" cy="283934"/>
          </a:xfrm>
          <a:prstGeom prst="flowChartInputOutput">
            <a:avLst/>
          </a:prstGeom>
          <a:pattFill prst="narVert">
            <a:fgClr>
              <a:schemeClr val="bg1"/>
            </a:fgClr>
            <a:bgClr>
              <a:schemeClr val="tx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2824467" y="3886183"/>
            <a:ext cx="1590628" cy="1590628"/>
          </a:xfrm>
          <a:prstGeom prst="ellipse">
            <a:avLst/>
          </a:prstGeom>
          <a:gradFill flip="none" rotWithShape="1">
            <a:gsLst>
              <a:gs pos="71000">
                <a:schemeClr val="bg1">
                  <a:lumMod val="0"/>
                  <a:lumOff val="100000"/>
                  <a:alpha val="0"/>
                </a:schemeClr>
              </a:gs>
              <a:gs pos="51000">
                <a:srgbClr val="CC00FF">
                  <a:alpha val="0"/>
                  <a:lumMod val="2000"/>
                  <a:lumOff val="98000"/>
                </a:srgbClr>
              </a:gs>
              <a:gs pos="67000">
                <a:srgbClr val="7030A0">
                  <a:alpha val="74000"/>
                </a:srgbClr>
              </a:gs>
              <a:gs pos="65000">
                <a:srgbClr val="FF00FF">
                  <a:lumMod val="100000"/>
                  <a:alpha val="22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2870268" y="3931509"/>
            <a:ext cx="1494442" cy="1494442"/>
          </a:xfrm>
          <a:prstGeom prst="ellipse">
            <a:avLst/>
          </a:prstGeom>
          <a:ln w="127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683748" y="948829"/>
            <a:ext cx="1747243" cy="892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Geschweifte Klammer links 33"/>
          <p:cNvSpPr/>
          <p:nvPr/>
        </p:nvSpPr>
        <p:spPr>
          <a:xfrm rot="10391430" flipH="1">
            <a:off x="2876360" y="2070286"/>
            <a:ext cx="288032" cy="141301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523788" y="2671270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920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Geschweifte Klammer links 35"/>
          <p:cNvSpPr/>
          <p:nvPr/>
        </p:nvSpPr>
        <p:spPr>
          <a:xfrm rot="21184251" flipH="1">
            <a:off x="3437320" y="2004342"/>
            <a:ext cx="288032" cy="1763087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654219" y="2721120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1140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632287" y="3273185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100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Gerade Verbindung mit Pfeil 38"/>
          <p:cNvCxnSpPr/>
          <p:nvPr/>
        </p:nvCxnSpPr>
        <p:spPr>
          <a:xfrm flipV="1">
            <a:off x="2978451" y="3347950"/>
            <a:ext cx="297093" cy="36004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arrow" w="sm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1475275" y="1548528"/>
            <a:ext cx="15760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and observation </a:t>
            </a:r>
            <a:r>
              <a:rPr lang="en-GB" sz="1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sytem</a:t>
            </a:r>
            <a:r>
              <a:rPr lang="en-GB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n-GB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(CLIO)</a:t>
            </a:r>
            <a:endParaRPr lang="en-GB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H="1">
            <a:off x="3430989" y="3283949"/>
            <a:ext cx="323706" cy="3923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arrow" w="sm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2" name="Geschweifte Klammer links 41"/>
          <p:cNvSpPr/>
          <p:nvPr/>
        </p:nvSpPr>
        <p:spPr>
          <a:xfrm rot="523118" flipH="1">
            <a:off x="3901633" y="3293060"/>
            <a:ext cx="251686" cy="55032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095130" y="3482927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400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4305113" y="3717607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liner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(r=550)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Gleichschenkliges Dreieck 44"/>
          <p:cNvSpPr/>
          <p:nvPr/>
        </p:nvSpPr>
        <p:spPr>
          <a:xfrm rot="11228787">
            <a:off x="3686436" y="3112639"/>
            <a:ext cx="133211" cy="2358758"/>
          </a:xfrm>
          <a:prstGeom prst="triangle">
            <a:avLst/>
          </a:prstGeom>
          <a:solidFill>
            <a:srgbClr val="0000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uppieren 45"/>
          <p:cNvGrpSpPr/>
          <p:nvPr/>
        </p:nvGrpSpPr>
        <p:grpSpPr>
          <a:xfrm>
            <a:off x="3430989" y="1623053"/>
            <a:ext cx="173354" cy="173353"/>
            <a:chOff x="3318526" y="1537956"/>
            <a:chExt cx="173354" cy="173354"/>
          </a:xfrm>
        </p:grpSpPr>
        <p:sp>
          <p:nvSpPr>
            <p:cNvPr id="47" name="Rechteck 46"/>
            <p:cNvSpPr/>
            <p:nvPr/>
          </p:nvSpPr>
          <p:spPr>
            <a:xfrm>
              <a:off x="3318526" y="1537956"/>
              <a:ext cx="173354" cy="173354"/>
            </a:xfrm>
            <a:prstGeom prst="rect">
              <a:avLst/>
            </a:prstGeom>
            <a:pattFill prst="trellis">
              <a:fgClr>
                <a:schemeClr val="tx1"/>
              </a:fgClr>
              <a:bgClr>
                <a:srgbClr val="FFFF00"/>
              </a:bgClr>
            </a:patt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Ellipse 47"/>
            <p:cNvSpPr/>
            <p:nvPr/>
          </p:nvSpPr>
          <p:spPr>
            <a:xfrm>
              <a:off x="3342213" y="1560195"/>
              <a:ext cx="125980" cy="125978"/>
            </a:xfrm>
            <a:prstGeom prst="ellipse">
              <a:avLst/>
            </a:prstGeom>
            <a:solidFill>
              <a:schemeClr val="tx1">
                <a:alpha val="70000"/>
              </a:scheme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488" y="1252444"/>
            <a:ext cx="807094" cy="76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feld 49"/>
          <p:cNvSpPr txBox="1"/>
          <p:nvPr/>
        </p:nvSpPr>
        <p:spPr>
          <a:xfrm>
            <a:off x="1475827" y="1546955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coaxial laser injection</a:t>
            </a:r>
            <a:br>
              <a:rPr lang="en-GB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GB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Gleichschenkliges Dreieck 50"/>
          <p:cNvSpPr/>
          <p:nvPr/>
        </p:nvSpPr>
        <p:spPr>
          <a:xfrm rot="-420000">
            <a:off x="3268346" y="1844205"/>
            <a:ext cx="260186" cy="3614561"/>
          </a:xfrm>
          <a:prstGeom prst="triangle">
            <a:avLst/>
          </a:prstGeom>
          <a:solidFill>
            <a:srgbClr val="00FF00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321566" y="5300673"/>
            <a:ext cx="18865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14 bit digital VIS camera</a:t>
            </a:r>
            <a:br>
              <a:rPr lang="en-GB" sz="1000" b="1" dirty="0" smtClean="0">
                <a:latin typeface="Arial" pitchFamily="34" charset="0"/>
                <a:cs typeface="Arial" pitchFamily="34" charset="0"/>
              </a:rPr>
            </a:b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100 Hz, 0.3 </a:t>
            </a:r>
            <a:r>
              <a:rPr lang="en-GB" sz="1000" b="1" dirty="0" err="1" smtClean="0">
                <a:latin typeface="Arial" pitchFamily="34" charset="0"/>
                <a:cs typeface="Arial" pitchFamily="34" charset="0"/>
              </a:rPr>
              <a:t>Mpixel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synchronized with laser,</a:t>
            </a:r>
          </a:p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GB" sz="1000" b="1" dirty="0" err="1" smtClean="0">
                <a:latin typeface="Arial" pitchFamily="34" charset="0"/>
                <a:cs typeface="Arial" pitchFamily="34" charset="0"/>
              </a:rPr>
              <a:t>gateable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image intensifier (10 ns – 60 s)</a:t>
            </a:r>
          </a:p>
        </p:txBody>
      </p:sp>
      <p:sp>
        <p:nvSpPr>
          <p:cNvPr id="53" name="Text Box 182"/>
          <p:cNvSpPr txBox="1">
            <a:spLocks noChangeArrowheads="1"/>
          </p:cNvSpPr>
          <p:nvPr/>
        </p:nvSpPr>
        <p:spPr bwMode="auto">
          <a:xfrm>
            <a:off x="4785308" y="3886187"/>
            <a:ext cx="11761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LCFS (r=460) </a:t>
            </a:r>
            <a:endParaRPr lang="de-DE" sz="1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Gerade Verbindung 265"/>
          <p:cNvCxnSpPr/>
          <p:nvPr/>
        </p:nvCxnSpPr>
        <p:spPr>
          <a:xfrm flipV="1">
            <a:off x="4027475" y="3844598"/>
            <a:ext cx="340998" cy="4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3" descr="C:\Documents and Settings\zlobinski\Local Settings\Temporary Internet Files\Content.IE5\9VOEPNX4\MC900339832[1].wmf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9"/>
          <a:stretch/>
        </p:blipFill>
        <p:spPr bwMode="auto">
          <a:xfrm rot="16500000">
            <a:off x="3670124" y="1419800"/>
            <a:ext cx="630986" cy="484060"/>
          </a:xfrm>
          <a:prstGeom prst="rect">
            <a:avLst/>
          </a:prstGeom>
          <a:noFill/>
        </p:spPr>
      </p:pic>
      <p:sp>
        <p:nvSpPr>
          <p:cNvPr id="56" name="Gleichschenkliges Dreieck 55"/>
          <p:cNvSpPr/>
          <p:nvPr/>
        </p:nvSpPr>
        <p:spPr>
          <a:xfrm rot="11228787" flipV="1">
            <a:off x="3868458" y="2530031"/>
            <a:ext cx="140086" cy="595245"/>
          </a:xfrm>
          <a:prstGeom prst="triangle">
            <a:avLst/>
          </a:prstGeom>
          <a:solidFill>
            <a:srgbClr val="0000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Ellipse 56"/>
          <p:cNvSpPr/>
          <p:nvPr/>
        </p:nvSpPr>
        <p:spPr>
          <a:xfrm rot="420000">
            <a:off x="3819259" y="3104366"/>
            <a:ext cx="170024" cy="36000"/>
          </a:xfrm>
          <a:prstGeom prst="ellipse">
            <a:avLst/>
          </a:prstGeom>
          <a:solidFill>
            <a:srgbClr val="FFFF00"/>
          </a:solidFill>
          <a:ln w="12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uppieren 57"/>
          <p:cNvGrpSpPr/>
          <p:nvPr/>
        </p:nvGrpSpPr>
        <p:grpSpPr>
          <a:xfrm>
            <a:off x="3609664" y="2118478"/>
            <a:ext cx="686835" cy="194457"/>
            <a:chOff x="3545588" y="1862346"/>
            <a:chExt cx="686835" cy="194457"/>
          </a:xfrm>
        </p:grpSpPr>
        <p:sp>
          <p:nvSpPr>
            <p:cNvPr id="59" name="Rechteck 58"/>
            <p:cNvSpPr/>
            <p:nvPr/>
          </p:nvSpPr>
          <p:spPr>
            <a:xfrm rot="3120000">
              <a:off x="3962916" y="1789328"/>
              <a:ext cx="45719" cy="3948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0" name="Gruppieren 59"/>
            <p:cNvGrpSpPr/>
            <p:nvPr/>
          </p:nvGrpSpPr>
          <p:grpSpPr>
            <a:xfrm>
              <a:off x="3545588" y="1862346"/>
              <a:ext cx="686835" cy="194457"/>
              <a:chOff x="3545588" y="1862346"/>
              <a:chExt cx="686835" cy="194457"/>
            </a:xfrm>
          </p:grpSpPr>
          <p:sp>
            <p:nvSpPr>
              <p:cNvPr id="61" name="Gleichschenkliges Dreieck 60"/>
              <p:cNvSpPr/>
              <p:nvPr/>
            </p:nvSpPr>
            <p:spPr>
              <a:xfrm rot="5820000" flipV="1">
                <a:off x="3864758" y="1689137"/>
                <a:ext cx="140086" cy="595245"/>
              </a:xfrm>
              <a:prstGeom prst="triangle">
                <a:avLst/>
              </a:prstGeom>
              <a:solidFill>
                <a:srgbClr val="0000FF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hteck 61"/>
              <p:cNvSpPr/>
              <p:nvPr/>
            </p:nvSpPr>
            <p:spPr>
              <a:xfrm rot="4505894">
                <a:off x="3678886" y="1771467"/>
                <a:ext cx="128265" cy="394861"/>
              </a:xfrm>
              <a:prstGeom prst="rect">
                <a:avLst/>
              </a:prstGeom>
              <a:solidFill>
                <a:schemeClr val="bg1"/>
              </a:solidFill>
              <a:ln w="127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Rechteck 62"/>
              <p:cNvSpPr/>
              <p:nvPr/>
            </p:nvSpPr>
            <p:spPr>
              <a:xfrm rot="3120000">
                <a:off x="3856210" y="1729048"/>
                <a:ext cx="128265" cy="394861"/>
              </a:xfrm>
              <a:prstGeom prst="rect">
                <a:avLst/>
              </a:prstGeom>
              <a:solidFill>
                <a:schemeClr val="bg1"/>
              </a:solidFill>
              <a:ln w="127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4" name="Gleichschenkliges Dreieck 63"/>
          <p:cNvSpPr/>
          <p:nvPr/>
        </p:nvSpPr>
        <p:spPr>
          <a:xfrm rot="420000" flipV="1">
            <a:off x="3938156" y="1960057"/>
            <a:ext cx="140086" cy="595245"/>
          </a:xfrm>
          <a:prstGeom prst="triangle">
            <a:avLst/>
          </a:prstGeom>
          <a:solidFill>
            <a:srgbClr val="0000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5" name="Gruppieren 64"/>
          <p:cNvGrpSpPr/>
          <p:nvPr/>
        </p:nvGrpSpPr>
        <p:grpSpPr>
          <a:xfrm>
            <a:off x="4292749" y="2105073"/>
            <a:ext cx="256484" cy="378250"/>
            <a:chOff x="4255343" y="1848943"/>
            <a:chExt cx="256484" cy="378250"/>
          </a:xfrm>
        </p:grpSpPr>
        <p:sp>
          <p:nvSpPr>
            <p:cNvPr id="66" name="Zylinder 65"/>
            <p:cNvSpPr/>
            <p:nvPr/>
          </p:nvSpPr>
          <p:spPr>
            <a:xfrm rot="16500000">
              <a:off x="4278715" y="1994082"/>
              <a:ext cx="365577" cy="100646"/>
            </a:xfrm>
            <a:prstGeom prst="can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0800000" scaled="0"/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Zylinder 66"/>
            <p:cNvSpPr/>
            <p:nvPr/>
          </p:nvSpPr>
          <p:spPr>
            <a:xfrm rot="16500000">
              <a:off x="4200640" y="1986461"/>
              <a:ext cx="365577" cy="100646"/>
            </a:xfrm>
            <a:prstGeom prst="can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0" scaled="0"/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Zylinder 67"/>
            <p:cNvSpPr/>
            <p:nvPr/>
          </p:nvSpPr>
          <p:spPr>
            <a:xfrm rot="16500000">
              <a:off x="4122877" y="1981409"/>
              <a:ext cx="365577" cy="100646"/>
            </a:xfrm>
            <a:prstGeom prst="can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0800000" scaled="0"/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Textfeld 68"/>
          <p:cNvSpPr txBox="1"/>
          <p:nvPr/>
        </p:nvSpPr>
        <p:spPr>
          <a:xfrm>
            <a:off x="630465" y="793768"/>
            <a:ext cx="247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u="sng" dirty="0" smtClean="0">
                <a:latin typeface="Arial" pitchFamily="34" charset="0"/>
                <a:cs typeface="Arial" pitchFamily="34" charset="0"/>
              </a:rPr>
              <a:t>coaxial observation (CO)</a:t>
            </a:r>
            <a:br>
              <a:rPr lang="en-GB" sz="1000" b="1" u="sng" dirty="0" smtClean="0">
                <a:latin typeface="Arial" pitchFamily="34" charset="0"/>
                <a:cs typeface="Arial" pitchFamily="34" charset="0"/>
              </a:rPr>
            </a:b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fibre to hi-resolution spectrometer</a:t>
            </a:r>
          </a:p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(5-15 pm), 2 Hz, range: 363-715 nm</a:t>
            </a:r>
            <a:br>
              <a:rPr lang="en-GB" sz="1000" b="1" dirty="0" smtClean="0">
                <a:latin typeface="Arial" pitchFamily="34" charset="0"/>
                <a:cs typeface="Arial" pitchFamily="34" charset="0"/>
              </a:rPr>
            </a:b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synchronized with laser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4002326" y="2569895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CaF</a:t>
            </a:r>
            <a:r>
              <a:rPr lang="de-DE" sz="1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de-DE" sz="1000" dirty="0" smtClean="0">
                <a:latin typeface="Arial" pitchFamily="34" charset="0"/>
                <a:cs typeface="Arial" pitchFamily="34" charset="0"/>
              </a:rPr>
            </a:b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lenses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" name="Gruppieren 70"/>
          <p:cNvGrpSpPr/>
          <p:nvPr/>
        </p:nvGrpSpPr>
        <p:grpSpPr>
          <a:xfrm rot="21233884">
            <a:off x="7792950" y="4875617"/>
            <a:ext cx="256251" cy="380141"/>
            <a:chOff x="4255576" y="1847052"/>
            <a:chExt cx="256251" cy="380141"/>
          </a:xfrm>
        </p:grpSpPr>
        <p:sp>
          <p:nvSpPr>
            <p:cNvPr id="72" name="Zylinder 71"/>
            <p:cNvSpPr/>
            <p:nvPr/>
          </p:nvSpPr>
          <p:spPr>
            <a:xfrm rot="16500000">
              <a:off x="4278715" y="1994082"/>
              <a:ext cx="365577" cy="100646"/>
            </a:xfrm>
            <a:prstGeom prst="can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0800000" scaled="0"/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Zylinder 72"/>
            <p:cNvSpPr/>
            <p:nvPr/>
          </p:nvSpPr>
          <p:spPr>
            <a:xfrm rot="16500000">
              <a:off x="4200640" y="1986461"/>
              <a:ext cx="365577" cy="100646"/>
            </a:xfrm>
            <a:prstGeom prst="can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0" scaled="0"/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Zylinder 73"/>
            <p:cNvSpPr/>
            <p:nvPr/>
          </p:nvSpPr>
          <p:spPr>
            <a:xfrm rot="16500000">
              <a:off x="4123110" y="1979518"/>
              <a:ext cx="365577" cy="100646"/>
            </a:xfrm>
            <a:prstGeom prst="can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0800000" scaled="0"/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Ellipse 74"/>
          <p:cNvSpPr/>
          <p:nvPr/>
        </p:nvSpPr>
        <p:spPr>
          <a:xfrm rot="420000">
            <a:off x="3889699" y="2523668"/>
            <a:ext cx="170024" cy="36000"/>
          </a:xfrm>
          <a:prstGeom prst="ellipse">
            <a:avLst/>
          </a:prstGeom>
          <a:solidFill>
            <a:srgbClr val="FFFF00"/>
          </a:solidFill>
          <a:ln w="12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819653" y="3737691"/>
            <a:ext cx="1460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="1" dirty="0" err="1" smtClean="0">
                <a:latin typeface="Arial" pitchFamily="34" charset="0"/>
                <a:cs typeface="Arial" pitchFamily="34" charset="0"/>
              </a:rPr>
              <a:t>path</a:t>
            </a:r>
            <a:r>
              <a:rPr lang="de-DE" sz="10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1000" b="1" dirty="0" err="1" smtClean="0">
                <a:latin typeface="Arial" pitchFamily="34" charset="0"/>
                <a:cs typeface="Arial" pitchFamily="34" charset="0"/>
              </a:rPr>
              <a:t>vacuum</a:t>
            </a:r>
            <a:r>
              <a:rPr lang="de-DE" sz="1000" b="1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de-DE" sz="1000" b="1" dirty="0" smtClean="0">
                <a:latin typeface="Arial" pitchFamily="34" charset="0"/>
                <a:cs typeface="Arial" pitchFamily="34" charset="0"/>
              </a:rPr>
            </a:br>
            <a:r>
              <a:rPr lang="de-DE" sz="1000" b="1" dirty="0" smtClean="0">
                <a:latin typeface="Arial" pitchFamily="34" charset="0"/>
                <a:cs typeface="Arial" pitchFamily="34" charset="0"/>
              </a:rPr>
              <a:t>2200 mm</a:t>
            </a:r>
            <a:endParaRPr lang="en-GB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Gerade Verbindung 293"/>
          <p:cNvCxnSpPr>
            <a:stCxn id="102" idx="2"/>
          </p:cNvCxnSpPr>
          <p:nvPr/>
        </p:nvCxnSpPr>
        <p:spPr>
          <a:xfrm flipV="1">
            <a:off x="2381766" y="2079215"/>
            <a:ext cx="537905" cy="78792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Text Box 182"/>
          <p:cNvSpPr txBox="1">
            <a:spLocks noChangeArrowheads="1"/>
          </p:cNvSpPr>
          <p:nvPr/>
        </p:nvSpPr>
        <p:spPr bwMode="auto">
          <a:xfrm>
            <a:off x="5110575" y="4121667"/>
            <a:ext cx="150704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SOL (r&gt;460)</a:t>
            </a:r>
            <a:endParaRPr lang="de-DE" sz="1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Gerade Verbindung 295"/>
          <p:cNvCxnSpPr/>
          <p:nvPr/>
        </p:nvCxnSpPr>
        <p:spPr>
          <a:xfrm flipV="1">
            <a:off x="4363602" y="4292019"/>
            <a:ext cx="830161" cy="17598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Bogen 79"/>
          <p:cNvSpPr/>
          <p:nvPr/>
        </p:nvSpPr>
        <p:spPr>
          <a:xfrm rot="19958529">
            <a:off x="3015499" y="4096339"/>
            <a:ext cx="1122725" cy="1122724"/>
          </a:xfrm>
          <a:prstGeom prst="arc">
            <a:avLst>
              <a:gd name="adj1" fmla="val 18094470"/>
              <a:gd name="adj2" fmla="val 19019899"/>
            </a:avLst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Bogen 80"/>
          <p:cNvSpPr/>
          <p:nvPr/>
        </p:nvSpPr>
        <p:spPr>
          <a:xfrm rot="19958529">
            <a:off x="3017403" y="4121699"/>
            <a:ext cx="1122725" cy="1122724"/>
          </a:xfrm>
          <a:prstGeom prst="arc">
            <a:avLst>
              <a:gd name="adj1" fmla="val 17115925"/>
              <a:gd name="adj2" fmla="val 18088516"/>
            </a:avLst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3492728" y="4128606"/>
            <a:ext cx="12685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7°</a:t>
            </a:r>
            <a:endParaRPr lang="en-GB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4607506" y="2636052"/>
            <a:ext cx="1735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neutral density and spectral filters</a:t>
            </a:r>
          </a:p>
        </p:txBody>
      </p:sp>
      <p:cxnSp>
        <p:nvCxnSpPr>
          <p:cNvPr id="84" name="Gerade Verbindung 300"/>
          <p:cNvCxnSpPr/>
          <p:nvPr/>
        </p:nvCxnSpPr>
        <p:spPr>
          <a:xfrm flipV="1">
            <a:off x="4176815" y="4035650"/>
            <a:ext cx="648237" cy="13668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301"/>
          <p:cNvCxnSpPr/>
          <p:nvPr/>
        </p:nvCxnSpPr>
        <p:spPr>
          <a:xfrm>
            <a:off x="889119" y="2101383"/>
            <a:ext cx="0" cy="424804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4456177" y="4694585"/>
            <a:ext cx="6367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 (r=470)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1835385" y="465770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toroidal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000" dirty="0" smtClean="0">
                <a:latin typeface="Arial" pitchFamily="34" charset="0"/>
                <a:cs typeface="Arial" pitchFamily="34" charset="0"/>
              </a:rPr>
            </a:b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field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coil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8" name="Gerade Verbindung 304"/>
          <p:cNvCxnSpPr/>
          <p:nvPr/>
        </p:nvCxnSpPr>
        <p:spPr>
          <a:xfrm flipH="1">
            <a:off x="2529147" y="5211818"/>
            <a:ext cx="488300" cy="185909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305"/>
          <p:cNvCxnSpPr/>
          <p:nvPr/>
        </p:nvCxnSpPr>
        <p:spPr>
          <a:xfrm flipV="1">
            <a:off x="2816186" y="5461408"/>
            <a:ext cx="739771" cy="97837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Textfeld 89"/>
          <p:cNvSpPr txBox="1"/>
          <p:nvPr/>
        </p:nvSpPr>
        <p:spPr>
          <a:xfrm>
            <a:off x="1395715" y="447722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HFS</a:t>
            </a:r>
            <a:endParaRPr lang="en-GB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6051628" y="449727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LFS</a:t>
            </a:r>
            <a:endParaRPr lang="en-GB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7340227" y="3220180"/>
            <a:ext cx="18865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u="sng" dirty="0" smtClean="0">
                <a:latin typeface="Arial" pitchFamily="34" charset="0"/>
                <a:cs typeface="Arial" pitchFamily="34" charset="0"/>
              </a:rPr>
              <a:t>horizontal observation (HO)</a:t>
            </a:r>
          </a:p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   integrating spectrometers</a:t>
            </a:r>
          </a:p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GB" sz="1000" b="1" dirty="0" err="1" smtClean="0">
                <a:latin typeface="Arial" pitchFamily="34" charset="0"/>
                <a:cs typeface="Arial" pitchFamily="34" charset="0"/>
              </a:rPr>
              <a:t>polychromator</a:t>
            </a:r>
            <a:endParaRPr lang="en-GB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632305" y="6423410"/>
            <a:ext cx="494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 = 0</a:t>
            </a:r>
            <a:endParaRPr lang="en-GB" sz="1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3352786" y="6441733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 = 1750</a:t>
            </a:r>
            <a:endParaRPr lang="en-GB" sz="1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5" name="Gerade Verbindung 311"/>
          <p:cNvCxnSpPr>
            <a:stCxn id="31" idx="0"/>
          </p:cNvCxnSpPr>
          <p:nvPr/>
        </p:nvCxnSpPr>
        <p:spPr>
          <a:xfrm>
            <a:off x="3619781" y="3886183"/>
            <a:ext cx="0" cy="162414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feld 95"/>
          <p:cNvSpPr txBox="1"/>
          <p:nvPr/>
        </p:nvSpPr>
        <p:spPr>
          <a:xfrm>
            <a:off x="1760213" y="5501544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(r=477)</a:t>
            </a:r>
            <a:endParaRPr lang="en-GB" sz="1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2619851" y="3036816"/>
            <a:ext cx="503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PK16</a:t>
            </a:r>
            <a:endParaRPr lang="en-GB" sz="1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4010359" y="3184470"/>
            <a:ext cx="503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PK27</a:t>
            </a:r>
            <a:endParaRPr lang="en-GB" sz="1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4080829" y="6144943"/>
            <a:ext cx="503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PK14</a:t>
            </a:r>
            <a:endParaRPr lang="en-GB" sz="1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4761430" y="5968522"/>
            <a:ext cx="503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PK21</a:t>
            </a:r>
            <a:endParaRPr lang="en-GB" sz="1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1" name="Gerade Verbindung 317"/>
          <p:cNvCxnSpPr/>
          <p:nvPr/>
        </p:nvCxnSpPr>
        <p:spPr>
          <a:xfrm flipH="1">
            <a:off x="2168754" y="5028156"/>
            <a:ext cx="640427" cy="277329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eschweifte Klammer links 101"/>
          <p:cNvSpPr/>
          <p:nvPr/>
        </p:nvSpPr>
        <p:spPr>
          <a:xfrm rot="10391430" flipH="1">
            <a:off x="2298072" y="2162987"/>
            <a:ext cx="288032" cy="342962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" name="Gerade Verbindung 319"/>
          <p:cNvCxnSpPr/>
          <p:nvPr/>
        </p:nvCxnSpPr>
        <p:spPr>
          <a:xfrm flipH="1">
            <a:off x="3106361" y="5464401"/>
            <a:ext cx="472440" cy="25336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320"/>
          <p:cNvCxnSpPr/>
          <p:nvPr/>
        </p:nvCxnSpPr>
        <p:spPr>
          <a:xfrm flipH="1">
            <a:off x="7352010" y="4990604"/>
            <a:ext cx="83046" cy="830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krümmte Verbindung 321"/>
          <p:cNvCxnSpPr/>
          <p:nvPr/>
        </p:nvCxnSpPr>
        <p:spPr>
          <a:xfrm rot="5400000" flipH="1" flipV="1">
            <a:off x="6964137" y="4091903"/>
            <a:ext cx="1027667" cy="146828"/>
          </a:xfrm>
          <a:prstGeom prst="curvedConnector3">
            <a:avLst>
              <a:gd name="adj1" fmla="val 99029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Gleichschenkliges Dreieck 105"/>
          <p:cNvSpPr/>
          <p:nvPr/>
        </p:nvSpPr>
        <p:spPr>
          <a:xfrm flipV="1">
            <a:off x="7317754" y="4678730"/>
            <a:ext cx="113493" cy="365218"/>
          </a:xfrm>
          <a:prstGeom prst="triangle">
            <a:avLst/>
          </a:prstGeom>
          <a:solidFill>
            <a:srgbClr val="0000FF">
              <a:alpha val="20000"/>
            </a:srgbClr>
          </a:solidFill>
          <a:ln w="0">
            <a:solidFill>
              <a:schemeClr val="tx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Gekrümmte Verbindung 323"/>
          <p:cNvCxnSpPr/>
          <p:nvPr/>
        </p:nvCxnSpPr>
        <p:spPr>
          <a:xfrm rot="5400000" flipH="1" flipV="1">
            <a:off x="6841032" y="3970257"/>
            <a:ext cx="1205135" cy="211809"/>
          </a:xfrm>
          <a:prstGeom prst="curvedConnector3">
            <a:avLst>
              <a:gd name="adj1" fmla="val 100325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324"/>
          <p:cNvCxnSpPr/>
          <p:nvPr/>
        </p:nvCxnSpPr>
        <p:spPr>
          <a:xfrm flipH="1">
            <a:off x="7570364" y="4991975"/>
            <a:ext cx="83046" cy="830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Gleichschenkliges Dreieck 108"/>
          <p:cNvSpPr/>
          <p:nvPr/>
        </p:nvSpPr>
        <p:spPr>
          <a:xfrm flipV="1">
            <a:off x="7549506" y="4225405"/>
            <a:ext cx="110906" cy="823725"/>
          </a:xfrm>
          <a:prstGeom prst="triangle">
            <a:avLst/>
          </a:prstGeom>
          <a:solidFill>
            <a:srgbClr val="0000FF">
              <a:alpha val="20000"/>
            </a:srgbClr>
          </a:solidFill>
          <a:ln w="0">
            <a:solidFill>
              <a:schemeClr val="tx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hteck 109"/>
          <p:cNvSpPr/>
          <p:nvPr/>
        </p:nvSpPr>
        <p:spPr>
          <a:xfrm>
            <a:off x="7549478" y="4172334"/>
            <a:ext cx="542981" cy="119683"/>
          </a:xfrm>
          <a:prstGeom prst="rect">
            <a:avLst/>
          </a:prstGeom>
          <a:gradFill>
            <a:gsLst>
              <a:gs pos="0">
                <a:srgbClr val="FF3399">
                  <a:alpha val="80000"/>
                </a:srgbClr>
              </a:gs>
              <a:gs pos="25000">
                <a:srgbClr val="FF6633">
                  <a:alpha val="80000"/>
                </a:srgbClr>
              </a:gs>
              <a:gs pos="50000">
                <a:srgbClr val="FFFF00">
                  <a:alpha val="80000"/>
                </a:srgbClr>
              </a:gs>
              <a:gs pos="75000">
                <a:srgbClr val="01A78F">
                  <a:alpha val="80000"/>
                </a:srgbClr>
              </a:gs>
              <a:gs pos="100000">
                <a:srgbClr val="3366FF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7732420" y="4350042"/>
            <a:ext cx="1475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spatially resolving spectrometer</a:t>
            </a:r>
          </a:p>
        </p:txBody>
      </p:sp>
      <p:grpSp>
        <p:nvGrpSpPr>
          <p:cNvPr id="112" name="Gruppieren 111"/>
          <p:cNvGrpSpPr/>
          <p:nvPr/>
        </p:nvGrpSpPr>
        <p:grpSpPr>
          <a:xfrm>
            <a:off x="8056247" y="4747960"/>
            <a:ext cx="630986" cy="484060"/>
            <a:chOff x="7992172" y="4491831"/>
            <a:chExt cx="630986" cy="484060"/>
          </a:xfrm>
        </p:grpSpPr>
        <p:pic>
          <p:nvPicPr>
            <p:cNvPr id="113" name="Picture 3" descr="C:\Documents and Settings\zlobinski\Local Settings\Temporary Internet Files\Content.IE5\9VOEPNX4\MC900339832[1].wm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39"/>
            <a:stretch/>
          </p:blipFill>
          <p:spPr bwMode="auto">
            <a:xfrm>
              <a:off x="7992172" y="4491831"/>
              <a:ext cx="630986" cy="484060"/>
            </a:xfrm>
            <a:prstGeom prst="rect">
              <a:avLst/>
            </a:prstGeom>
            <a:noFill/>
          </p:spPr>
        </p:pic>
        <p:sp>
          <p:nvSpPr>
            <p:cNvPr id="114" name="Textfeld 113"/>
            <p:cNvSpPr txBox="1"/>
            <p:nvPr/>
          </p:nvSpPr>
          <p:spPr>
            <a:xfrm>
              <a:off x="8267263" y="4755623"/>
              <a:ext cx="230505" cy="1538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10b</a:t>
              </a:r>
              <a:endParaRPr lang="en-GB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Gruppieren 114"/>
          <p:cNvGrpSpPr/>
          <p:nvPr/>
        </p:nvGrpSpPr>
        <p:grpSpPr>
          <a:xfrm>
            <a:off x="8035381" y="3905224"/>
            <a:ext cx="630986" cy="484060"/>
            <a:chOff x="7971305" y="3649095"/>
            <a:chExt cx="630986" cy="484060"/>
          </a:xfrm>
        </p:grpSpPr>
        <p:pic>
          <p:nvPicPr>
            <p:cNvPr id="116" name="Picture 3" descr="C:\Documents and Settings\zlobinski\Local Settings\Temporary Internet Files\Content.IE5\9VOEPNX4\MC900339832[1].wm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39"/>
            <a:stretch/>
          </p:blipFill>
          <p:spPr bwMode="auto">
            <a:xfrm>
              <a:off x="7971305" y="3649095"/>
              <a:ext cx="630986" cy="484060"/>
            </a:xfrm>
            <a:prstGeom prst="rect">
              <a:avLst/>
            </a:prstGeom>
            <a:noFill/>
          </p:spPr>
        </p:pic>
        <p:sp>
          <p:nvSpPr>
            <p:cNvPr id="117" name="Textfeld 116"/>
            <p:cNvSpPr txBox="1"/>
            <p:nvPr/>
          </p:nvSpPr>
          <p:spPr>
            <a:xfrm>
              <a:off x="8245489" y="3910491"/>
              <a:ext cx="230505" cy="1538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GB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8" name="Gruppieren 117"/>
          <p:cNvGrpSpPr/>
          <p:nvPr/>
        </p:nvGrpSpPr>
        <p:grpSpPr>
          <a:xfrm>
            <a:off x="4574849" y="2010432"/>
            <a:ext cx="630986" cy="484060"/>
            <a:chOff x="4510774" y="1754303"/>
            <a:chExt cx="630986" cy="484060"/>
          </a:xfrm>
        </p:grpSpPr>
        <p:pic>
          <p:nvPicPr>
            <p:cNvPr id="119" name="Picture 3" descr="C:\Documents and Settings\zlobinski\Local Settings\Temporary Internet Files\Content.IE5\9VOEPNX4\MC900339832[1].wm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39"/>
            <a:stretch/>
          </p:blipFill>
          <p:spPr bwMode="auto">
            <a:xfrm rot="420000">
              <a:off x="4510774" y="1754303"/>
              <a:ext cx="630986" cy="484060"/>
            </a:xfrm>
            <a:prstGeom prst="rect">
              <a:avLst/>
            </a:prstGeom>
            <a:noFill/>
          </p:spPr>
        </p:pic>
        <p:sp>
          <p:nvSpPr>
            <p:cNvPr id="120" name="Textfeld 119"/>
            <p:cNvSpPr txBox="1"/>
            <p:nvPr/>
          </p:nvSpPr>
          <p:spPr>
            <a:xfrm rot="420000">
              <a:off x="4765813" y="2017401"/>
              <a:ext cx="230505" cy="1538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GB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1" name="Textfeld 120"/>
          <p:cNvSpPr txBox="1"/>
          <p:nvPr/>
        </p:nvSpPr>
        <p:spPr>
          <a:xfrm>
            <a:off x="3639913" y="4117466"/>
            <a:ext cx="12685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7°</a:t>
            </a:r>
            <a:endParaRPr lang="en-GB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rapezoid 121"/>
          <p:cNvSpPr/>
          <p:nvPr/>
        </p:nvSpPr>
        <p:spPr>
          <a:xfrm flipV="1">
            <a:off x="3072447" y="1153140"/>
            <a:ext cx="116095" cy="300243"/>
          </a:xfrm>
          <a:prstGeom prst="trapezoid">
            <a:avLst>
              <a:gd name="adj" fmla="val 48293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hteck 122"/>
          <p:cNvSpPr/>
          <p:nvPr/>
        </p:nvSpPr>
        <p:spPr>
          <a:xfrm>
            <a:off x="3114114" y="1599297"/>
            <a:ext cx="115135" cy="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4" name="Gekrümmte Verbindung 257"/>
          <p:cNvCxnSpPr/>
          <p:nvPr/>
        </p:nvCxnSpPr>
        <p:spPr>
          <a:xfrm rot="16200000" flipV="1">
            <a:off x="2820317" y="1164074"/>
            <a:ext cx="332693" cy="278083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rapezoid 124"/>
          <p:cNvSpPr/>
          <p:nvPr/>
        </p:nvSpPr>
        <p:spPr>
          <a:xfrm flipV="1">
            <a:off x="3157436" y="1161894"/>
            <a:ext cx="116095" cy="300243"/>
          </a:xfrm>
          <a:prstGeom prst="trapezoid">
            <a:avLst>
              <a:gd name="adj" fmla="val 48293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5145630" y="1237761"/>
            <a:ext cx="16962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u="sng" dirty="0" smtClean="0">
                <a:latin typeface="Arial" pitchFamily="34" charset="0"/>
                <a:cs typeface="Arial" pitchFamily="34" charset="0"/>
              </a:rPr>
              <a:t>vertical observation (VO)</a:t>
            </a:r>
            <a:br>
              <a:rPr lang="en-GB" sz="1000" b="1" u="sng" dirty="0" smtClean="0">
                <a:latin typeface="Arial" pitchFamily="34" charset="0"/>
                <a:cs typeface="Arial" pitchFamily="34" charset="0"/>
              </a:rPr>
            </a:br>
            <a:r>
              <a:rPr lang="de-DE" sz="1000" b="1" dirty="0" smtClean="0">
                <a:latin typeface="Arial" pitchFamily="34" charset="0"/>
                <a:cs typeface="Arial" pitchFamily="34" charset="0"/>
              </a:rPr>
              <a:t>IR </a:t>
            </a:r>
            <a:r>
              <a:rPr lang="de-DE" sz="1000" b="1" dirty="0" err="1" smtClean="0">
                <a:latin typeface="Arial" pitchFamily="34" charset="0"/>
                <a:cs typeface="Arial" pitchFamily="34" charset="0"/>
              </a:rPr>
              <a:t>camera</a:t>
            </a:r>
            <a:r>
              <a:rPr lang="de-DE" sz="1000" b="1" dirty="0" smtClean="0">
                <a:latin typeface="Arial" pitchFamily="34" charset="0"/>
                <a:cs typeface="Arial" pitchFamily="34" charset="0"/>
              </a:rPr>
              <a:t> (3 </a:t>
            </a:r>
            <a:r>
              <a:rPr lang="de-DE" sz="1000" b="1" dirty="0" err="1" smtClean="0">
                <a:latin typeface="Arial" pitchFamily="34" charset="0"/>
                <a:cs typeface="Arial" pitchFamily="34" charset="0"/>
              </a:rPr>
              <a:t>types</a:t>
            </a:r>
            <a:r>
              <a:rPr lang="de-DE" sz="1000" b="1" dirty="0" smtClean="0">
                <a:latin typeface="Arial" pitchFamily="34" charset="0"/>
                <a:cs typeface="Arial" pitchFamily="34" charset="0"/>
              </a:rPr>
              <a:t>):</a:t>
            </a:r>
            <a:br>
              <a:rPr lang="de-DE" sz="1000" b="1" dirty="0" smtClean="0">
                <a:latin typeface="Arial" pitchFamily="34" charset="0"/>
                <a:cs typeface="Arial" pitchFamily="34" charset="0"/>
              </a:rPr>
            </a:br>
            <a:r>
              <a:rPr lang="de-DE" sz="1000" b="1" dirty="0" smtClean="0">
                <a:latin typeface="Arial" pitchFamily="34" charset="0"/>
                <a:cs typeface="Arial" pitchFamily="34" charset="0"/>
              </a:rPr>
              <a:t>10 – 3500 Hz</a:t>
            </a:r>
          </a:p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300 – 7000 K</a:t>
            </a:r>
            <a:endParaRPr lang="en-GB" sz="1000" b="1" dirty="0" smtClean="0">
              <a:latin typeface="Arial" pitchFamily="34" charset="0"/>
              <a:cs typeface="Arial" pitchFamily="34" charset="0"/>
            </a:endParaRPr>
          </a:p>
          <a:p>
            <a:endParaRPr lang="en-GB" sz="1000" b="1" u="sng" dirty="0">
              <a:latin typeface="Arial" pitchFamily="34" charset="0"/>
              <a:cs typeface="Arial" pitchFamily="34" charset="0"/>
            </a:endParaRPr>
          </a:p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8 bit VIS camera </a:t>
            </a:r>
          </a:p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50 Hz, 0.2 </a:t>
            </a:r>
            <a:r>
              <a:rPr lang="en-GB" sz="1000" b="1" dirty="0" err="1" smtClean="0">
                <a:latin typeface="Arial" pitchFamily="34" charset="0"/>
                <a:cs typeface="Arial" pitchFamily="34" charset="0"/>
              </a:rPr>
              <a:t>Mpixel</a:t>
            </a:r>
            <a:endParaRPr lang="en-GB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with image intensifier</a:t>
            </a:r>
            <a:br>
              <a:rPr lang="en-GB" sz="1000" b="1" dirty="0" smtClean="0">
                <a:latin typeface="Arial" pitchFamily="34" charset="0"/>
                <a:cs typeface="Arial" pitchFamily="34" charset="0"/>
              </a:rPr>
            </a:br>
            <a:endParaRPr lang="en-GB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4777122" y="933063"/>
            <a:ext cx="2943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laser fibre optics, 400 µm core diameter, 30 m</a:t>
            </a:r>
            <a:endParaRPr lang="en-GB" sz="1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Gerade Verbindung 337"/>
          <p:cNvCxnSpPr/>
          <p:nvPr/>
        </p:nvCxnSpPr>
        <p:spPr>
          <a:xfrm>
            <a:off x="4459030" y="2526016"/>
            <a:ext cx="204633" cy="26836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feld 128"/>
          <p:cNvSpPr txBox="1"/>
          <p:nvPr/>
        </p:nvSpPr>
        <p:spPr>
          <a:xfrm>
            <a:off x="3229249" y="974542"/>
            <a:ext cx="1503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monitoring diode</a:t>
            </a:r>
            <a:endParaRPr lang="en-GB" sz="1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0" name="Gruppieren 129"/>
          <p:cNvGrpSpPr/>
          <p:nvPr/>
        </p:nvGrpSpPr>
        <p:grpSpPr>
          <a:xfrm>
            <a:off x="3102559" y="1282151"/>
            <a:ext cx="140025" cy="323926"/>
            <a:chOff x="8635057" y="173223"/>
            <a:chExt cx="1703532" cy="2653131"/>
          </a:xfrm>
        </p:grpSpPr>
        <p:sp>
          <p:nvSpPr>
            <p:cNvPr id="131" name="Trapezoid 130"/>
            <p:cNvSpPr/>
            <p:nvPr/>
          </p:nvSpPr>
          <p:spPr>
            <a:xfrm>
              <a:off x="8777070" y="173223"/>
              <a:ext cx="1376099" cy="2334142"/>
            </a:xfrm>
            <a:prstGeom prst="trapezoid">
              <a:avLst>
                <a:gd name="adj" fmla="val 41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2" name="Rechteck 131"/>
            <p:cNvSpPr/>
            <p:nvPr/>
          </p:nvSpPr>
          <p:spPr>
            <a:xfrm>
              <a:off x="8635057" y="2510322"/>
              <a:ext cx="1703532" cy="22751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8635057" y="2693078"/>
              <a:ext cx="1703532" cy="133276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Gruppieren 133"/>
          <p:cNvGrpSpPr/>
          <p:nvPr/>
        </p:nvGrpSpPr>
        <p:grpSpPr>
          <a:xfrm>
            <a:off x="3264805" y="1308452"/>
            <a:ext cx="340645" cy="138714"/>
            <a:chOff x="10305778" y="1556396"/>
            <a:chExt cx="1264131" cy="514767"/>
          </a:xfrm>
        </p:grpSpPr>
        <p:cxnSp>
          <p:nvCxnSpPr>
            <p:cNvPr id="135" name="Gekrümmte Verbindung 371"/>
            <p:cNvCxnSpPr>
              <a:stCxn id="138" idx="3"/>
            </p:cNvCxnSpPr>
            <p:nvPr/>
          </p:nvCxnSpPr>
          <p:spPr>
            <a:xfrm>
              <a:off x="10742325" y="1752596"/>
              <a:ext cx="827584" cy="318567"/>
            </a:xfrm>
            <a:prstGeom prst="curvedConnector3">
              <a:avLst>
                <a:gd name="adj1" fmla="val 74553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uppieren 135"/>
            <p:cNvGrpSpPr/>
            <p:nvPr/>
          </p:nvGrpSpPr>
          <p:grpSpPr>
            <a:xfrm>
              <a:off x="10305778" y="1556396"/>
              <a:ext cx="436547" cy="392400"/>
              <a:chOff x="7879869" y="1516405"/>
              <a:chExt cx="436547" cy="392400"/>
            </a:xfrm>
          </p:grpSpPr>
          <p:sp>
            <p:nvSpPr>
              <p:cNvPr id="137" name="Gleichschenkliges Dreieck 136"/>
              <p:cNvSpPr/>
              <p:nvPr/>
            </p:nvSpPr>
            <p:spPr>
              <a:xfrm rot="5400000">
                <a:off x="7852866" y="1543408"/>
                <a:ext cx="391542" cy="337536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Rechteck 137"/>
              <p:cNvSpPr/>
              <p:nvPr/>
            </p:nvSpPr>
            <p:spPr>
              <a:xfrm>
                <a:off x="8243261" y="1516405"/>
                <a:ext cx="73155" cy="39240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9" name="Freihandform 35"/>
          <p:cNvSpPr/>
          <p:nvPr/>
        </p:nvSpPr>
        <p:spPr bwMode="auto">
          <a:xfrm flipH="1">
            <a:off x="3160348" y="897878"/>
            <a:ext cx="5860162" cy="764736"/>
          </a:xfrm>
          <a:custGeom>
            <a:avLst/>
            <a:gdLst>
              <a:gd name="connsiteX0" fmla="*/ 333375 w 3749675"/>
              <a:gd name="connsiteY0" fmla="*/ 1120775 h 1155700"/>
              <a:gd name="connsiteX1" fmla="*/ 104775 w 3749675"/>
              <a:gd name="connsiteY1" fmla="*/ 1120775 h 1155700"/>
              <a:gd name="connsiteX2" fmla="*/ 9525 w 3749675"/>
              <a:gd name="connsiteY2" fmla="*/ 911225 h 1155700"/>
              <a:gd name="connsiteX3" fmla="*/ 47625 w 3749675"/>
              <a:gd name="connsiteY3" fmla="*/ 396875 h 1155700"/>
              <a:gd name="connsiteX4" fmla="*/ 161925 w 3749675"/>
              <a:gd name="connsiteY4" fmla="*/ 149225 h 1155700"/>
              <a:gd name="connsiteX5" fmla="*/ 695325 w 3749675"/>
              <a:gd name="connsiteY5" fmla="*/ 73025 h 1155700"/>
              <a:gd name="connsiteX6" fmla="*/ 1228725 w 3749675"/>
              <a:gd name="connsiteY6" fmla="*/ 53975 h 1155700"/>
              <a:gd name="connsiteX7" fmla="*/ 2352675 w 3749675"/>
              <a:gd name="connsiteY7" fmla="*/ 73025 h 1155700"/>
              <a:gd name="connsiteX8" fmla="*/ 3248025 w 3749675"/>
              <a:gd name="connsiteY8" fmla="*/ 53975 h 1155700"/>
              <a:gd name="connsiteX9" fmla="*/ 3667125 w 3749675"/>
              <a:gd name="connsiteY9" fmla="*/ 92075 h 1155700"/>
              <a:gd name="connsiteX10" fmla="*/ 3743325 w 3749675"/>
              <a:gd name="connsiteY10" fmla="*/ 606425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9675" h="1155700">
                <a:moveTo>
                  <a:pt x="333375" y="1120775"/>
                </a:moveTo>
                <a:cubicBezTo>
                  <a:pt x="246062" y="1138237"/>
                  <a:pt x="158750" y="1155700"/>
                  <a:pt x="104775" y="1120775"/>
                </a:cubicBezTo>
                <a:cubicBezTo>
                  <a:pt x="50800" y="1085850"/>
                  <a:pt x="19050" y="1031875"/>
                  <a:pt x="9525" y="911225"/>
                </a:cubicBezTo>
                <a:cubicBezTo>
                  <a:pt x="0" y="790575"/>
                  <a:pt x="22225" y="523875"/>
                  <a:pt x="47625" y="396875"/>
                </a:cubicBezTo>
                <a:cubicBezTo>
                  <a:pt x="73025" y="269875"/>
                  <a:pt x="53975" y="203200"/>
                  <a:pt x="161925" y="149225"/>
                </a:cubicBezTo>
                <a:cubicBezTo>
                  <a:pt x="269875" y="95250"/>
                  <a:pt x="517525" y="88900"/>
                  <a:pt x="695325" y="73025"/>
                </a:cubicBezTo>
                <a:cubicBezTo>
                  <a:pt x="873125" y="57150"/>
                  <a:pt x="952500" y="53975"/>
                  <a:pt x="1228725" y="53975"/>
                </a:cubicBezTo>
                <a:cubicBezTo>
                  <a:pt x="1504950" y="53975"/>
                  <a:pt x="2016125" y="73025"/>
                  <a:pt x="2352675" y="73025"/>
                </a:cubicBezTo>
                <a:cubicBezTo>
                  <a:pt x="2689225" y="73025"/>
                  <a:pt x="3028950" y="50800"/>
                  <a:pt x="3248025" y="53975"/>
                </a:cubicBezTo>
                <a:cubicBezTo>
                  <a:pt x="3467100" y="57150"/>
                  <a:pt x="3584575" y="0"/>
                  <a:pt x="3667125" y="92075"/>
                </a:cubicBezTo>
                <a:cubicBezTo>
                  <a:pt x="3749675" y="184150"/>
                  <a:pt x="3746500" y="395287"/>
                  <a:pt x="3743325" y="606425"/>
                </a:cubicBezTo>
              </a:path>
            </a:pathLst>
          </a:cu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0" name="Group 122"/>
          <p:cNvGrpSpPr>
            <a:grpSpLocks/>
          </p:cNvGrpSpPr>
          <p:nvPr/>
        </p:nvGrpSpPr>
        <p:grpSpPr bwMode="auto">
          <a:xfrm flipH="1">
            <a:off x="7284729" y="1524639"/>
            <a:ext cx="1536622" cy="811501"/>
            <a:chOff x="234" y="1048"/>
            <a:chExt cx="900" cy="692"/>
          </a:xfrm>
        </p:grpSpPr>
        <p:sp>
          <p:nvSpPr>
            <p:cNvPr id="141" name="Rechteck 140"/>
            <p:cNvSpPr/>
            <p:nvPr/>
          </p:nvSpPr>
          <p:spPr>
            <a:xfrm>
              <a:off x="234" y="1048"/>
              <a:ext cx="900" cy="180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hangingPunct="1"/>
              <a:r>
                <a:rPr lang="de-DE" sz="1100" b="1" i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LASAG</a:t>
              </a:r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234" y="1200"/>
              <a:ext cx="900" cy="5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0" rIns="0" bIns="0" anchor="ctr"/>
            <a:lstStyle/>
            <a:p>
              <a:pPr eaLnBrk="1" hangingPunct="1"/>
              <a:r>
                <a:rPr lang="en-US" sz="10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Nd:YAG</a:t>
              </a:r>
              <a:r>
                <a:rPr lang="en-US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Laser</a:t>
              </a:r>
            </a:p>
            <a:p>
              <a:pPr eaLnBrk="1" hangingPunct="1"/>
              <a:r>
                <a:rPr lang="en-US" sz="1000" b="1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1064 </a:t>
              </a:r>
              <a:r>
                <a:rPr lang="en-US" sz="1000" b="1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nm</a:t>
              </a:r>
            </a:p>
            <a:p>
              <a:pPr eaLnBrk="1" hangingPunct="1"/>
              <a:r>
                <a:rPr lang="en-US" sz="1000" b="1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sz="1000" b="1" baseline="-25000" dirty="0" err="1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max</a:t>
              </a:r>
              <a:r>
                <a:rPr lang="en-US" sz="1000" b="1" dirty="0" smtClean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= 50 J / pulse</a:t>
              </a:r>
            </a:p>
            <a:p>
              <a:pPr eaLnBrk="1" hangingPunct="1"/>
              <a:endParaRPr lang="de-DE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3" name="Geschweifte Klammer links 142"/>
          <p:cNvSpPr/>
          <p:nvPr/>
        </p:nvSpPr>
        <p:spPr>
          <a:xfrm rot="5574535" flipH="1">
            <a:off x="4297281" y="4910105"/>
            <a:ext cx="288032" cy="166343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Geschweifte Klammer links 143"/>
          <p:cNvSpPr/>
          <p:nvPr/>
        </p:nvSpPr>
        <p:spPr>
          <a:xfrm rot="16200000" flipH="1">
            <a:off x="5966933" y="4133814"/>
            <a:ext cx="184431" cy="150737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Geschweifte Klammer links 144"/>
          <p:cNvSpPr/>
          <p:nvPr/>
        </p:nvSpPr>
        <p:spPr>
          <a:xfrm rot="463080" flipH="1">
            <a:off x="5393439" y="5298065"/>
            <a:ext cx="151315" cy="25623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Geschweifte Klammer links 145"/>
          <p:cNvSpPr/>
          <p:nvPr/>
        </p:nvSpPr>
        <p:spPr>
          <a:xfrm rot="11179950" flipH="1">
            <a:off x="5013679" y="5047599"/>
            <a:ext cx="175605" cy="21381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Textfeld 146"/>
          <p:cNvSpPr txBox="1"/>
          <p:nvPr/>
        </p:nvSpPr>
        <p:spPr>
          <a:xfrm>
            <a:off x="4209466" y="5845619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1050</a:t>
            </a:r>
            <a:endParaRPr lang="en-GB" sz="1000" dirty="0"/>
          </a:p>
        </p:txBody>
      </p:sp>
      <p:sp>
        <p:nvSpPr>
          <p:cNvPr id="148" name="Textfeld 147"/>
          <p:cNvSpPr txBox="1"/>
          <p:nvPr/>
        </p:nvSpPr>
        <p:spPr>
          <a:xfrm>
            <a:off x="5475103" y="531961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200</a:t>
            </a:r>
            <a:endParaRPr lang="en-GB" sz="1000" dirty="0"/>
          </a:p>
        </p:txBody>
      </p:sp>
      <p:sp>
        <p:nvSpPr>
          <p:cNvPr id="149" name="Textfeld 148"/>
          <p:cNvSpPr txBox="1"/>
          <p:nvPr/>
        </p:nvSpPr>
        <p:spPr>
          <a:xfrm>
            <a:off x="4686217" y="5013908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150</a:t>
            </a:r>
            <a:endParaRPr lang="en-GB" sz="1000" dirty="0"/>
          </a:p>
        </p:txBody>
      </p:sp>
      <p:sp>
        <p:nvSpPr>
          <p:cNvPr id="150" name="Textfeld 149"/>
          <p:cNvSpPr txBox="1"/>
          <p:nvPr/>
        </p:nvSpPr>
        <p:spPr>
          <a:xfrm>
            <a:off x="5877506" y="4613581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920</a:t>
            </a:r>
            <a:endParaRPr lang="en-GB" sz="1000" dirty="0"/>
          </a:p>
        </p:txBody>
      </p:sp>
      <p:sp>
        <p:nvSpPr>
          <p:cNvPr id="151" name="Textfeld 150"/>
          <p:cNvSpPr txBox="1"/>
          <p:nvPr/>
        </p:nvSpPr>
        <p:spPr>
          <a:xfrm>
            <a:off x="4730562" y="5206056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B0F0"/>
                </a:solidFill>
              </a:rPr>
              <a:t>f=630</a:t>
            </a:r>
            <a:endParaRPr lang="en-GB" sz="1000" dirty="0">
              <a:solidFill>
                <a:srgbClr val="00B0F0"/>
              </a:solidFill>
            </a:endParaRPr>
          </a:p>
        </p:txBody>
      </p:sp>
      <p:sp>
        <p:nvSpPr>
          <p:cNvPr id="152" name="Textfeld 151"/>
          <p:cNvSpPr txBox="1"/>
          <p:nvPr/>
        </p:nvSpPr>
        <p:spPr>
          <a:xfrm>
            <a:off x="6556521" y="5294144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B0F0"/>
                </a:solidFill>
              </a:rPr>
              <a:t>f=560</a:t>
            </a:r>
            <a:endParaRPr lang="en-GB" sz="1000" dirty="0">
              <a:solidFill>
                <a:srgbClr val="00B0F0"/>
              </a:solidFill>
            </a:endParaRPr>
          </a:p>
        </p:txBody>
      </p:sp>
      <p:sp>
        <p:nvSpPr>
          <p:cNvPr id="153" name="Textfeld 152"/>
          <p:cNvSpPr txBox="1"/>
          <p:nvPr/>
        </p:nvSpPr>
        <p:spPr>
          <a:xfrm>
            <a:off x="3928781" y="2967341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B0F0"/>
                </a:solidFill>
              </a:rPr>
              <a:t>f=360</a:t>
            </a:r>
            <a:endParaRPr lang="en-GB" sz="1000" dirty="0">
              <a:solidFill>
                <a:srgbClr val="00B0F0"/>
              </a:solidFill>
            </a:endParaRPr>
          </a:p>
        </p:txBody>
      </p:sp>
      <p:sp>
        <p:nvSpPr>
          <p:cNvPr id="154" name="Textfeld 153"/>
          <p:cNvSpPr txBox="1"/>
          <p:nvPr/>
        </p:nvSpPr>
        <p:spPr>
          <a:xfrm>
            <a:off x="3468291" y="2400518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B0F0"/>
                </a:solidFill>
              </a:rPr>
              <a:t>f=250</a:t>
            </a:r>
            <a:endParaRPr lang="en-GB" sz="1000" dirty="0">
              <a:solidFill>
                <a:srgbClr val="00B0F0"/>
              </a:solidFill>
            </a:endParaRPr>
          </a:p>
        </p:txBody>
      </p:sp>
      <p:cxnSp>
        <p:nvCxnSpPr>
          <p:cNvPr id="155" name="Gerade Verbindung 403"/>
          <p:cNvCxnSpPr/>
          <p:nvPr/>
        </p:nvCxnSpPr>
        <p:spPr>
          <a:xfrm flipV="1">
            <a:off x="3343550" y="1161894"/>
            <a:ext cx="87441" cy="1329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3531869" y="5329309"/>
            <a:ext cx="161491" cy="115915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56" name="Pfeil nach links 155"/>
          <p:cNvSpPr/>
          <p:nvPr/>
        </p:nvSpPr>
        <p:spPr>
          <a:xfrm>
            <a:off x="8540070" y="3540562"/>
            <a:ext cx="1566605" cy="258959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57" name="Rechteck 156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10196761" y="3475387"/>
            <a:ext cx="1961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everal fast diodes with spectral filters to observe selected wavelength emission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20960" y="113398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Spectroscopic observation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10244750" y="5873476"/>
            <a:ext cx="510152" cy="1576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9017272" y="3154306"/>
            <a:ext cx="536884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surface 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layer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76372" y="5582980"/>
            <a:ext cx="401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for camera observation: integration time of 5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selected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734" y="82878"/>
            <a:ext cx="8098266" cy="677512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20959" y="980728"/>
            <a:ext cx="40727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hydrogen desorption shorter than laser pulse.</a:t>
            </a:r>
          </a:p>
          <a:p>
            <a:pPr>
              <a:spcBef>
                <a:spcPct val="20000"/>
              </a:spcBef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increasing layer thickness the desorption duration increases.</a:t>
            </a:r>
          </a:p>
          <a:p>
            <a:pPr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fo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very thick layers a fraction of desorption continues after laser pulse.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(during spot temperature decay)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20960" y="113398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Spectroscopic observation with fast camera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10244750" y="5873476"/>
            <a:ext cx="510152" cy="1576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5519936" y="6309320"/>
            <a:ext cx="5368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Irrek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2008,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hdl.handle.net/2128/3621]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12086" y="692696"/>
            <a:ext cx="3770784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camera observation through H</a:t>
            </a:r>
            <a:r>
              <a:rPr lang="en-US" baseline="-25000" dirty="0" smtClean="0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filter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2500 Hz, 0.4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/frame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 pulse duration</a:t>
            </a:r>
          </a:p>
          <a:p>
            <a:pPr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desorption from 200 nm a-C:D layer on graphite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866" y="682900"/>
            <a:ext cx="7632848" cy="261286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189" y="3390369"/>
            <a:ext cx="8440201" cy="261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ülich">
  <a:themeElements>
    <a:clrScheme name="Benutzerdefiniert 1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FF"/>
      </a:hlink>
      <a:folHlink>
        <a:srgbClr val="6D268E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2018-02-28_ppt_16x9_EN</Template>
  <TotalTime>0</TotalTime>
  <Words>331</Words>
  <Application>Microsoft Office PowerPoint</Application>
  <PresentationFormat>Breitbild</PresentationFormat>
  <Paragraphs>83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Symbol</vt:lpstr>
      <vt:lpstr>Jülich</vt:lpstr>
      <vt:lpstr>LID hydrogen desorption dynamics</vt:lpstr>
      <vt:lpstr>PowerPoint-Präsentation</vt:lpstr>
      <vt:lpstr>PowerPoint-Präsentation</vt:lpstr>
      <vt:lpstr>PowerPoint-Präsentation</vt:lpstr>
    </vt:vector>
  </TitlesOfParts>
  <Company>Forschungszentrum Jülich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Zlobinski</dc:creator>
  <cp:lastModifiedBy>Zlobinski</cp:lastModifiedBy>
  <cp:revision>213</cp:revision>
  <cp:lastPrinted>2019-12-12T08:39:50Z</cp:lastPrinted>
  <dcterms:created xsi:type="dcterms:W3CDTF">2018-10-01T16:40:19Z</dcterms:created>
  <dcterms:modified xsi:type="dcterms:W3CDTF">2020-03-29T20:26:46Z</dcterms:modified>
</cp:coreProperties>
</file>