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65" r:id="rId2"/>
    <p:sldId id="281" r:id="rId3"/>
    <p:sldId id="280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2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27" autoAdjust="0"/>
    <p:restoredTop sz="97461" autoAdjust="0"/>
  </p:normalViewPr>
  <p:slideViewPr>
    <p:cSldViewPr showGuides="1">
      <p:cViewPr>
        <p:scale>
          <a:sx n="66" d="100"/>
          <a:sy n="66" d="100"/>
        </p:scale>
        <p:origin x="874" y="648"/>
      </p:cViewPr>
      <p:guideLst>
        <p:guide orient="horz" pos="1026"/>
        <p:guide pos="2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0" d="100"/>
          <a:sy n="70" d="100"/>
        </p:scale>
        <p:origin x="2037" y="5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6E1389CC-567B-462D-9606-5A6D48725E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2223E6-8DEC-4459-8B52-D06E9BD3DA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E9E86A-6679-4EC8-847C-9F954F45BF68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E09F90-192B-4C21-A710-7EFC4BA93B8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77B6243-ABD9-472E-9641-6E7B2B863DE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48E8B7-5326-4A3E-8AE4-83D3CDA8A9F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6575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3C419-10E8-4216-A6CC-B7C8A23909AD}" type="datetimeFigureOut">
              <a:rPr lang="de-DE" smtClean="0"/>
              <a:t>29.03.2020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6CAD1-FD47-46B0-9C16-1B81F4E690E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132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2444192"/>
            <a:ext cx="10728325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1088740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7CEB1C7-3CEB-41C0-967D-A5811A09D93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0BABBA3-207B-428D-8CD0-97794373E0F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20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000"/>
            <a:ext cx="12192000" cy="5067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537344"/>
            <a:ext cx="10728323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8" y="2660216"/>
            <a:ext cx="10728324" cy="516756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8" y="1124744"/>
            <a:ext cx="10728325" cy="136180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1800" b="1" cap="none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7D7831BC-0764-4D94-B436-8046AD2DF0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7390AF7B-9835-4AEF-ADBF-224AF53FB4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96043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70822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185084"/>
            <a:ext cx="10728325" cy="727162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200" b="1" cap="all" spc="0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133D537E-7D32-4AF3-8F50-037B43117F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2F77179-7DE6-490F-AFDB-836C5B895F0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34942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>
            <a:extLst>
              <a:ext uri="{FF2B5EF4-FFF2-40B4-BE49-F238E27FC236}">
                <a16:creationId xmlns:a16="http://schemas.microsoft.com/office/drawing/2014/main" id="{E713E3ED-78BF-4AEF-A5C2-46B7E751DB0E}"/>
              </a:ext>
            </a:extLst>
          </p:cNvPr>
          <p:cNvSpPr/>
          <p:nvPr userDrawn="1"/>
        </p:nvSpPr>
        <p:spPr>
          <a:xfrm>
            <a:off x="0" y="3429000"/>
            <a:ext cx="12192000" cy="19802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54A1B7C4-7B43-4178-878E-3C1A63AA60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341313"/>
            <a:ext cx="11449050" cy="308768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1839" y="3633688"/>
            <a:ext cx="10728324" cy="623404"/>
          </a:xfrm>
        </p:spPr>
        <p:txBody>
          <a:bodyPr anchor="t"/>
          <a:lstStyle>
            <a:lvl1pPr algn="l">
              <a:lnSpc>
                <a:spcPct val="114000"/>
              </a:lnSpc>
              <a:spcBef>
                <a:spcPts val="0"/>
              </a:spcBef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Headline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1837" y="4911514"/>
            <a:ext cx="10728325" cy="360000"/>
          </a:xfrm>
        </p:spPr>
        <p:txBody>
          <a:bodyPr/>
          <a:lstStyle>
            <a:lvl1pPr marL="0" indent="0" algn="l">
              <a:buNone/>
              <a:defRPr sz="1600" cap="all" spc="6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/>
              <a:t>Date  |  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D585CE71-710A-4145-8AA7-7070BBC1B76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1837" y="4221088"/>
            <a:ext cx="10728325" cy="547142"/>
          </a:xfrm>
        </p:spPr>
        <p:txBody>
          <a:bodyPr vert="horz" lIns="0" tIns="0" rIns="0" bIns="0" rtlCol="0" anchor="t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lang="de-DE" sz="1800" b="1" cap="none" spc="0" baseline="0" dirty="0">
                <a:solidFill>
                  <a:schemeClr val="accent2"/>
                </a:solidFill>
              </a:defRPr>
            </a:lvl1pPr>
          </a:lstStyle>
          <a:p>
            <a:pPr marL="228600" lvl="0" indent="-228600">
              <a:lnSpc>
                <a:spcPct val="100000"/>
              </a:lnSpc>
              <a:spcBef>
                <a:spcPts val="0"/>
              </a:spcBef>
            </a:pPr>
            <a:r>
              <a:rPr lang="en-US" noProof="0" dirty="0"/>
              <a:t>Subline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36BB06C-78EA-49C8-AAD0-451B7CEFCA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1F0FB68E-EE59-46F0-A3EA-690446700A7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620" y="6423285"/>
            <a:ext cx="2304000" cy="90000"/>
          </a:xfrm>
          <a:blipFill>
            <a:blip r:embed="rId3"/>
            <a:stretch>
              <a:fillRect/>
            </a:stretch>
          </a:blipFill>
        </p:spPr>
        <p:txBody>
          <a:bodyPr vert="horz" lIns="0" tIns="0" rIns="0" bIns="0" rtlCol="0" anchor="t" anchorCtr="0">
            <a:noAutofit/>
          </a:bodyPr>
          <a:lstStyle>
            <a:lvl1pPr>
              <a:defRPr lang="de-DE" sz="200" dirty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en-US" noProof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8135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61" userDrawn="1">
          <p15:clr>
            <a:srgbClr val="FBAE40"/>
          </p15:clr>
        </p15:guide>
        <p15:guide id="2" pos="721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F0FEB314-58C6-43FB-BF57-07B357AFA1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912424" y="6602437"/>
            <a:ext cx="2232248" cy="221109"/>
          </a:xfrm>
        </p:spPr>
        <p:txBody>
          <a:bodyPr/>
          <a:lstStyle/>
          <a:p>
            <a:r>
              <a:rPr lang="en-US" dirty="0"/>
              <a:t>Zlobinski  -  Page </a:t>
            </a:r>
            <a:fld id="{A52F4D17-1AD6-42D9-B93A-EB002C62F438}" type="slidenum">
              <a:rPr lang="en-US" smtClean="0"/>
              <a:pPr/>
              <a:t>‹Nr.›</a:t>
            </a:fld>
            <a:r>
              <a:rPr lang="en-US" dirty="0"/>
              <a:t> / 15</a:t>
            </a:r>
          </a:p>
        </p:txBody>
      </p:sp>
    </p:spTree>
    <p:extLst>
      <p:ext uri="{BB962C8B-B14F-4D97-AF65-F5344CB8AC3E}">
        <p14:creationId xmlns:p14="http://schemas.microsoft.com/office/powerpoint/2010/main" val="121020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(klei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1578310"/>
            <a:ext cx="11449050" cy="4190666"/>
          </a:xfrm>
        </p:spPr>
        <p:txBody>
          <a:bodyPr/>
          <a:lstStyle>
            <a:lvl1pPr marL="177800" indent="-177800">
              <a:defRPr sz="1800"/>
            </a:lvl1pPr>
            <a:lvl2pPr marL="361950" indent="-184150">
              <a:defRPr sz="1800"/>
            </a:lvl2pPr>
            <a:lvl3pPr marL="539750" indent="-177800">
              <a:defRPr sz="1800"/>
            </a:lvl3pPr>
            <a:lvl4pPr marL="717550" indent="-177800">
              <a:defRPr sz="1800"/>
            </a:lvl4pPr>
            <a:lvl5pPr marL="895350" indent="-177800">
              <a:defRPr sz="1800"/>
            </a:lvl5pPr>
          </a:lstStyle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7" name="Textplatzhalter 10">
            <a:extLst>
              <a:ext uri="{FF2B5EF4-FFF2-40B4-BE49-F238E27FC236}">
                <a16:creationId xmlns:a16="http://schemas.microsoft.com/office/drawing/2014/main" id="{29624FD4-E8F5-4C76-8AB0-019D7FCEAAD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 txBox="1">
            <a:spLocks/>
          </p:cNvSpPr>
          <p:nvPr userDrawn="1"/>
        </p:nvSpPr>
        <p:spPr>
          <a:xfrm>
            <a:off x="9912424" y="6602437"/>
            <a:ext cx="223224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Zlobinski  -  Page </a:t>
            </a:r>
            <a:fld id="{A52F4D17-1AD6-42D9-B93A-EB002C62F438}" type="slidenum">
              <a:rPr lang="en-US" smtClean="0"/>
              <a:pPr/>
              <a:t>‹Nr.›</a:t>
            </a:fld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43926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10" name="Bildplatzhalter 4">
            <a:extLst>
              <a:ext uri="{FF2B5EF4-FFF2-40B4-BE49-F238E27FC236}">
                <a16:creationId xmlns:a16="http://schemas.microsoft.com/office/drawing/2014/main" id="{8A00DEAD-5DE0-4EC4-9106-51A82A9A04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71475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A390F4-CC78-4ED1-8D50-5D59AE8D05B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1475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23A5E56D-954A-4968-9BC8-DFAC877CAA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83338" y="1628775"/>
            <a:ext cx="5437187" cy="3168377"/>
          </a:xfrm>
          <a:solidFill>
            <a:schemeClr val="bg2"/>
          </a:solidFill>
        </p:spPr>
        <p:txBody>
          <a:bodyPr anchor="ctr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Textplatzhalter 3">
            <a:extLst>
              <a:ext uri="{FF2B5EF4-FFF2-40B4-BE49-F238E27FC236}">
                <a16:creationId xmlns:a16="http://schemas.microsoft.com/office/drawing/2014/main" id="{1C326D2C-F758-4203-BE3D-8CDB8EB309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83338" y="4900254"/>
            <a:ext cx="5437187" cy="86872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en-US" noProof="0" dirty="0"/>
              <a:t>Caption</a:t>
            </a:r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8D87DCD3-D230-4056-A20A-D9CBA549CE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 txBox="1">
            <a:spLocks/>
          </p:cNvSpPr>
          <p:nvPr userDrawn="1"/>
        </p:nvSpPr>
        <p:spPr>
          <a:xfrm>
            <a:off x="9912424" y="6602437"/>
            <a:ext cx="223224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Zlobinski  -  Page </a:t>
            </a:r>
            <a:fld id="{A52F4D17-1AD6-42D9-B93A-EB002C62F438}" type="slidenum">
              <a:rPr lang="en-US" smtClean="0"/>
              <a:pPr/>
              <a:t>‹Nr.›</a:t>
            </a:fld>
            <a:r>
              <a:rPr lang="en-US"/>
              <a:t> /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65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pc="0" baseline="0"/>
            </a:lvl1pPr>
          </a:lstStyle>
          <a:p>
            <a:r>
              <a:rPr lang="de-DE" noProof="0"/>
              <a:t>Titelmasterformat durch Klicken bearbeiten</a:t>
            </a:r>
            <a:endParaRPr lang="en-US" noProof="0"/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F63E2467-CDE8-4456-BDC8-2E6458C092A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8774" y="938786"/>
            <a:ext cx="11449049" cy="509994"/>
          </a:xfrm>
        </p:spPr>
        <p:txBody>
          <a:bodyPr/>
          <a:lstStyle>
            <a:lvl1pPr marL="0" indent="0">
              <a:lnSpc>
                <a:spcPct val="114000"/>
              </a:lnSpc>
              <a:spcAft>
                <a:spcPts val="0"/>
              </a:spcAft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noProof="0"/>
              <a:t>Subline</a:t>
            </a:r>
          </a:p>
        </p:txBody>
      </p:sp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 txBox="1">
            <a:spLocks/>
          </p:cNvSpPr>
          <p:nvPr userDrawn="1"/>
        </p:nvSpPr>
        <p:spPr>
          <a:xfrm>
            <a:off x="9912424" y="6602437"/>
            <a:ext cx="223224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Zlobinski  -  Page </a:t>
            </a:r>
            <a:fld id="{A52F4D17-1AD6-42D9-B93A-EB002C62F438}" type="slidenum">
              <a:rPr lang="en-US" smtClean="0"/>
              <a:pPr/>
              <a:t>‹Nr.›</a:t>
            </a:fld>
            <a:r>
              <a:rPr lang="en-US"/>
              <a:t> /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7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581D6B-1739-4E95-A7A3-5B7B04BE533F}"/>
              </a:ext>
            </a:extLst>
          </p:cNvPr>
          <p:cNvSpPr txBox="1">
            <a:spLocks/>
          </p:cNvSpPr>
          <p:nvPr userDrawn="1"/>
        </p:nvSpPr>
        <p:spPr>
          <a:xfrm>
            <a:off x="9912424" y="6602437"/>
            <a:ext cx="223224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Zlobinski  -  Page </a:t>
            </a:r>
            <a:fld id="{A52F4D17-1AD6-42D9-B93A-EB002C62F438}" type="slidenum">
              <a:rPr lang="en-US" smtClean="0"/>
              <a:pPr/>
              <a:t>‹Nr.›</a:t>
            </a:fld>
            <a:r>
              <a:rPr lang="en-US"/>
              <a:t> / 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3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475" y="1563143"/>
            <a:ext cx="11449050" cy="421425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/>
              <a:t>Mastertextformat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6105" y="6381328"/>
            <a:ext cx="1600508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00 Month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8290" y="6381328"/>
            <a:ext cx="720000" cy="22110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Page </a:t>
            </a:r>
            <a:fld id="{A52F4D17-1AD6-42D9-B93A-EB002C62F438}" type="slidenum">
              <a:rPr lang="en-US" smtClean="0"/>
              <a:pPr/>
              <a:t>‹Nr.›</a:t>
            </a:fld>
            <a:endParaRPr lang="en-US" noProof="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475" y="324000"/>
            <a:ext cx="11449050" cy="11247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Mastertitelformat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2C4F5F8-9F24-424C-8284-2E94052236C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8656" y="6005352"/>
            <a:ext cx="1881980" cy="548854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EF6C8115-8683-472F-BE9F-3E719023445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067" y="6424763"/>
            <a:ext cx="2303553" cy="9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74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0" r:id="rId3"/>
    <p:sldLayoutId id="2147483671" r:id="rId4"/>
    <p:sldLayoutId id="2147483662" r:id="rId5"/>
    <p:sldLayoutId id="2147483672" r:id="rId6"/>
    <p:sldLayoutId id="2147483673" r:id="rId7"/>
    <p:sldLayoutId id="2147483666" r:id="rId8"/>
    <p:sldLayoutId id="2147483667" r:id="rId9"/>
  </p:sldLayoutIdLst>
  <p:hf hdr="0" ftr="0"/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3200" b="1" kern="1200" cap="all" spc="1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0850" indent="-23495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7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9535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7600" indent="-2159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26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pos="7446" userDrawn="1">
          <p15:clr>
            <a:srgbClr val="F26B43"/>
          </p15:clr>
        </p15:guide>
        <p15:guide id="4" orient="horz" pos="278" userDrawn="1">
          <p15:clr>
            <a:srgbClr val="F26B43"/>
          </p15:clr>
        </p15:guide>
        <p15:guide id="6" pos="3659" userDrawn="1">
          <p15:clr>
            <a:srgbClr val="F26B43"/>
          </p15:clr>
        </p15:guide>
        <p15:guide id="7" pos="4021" userDrawn="1">
          <p15:clr>
            <a:srgbClr val="F26B43"/>
          </p15:clr>
        </p15:guide>
        <p15:guide id="8" orient="horz" pos="36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A64521-ED94-4240-8AD4-6C3D7A90E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839" y="537344"/>
            <a:ext cx="11268817" cy="1883544"/>
          </a:xfrm>
        </p:spPr>
        <p:txBody>
          <a:bodyPr/>
          <a:lstStyle/>
          <a:p>
            <a:r>
              <a:rPr lang="en-GB" sz="2400" cap="none" dirty="0" smtClean="0"/>
              <a:t>LID </a:t>
            </a:r>
            <a:r>
              <a:rPr lang="en-GB" sz="2400" cap="none" dirty="0" err="1" smtClean="0"/>
              <a:t>rastering</a:t>
            </a:r>
            <a:r>
              <a:rPr lang="en-GB" sz="2400" cap="none" dirty="0" smtClean="0"/>
              <a:t> mode</a:t>
            </a:r>
            <a:endParaRPr lang="en-US" sz="2400" cap="none" noProof="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93119F-69DD-4BF5-B78E-98C0144F5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1837" y="4437112"/>
            <a:ext cx="10728325" cy="516756"/>
          </a:xfrm>
        </p:spPr>
        <p:txBody>
          <a:bodyPr/>
          <a:lstStyle/>
          <a:p>
            <a:r>
              <a:rPr lang="en-US" cap="none" noProof="0" dirty="0" smtClean="0"/>
              <a:t>30.3.2020  I  </a:t>
            </a:r>
            <a:r>
              <a:rPr lang="en-US" cap="none" noProof="0" dirty="0" err="1" smtClean="0"/>
              <a:t>Miroslaw</a:t>
            </a:r>
            <a:r>
              <a:rPr lang="en-US" cap="none" noProof="0" dirty="0" smtClean="0"/>
              <a:t> Zlobinski, </a:t>
            </a:r>
            <a:r>
              <a:rPr lang="en-US" cap="none" dirty="0" smtClean="0"/>
              <a:t>et al.</a:t>
            </a:r>
            <a:endParaRPr lang="en-US" cap="none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5FFF684-B650-40AA-89A0-80D31734A2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31836" y="2540637"/>
            <a:ext cx="10728325" cy="1680451"/>
          </a:xfrm>
        </p:spPr>
        <p:txBody>
          <a:bodyPr/>
          <a:lstStyle/>
          <a:p>
            <a:r>
              <a:rPr lang="en-GB" sz="2400" dirty="0" smtClean="0"/>
              <a:t>Examples and requirements</a:t>
            </a:r>
            <a:endParaRPr lang="en-GB" sz="240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6F7FD6BE-2AD6-4D5D-AF5C-37BA9885D0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6320" y="6004143"/>
            <a:ext cx="564986" cy="564005"/>
          </a:xfrm>
          <a:prstGeom prst="rect">
            <a:avLst/>
          </a:prstGeom>
        </p:spPr>
      </p:pic>
      <p:grpSp>
        <p:nvGrpSpPr>
          <p:cNvPr id="7" name="Gruppieren 6"/>
          <p:cNvGrpSpPr/>
          <p:nvPr/>
        </p:nvGrpSpPr>
        <p:grpSpPr>
          <a:xfrm>
            <a:off x="6095999" y="5898923"/>
            <a:ext cx="2560159" cy="766384"/>
            <a:chOff x="642938" y="191890"/>
            <a:chExt cx="13470681" cy="4032448"/>
          </a:xfrm>
        </p:grpSpPr>
        <p:sp>
          <p:nvSpPr>
            <p:cNvPr id="8" name="Rectangle 6"/>
            <p:cNvSpPr/>
            <p:nvPr userDrawn="1"/>
          </p:nvSpPr>
          <p:spPr bwMode="auto">
            <a:xfrm>
              <a:off x="642938" y="504480"/>
              <a:ext cx="13470681" cy="343217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 w="0">
                  <a:solidFill>
                    <a:schemeClr val="tx1"/>
                  </a:solidFill>
                </a:ln>
                <a:solidFill>
                  <a:srgbClr val="003399"/>
                </a:solidFill>
                <a:effectLst/>
                <a:latin typeface="Arial" charset="0"/>
              </a:endParaRPr>
            </a:p>
          </p:txBody>
        </p:sp>
        <p:pic>
          <p:nvPicPr>
            <p:cNvPr id="10" name="Picture 7" descr="EUROfusion-white.eps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2938" y="191890"/>
              <a:ext cx="13163393" cy="4032448"/>
            </a:xfrm>
            <a:prstGeom prst="rect">
              <a:avLst/>
            </a:prstGeom>
          </p:spPr>
        </p:pic>
      </p:grpSp>
      <p:grpSp>
        <p:nvGrpSpPr>
          <p:cNvPr id="11" name="Gruppieren 10"/>
          <p:cNvGrpSpPr/>
          <p:nvPr/>
        </p:nvGrpSpPr>
        <p:grpSpPr>
          <a:xfrm>
            <a:off x="4799856" y="5958956"/>
            <a:ext cx="936764" cy="648072"/>
            <a:chOff x="5220072" y="5733256"/>
            <a:chExt cx="936764" cy="648072"/>
          </a:xfrm>
        </p:grpSpPr>
        <p:sp>
          <p:nvSpPr>
            <p:cNvPr id="12" name="Rectangle 9"/>
            <p:cNvSpPr/>
            <p:nvPr/>
          </p:nvSpPr>
          <p:spPr bwMode="auto">
            <a:xfrm>
              <a:off x="5220072" y="5734477"/>
              <a:ext cx="936764" cy="646851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kern="1200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0363"/>
            <a:stretch/>
          </p:blipFill>
          <p:spPr>
            <a:xfrm>
              <a:off x="5427877" y="5733256"/>
              <a:ext cx="668124" cy="6480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3837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2">
            <a:extLst>
              <a:ext uri="{FF2B5EF4-FFF2-40B4-BE49-F238E27FC236}">
                <a16:creationId xmlns:a16="http://schemas.microsoft.com/office/drawing/2014/main" id="{6286C8E4-E276-4C55-A3A6-1F80C65CE841}"/>
              </a:ext>
            </a:extLst>
          </p:cNvPr>
          <p:cNvSpPr txBox="1">
            <a:spLocks/>
          </p:cNvSpPr>
          <p:nvPr/>
        </p:nvSpPr>
        <p:spPr>
          <a:xfrm>
            <a:off x="119336" y="96065"/>
            <a:ext cx="11626658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850391" rtl="0" eaLnBrk="1" latinLnBrk="0" hangingPunct="1">
              <a:lnSpc>
                <a:spcPts val="2900"/>
              </a:lnSpc>
              <a:spcBef>
                <a:spcPct val="0"/>
              </a:spcBef>
              <a:buNone/>
              <a:defRPr sz="2604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LID </a:t>
            </a:r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spot position scan (</a:t>
            </a:r>
            <a:r>
              <a:rPr lang="en-GB" sz="23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rastering</a:t>
            </a:r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mode)</a:t>
            </a:r>
            <a:endParaRPr lang="en-GB" sz="23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10244750" y="5873476"/>
            <a:ext cx="510152" cy="1576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54A34C9-9A4B-6445-85E1-F779B5E87362}" type="slidenum">
              <a:rPr lang="fr-FR" sz="7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2</a:t>
            </a:fld>
            <a:endParaRPr lang="fr-FR" sz="7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8699863" y="332656"/>
            <a:ext cx="4096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µm Be/D layer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1.5 at% D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b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ulk W substrate (ITER grade)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layer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produced in laboratory by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magnetron sputtering</a:t>
            </a:r>
          </a:p>
          <a:p>
            <a:pPr>
              <a:spcBef>
                <a:spcPct val="20000"/>
              </a:spcBef>
            </a:pP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Laser pulses every 5 mm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=&gt; spots not overlapping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 mm spot diameter)</a:t>
            </a:r>
          </a:p>
          <a:p>
            <a:pPr>
              <a:spcBef>
                <a:spcPct val="20000"/>
              </a:spcBef>
            </a:pP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Pumping:</a:t>
            </a:r>
          </a:p>
          <a:p>
            <a:pPr>
              <a:spcBef>
                <a:spcPct val="2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pumps off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ionisation gauges off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remaining pumping effect</a:t>
            </a:r>
            <a:b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probably due to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ionisation in QMS itself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wall effects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8095954" y="7029400"/>
            <a:ext cx="40968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[shot1077-1180]  FZJ087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 rotWithShape="1">
          <a:blip r:embed="rId2"/>
          <a:srcRect l="22314" t="18500" r="3560" b="7300"/>
          <a:stretch/>
        </p:blipFill>
        <p:spPr>
          <a:xfrm>
            <a:off x="73036" y="692696"/>
            <a:ext cx="8577491" cy="5477193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6943826" y="1043444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4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6943826" y="2562489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3</a:t>
            </a:r>
            <a:endParaRPr lang="en-US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6948762" y="3560740"/>
            <a:ext cx="1152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2</a:t>
            </a:r>
            <a:endParaRPr 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479376" y="724054"/>
            <a:ext cx="22322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QMS signal (MKS)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88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2">
            <a:extLst>
              <a:ext uri="{FF2B5EF4-FFF2-40B4-BE49-F238E27FC236}">
                <a16:creationId xmlns:a16="http://schemas.microsoft.com/office/drawing/2014/main" id="{6286C8E4-E276-4C55-A3A6-1F80C65CE841}"/>
              </a:ext>
            </a:extLst>
          </p:cNvPr>
          <p:cNvSpPr txBox="1">
            <a:spLocks/>
          </p:cNvSpPr>
          <p:nvPr/>
        </p:nvSpPr>
        <p:spPr>
          <a:xfrm>
            <a:off x="119336" y="96065"/>
            <a:ext cx="11626658" cy="4572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850391" rtl="0" eaLnBrk="1" latinLnBrk="0" hangingPunct="1">
              <a:lnSpc>
                <a:spcPts val="2900"/>
              </a:lnSpc>
              <a:spcBef>
                <a:spcPct val="0"/>
              </a:spcBef>
              <a:buNone/>
              <a:defRPr sz="2604" b="1" kern="1200" cap="all" spc="10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LID </a:t>
            </a:r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spot position scan (</a:t>
            </a:r>
            <a:r>
              <a:rPr lang="en-GB" sz="2300" cap="non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rastering</a:t>
            </a:r>
            <a:r>
              <a:rPr lang="en-GB" sz="23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 mode)</a:t>
            </a:r>
            <a:endParaRPr lang="en-GB" sz="23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10244750" y="5873476"/>
            <a:ext cx="510152" cy="15767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854A34C9-9A4B-6445-85E1-F779B5E87362}" type="slidenum">
              <a:rPr lang="fr-FR" sz="70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3</a:t>
            </a:fld>
            <a:endParaRPr lang="fr-FR" sz="7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4D596F88-44D3-4D7B-B97F-5D160EC53CA3}"/>
              </a:ext>
            </a:extLst>
          </p:cNvPr>
          <p:cNvSpPr/>
          <p:nvPr/>
        </p:nvSpPr>
        <p:spPr>
          <a:xfrm>
            <a:off x="263352" y="942833"/>
            <a:ext cx="11482642" cy="3637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speeds possible: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Slow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rastering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intermediate RGA data points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=&gt; evaluation of each step/pulse individually 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(extrapolation of pumping effects necessary if pumping time constant </a:t>
            </a:r>
            <a:r>
              <a:rPr lang="de-DE" dirty="0" smtClean="0"/>
              <a:t>≥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duration between laser pulses)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 </a:t>
            </a:r>
            <a:r>
              <a:rPr lang="en-US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rastering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within one cycle of RGA acquisition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=&gt; accumulated evaluation 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pumping effects can be neglected as they are slower than desorption duration for all laser pulses)</a:t>
            </a:r>
            <a:b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requirement: f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 movable mirrors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3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ülich">
  <a:themeElements>
    <a:clrScheme name="Benutzerdefiniert 1">
      <a:dk1>
        <a:sysClr val="windowText" lastClr="000000"/>
      </a:dk1>
      <a:lt1>
        <a:sysClr val="window" lastClr="FFFFFF"/>
      </a:lt1>
      <a:dk2>
        <a:srgbClr val="6D268E"/>
      </a:dk2>
      <a:lt2>
        <a:srgbClr val="EBEBEB"/>
      </a:lt2>
      <a:accent1>
        <a:srgbClr val="023D6B"/>
      </a:accent1>
      <a:accent2>
        <a:srgbClr val="ADBDE3"/>
      </a:accent2>
      <a:accent3>
        <a:srgbClr val="30A93B"/>
      </a:accent3>
      <a:accent4>
        <a:srgbClr val="FFE900"/>
      </a:accent4>
      <a:accent5>
        <a:srgbClr val="FF8C0C"/>
      </a:accent5>
      <a:accent6>
        <a:srgbClr val="DF0F44"/>
      </a:accent6>
      <a:hlink>
        <a:srgbClr val="0000FF"/>
      </a:hlink>
      <a:folHlink>
        <a:srgbClr val="6D268E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95000"/>
          </a:lnSpc>
          <a:defRPr sz="24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lnSpc>
            <a:spcPct val="95000"/>
          </a:lnSpc>
          <a:defRPr sz="2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Juelich_PowerPoint_16x9_en.potx" id="{29595BB3-892E-4A2B-BFFC-905C8F8D5303}" vid="{E1FF22B7-866D-4E77-AF2B-40B5522CEB0B}"/>
    </a:ext>
  </a:extLst>
</a:theme>
</file>

<file path=ppt/theme/theme2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282">
      <a:dk1>
        <a:sysClr val="windowText" lastClr="000000"/>
      </a:dk1>
      <a:lt1>
        <a:sysClr val="window" lastClr="FFFFFF"/>
      </a:lt1>
      <a:dk2>
        <a:srgbClr val="AF82B9"/>
      </a:dk2>
      <a:lt2>
        <a:srgbClr val="EBEBEB"/>
      </a:lt2>
      <a:accent1>
        <a:srgbClr val="023D6B"/>
      </a:accent1>
      <a:accent2>
        <a:srgbClr val="ADBDE3"/>
      </a:accent2>
      <a:accent3>
        <a:srgbClr val="B9D25F"/>
      </a:accent3>
      <a:accent4>
        <a:srgbClr val="FAEB5A"/>
      </a:accent4>
      <a:accent5>
        <a:srgbClr val="FAB45A"/>
      </a:accent5>
      <a:accent6>
        <a:srgbClr val="EB5F73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2018-02-28_ppt_16x9_EN</Template>
  <TotalTime>0</TotalTime>
  <Words>194</Words>
  <Application>Microsoft Office PowerPoint</Application>
  <PresentationFormat>Breitbild</PresentationFormat>
  <Paragraphs>24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Calibri</vt:lpstr>
      <vt:lpstr>Jülich</vt:lpstr>
      <vt:lpstr>LID rastering mode</vt:lpstr>
      <vt:lpstr>PowerPoint-Präsentation</vt:lpstr>
      <vt:lpstr>PowerPoint-Präsentation</vt:lpstr>
    </vt:vector>
  </TitlesOfParts>
  <Company>Forschungszentrum Jülich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headline of presentation</dc:title>
  <dc:creator>Zlobinski</dc:creator>
  <cp:lastModifiedBy>Zlobinski</cp:lastModifiedBy>
  <cp:revision>221</cp:revision>
  <cp:lastPrinted>2019-12-12T08:39:50Z</cp:lastPrinted>
  <dcterms:created xsi:type="dcterms:W3CDTF">2018-10-01T16:40:19Z</dcterms:created>
  <dcterms:modified xsi:type="dcterms:W3CDTF">2020-03-29T21:51:59Z</dcterms:modified>
</cp:coreProperties>
</file>