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5" r:id="rId2"/>
    <p:sldId id="279" r:id="rId3"/>
    <p:sldId id="281" r:id="rId4"/>
    <p:sldId id="280" r:id="rId5"/>
    <p:sldId id="283" r:id="rId6"/>
    <p:sldId id="282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7" autoAdjust="0"/>
    <p:restoredTop sz="97461" autoAdjust="0"/>
  </p:normalViewPr>
  <p:slideViewPr>
    <p:cSldViewPr showGuides="1">
      <p:cViewPr>
        <p:scale>
          <a:sx n="75" d="100"/>
          <a:sy n="75" d="100"/>
        </p:scale>
        <p:origin x="518" y="451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037" y="5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12424" y="6602437"/>
            <a:ext cx="2232248" cy="221109"/>
          </a:xfrm>
        </p:spPr>
        <p:txBody>
          <a:bodyPr/>
          <a:lstStyle/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/ 15</a:t>
            </a:r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 txBox="1">
            <a:spLocks/>
          </p:cNvSpPr>
          <p:nvPr userDrawn="1"/>
        </p:nvSpPr>
        <p:spPr>
          <a:xfrm>
            <a:off x="9912424" y="6602437"/>
            <a:ext cx="223224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Zlobinski  -  Page </a:t>
            </a:r>
            <a:fld id="{A52F4D17-1AD6-42D9-B93A-EB002C62F438}" type="slidenum">
              <a:rPr lang="en-US" smtClean="0"/>
              <a:pPr/>
              <a:t>‹Nr.›</a:t>
            </a:fld>
            <a:r>
              <a:rPr lang="en-US"/>
              <a:t> /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268817" cy="1883544"/>
          </a:xfrm>
        </p:spPr>
        <p:txBody>
          <a:bodyPr/>
          <a:lstStyle/>
          <a:p>
            <a:r>
              <a:rPr lang="en-GB" sz="2400" cap="none" dirty="0" smtClean="0"/>
              <a:t>LID </a:t>
            </a:r>
            <a:r>
              <a:rPr lang="en-GB" sz="2400" cap="none" dirty="0" smtClean="0"/>
              <a:t>spot temperature measurements and simulations</a:t>
            </a:r>
            <a:endParaRPr lang="en-US" sz="2400" cap="none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437112"/>
            <a:ext cx="10728325" cy="516756"/>
          </a:xfrm>
        </p:spPr>
        <p:txBody>
          <a:bodyPr/>
          <a:lstStyle/>
          <a:p>
            <a:r>
              <a:rPr lang="en-US" cap="none" noProof="0" dirty="0" smtClean="0"/>
              <a:t>30.3.2020  </a:t>
            </a:r>
            <a:r>
              <a:rPr lang="en-US" cap="none" noProof="0" dirty="0" smtClean="0"/>
              <a:t>I  </a:t>
            </a:r>
            <a:r>
              <a:rPr lang="en-US" cap="none" noProof="0" dirty="0" err="1" smtClean="0"/>
              <a:t>Miroslaw</a:t>
            </a:r>
            <a:r>
              <a:rPr lang="en-US" cap="none" noProof="0" dirty="0" smtClean="0"/>
              <a:t> Zlobinski, </a:t>
            </a:r>
            <a:r>
              <a:rPr lang="en-US" cap="none" dirty="0" smtClean="0"/>
              <a:t>et </a:t>
            </a:r>
            <a:r>
              <a:rPr lang="en-US" cap="none" dirty="0" smtClean="0"/>
              <a:t>al.</a:t>
            </a:r>
            <a:endParaRPr lang="en-US" cap="none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6" y="2540637"/>
            <a:ext cx="10728325" cy="1680451"/>
          </a:xfrm>
        </p:spPr>
        <p:txBody>
          <a:bodyPr/>
          <a:lstStyle/>
          <a:p>
            <a:r>
              <a:rPr lang="en-GB" sz="2400" dirty="0" smtClean="0"/>
              <a:t>Examples and requirements</a:t>
            </a:r>
            <a:endParaRPr lang="en-GB" sz="24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004143"/>
            <a:ext cx="564986" cy="564005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6095999" y="5898923"/>
            <a:ext cx="2560159" cy="766384"/>
            <a:chOff x="642938" y="191890"/>
            <a:chExt cx="13470681" cy="4032448"/>
          </a:xfrm>
        </p:grpSpPr>
        <p:sp>
          <p:nvSpPr>
            <p:cNvPr id="8" name="Rectangle 6"/>
            <p:cNvSpPr/>
            <p:nvPr userDrawn="1"/>
          </p:nvSpPr>
          <p:spPr bwMode="auto">
            <a:xfrm>
              <a:off x="642938" y="504480"/>
              <a:ext cx="13470681" cy="343217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 w="0">
                  <a:solidFill>
                    <a:schemeClr val="tx1"/>
                  </a:solidFill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7" descr="EUROfusion-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8" y="191890"/>
              <a:ext cx="13163393" cy="4032448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799856" y="5958956"/>
            <a:ext cx="936764" cy="648072"/>
            <a:chOff x="5220072" y="5733256"/>
            <a:chExt cx="936764" cy="648072"/>
          </a:xfrm>
        </p:grpSpPr>
        <p:sp>
          <p:nvSpPr>
            <p:cNvPr id="12" name="Rectangle 9"/>
            <p:cNvSpPr/>
            <p:nvPr/>
          </p:nvSpPr>
          <p:spPr bwMode="auto">
            <a:xfrm>
              <a:off x="5220072" y="5734477"/>
              <a:ext cx="936764" cy="646851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63"/>
            <a:stretch/>
          </p:blipFill>
          <p:spPr>
            <a:xfrm>
              <a:off x="5427877" y="5733256"/>
              <a:ext cx="668124" cy="64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19336" y="96065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LID spot temperature on bulk W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9017272" y="3154306"/>
            <a:ext cx="53688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surface 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layer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" y="1382722"/>
            <a:ext cx="8692735" cy="5343185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7537955" y="879664"/>
            <a:ext cx="5429080" cy="1663768"/>
            <a:chOff x="7537955" y="879664"/>
            <a:chExt cx="5429080" cy="166376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70" r="-1" b="80787"/>
            <a:stretch/>
          </p:blipFill>
          <p:spPr bwMode="auto">
            <a:xfrm>
              <a:off x="7537955" y="879664"/>
              <a:ext cx="1990456" cy="1663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D596F88-44D3-4D7B-B97F-5D160EC53CA3}"/>
                </a:ext>
              </a:extLst>
            </p:cNvPr>
            <p:cNvSpPr/>
            <p:nvPr/>
          </p:nvSpPr>
          <p:spPr>
            <a:xfrm>
              <a:off x="9408368" y="1033854"/>
              <a:ext cx="3558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 pyrometer spot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eschweifte Klammer rechts 9"/>
            <p:cNvSpPr/>
            <p:nvPr/>
          </p:nvSpPr>
          <p:spPr>
            <a:xfrm>
              <a:off x="8982144" y="1164605"/>
              <a:ext cx="138192" cy="104026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D596F88-44D3-4D7B-B97F-5D160EC53CA3}"/>
                </a:ext>
              </a:extLst>
            </p:cNvPr>
            <p:cNvSpPr/>
            <p:nvPr/>
          </p:nvSpPr>
          <p:spPr>
            <a:xfrm>
              <a:off x="9408368" y="1500069"/>
              <a:ext cx="35586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 spot (</a:t>
              </a:r>
              <a:r>
                <a:rPr lang="de-DE" dirty="0" smtClean="0">
                  <a:solidFill>
                    <a:srgbClr val="FF0000"/>
                  </a:solidFill>
                </a:rPr>
                <a:t>Ø 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mm)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8446207" y="1218520"/>
              <a:ext cx="962161" cy="406265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290966" y="4775586"/>
            <a:ext cx="5368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ANSYS simulation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eschweifte Klammer rechts 19"/>
          <p:cNvSpPr/>
          <p:nvPr/>
        </p:nvSpPr>
        <p:spPr>
          <a:xfrm>
            <a:off x="7752278" y="4623082"/>
            <a:ext cx="258146" cy="765513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19336" y="572189"/>
            <a:ext cx="96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short pulses: agreement of analytic,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calculation and measurement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~100 K (acceptable)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19336" y="96065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surface reflectivity on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LID spot temperature (W surfaces)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040216" y="306896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with W on top surface but still difference in reflectivity up to factor 2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different porosity in CFC and coating coverage)</a:t>
            </a:r>
          </a:p>
        </p:txBody>
      </p:sp>
      <p:sp>
        <p:nvSpPr>
          <p:cNvPr id="3" name="Geschweifte Klammer rechts 2"/>
          <p:cNvSpPr/>
          <p:nvPr/>
        </p:nvSpPr>
        <p:spPr>
          <a:xfrm>
            <a:off x="7612336" y="2348880"/>
            <a:ext cx="139848" cy="1845633"/>
          </a:xfrm>
          <a:prstGeom prst="rightBrac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7824192" y="4950146"/>
            <a:ext cx="3521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comparison: </a:t>
            </a:r>
            <a:b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at% C, 25 at% D, 25 at% H, 10 at% W, 5 at% O, 1 at% B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68731"/>
              </p:ext>
            </p:extLst>
          </p:nvPr>
        </p:nvGraphicFramePr>
        <p:xfrm>
          <a:off x="110274" y="738599"/>
          <a:ext cx="7493000" cy="586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aph" r:id="rId3" imgW="11520000" imgH="9000720" progId="Origin50.Graph">
                  <p:embed/>
                </p:oleObj>
              </mc:Choice>
              <mc:Fallback>
                <p:oleObj name="Graph" r:id="rId3" imgW="11520000" imgH="900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274" y="738599"/>
                        <a:ext cx="7493000" cy="586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8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19606"/>
              </p:ext>
            </p:extLst>
          </p:nvPr>
        </p:nvGraphicFramePr>
        <p:xfrm>
          <a:off x="89744" y="-106681"/>
          <a:ext cx="8636792" cy="675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Graph" r:id="rId3" imgW="11520000" imgH="9000720" progId="Origin50.Graph">
                  <p:embed/>
                </p:oleObj>
              </mc:Choice>
              <mc:Fallback>
                <p:oleObj name="Graph" r:id="rId3" imgW="11520000" imgH="90007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744" y="-106681"/>
                        <a:ext cx="8636792" cy="675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19336" y="96065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surface reflectivity on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LID spot temperature (layer effect)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848623" y="3328453"/>
            <a:ext cx="386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growth can lead to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reflectivity change of factor 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8824543" y="2186061"/>
            <a:ext cx="386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a-C:H layer = amorphous hydrocarbon layer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19336" y="96065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layers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LID spot temperature (heat curvature effect)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8" y="1988840"/>
            <a:ext cx="10405086" cy="476285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172024" y="836712"/>
            <a:ext cx="1034195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* Heat capacity (</a:t>
            </a:r>
            <a:r>
              <a:rPr lang="en-US" dirty="0" err="1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increase in the layer</a:t>
            </a:r>
          </a:p>
          <a:p>
            <a:pPr marL="285750" indent="-285750">
              <a:spcBef>
                <a:spcPct val="20000"/>
              </a:spcBef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different time evolution, but same max. temperature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effect can be used to deduce information about the layer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2">
            <a:extLst>
              <a:ext uri="{FF2B5EF4-FFF2-40B4-BE49-F238E27FC236}">
                <a16:creationId xmlns:a16="http://schemas.microsoft.com/office/drawing/2014/main" id="{6286C8E4-E276-4C55-A3A6-1F80C65CE841}"/>
              </a:ext>
            </a:extLst>
          </p:cNvPr>
          <p:cNvSpPr txBox="1">
            <a:spLocks/>
          </p:cNvSpPr>
          <p:nvPr/>
        </p:nvSpPr>
        <p:spPr>
          <a:xfrm>
            <a:off x="119336" y="96065"/>
            <a:ext cx="11626658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850391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2604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layers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GB" sz="23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LID spot temperature (heat offset effect)</a:t>
            </a:r>
            <a:endParaRPr lang="en-GB" sz="23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10244750" y="5873476"/>
            <a:ext cx="510152" cy="1576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7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959888"/>
            <a:ext cx="10279282" cy="489164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D596F88-44D3-4D7B-B97F-5D160EC53CA3}"/>
              </a:ext>
            </a:extLst>
          </p:cNvPr>
          <p:cNvSpPr/>
          <p:nvPr/>
        </p:nvSpPr>
        <p:spPr>
          <a:xfrm>
            <a:off x="61378" y="409346"/>
            <a:ext cx="1213062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conductivity increases  =&gt; lower max. temperature in already heated spot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appears 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layer material different than substrate</a:t>
            </a:r>
          </a:p>
          <a:p>
            <a:pPr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growth =&gt; increase in surface temperature (if no adverse reflectivity change)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 could be measured without layer =&gt; with layer a lower boundary for the temperature is known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only overheating should appear with layer (neglecting possible reflectivity effects + assuming laser reproducibility)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ülich">
  <a:themeElements>
    <a:clrScheme name="Benutzerdefiniert 1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FF"/>
      </a:hlink>
      <a:folHlink>
        <a:srgbClr val="6D268E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2018-02-28_ppt_16x9_EN</Template>
  <TotalTime>0</TotalTime>
  <Words>295</Words>
  <Application>Microsoft Office PowerPoint</Application>
  <PresentationFormat>Breitbild</PresentationFormat>
  <Paragraphs>29</Paragraphs>
  <Slides>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Jülich</vt:lpstr>
      <vt:lpstr>Origin Grafik</vt:lpstr>
      <vt:lpstr>LID spot temperature measurements and simulations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Zlobinski</dc:creator>
  <cp:lastModifiedBy>Zlobinski</cp:lastModifiedBy>
  <cp:revision>207</cp:revision>
  <cp:lastPrinted>2019-12-12T08:39:50Z</cp:lastPrinted>
  <dcterms:created xsi:type="dcterms:W3CDTF">2018-10-01T16:40:19Z</dcterms:created>
  <dcterms:modified xsi:type="dcterms:W3CDTF">2020-03-29T19:41:30Z</dcterms:modified>
</cp:coreProperties>
</file>