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618" r:id="rId3"/>
    <p:sldId id="43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CB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3656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2652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0916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33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3844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1793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2117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4" y="6453337"/>
            <a:ext cx="997853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901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76200"/>
            <a:ext cx="1152128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755768"/>
            <a:ext cx="11521280" cy="17131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5627" y="6547276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JET24 Technical meeting | Page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58B182-B73B-43DC-9900-B5B23696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6784" y="6477309"/>
            <a:ext cx="493845" cy="408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7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JET24 Technical meeting – 30 March 2020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1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 dirty="0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QUOTE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 dirty="0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4270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71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JET24 Technical meeting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2145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08148A-48CB-43A0-BECB-2A0AEB525E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&lt; 5e18 atom D/cm</a:t>
            </a:r>
            <a:r>
              <a:rPr lang="en-GB" baseline="30000" dirty="0"/>
              <a:t>2 </a:t>
            </a:r>
            <a:r>
              <a:rPr lang="en-GB" dirty="0"/>
              <a:t>deposited over 18.5 hours (divertor plasma ILW3)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Deposition rate 5e18/6.6e4 = 7.5e13 D/cm</a:t>
            </a:r>
            <a:r>
              <a:rPr lang="en-GB" baseline="30000" dirty="0"/>
              <a:t>2</a:t>
            </a:r>
            <a:r>
              <a:rPr lang="en-GB" dirty="0"/>
              <a:t>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Deposition rate per JET pulse (20s) = 15e14 D/cm</a:t>
            </a:r>
            <a:r>
              <a:rPr lang="en-GB" baseline="30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Measurements are based on tiles removed from the vessel (i.e., long term retention)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What are estimates </a:t>
            </a:r>
            <a:r>
              <a:rPr lang="en-GB" dirty="0"/>
              <a:t>from dynamic retention in-vessel gas balance or long term off </a:t>
            </a:r>
            <a:r>
              <a:rPr lang="en-GB"/>
              <a:t>gas data?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F7DD0-8D23-4666-BFB6-678CA78A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Deposition rates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38300-F488-4D4F-99D6-3B0507A16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JET24 Technical meeting – 30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96297-AF72-4481-BF2B-9C241E1C0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v-SE" altLang="sv-SE" sz="1950" dirty="0"/>
              <a:t>ITER-Like Wall Campaigns</a:t>
            </a:r>
            <a:endParaRPr lang="en-US" altLang="sv-SE" sz="19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C22DA-4006-4C67-BC5A-17B29D5B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JET24 LID-QMS Technical meeting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9056"/>
              </p:ext>
            </p:extLst>
          </p:nvPr>
        </p:nvGraphicFramePr>
        <p:xfrm>
          <a:off x="1981201" y="1251585"/>
          <a:ext cx="807720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2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8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Campaign</a:t>
                      </a:r>
                      <a:endParaRPr lang="sv-SE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/Period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Plasma time (h)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Limiter/x-point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Input energy (GJ)*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Characteristics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Comment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ILW-1</a:t>
                      </a:r>
                      <a:endParaRPr lang="sv-SE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2011-12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79854-83794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6/13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150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Low power</a:t>
                      </a:r>
                      <a:endParaRPr lang="sv-SE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D plasma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C30C 151 # H-mode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83621-83794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15</a:t>
                      </a: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N injection GIM14 83632-83635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ILW-2</a:t>
                      </a:r>
                      <a:endParaRPr lang="sv-SE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2013-14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83795-87944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5.2/14.2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201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High(</a:t>
                      </a:r>
                      <a:r>
                        <a:rPr lang="en-GB" sz="1800" b="1" dirty="0" err="1">
                          <a:effectLst/>
                          <a:latin typeface="+mn-lt"/>
                        </a:rPr>
                        <a:t>er</a:t>
                      </a:r>
                      <a:r>
                        <a:rPr lang="en-GB" sz="1800" b="1" dirty="0">
                          <a:effectLst/>
                          <a:latin typeface="+mn-lt"/>
                        </a:rPr>
                        <a:t>) power</a:t>
                      </a:r>
                      <a:endParaRPr lang="sv-SE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D plasma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Finished with 300 #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(0.6 h) 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87584-87944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ILW-3</a:t>
                      </a:r>
                      <a:endParaRPr lang="sv-SE" sz="1800" b="1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2015-16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88089 - 92504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 23.4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4.9/18.5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 245</a:t>
                      </a:r>
                      <a:endParaRPr lang="sv-SE" sz="18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D plasma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H</a:t>
                      </a:r>
                      <a:r>
                        <a:rPr lang="en-GB" sz="18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plasma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 plasma </a:t>
                      </a:r>
                      <a:r>
                        <a:rPr lang="en-GB" sz="1800" b="1" i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(high power)</a:t>
                      </a:r>
                      <a:endParaRPr lang="sv-SE" sz="1800" b="1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BC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</a:rPr>
                        <a:t>Finished with </a:t>
                      </a:r>
                      <a:r>
                        <a:rPr lang="en-GB" sz="1800" b="1" baseline="30000" dirty="0">
                          <a:effectLst/>
                          <a:latin typeface="+mn-lt"/>
                        </a:rPr>
                        <a:t>15</a:t>
                      </a:r>
                      <a:r>
                        <a:rPr lang="en-GB" sz="1800" b="1" dirty="0">
                          <a:effectLst/>
                          <a:latin typeface="+mn-lt"/>
                        </a:rPr>
                        <a:t>N</a:t>
                      </a:r>
                      <a:r>
                        <a:rPr lang="en-GB" sz="1800" b="1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baseline="0" dirty="0">
                          <a:effectLst/>
                          <a:latin typeface="+mn-lt"/>
                        </a:rPr>
                        <a:t> seeded H-mode </a:t>
                      </a:r>
                      <a:r>
                        <a:rPr lang="en-GB" sz="1800" b="1" i="1" baseline="0" dirty="0">
                          <a:effectLst/>
                          <a:latin typeface="+mn-lt"/>
                        </a:rPr>
                        <a:t>(0.25 h) </a:t>
                      </a:r>
                      <a:r>
                        <a:rPr lang="en-GB" sz="1800" b="1" i="0" baseline="0" dirty="0">
                          <a:effectLst/>
                          <a:latin typeface="+mn-lt"/>
                        </a:rPr>
                        <a:t>and </a:t>
                      </a:r>
                      <a:r>
                        <a:rPr lang="en-GB" sz="1800" b="1" i="0" baseline="30000" dirty="0">
                          <a:effectLst/>
                          <a:latin typeface="+mn-lt"/>
                        </a:rPr>
                        <a:t>18</a:t>
                      </a:r>
                      <a:r>
                        <a:rPr lang="en-GB" sz="1800" b="1" i="0" baseline="0" dirty="0">
                          <a:effectLst/>
                          <a:latin typeface="+mn-lt"/>
                        </a:rPr>
                        <a:t>O</a:t>
                      </a:r>
                      <a:r>
                        <a:rPr lang="en-GB" sz="1800" b="1" i="0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i="0" baseline="0" dirty="0">
                          <a:effectLst/>
                          <a:latin typeface="+mn-lt"/>
                        </a:rPr>
                        <a:t> injections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i="0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92469-92504</a:t>
                      </a:r>
                      <a:endParaRPr lang="sv-SE" sz="1800" b="1" i="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BC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B97CB3-9A60-4DD4-B1A5-215D22AE947D}"/>
              </a:ext>
            </a:extLst>
          </p:cNvPr>
          <p:cNvSpPr txBox="1"/>
          <p:nvPr/>
        </p:nvSpPr>
        <p:spPr>
          <a:xfrm>
            <a:off x="2406499" y="5989558"/>
            <a:ext cx="852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*Energy per tile for ILW1 and ILW2 - Heinola K, et al. 2017 </a:t>
            </a:r>
            <a:r>
              <a:rPr lang="en-GB" i="1" dirty="0"/>
              <a:t>Phys. Scr.</a:t>
            </a:r>
            <a:r>
              <a:rPr lang="en-GB" dirty="0"/>
              <a:t> </a:t>
            </a:r>
            <a:r>
              <a:rPr lang="en-GB" b="1" dirty="0"/>
              <a:t>T170</a:t>
            </a:r>
            <a:r>
              <a:rPr lang="en-GB" dirty="0"/>
              <a:t> 14063</a:t>
            </a:r>
          </a:p>
        </p:txBody>
      </p:sp>
    </p:spTree>
    <p:extLst>
      <p:ext uri="{BB962C8B-B14F-4D97-AF65-F5344CB8AC3E}">
        <p14:creationId xmlns:p14="http://schemas.microsoft.com/office/powerpoint/2010/main" val="318166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Deposition in the tungsten divertor ILW3 (2015-16)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43338" y="830171"/>
            <a:ext cx="6240695" cy="3079219"/>
          </a:xfrm>
          <a:solidFill>
            <a:srgbClr val="002F56"/>
          </a:solidFill>
        </p:spPr>
        <p:txBody>
          <a:bodyPr>
            <a:noAutofit/>
          </a:bodyPr>
          <a:lstStyle/>
          <a:p>
            <a:r>
              <a:rPr lang="en-GB" sz="2133" dirty="0">
                <a:solidFill>
                  <a:srgbClr val="FFFF00"/>
                </a:solidFill>
              </a:rPr>
              <a:t>Determine deposition pattern in JET </a:t>
            </a:r>
            <a:r>
              <a:rPr lang="en-GB" sz="2133" dirty="0" err="1">
                <a:solidFill>
                  <a:srgbClr val="FFFF00"/>
                </a:solidFill>
              </a:rPr>
              <a:t>divertor</a:t>
            </a:r>
            <a:r>
              <a:rPr lang="en-GB" sz="2133" dirty="0">
                <a:solidFill>
                  <a:srgbClr val="FFFF00"/>
                </a:solidFill>
              </a:rPr>
              <a:t> after ILW-3</a:t>
            </a:r>
          </a:p>
          <a:p>
            <a:r>
              <a:rPr lang="en-GB" sz="2133" dirty="0"/>
              <a:t>Poloidal cross-section of core samples analysed</a:t>
            </a:r>
          </a:p>
          <a:p>
            <a:r>
              <a:rPr lang="en-GB" sz="2133" dirty="0">
                <a:solidFill>
                  <a:srgbClr val="FFFF00"/>
                </a:solidFill>
              </a:rPr>
              <a:t>Decrease of C deposition from ILW-1 to ILW-3</a:t>
            </a:r>
          </a:p>
          <a:p>
            <a:r>
              <a:rPr lang="en-GB" sz="2133" dirty="0"/>
              <a:t>Almost constant retention of D in all three ILW campaigns</a:t>
            </a:r>
          </a:p>
          <a:p>
            <a:r>
              <a:rPr lang="en-GB" sz="2133" dirty="0">
                <a:solidFill>
                  <a:srgbClr val="FFFF00"/>
                </a:solidFill>
              </a:rPr>
              <a:t>Data presented at PFMC 2019</a:t>
            </a:r>
            <a:br>
              <a:rPr lang="en-GB" sz="2133" dirty="0">
                <a:solidFill>
                  <a:srgbClr val="FFFF00"/>
                </a:solidFill>
              </a:rPr>
            </a:br>
            <a:r>
              <a:rPr lang="en-GB" sz="2133" dirty="0">
                <a:solidFill>
                  <a:srgbClr val="FFFF00"/>
                </a:solidFill>
              </a:rPr>
              <a:t>S. </a:t>
            </a:r>
            <a:r>
              <a:rPr lang="en-GB" sz="2133" dirty="0" err="1">
                <a:solidFill>
                  <a:srgbClr val="FFFF00"/>
                </a:solidFill>
              </a:rPr>
              <a:t>Krat</a:t>
            </a:r>
            <a:r>
              <a:rPr lang="en-GB" sz="2133" dirty="0">
                <a:solidFill>
                  <a:srgbClr val="FFFF00"/>
                </a:solidFill>
              </a:rPr>
              <a:t> et al, Phys. Scr. (submitted)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JET24 LID-QMS Technical meeting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90" r="8223"/>
          <a:stretch/>
        </p:blipFill>
        <p:spPr>
          <a:xfrm>
            <a:off x="6576053" y="731482"/>
            <a:ext cx="5280587" cy="553693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BD91801-A4F1-402F-87A6-94AA059EA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72" r="24811"/>
          <a:stretch/>
        </p:blipFill>
        <p:spPr bwMode="auto">
          <a:xfrm>
            <a:off x="335360" y="4818514"/>
            <a:ext cx="5896123" cy="14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D5698A-7B55-458F-B1E5-0D3CB450DA8D}"/>
              </a:ext>
            </a:extLst>
          </p:cNvPr>
          <p:cNvSpPr/>
          <p:nvPr/>
        </p:nvSpPr>
        <p:spPr>
          <a:xfrm>
            <a:off x="7354956" y="2014330"/>
            <a:ext cx="477079" cy="1020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27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A91B6F11-F28B-3645-974B-3C6C4F75442A}" vid="{BB82078F-5EBB-014B-AD18-E9A65C103E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249</Words>
  <Application>Microsoft Office PowerPoint</Application>
  <PresentationFormat>Widescreen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Arial Black</vt:lpstr>
      <vt:lpstr>1_Office Theme</vt:lpstr>
      <vt:lpstr>Deposition rates</vt:lpstr>
      <vt:lpstr>ITER-Like Wall Campaigns</vt:lpstr>
      <vt:lpstr>Deposition in the tungsten divertor ILW3 (2015-16)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Widdowson, Anna M</dc:creator>
  <cp:lastModifiedBy>Widdowson, Anna M</cp:lastModifiedBy>
  <cp:revision>13</cp:revision>
  <dcterms:created xsi:type="dcterms:W3CDTF">2020-03-17T14:14:17Z</dcterms:created>
  <dcterms:modified xsi:type="dcterms:W3CDTF">2020-03-31T10:45:59Z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anna.widdowson@ukaea.uk</vt:lpwstr>
  </property>
  <property fmtid="{D5CDD505-2E9C-101B-9397-08002B2CF9AE}" pid="5" name="MSIP_Label_0dcb255a-fd3f-4c0f-857e-201fa46304da_SetDate">
    <vt:lpwstr>2020-03-17T16:25:34.2636007Z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de819195-9518-4ed9-8a76-992b57be3c46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anna.widdowson@ukaea.uk</vt:lpwstr>
  </property>
  <property fmtid="{D5CDD505-2E9C-101B-9397-08002B2CF9AE}" pid="13" name="MSIP_Label_22759de7-3255-46b5-8dfe-736652f9c6c1_SetDate">
    <vt:lpwstr>2020-03-17T16:25:34.2636007Z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de819195-9518-4ed9-8a76-992b57be3c46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</Properties>
</file>