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6" r:id="rId4"/>
    <p:sldMasterId id="2147483699" r:id="rId5"/>
    <p:sldMasterId id="2147483723" r:id="rId6"/>
  </p:sldMasterIdLst>
  <p:notesMasterIdLst>
    <p:notesMasterId r:id="rId22"/>
  </p:notesMasterIdLst>
  <p:sldIdLst>
    <p:sldId id="276" r:id="rId7"/>
    <p:sldId id="262" r:id="rId8"/>
    <p:sldId id="277" r:id="rId9"/>
    <p:sldId id="278" r:id="rId10"/>
    <p:sldId id="264" r:id="rId11"/>
    <p:sldId id="263" r:id="rId12"/>
    <p:sldId id="272" r:id="rId13"/>
    <p:sldId id="273" r:id="rId14"/>
    <p:sldId id="289" r:id="rId15"/>
    <p:sldId id="290" r:id="rId16"/>
    <p:sldId id="271" r:id="rId17"/>
    <p:sldId id="274" r:id="rId18"/>
    <p:sldId id="270" r:id="rId19"/>
    <p:sldId id="275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1F1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55" autoAdjust="0"/>
    <p:restoredTop sz="91304" autoAdjust="0"/>
  </p:normalViewPr>
  <p:slideViewPr>
    <p:cSldViewPr snapToGrid="0">
      <p:cViewPr varScale="1">
        <p:scale>
          <a:sx n="58" d="100"/>
          <a:sy n="58" d="100"/>
        </p:scale>
        <p:origin x="2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52FCB-E332-4001-93BB-2FFA00BAA7A9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EFFE9-ACFE-4835-9BC4-DC45540BE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5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745F3C-3CEB-4A25-85B6-CDCC4A5FEFE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8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F97B-D6A3-420C-9430-74AD64922AD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11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B9DF5-0692-4D81-91D5-04B765A657B4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26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F97B-D6A3-420C-9430-74AD64922ADD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92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7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68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3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0E83DC-F2FC-4E4A-98B8-335F247077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355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7156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BEC456-C1A3-469D-9F3E-6D0B75DD562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22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DE41D2-47DE-44A3-8FA0-EF8CA0CB92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21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36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3" y="1223964"/>
            <a:ext cx="560493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42567" y="1223964"/>
            <a:ext cx="5604933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2D220-746B-4057-909D-386367DD5B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56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318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438B8F-9290-4905-BB3A-1553A62468C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00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92139" cy="67156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EA5F6-BCAF-4964-9BF8-3FC4A6A260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616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796411" y="6429377"/>
            <a:ext cx="2098256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4A3F20-B2EB-4FC7-9A61-149E8F3371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03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2E9DE-97EE-4FD2-905A-0F7CB1D583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65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76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1121134"/>
            <a:ext cx="7315200" cy="3606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74F9F1-CB71-4BA5-A2BF-6A9C5C886AF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530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3616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0640BD-CE51-47A8-BDEF-792C1430AE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96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94233" y="1073426"/>
            <a:ext cx="2853267" cy="518926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3" y="1081377"/>
            <a:ext cx="8356600" cy="518131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869DB-DC86-4C55-9926-6BFB66C68E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051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387" y="2060849"/>
            <a:ext cx="10363200" cy="1362075"/>
          </a:xfrm>
        </p:spPr>
        <p:txBody>
          <a:bodyPr anchor="t"/>
          <a:lstStyle>
            <a:lvl1pPr algn="ctr">
              <a:defRPr sz="5333" b="1" cap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35" y="3501009"/>
            <a:ext cx="10363200" cy="1500187"/>
          </a:xfrm>
        </p:spPr>
        <p:txBody>
          <a:bodyPr/>
          <a:lstStyle>
            <a:lvl1pPr marL="0" indent="0" algn="ctr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82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338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68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692696"/>
            <a:ext cx="5469136" cy="5403304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692696"/>
            <a:ext cx="5560912" cy="5403304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05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692696"/>
            <a:ext cx="11233248" cy="2880320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1" y="3645024"/>
            <a:ext cx="11233248" cy="2522984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785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692696"/>
            <a:ext cx="5469136" cy="2736304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692696"/>
            <a:ext cx="5560912" cy="2736304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527381" y="3501008"/>
            <a:ext cx="11233248" cy="2664296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06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6206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76470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5"/>
            <a:ext cx="5386917" cy="464137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3" y="76470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84785"/>
            <a:ext cx="5389033" cy="4641379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57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452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38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943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20689"/>
            <a:ext cx="4011084" cy="814412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20689"/>
            <a:ext cx="6815667" cy="550547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77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403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8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7" y="609600"/>
            <a:ext cx="2667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4117" y="609600"/>
            <a:ext cx="7797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4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_Graphic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7"/>
            <a:ext cx="12192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1277600" y="6477003"/>
            <a:ext cx="914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GB" sz="1000" b="0" smtClean="0">
                <a:solidFill>
                  <a:srgbClr val="000000"/>
                </a:solidFill>
              </a:rPr>
              <a:t>Page </a:t>
            </a:r>
            <a:fld id="{6D557A00-00D0-4258-9449-25CEFF24CA3A}" type="slidenum">
              <a:rPr kumimoji="0" lang="en-GB" sz="1000" b="0" smtClean="0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kumimoji="0" lang="en-GB" sz="1000" b="0" smtClean="0">
              <a:solidFill>
                <a:srgbClr val="FFFF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3528649" y="6432552"/>
            <a:ext cx="7889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0" lang="en-US" sz="1200" dirty="0" smtClean="0">
                <a:solidFill>
                  <a:srgbClr val="333399"/>
                </a:solidFill>
                <a:latin typeface="Arial" charset="0"/>
              </a:rPr>
              <a:t>R. A. Pitts et al.</a:t>
            </a:r>
            <a:r>
              <a:rPr kumimoji="0" lang="en-US" sz="1200" b="1" dirty="0" smtClean="0">
                <a:solidFill>
                  <a:srgbClr val="333399"/>
                </a:solidFill>
                <a:latin typeface="Arial" charset="0"/>
              </a:rPr>
              <a:t>, </a:t>
            </a:r>
            <a:r>
              <a:rPr kumimoji="0" lang="en-US" sz="1200" dirty="0" smtClean="0">
                <a:solidFill>
                  <a:srgbClr val="333399"/>
                </a:solidFill>
                <a:latin typeface="Arial" charset="0"/>
              </a:rPr>
              <a:t>Pressure gauge CDR</a:t>
            </a:r>
            <a:r>
              <a:rPr kumimoji="0" lang="en-GB" sz="1200" dirty="0" smtClean="0">
                <a:solidFill>
                  <a:srgbClr val="333399"/>
                </a:solidFill>
                <a:latin typeface="Arial" charset="0"/>
              </a:rPr>
              <a:t>, </a:t>
            </a:r>
            <a:r>
              <a:rPr kumimoji="0" lang="en-GB" sz="1200" dirty="0" err="1" smtClean="0">
                <a:solidFill>
                  <a:srgbClr val="333399"/>
                </a:solidFill>
                <a:latin typeface="Arial" charset="0"/>
              </a:rPr>
              <a:t>Cadarache</a:t>
            </a:r>
            <a:r>
              <a:rPr kumimoji="0" lang="en-GB" sz="1200" dirty="0" smtClean="0">
                <a:solidFill>
                  <a:srgbClr val="333399"/>
                </a:solidFill>
                <a:latin typeface="Arial" charset="0"/>
              </a:rPr>
              <a:t>, 15 March 2011 (ITER_D_45RWR8)</a:t>
            </a:r>
          </a:p>
        </p:txBody>
      </p:sp>
    </p:spTree>
    <p:extLst>
      <p:ext uri="{BB962C8B-B14F-4D97-AF65-F5344CB8AC3E}">
        <p14:creationId xmlns:p14="http://schemas.microsoft.com/office/powerpoint/2010/main" val="615195478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0709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417146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708" y="1557337"/>
            <a:ext cx="49705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0861" y="1557337"/>
            <a:ext cx="49705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89616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784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75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17380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83940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077684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247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701300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437550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16959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1632" y="1"/>
            <a:ext cx="2694355" cy="6083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710" y="1"/>
            <a:ext cx="7901353" cy="6083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00025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2708" y="1"/>
            <a:ext cx="10783277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664965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06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87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010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58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6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543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455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87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65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292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75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4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5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472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92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0365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86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009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0382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97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68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65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52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43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3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7A176-E1D2-4ACE-991D-AB329195A022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2B05-40BC-4962-A895-3B61A96E4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3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Line 7"/>
          <p:cNvSpPr>
            <a:spLocks noChangeShapeType="1"/>
          </p:cNvSpPr>
          <p:nvPr userDrawn="1"/>
        </p:nvSpPr>
        <p:spPr bwMode="auto">
          <a:xfrm>
            <a:off x="334434" y="188913"/>
            <a:ext cx="115231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cs typeface="+mn-cs"/>
            </a:endParaRPr>
          </a:p>
        </p:txBody>
      </p:sp>
      <p:sp>
        <p:nvSpPr>
          <p:cNvPr id="5128" name="Line 8"/>
          <p:cNvSpPr>
            <a:spLocks noChangeShapeType="1"/>
          </p:cNvSpPr>
          <p:nvPr userDrawn="1"/>
        </p:nvSpPr>
        <p:spPr bwMode="auto">
          <a:xfrm>
            <a:off x="334434" y="998538"/>
            <a:ext cx="115231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cs typeface="+mn-cs"/>
            </a:endParaRPr>
          </a:p>
        </p:txBody>
      </p:sp>
      <p:sp>
        <p:nvSpPr>
          <p:cNvPr id="5129" name="Line 9"/>
          <p:cNvSpPr>
            <a:spLocks noChangeShapeType="1"/>
          </p:cNvSpPr>
          <p:nvPr userDrawn="1"/>
        </p:nvSpPr>
        <p:spPr bwMode="auto">
          <a:xfrm>
            <a:off x="334434" y="6393028"/>
            <a:ext cx="115231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cs typeface="+mn-cs"/>
            </a:endParaRPr>
          </a:p>
        </p:txBody>
      </p:sp>
      <p:pic>
        <p:nvPicPr>
          <p:cNvPr id="4101" name="Picture 10" descr="LOGO_ausEPSueberPD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16685" y="233364"/>
            <a:ext cx="1079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223964"/>
            <a:ext cx="1141306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6410" y="6429376"/>
            <a:ext cx="3292425" cy="24787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Ringberg Seminar 04.04.2019</a:t>
            </a:r>
            <a:endParaRPr lang="de-D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67" y="6421439"/>
            <a:ext cx="1348317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de-DE"/>
              <a:t>Jürgen Koll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02384" y="6418263"/>
            <a:ext cx="1200149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05FC473-3F4A-4AAC-829B-4474C910DF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505" y="233827"/>
            <a:ext cx="1617472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82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804863" indent="-1778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1527175" indent="-182563" algn="l" rtl="0" eaLnBrk="0" fontAlgn="base" hangingPunct="0">
        <a:spcBef>
          <a:spcPct val="20000"/>
        </a:spcBef>
        <a:spcAft>
          <a:spcPct val="0"/>
        </a:spcAft>
        <a:buSzPct val="50000"/>
        <a:buChar char="•"/>
        <a:defRPr sz="2000">
          <a:solidFill>
            <a:schemeClr val="tx1"/>
          </a:solidFill>
          <a:latin typeface="+mn-lt"/>
        </a:defRPr>
      </a:lvl5pPr>
      <a:lvl6pPr marL="1984375" indent="-182563" algn="l" rtl="0" eaLnBrk="0" fontAlgn="base" hangingPunct="0">
        <a:spcBef>
          <a:spcPct val="20000"/>
        </a:spcBef>
        <a:spcAft>
          <a:spcPct val="0"/>
        </a:spcAft>
        <a:buSzPct val="50000"/>
        <a:buChar char="•"/>
        <a:defRPr sz="2000">
          <a:solidFill>
            <a:schemeClr val="tx1"/>
          </a:solidFill>
          <a:latin typeface="+mn-lt"/>
        </a:defRPr>
      </a:lvl6pPr>
      <a:lvl7pPr marL="2441575" indent="-182563" algn="l" rtl="0" eaLnBrk="0" fontAlgn="base" hangingPunct="0">
        <a:spcBef>
          <a:spcPct val="20000"/>
        </a:spcBef>
        <a:spcAft>
          <a:spcPct val="0"/>
        </a:spcAft>
        <a:buSzPct val="50000"/>
        <a:buChar char="•"/>
        <a:defRPr sz="2000">
          <a:solidFill>
            <a:schemeClr val="tx1"/>
          </a:solidFill>
          <a:latin typeface="+mn-lt"/>
        </a:defRPr>
      </a:lvl7pPr>
      <a:lvl8pPr marL="2898775" indent="-182563" algn="l" rtl="0" eaLnBrk="0" fontAlgn="base" hangingPunct="0">
        <a:spcBef>
          <a:spcPct val="20000"/>
        </a:spcBef>
        <a:spcAft>
          <a:spcPct val="0"/>
        </a:spcAft>
        <a:buSzPct val="50000"/>
        <a:buChar char="•"/>
        <a:defRPr sz="2000">
          <a:solidFill>
            <a:schemeClr val="tx1"/>
          </a:solidFill>
          <a:latin typeface="+mn-lt"/>
        </a:defRPr>
      </a:lvl8pPr>
      <a:lvl9pPr marL="3355975" indent="-182563" algn="l" rtl="0" eaLnBrk="0" fontAlgn="base" hangingPunct="0">
        <a:spcBef>
          <a:spcPct val="20000"/>
        </a:spcBef>
        <a:spcAft>
          <a:spcPct val="0"/>
        </a:spcAft>
        <a:buSzPct val="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39350" y="1"/>
            <a:ext cx="11713301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9350" y="692149"/>
            <a:ext cx="11713301" cy="54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0" y="620713"/>
            <a:ext cx="12192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029" name="Picture 14" descr="PowerPoint_Graphic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1"/>
            <a:ext cx="1219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4357479" y="6373878"/>
            <a:ext cx="609811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67" dirty="0" smtClean="0">
                <a:latin typeface="Arial" charset="0"/>
              </a:rPr>
              <a:t>In-Vessel Integration</a:t>
            </a:r>
            <a:r>
              <a:rPr lang="en-US" sz="1067" baseline="0" dirty="0" smtClean="0">
                <a:latin typeface="Arial" charset="0"/>
              </a:rPr>
              <a:t> Meeting</a:t>
            </a:r>
            <a:endParaRPr lang="en-US" sz="1067" dirty="0">
              <a:latin typeface="Arial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11277600" y="6448740"/>
            <a:ext cx="781051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67">
                <a:latin typeface="Arial" charset="0"/>
              </a:rPr>
              <a:t>Page </a:t>
            </a:r>
            <a:fld id="{32F11043-E1C9-3A42-8387-544CA04BBCE2}" type="slidenum">
              <a:rPr lang="en-US" sz="1067" smtClean="0"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67">
              <a:latin typeface="Arial" charset="0"/>
            </a:endParaRP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9745136" y="6447152"/>
            <a:ext cx="1488017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67">
                <a:latin typeface="Arial" charset="0"/>
              </a:rPr>
              <a:t>IDM UID: XXXXXX</a:t>
            </a:r>
          </a:p>
        </p:txBody>
      </p:sp>
      <p:cxnSp>
        <p:nvCxnSpPr>
          <p:cNvPr id="10" name="Straight Connector 9"/>
          <p:cNvCxnSpPr/>
          <p:nvPr/>
        </p:nvCxnSpPr>
        <p:spPr bwMode="gray">
          <a:xfrm>
            <a:off x="9658351" y="6308725"/>
            <a:ext cx="0" cy="3603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8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chemeClr val="tx2"/>
          </a:solidFill>
          <a:latin typeface="Arial" charset="0"/>
        </a:defRPr>
      </a:lvl9pPr>
    </p:titleStyle>
    <p:bodyStyle>
      <a:lvl1pPr marL="383108" indent="-383108" algn="l" defTabSz="1060424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Candara"/>
          <a:ea typeface="ＭＳ Ｐゴシック" charset="0"/>
          <a:cs typeface="Candara"/>
        </a:defRPr>
      </a:lvl1pPr>
      <a:lvl2pPr marL="1009625" indent="-372524" algn="l" defTabSz="1060424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ndara"/>
          <a:ea typeface="ＭＳ Ｐゴシック" charset="0"/>
          <a:cs typeface="Candara"/>
        </a:defRPr>
      </a:lvl2pPr>
      <a:lvl3pPr marL="1515495" indent="-251878" algn="l" defTabSz="1060424" rtl="0" eaLnBrk="1" fontAlgn="base" hangingPunct="1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Candara"/>
          <a:ea typeface="ＭＳ Ｐゴシック" charset="0"/>
          <a:cs typeface="Candara"/>
        </a:defRPr>
      </a:lvl3pPr>
      <a:lvl4pPr marL="2015016" indent="-245527" algn="l" defTabSz="1060424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Candara"/>
          <a:ea typeface="ＭＳ Ｐゴシック" charset="0"/>
          <a:cs typeface="Candara"/>
        </a:defRPr>
      </a:lvl4pPr>
      <a:lvl5pPr marL="2514537" indent="-245527" algn="l" defTabSz="1060424" rtl="0" eaLnBrk="1" fontAlgn="base" hangingPunct="1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Candara"/>
          <a:ea typeface="ＭＳ Ｐゴシック" charset="0"/>
          <a:cs typeface="Candara"/>
        </a:defRPr>
      </a:lvl5pPr>
      <a:lvl6pPr marL="3124122" indent="-245527" algn="l" defTabSz="106042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733707" indent="-245527" algn="l" defTabSz="106042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343291" indent="-245527" algn="l" defTabSz="106042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952876" indent="-245527" algn="l" defTabSz="1060424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4063" y="3"/>
            <a:ext cx="10501924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9" y="1557337"/>
            <a:ext cx="1012873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 userDrawn="1"/>
        </p:nvSpPr>
        <p:spPr bwMode="auto">
          <a:xfrm>
            <a:off x="0" y="666751"/>
            <a:ext cx="12192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kumimoji="1" lang="en-GB" sz="2000" b="1">
              <a:solidFill>
                <a:srgbClr val="FFFFFF"/>
              </a:solidFill>
            </a:endParaRPr>
          </a:p>
        </p:txBody>
      </p:sp>
      <p:pic>
        <p:nvPicPr>
          <p:cNvPr id="1029" name="Picture 5" descr="PowerPoint_Graphic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7"/>
            <a:ext cx="12192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 userDrawn="1"/>
        </p:nvSpPr>
        <p:spPr bwMode="auto">
          <a:xfrm>
            <a:off x="11277600" y="6477003"/>
            <a:ext cx="9144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GB" sz="1000" b="0" smtClean="0">
                <a:solidFill>
                  <a:srgbClr val="000000"/>
                </a:solidFill>
              </a:rPr>
              <a:t>Page </a:t>
            </a:r>
            <a:fld id="{A3AE7810-4B4F-4338-83B2-AAA495089C09}" type="slidenum">
              <a:rPr kumimoji="0" lang="en-GB" sz="1000" b="0" smtClean="0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kumimoji="0" lang="en-GB" sz="1000" b="0" smtClean="0">
              <a:solidFill>
                <a:srgbClr val="FFFFFF"/>
              </a:solidFill>
            </a:endParaRPr>
          </a:p>
        </p:txBody>
      </p:sp>
      <p:sp>
        <p:nvSpPr>
          <p:cNvPr id="1694730" name="Text Box 10"/>
          <p:cNvSpPr txBox="1">
            <a:spLocks noChangeArrowheads="1"/>
          </p:cNvSpPr>
          <p:nvPr userDrawn="1"/>
        </p:nvSpPr>
        <p:spPr bwMode="auto">
          <a:xfrm>
            <a:off x="3528649" y="6432552"/>
            <a:ext cx="7889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5575" algn="l"/>
              </a:tabLs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kumimoji="0" lang="en-US" sz="1200" dirty="0" smtClean="0">
                <a:solidFill>
                  <a:srgbClr val="333399"/>
                </a:solidFill>
                <a:latin typeface="Arial" charset="0"/>
              </a:rPr>
              <a:t>R. A. Pitts et al.</a:t>
            </a:r>
            <a:r>
              <a:rPr kumimoji="0" lang="en-US" sz="1200" b="1" dirty="0" smtClean="0">
                <a:solidFill>
                  <a:srgbClr val="333399"/>
                </a:solidFill>
                <a:latin typeface="Arial" charset="0"/>
              </a:rPr>
              <a:t>, </a:t>
            </a:r>
            <a:r>
              <a:rPr kumimoji="0" lang="en-US" sz="1200" dirty="0" smtClean="0">
                <a:solidFill>
                  <a:srgbClr val="333399"/>
                </a:solidFill>
                <a:latin typeface="Arial" charset="0"/>
              </a:rPr>
              <a:t>Pressure gauge CDR</a:t>
            </a:r>
            <a:r>
              <a:rPr kumimoji="0" lang="en-GB" sz="1200" dirty="0" smtClean="0">
                <a:solidFill>
                  <a:srgbClr val="333399"/>
                </a:solidFill>
                <a:latin typeface="Arial" charset="0"/>
              </a:rPr>
              <a:t>, </a:t>
            </a:r>
            <a:r>
              <a:rPr kumimoji="0" lang="en-GB" sz="1200" dirty="0" err="1" smtClean="0">
                <a:solidFill>
                  <a:srgbClr val="333399"/>
                </a:solidFill>
                <a:latin typeface="Arial" charset="0"/>
              </a:rPr>
              <a:t>Cadarache</a:t>
            </a:r>
            <a:r>
              <a:rPr kumimoji="0" lang="en-GB" sz="1200" dirty="0" smtClean="0">
                <a:solidFill>
                  <a:srgbClr val="333399"/>
                </a:solidFill>
                <a:latin typeface="Arial" charset="0"/>
              </a:rPr>
              <a:t>, 15 March 2011 (ITER_D_45RWR8)</a:t>
            </a:r>
          </a:p>
        </p:txBody>
      </p:sp>
    </p:spTree>
    <p:extLst>
      <p:ext uri="{BB962C8B-B14F-4D97-AF65-F5344CB8AC3E}">
        <p14:creationId xmlns:p14="http://schemas.microsoft.com/office/powerpoint/2010/main" val="17376025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charset="0"/>
        </a:defRPr>
      </a:lvl5pPr>
      <a:lvl6pPr marL="457189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charset="0"/>
        </a:defRPr>
      </a:lvl6pPr>
      <a:lvl7pPr marL="914377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charset="0"/>
        </a:defRPr>
      </a:lvl7pPr>
      <a:lvl8pPr marL="1371566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charset="0"/>
        </a:defRPr>
      </a:lvl8pPr>
      <a:lvl9pPr marL="1828754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charset="0"/>
        </a:defRPr>
      </a:lvl9pPr>
    </p:titleStyle>
    <p:bodyStyle>
      <a:lvl1pPr marL="266693" indent="-26669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14357" indent="-266693" algn="l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rgbClr val="FF0000"/>
        </a:buClr>
        <a:buFont typeface="Arial" pitchFamily="34" charset="0"/>
        <a:buChar char="−"/>
        <a:defRPr kumimoji="1" sz="2800">
          <a:solidFill>
            <a:srgbClr val="FF0000"/>
          </a:solidFill>
          <a:latin typeface="+mn-lt"/>
        </a:defRPr>
      </a:lvl2pPr>
      <a:lvl3pPr marL="1320767" indent="-228594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kumimoji="1" sz="2400">
          <a:solidFill>
            <a:srgbClr val="0000CC"/>
          </a:solidFill>
          <a:latin typeface="+mn-lt"/>
        </a:defRPr>
      </a:lvl3pPr>
      <a:lvl4pPr marL="1728745" indent="-228594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rgbClr val="CC3300"/>
        </a:buClr>
        <a:buFont typeface="Arial" pitchFamily="34" charset="0"/>
        <a:buChar char="−"/>
        <a:defRPr kumimoji="1" sz="2000">
          <a:solidFill>
            <a:srgbClr val="000000"/>
          </a:solidFill>
          <a:latin typeface="+mn-lt"/>
        </a:defRPr>
      </a:lvl4pPr>
      <a:lvl5pPr marL="2136721" indent="-228594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5pPr>
      <a:lvl6pPr marL="2593910" indent="-228594" algn="l" rtl="0" fontAlgn="base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6pPr>
      <a:lvl7pPr marL="3051098" indent="-228594" algn="l" rtl="0" fontAlgn="base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7pPr>
      <a:lvl8pPr marL="3508287" indent="-228594" algn="l" rtl="0" fontAlgn="base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8pPr>
      <a:lvl9pPr marL="3965476" indent="-228594" algn="l" rtl="0" fontAlgn="base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2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F7AD-A171-45DB-8BD3-61BF9A808688}" type="datetimeFigureOut">
              <a:rPr lang="en-GB" smtClean="0"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FE3B-7CF7-4FB5-9F23-AEC85F898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6.jpe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6AB503-52DB-994C-BF3F-7C9E9C6F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564904"/>
            <a:ext cx="10363200" cy="1362075"/>
          </a:xfrm>
        </p:spPr>
        <p:txBody>
          <a:bodyPr/>
          <a:lstStyle/>
          <a:p>
            <a:r>
              <a:rPr lang="en-US" sz="4267" dirty="0"/>
              <a:t>Diagnostic Pressure Gauges</a:t>
            </a:r>
            <a:br>
              <a:rPr lang="en-US" sz="4267" dirty="0"/>
            </a:br>
            <a:r>
              <a:rPr lang="en-US" sz="4267" dirty="0"/>
              <a:t>55.G3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403" y="4581128"/>
            <a:ext cx="10363200" cy="1500187"/>
          </a:xfrm>
        </p:spPr>
        <p:txBody>
          <a:bodyPr/>
          <a:lstStyle/>
          <a:p>
            <a:r>
              <a:rPr lang="en-GB" dirty="0" smtClean="0"/>
              <a:t>Philip Andrew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896" y="437671"/>
            <a:ext cx="2838450" cy="27051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066731" y="3907878"/>
            <a:ext cx="5459173" cy="2950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Work done by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F4E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&amp; </a:t>
            </a:r>
            <a:r>
              <a:rPr lang="en-US" sz="2800" b="1" dirty="0" smtClean="0">
                <a:solidFill>
                  <a:srgbClr val="0000FF"/>
                </a:solidFill>
              </a:rPr>
              <a:t>   </a:t>
            </a:r>
          </a:p>
          <a:p>
            <a:r>
              <a:rPr lang="en-US" sz="3200" b="1" dirty="0" smtClean="0">
                <a:solidFill>
                  <a:srgbClr val="0000FF"/>
                </a:solidFill>
              </a:rPr>
              <a:t>IPP </a:t>
            </a:r>
            <a:r>
              <a:rPr lang="en-US" sz="3200" b="1" dirty="0" err="1" smtClean="0">
                <a:solidFill>
                  <a:srgbClr val="0000FF"/>
                </a:solidFill>
              </a:rPr>
              <a:t>Garching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endParaRPr lang="en-GB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08" y="993074"/>
            <a:ext cx="3332552" cy="24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963123" y="993074"/>
            <a:ext cx="3312367" cy="3327270"/>
            <a:chOff x="4839579" y="116632"/>
            <a:chExt cx="3655958" cy="36724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16632"/>
              <a:ext cx="3242658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839579" y="235648"/>
              <a:ext cx="3655958" cy="407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Pressure Gauge with LaB</a:t>
              </a:r>
              <a:r>
                <a:rPr lang="en-US" baseline="-25000" dirty="0">
                  <a:solidFill>
                    <a:prstClr val="black"/>
                  </a:solidFill>
                  <a:latin typeface="Calibri"/>
                </a:rPr>
                <a:t>6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 source</a:t>
              </a: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6486178" y="3636766"/>
            <a:ext cx="3912497" cy="3221234"/>
            <a:chOff x="4568549" y="3142887"/>
            <a:chExt cx="4318341" cy="355537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549" y="4277372"/>
              <a:ext cx="4318341" cy="242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932039" y="3142887"/>
              <a:ext cx="3954851" cy="1019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Molybdenum posts</a:t>
              </a:r>
              <a:endParaRPr lang="en-GB" dirty="0">
                <a:solidFill>
                  <a:prstClr val="white">
                    <a:lumMod val="50000"/>
                  </a:prstClr>
                </a:solidFill>
                <a:latin typeface="Calibri"/>
              </a:endParaRPr>
            </a:p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	Graphite heaters</a:t>
              </a:r>
            </a:p>
            <a:p>
              <a:r>
                <a:rPr lang="en-US" dirty="0">
                  <a:solidFill>
                    <a:srgbClr val="7030A0"/>
                  </a:solidFill>
                  <a:latin typeface="Calibri"/>
                </a:rPr>
                <a:t>		LaB</a:t>
              </a:r>
              <a:r>
                <a:rPr lang="en-US" baseline="-25000" dirty="0">
                  <a:solidFill>
                    <a:srgbClr val="7030A0"/>
                  </a:solidFill>
                  <a:latin typeface="Calibri"/>
                </a:rPr>
                <a:t>6</a:t>
              </a:r>
              <a:r>
                <a:rPr lang="en-US" dirty="0">
                  <a:solidFill>
                    <a:srgbClr val="7030A0"/>
                  </a:solidFill>
                  <a:latin typeface="Calibri"/>
                </a:rPr>
                <a:t> crystal</a:t>
              </a:r>
              <a:endParaRPr lang="en-GB" dirty="0">
                <a:solidFill>
                  <a:prstClr val="white">
                    <a:lumMod val="50000"/>
                  </a:prstClr>
                </a:solidFill>
                <a:latin typeface="Calibri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296272" y="3516731"/>
              <a:ext cx="724272" cy="13772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20544" y="3789040"/>
              <a:ext cx="279648" cy="8326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624227" y="3933056"/>
              <a:ext cx="298720" cy="6886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207072" y="3581480"/>
            <a:ext cx="3435032" cy="3213957"/>
            <a:chOff x="323528" y="3345593"/>
            <a:chExt cx="3791349" cy="3547341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528" y="3345593"/>
              <a:ext cx="3672957" cy="3547341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48327" y="3408039"/>
              <a:ext cx="3766550" cy="407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Pressure Gauge with W filament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1600" y="6095074"/>
              <a:ext cx="2520006" cy="407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Calibri"/>
                </a:rPr>
                <a:t>Tungsten Filament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187624" y="4725144"/>
              <a:ext cx="504056" cy="1364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1509682" y="116632"/>
            <a:ext cx="9144000" cy="792088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FF"/>
                </a:solidFill>
                <a:latin typeface="Calibri"/>
              </a:rPr>
              <a:t>Variant </a:t>
            </a:r>
            <a:r>
              <a:rPr lang="en-US" sz="2800" b="1" dirty="0">
                <a:solidFill>
                  <a:srgbClr val="0000FF"/>
                </a:solidFill>
                <a:latin typeface="Calibri"/>
              </a:rPr>
              <a:t>of ASDEX </a:t>
            </a:r>
            <a:r>
              <a:rPr lang="en-US" sz="2800" b="1" dirty="0" smtClean="0">
                <a:solidFill>
                  <a:srgbClr val="0000FF"/>
                </a:solidFill>
                <a:latin typeface="Calibri"/>
              </a:rPr>
              <a:t>gauge developed by W7X team</a:t>
            </a:r>
            <a:endParaRPr lang="en-US" sz="2800" b="1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1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10" y="0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Emitter change for ITER Gauge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78" y="2293051"/>
            <a:ext cx="2977626" cy="3467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868" y="2418782"/>
            <a:ext cx="2705512" cy="303443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692463" y="3288029"/>
            <a:ext cx="393869" cy="7081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814" y="2383358"/>
            <a:ext cx="3662201" cy="305522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777409" y="3202776"/>
            <a:ext cx="393869" cy="7081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219" y="389223"/>
            <a:ext cx="1804129" cy="205101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420011" y="1600219"/>
            <a:ext cx="573436" cy="0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38595" y="916155"/>
            <a:ext cx="362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solidFill>
                  <a:srgbClr val="CC00CC"/>
                </a:solidFill>
              </a:rPr>
              <a:t>ZrC</a:t>
            </a:r>
            <a:r>
              <a:rPr lang="en-US" sz="3600" dirty="0" smtClean="0">
                <a:solidFill>
                  <a:srgbClr val="CC00CC"/>
                </a:solidFill>
              </a:rPr>
              <a:t> </a:t>
            </a:r>
          </a:p>
          <a:p>
            <a:pPr algn="r"/>
            <a:r>
              <a:rPr lang="en-US" sz="3600" dirty="0" smtClean="0">
                <a:solidFill>
                  <a:srgbClr val="CC00CC"/>
                </a:solidFill>
              </a:rPr>
              <a:t>Electron emitter</a:t>
            </a:r>
            <a:endParaRPr lang="en-GB" sz="3600" dirty="0">
              <a:solidFill>
                <a:srgbClr val="CC00CC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9052664" y="1093219"/>
            <a:ext cx="948379" cy="2485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95624" y="790465"/>
            <a:ext cx="2096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Graphite heaters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076929" y="1503892"/>
            <a:ext cx="948379" cy="24853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761" y="5517315"/>
            <a:ext cx="1097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Material choices:  </a:t>
            </a:r>
            <a:r>
              <a:rPr lang="en-US" sz="2400" dirty="0" err="1" smtClean="0"/>
              <a:t>ZrC</a:t>
            </a:r>
            <a:r>
              <a:rPr lang="en-US" sz="2400" dirty="0" smtClean="0"/>
              <a:t> expected to be more radiation resistant</a:t>
            </a:r>
          </a:p>
          <a:p>
            <a:r>
              <a:rPr lang="en-US" sz="2400" dirty="0" smtClean="0"/>
              <a:t>Geometric choices:   </a:t>
            </a:r>
            <a:r>
              <a:rPr lang="en-US" sz="2400" dirty="0" err="1" smtClean="0"/>
              <a:t>ZrC</a:t>
            </a:r>
            <a:r>
              <a:rPr lang="en-US" sz="2400" dirty="0" smtClean="0"/>
              <a:t> could run hotter than LaB6, need compliant emitter support</a:t>
            </a:r>
          </a:p>
        </p:txBody>
      </p:sp>
    </p:spTree>
    <p:extLst>
      <p:ext uri="{BB962C8B-B14F-4D97-AF65-F5344CB8AC3E}">
        <p14:creationId xmlns:p14="http://schemas.microsoft.com/office/powerpoint/2010/main" val="320194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38" y="159815"/>
            <a:ext cx="11009671" cy="1325563"/>
          </a:xfrm>
        </p:spPr>
        <p:txBody>
          <a:bodyPr/>
          <a:lstStyle/>
          <a:p>
            <a:r>
              <a:rPr lang="en-US" dirty="0" smtClean="0"/>
              <a:t>Emitter stack and frame geometry optimization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399" y="1857103"/>
            <a:ext cx="4642226" cy="4861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79" y="1926398"/>
            <a:ext cx="4710193" cy="4723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4179" y="1240886"/>
            <a:ext cx="1116782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Frame </a:t>
            </a:r>
            <a:r>
              <a:rPr lang="en-US" sz="2400" dirty="0">
                <a:solidFill>
                  <a:prstClr val="black"/>
                </a:solidFill>
              </a:rPr>
              <a:t>geometry → </a:t>
            </a:r>
            <a:r>
              <a:rPr lang="en-US" sz="2400" dirty="0" smtClean="0">
                <a:solidFill>
                  <a:prstClr val="black"/>
                </a:solidFill>
              </a:rPr>
              <a:t>provide compression and remain elastic during stack expansion</a:t>
            </a:r>
            <a:endParaRPr lang="en-US" sz="2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Emitter geometry </a:t>
            </a:r>
            <a:r>
              <a:rPr lang="en-US" sz="2400" dirty="0">
                <a:solidFill>
                  <a:prstClr val="black"/>
                </a:solidFill>
              </a:rPr>
              <a:t>→ </a:t>
            </a:r>
            <a:r>
              <a:rPr lang="en-US" sz="2400" dirty="0" smtClean="0">
                <a:solidFill>
                  <a:prstClr val="black"/>
                </a:solidFill>
              </a:rPr>
              <a:t>reduce heating </a:t>
            </a:r>
            <a:r>
              <a:rPr lang="en-US" sz="2400" dirty="0">
                <a:solidFill>
                  <a:prstClr val="black"/>
                </a:solidFill>
              </a:rPr>
              <a:t>current and power providing stable </a:t>
            </a:r>
            <a:r>
              <a:rPr lang="en-US" sz="2400" dirty="0" smtClean="0">
                <a:solidFill>
                  <a:prstClr val="black"/>
                </a:solidFill>
              </a:rPr>
              <a:t>performance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9025" y="3706952"/>
            <a:ext cx="15274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solidFill>
                  <a:prstClr val="black"/>
                </a:solidFill>
              </a:rPr>
              <a:t>Stress distributions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9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8" y="743919"/>
            <a:ext cx="11735483" cy="5680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ZrC</a:t>
            </a:r>
            <a:r>
              <a:rPr lang="en-US" dirty="0" smtClean="0"/>
              <a:t> emitter with frame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95765" y="1767471"/>
            <a:ext cx="9733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frame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379263" y="4541515"/>
            <a:ext cx="1584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Prototype produced by IPT-Albrecht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Emitter assembled at IPP </a:t>
            </a:r>
            <a:r>
              <a:rPr lang="en-US" dirty="0" err="1" smtClean="0">
                <a:solidFill>
                  <a:srgbClr val="0000FF"/>
                </a:solidFill>
              </a:rPr>
              <a:t>Garching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2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ZrC</a:t>
            </a:r>
            <a:r>
              <a:rPr lang="en-US" dirty="0" smtClean="0"/>
              <a:t> emitter with frame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52" y="1690688"/>
            <a:ext cx="8624423" cy="4278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7418" y="3937620"/>
            <a:ext cx="1584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Prototype produced by IPT-Albrecht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Emitter assembled at IPP </a:t>
            </a:r>
            <a:r>
              <a:rPr lang="en-US" dirty="0" err="1" smtClean="0">
                <a:solidFill>
                  <a:srgbClr val="0000FF"/>
                </a:solidFill>
              </a:rPr>
              <a:t>Garching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9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2657"/>
            <a:ext cx="8229600" cy="54927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Summary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30212"/>
            <a:ext cx="8229600" cy="4482330"/>
          </a:xfrm>
        </p:spPr>
        <p:txBody>
          <a:bodyPr>
            <a:normAutofit/>
          </a:bodyPr>
          <a:lstStyle/>
          <a:p>
            <a:r>
              <a:rPr lang="en-US" b="1" dirty="0" smtClean="0"/>
              <a:t>Pressure gauges design modification after Preliminary Design Review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W filament replaced by polycrystalline </a:t>
            </a:r>
            <a:r>
              <a:rPr lang="en-US" dirty="0" err="1" smtClean="0">
                <a:solidFill>
                  <a:srgbClr val="0000FF"/>
                </a:solidFill>
              </a:rPr>
              <a:t>ZrC</a:t>
            </a:r>
            <a:endParaRPr lang="en-US" dirty="0" smtClean="0">
              <a:solidFill>
                <a:srgbClr val="0000FF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No more issue with Lorentz force on filament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Electrical resistance heating of electrical feedthrough reduced greatly  ( 25A  -&gt;  ~ 8 A 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Operation more stable and </a:t>
            </a:r>
            <a:r>
              <a:rPr lang="en-US" dirty="0" smtClean="0">
                <a:solidFill>
                  <a:srgbClr val="0000FF"/>
                </a:solidFill>
              </a:rPr>
              <a:t>reproducible</a:t>
            </a:r>
          </a:p>
          <a:p>
            <a:pPr marL="457200" lvl="1" indent="0"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Final Design Review </a:t>
            </a:r>
            <a:r>
              <a:rPr lang="en-US" b="1" dirty="0"/>
              <a:t>is scheduled for May 2022</a:t>
            </a:r>
          </a:p>
          <a:p>
            <a:r>
              <a:rPr lang="en-US" b="1" dirty="0"/>
              <a:t>Experimental validation of final design is </a:t>
            </a:r>
            <a:r>
              <a:rPr lang="en-US" b="1" dirty="0" smtClean="0"/>
              <a:t>ongoing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4EB0F-7932-438C-8B44-11ECDB18FDEB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944" y="1308870"/>
            <a:ext cx="18954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4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2657"/>
            <a:ext cx="8229600" cy="54927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Content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47650"/>
            <a:ext cx="8229600" cy="5308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ITER neutral pressure measurement</a:t>
            </a:r>
          </a:p>
          <a:p>
            <a:r>
              <a:rPr lang="en-US" sz="3200" dirty="0" smtClean="0"/>
              <a:t>Diagnostic Pressure Gauges </a:t>
            </a:r>
            <a:r>
              <a:rPr lang="en-US" sz="3200" dirty="0" smtClean="0">
                <a:solidFill>
                  <a:srgbClr val="FF0000"/>
                </a:solidFill>
              </a:rPr>
              <a:t>(DPG)</a:t>
            </a:r>
          </a:p>
          <a:p>
            <a:pPr lvl="1"/>
            <a:r>
              <a:rPr lang="en-US" sz="3200" dirty="0">
                <a:solidFill>
                  <a:srgbClr val="1F1FFF"/>
                </a:solidFill>
              </a:rPr>
              <a:t>Location</a:t>
            </a:r>
          </a:p>
          <a:p>
            <a:pPr lvl="1"/>
            <a:r>
              <a:rPr lang="en-US" sz="3200" dirty="0" smtClean="0">
                <a:solidFill>
                  <a:srgbClr val="1F1FFF"/>
                </a:solidFill>
              </a:rPr>
              <a:t>Description</a:t>
            </a:r>
          </a:p>
          <a:p>
            <a:pPr lvl="1"/>
            <a:r>
              <a:rPr lang="en-US" sz="3200" dirty="0" smtClean="0">
                <a:solidFill>
                  <a:srgbClr val="1F1FFF"/>
                </a:solidFill>
              </a:rPr>
              <a:t>R&amp;D</a:t>
            </a:r>
          </a:p>
          <a:p>
            <a:r>
              <a:rPr lang="en-US" sz="3200" dirty="0" smtClean="0"/>
              <a:t>Development in Gauge emission source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Filament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Indirect heating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</a:rPr>
              <a:t>Emitter clamp</a:t>
            </a:r>
          </a:p>
          <a:p>
            <a:r>
              <a:rPr lang="en-US" sz="3200" smtClean="0"/>
              <a:t>Summary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4EB0F-7932-438C-8B44-11ECDB18FDE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55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8"/>
          <p:cNvSpPr>
            <a:spLocks noChangeArrowheads="1"/>
          </p:cNvSpPr>
          <p:nvPr/>
        </p:nvSpPr>
        <p:spPr bwMode="auto">
          <a:xfrm>
            <a:off x="1647096" y="742950"/>
            <a:ext cx="9249437" cy="158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9" tIns="45709" rIns="91419" bIns="45709"/>
          <a:lstStyle>
            <a:lvl1pPr marL="266700" indent="-2667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1pPr>
            <a:lvl2pPr marL="809625" indent="-36195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6693" indent="-266693" defTabSz="914377" fontAlgn="base">
              <a:spcBef>
                <a:spcPct val="20000"/>
              </a:spcBef>
              <a:spcAft>
                <a:spcPct val="10000"/>
              </a:spcAft>
              <a:buClr>
                <a:srgbClr val="000000"/>
              </a:buClr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ea typeface="ＭＳ Ｐゴシック" charset="0"/>
                <a:sym typeface="Wingdings" pitchFamily="2" charset="2"/>
              </a:rPr>
              <a:t>Pressure of neutral gas between plasma and vacuum vessel </a:t>
            </a:r>
            <a:endParaRPr lang="en-US" altLang="en-US" dirty="0">
              <a:solidFill>
                <a:srgbClr val="FF0000"/>
              </a:solidFill>
              <a:ea typeface="ＭＳ Ｐゴシック" charset="0"/>
              <a:sym typeface="Wingdings" pitchFamily="2" charset="2"/>
            </a:endParaRPr>
          </a:p>
          <a:p>
            <a:pPr marL="809605" lvl="1" indent="-361942" defTabSz="914377" fontAlgn="base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itchFamily="34" charset="0"/>
              <a:buChar char="−"/>
            </a:pPr>
            <a:r>
              <a:rPr lang="en-US" altLang="en-US" b="0" dirty="0">
                <a:solidFill>
                  <a:srgbClr val="FF0000"/>
                </a:solidFill>
                <a:ea typeface="ＭＳ Ｐゴシック" charset="0"/>
                <a:sym typeface="Wingdings" pitchFamily="2" charset="2"/>
              </a:rPr>
              <a:t>Main source of gas:  neutralization of plasma where it contacts </a:t>
            </a:r>
            <a:r>
              <a:rPr lang="en-US" altLang="en-US" b="0" dirty="0" err="1">
                <a:solidFill>
                  <a:srgbClr val="FF0000"/>
                </a:solidFill>
                <a:ea typeface="ＭＳ Ｐゴシック" charset="0"/>
                <a:sym typeface="Wingdings" pitchFamily="2" charset="2"/>
              </a:rPr>
              <a:t>divertor</a:t>
            </a:r>
            <a:endParaRPr lang="en-US" altLang="en-US" b="0" dirty="0">
              <a:solidFill>
                <a:srgbClr val="FF0000"/>
              </a:solidFill>
              <a:ea typeface="ＭＳ Ｐゴシック" charset="0"/>
              <a:sym typeface="Wingdings" pitchFamily="2" charset="2"/>
            </a:endParaRPr>
          </a:p>
          <a:p>
            <a:pPr marL="809605" lvl="1" indent="-361942" defTabSz="914377" fontAlgn="base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itchFamily="34" charset="0"/>
              <a:buChar char="−"/>
            </a:pPr>
            <a:r>
              <a:rPr lang="en-US" altLang="en-US" b="0" dirty="0">
                <a:solidFill>
                  <a:srgbClr val="FF0000"/>
                </a:solidFill>
                <a:ea typeface="ＭＳ Ｐゴシック" charset="0"/>
                <a:sym typeface="Wingdings" pitchFamily="2" charset="2"/>
              </a:rPr>
              <a:t>Gas pressure and flow affects impurity and He ash exhaust</a:t>
            </a:r>
          </a:p>
          <a:p>
            <a:pPr marL="809605" lvl="1" indent="-361942" defTabSz="914377" fontAlgn="base">
              <a:spcBef>
                <a:spcPct val="10000"/>
              </a:spcBef>
              <a:spcAft>
                <a:spcPct val="10000"/>
              </a:spcAft>
              <a:buClr>
                <a:srgbClr val="FF0000"/>
              </a:buClr>
              <a:buFont typeface="Arial" pitchFamily="34" charset="0"/>
              <a:buChar char="−"/>
            </a:pPr>
            <a:r>
              <a:rPr lang="en-US" altLang="en-US" b="0" dirty="0">
                <a:solidFill>
                  <a:srgbClr val="FF0000"/>
                </a:solidFill>
                <a:ea typeface="ＭＳ Ｐゴシック" charset="0"/>
                <a:sym typeface="Wingdings" pitchFamily="2" charset="2"/>
              </a:rPr>
              <a:t>Numerical simulation of neutral pressure: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027" y="1"/>
            <a:ext cx="9144000" cy="657225"/>
          </a:xfrm>
          <a:noFill/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Neutral gas pressure in ITER</a:t>
            </a: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50" y="2314575"/>
            <a:ext cx="5612423" cy="387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3555027" y="2397125"/>
            <a:ext cx="15738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>
                <a:solidFill>
                  <a:srgbClr val="FF0000"/>
                </a:solidFill>
                <a:ea typeface="ＭＳ Ｐゴシック" charset="0"/>
                <a:sym typeface="Symbol" pitchFamily="18" charset="2"/>
              </a:rPr>
              <a:t>Log</a:t>
            </a:r>
            <a:r>
              <a:rPr kumimoji="0" lang="en-US" altLang="en-US" b="0" baseline="-25000">
                <a:solidFill>
                  <a:srgbClr val="FF0000"/>
                </a:solidFill>
                <a:ea typeface="ＭＳ Ｐゴシック" charset="0"/>
                <a:sym typeface="Symbol" pitchFamily="18" charset="2"/>
              </a:rPr>
              <a:t>10</a:t>
            </a:r>
            <a:r>
              <a:rPr kumimoji="0" lang="en-US" altLang="en-US" b="0">
                <a:solidFill>
                  <a:srgbClr val="FF0000"/>
                </a:solidFill>
                <a:ea typeface="ＭＳ Ｐゴシック" charset="0"/>
                <a:sym typeface="Symbol" pitchFamily="18" charset="2"/>
              </a:rPr>
              <a:t> p</a:t>
            </a:r>
            <a:r>
              <a:rPr kumimoji="0" lang="en-US" altLang="en-US" b="0" baseline="-25000">
                <a:solidFill>
                  <a:srgbClr val="FF0000"/>
                </a:solidFill>
                <a:ea typeface="ＭＳ Ｐゴシック" charset="0"/>
                <a:sym typeface="Symbol" pitchFamily="18" charset="2"/>
              </a:rPr>
              <a:t>n</a:t>
            </a:r>
            <a:r>
              <a:rPr kumimoji="0" lang="en-US" altLang="en-US" b="0">
                <a:solidFill>
                  <a:srgbClr val="FF0000"/>
                </a:solidFill>
                <a:ea typeface="ＭＳ Ｐゴシック" charset="0"/>
                <a:sym typeface="Symbol" pitchFamily="18" charset="2"/>
              </a:rPr>
              <a:t> (Pa)</a:t>
            </a:r>
            <a:endParaRPr kumimoji="0" lang="en-GB" altLang="en-US" b="0">
              <a:solidFill>
                <a:srgbClr val="FF0000"/>
              </a:solidFill>
              <a:ea typeface="ＭＳ Ｐゴシック" charset="0"/>
              <a:sym typeface="Symbol" pitchFamily="18" charset="2"/>
            </a:endParaRPr>
          </a:p>
        </p:txBody>
      </p:sp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6570788" y="2432051"/>
            <a:ext cx="9935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>
                <a:solidFill>
                  <a:srgbClr val="FF0000"/>
                </a:solidFill>
                <a:ea typeface="ＭＳ Ｐゴシック" charset="0"/>
                <a:sym typeface="Symbol" pitchFamily="18" charset="2"/>
              </a:rPr>
              <a:t>P</a:t>
            </a:r>
            <a:r>
              <a:rPr kumimoji="0" lang="en-US" altLang="en-US" b="0" baseline="-25000">
                <a:solidFill>
                  <a:srgbClr val="FF0000"/>
                </a:solidFill>
                <a:ea typeface="ＭＳ Ｐゴシック" charset="0"/>
                <a:sym typeface="Symbol" pitchFamily="18" charset="2"/>
              </a:rPr>
              <a:t>n</a:t>
            </a:r>
            <a:r>
              <a:rPr kumimoji="0" lang="en-US" altLang="en-US" b="0">
                <a:solidFill>
                  <a:srgbClr val="FF0000"/>
                </a:solidFill>
                <a:ea typeface="ＭＳ Ｐゴシック" charset="0"/>
                <a:sym typeface="Symbol" pitchFamily="18" charset="2"/>
              </a:rPr>
              <a:t> (Pa)</a:t>
            </a:r>
            <a:endParaRPr kumimoji="0" lang="en-GB" altLang="en-US" b="0">
              <a:solidFill>
                <a:srgbClr val="FF0000"/>
              </a:solidFill>
              <a:ea typeface="ＭＳ Ｐゴシック" charset="0"/>
              <a:sym typeface="Symbol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8053" y="5081721"/>
            <a:ext cx="792088" cy="369332"/>
          </a:xfrm>
          <a:prstGeom prst="rect">
            <a:avLst/>
          </a:prstGeom>
          <a:solidFill>
            <a:srgbClr val="1202DC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dirty="0">
                <a:solidFill>
                  <a:srgbClr val="FFFFFF"/>
                </a:solidFill>
                <a:latin typeface="Arial"/>
                <a:ea typeface="ＭＳ Ｐゴシック" charset="0"/>
              </a:rPr>
              <a:t>1 Pa</a:t>
            </a:r>
            <a:endParaRPr lang="en-GB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92696" y="5085185"/>
            <a:ext cx="792088" cy="369332"/>
          </a:xfrm>
          <a:prstGeom prst="rect">
            <a:avLst/>
          </a:prstGeom>
          <a:solidFill>
            <a:srgbClr val="1202DC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dirty="0">
                <a:solidFill>
                  <a:srgbClr val="FFFFFF"/>
                </a:solidFill>
                <a:latin typeface="Arial"/>
                <a:ea typeface="ＭＳ Ｐゴシック" charset="0"/>
              </a:rPr>
              <a:t>5 Pa</a:t>
            </a:r>
            <a:endParaRPr lang="en-GB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6242" y="2247385"/>
            <a:ext cx="1220681" cy="369332"/>
          </a:xfrm>
          <a:prstGeom prst="rect">
            <a:avLst/>
          </a:prstGeom>
          <a:solidFill>
            <a:srgbClr val="1202DC"/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en-US" dirty="0">
                <a:solidFill>
                  <a:srgbClr val="FFFFFF"/>
                </a:solidFill>
                <a:latin typeface="Arial"/>
                <a:ea typeface="ＭＳ Ｐゴシック" charset="0"/>
              </a:rPr>
              <a:t>&lt; 0.01 Pa</a:t>
            </a:r>
            <a:endParaRPr lang="en-GB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384784" y="4905119"/>
            <a:ext cx="560475" cy="180067"/>
          </a:xfrm>
          <a:prstGeom prst="straightConnector1">
            <a:avLst/>
          </a:prstGeom>
          <a:noFill/>
          <a:ln w="28575" cap="flat" cmpd="sng" algn="ctr">
            <a:solidFill>
              <a:srgbClr val="1202D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7998073" y="2439567"/>
            <a:ext cx="258169" cy="177151"/>
          </a:xfrm>
          <a:prstGeom prst="straightConnector1">
            <a:avLst/>
          </a:prstGeom>
          <a:noFill/>
          <a:ln w="28575" cap="flat" cmpd="sng" algn="ctr">
            <a:solidFill>
              <a:srgbClr val="1202D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68" y="3828535"/>
            <a:ext cx="2764811" cy="8237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1" y="3604798"/>
            <a:ext cx="2273173" cy="77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10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3427" y="260648"/>
            <a:ext cx="8352928" cy="10081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Neutral Pressure </a:t>
            </a:r>
            <a:r>
              <a:rPr lang="en-US" dirty="0" smtClean="0">
                <a:solidFill>
                  <a:srgbClr val="0000FF"/>
                </a:solidFill>
              </a:rPr>
              <a:t>Measurement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7371" y="1340768"/>
            <a:ext cx="8640960" cy="1296144"/>
          </a:xfrm>
        </p:spPr>
        <p:txBody>
          <a:bodyPr>
            <a:normAutofit lnSpcReduction="10000"/>
          </a:bodyPr>
          <a:lstStyle/>
          <a:p>
            <a:pPr algn="l"/>
            <a:endParaRPr lang="en-US" sz="2000" dirty="0"/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measurement requirements</a:t>
            </a:r>
          </a:p>
          <a:p>
            <a:pPr marL="800080" lvl="1" indent="-342891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r>
              <a:rPr lang="en-US" sz="2400" dirty="0">
                <a:solidFill>
                  <a:srgbClr val="1202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range,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/>
          </a:p>
          <a:p>
            <a:pPr marL="457189" indent="-457189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9" y="2939343"/>
            <a:ext cx="8524727" cy="37508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55841" y="4243725"/>
            <a:ext cx="1454051" cy="409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09892" y="3717033"/>
            <a:ext cx="922213" cy="5266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51584" y="3753120"/>
            <a:ext cx="864096" cy="3959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75621" y="2132856"/>
            <a:ext cx="1476164" cy="5040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77599" y="6165304"/>
            <a:ext cx="864096" cy="3959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36140" y="5157192"/>
            <a:ext cx="1567573" cy="39596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9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/>
          <p:cNvGrpSpPr/>
          <p:nvPr/>
        </p:nvGrpSpPr>
        <p:grpSpPr>
          <a:xfrm>
            <a:off x="1708986" y="2946492"/>
            <a:ext cx="2727085" cy="3149144"/>
            <a:chOff x="406517" y="3535613"/>
            <a:chExt cx="2352372" cy="263843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518" y="3551252"/>
              <a:ext cx="2294953" cy="2040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15555" y="5735683"/>
              <a:ext cx="2343334" cy="438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6 DPG heads (1 spare) in each of 4 </a:t>
              </a:r>
              <a:r>
                <a:rPr lang="en-US" sz="1400" dirty="0" err="1">
                  <a:solidFill>
                    <a:prstClr val="black"/>
                  </a:solidFill>
                  <a:latin typeface="Calibri"/>
                  <a:cs typeface="Arial" charset="0"/>
                </a:rPr>
                <a:t>Divertor</a:t>
              </a:r>
              <a:r>
                <a:rPr lang="en-US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 Cassettes (#</a:t>
              </a:r>
              <a:r>
                <a:rPr lang="en-GB" sz="1400" dirty="0">
                  <a:solidFill>
                    <a:prstClr val="black"/>
                  </a:solidFill>
                  <a:latin typeface="Calibri"/>
                  <a:cs typeface="Arial" charset="0"/>
                </a:rPr>
                <a:t> 8, 23, 26 44)</a:t>
              </a:r>
              <a:endParaRPr lang="en-US" sz="1400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731521" y="4027051"/>
              <a:ext cx="230587" cy="26714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517" y="3552010"/>
              <a:ext cx="2294953" cy="2040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Ellipse 17"/>
            <p:cNvSpPr/>
            <p:nvPr/>
          </p:nvSpPr>
          <p:spPr>
            <a:xfrm>
              <a:off x="731520" y="4027809"/>
              <a:ext cx="230587" cy="26714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517" y="3535613"/>
              <a:ext cx="2294953" cy="2040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Ellipse 19"/>
            <p:cNvSpPr/>
            <p:nvPr/>
          </p:nvSpPr>
          <p:spPr>
            <a:xfrm>
              <a:off x="731520" y="4011412"/>
              <a:ext cx="230587" cy="26714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731519" y="4557615"/>
              <a:ext cx="230587" cy="26714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1224500" y="5079276"/>
              <a:ext cx="230587" cy="26714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1626977" y="5155476"/>
              <a:ext cx="230587" cy="26714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1639838" y="4573435"/>
              <a:ext cx="230587" cy="26714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5341" y="3932739"/>
            <a:ext cx="2850695" cy="187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3"/>
          <a:stretch/>
        </p:blipFill>
        <p:spPr bwMode="auto">
          <a:xfrm>
            <a:off x="4651157" y="1070685"/>
            <a:ext cx="3211968" cy="427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041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DPG Distribution  in ITER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  <a:latin typeface="Arial" charset="0"/>
              </a:rPr>
              <a:t>Ringberg Seminar 04.04.2019</a:t>
            </a:r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  <a:latin typeface="Arial" charset="0"/>
              </a:rPr>
              <a:t>Jürgen Koll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EAB88-3BA5-413A-9E7C-D91060F742B1}" type="slidenum">
              <a:rPr lang="de-DE" sz="1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9929" y="5422622"/>
            <a:ext cx="2342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Calibri"/>
                <a:cs typeface="Arial" charset="0"/>
              </a:rPr>
              <a:t>Poloidal cross section of ITER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85" y="1084348"/>
            <a:ext cx="1693748" cy="21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831515" y="5735684"/>
            <a:ext cx="2552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4 DPG heads (3 spares) in each of 4 Lower Ports (#4, 6, 12, 18)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05982" y="3120662"/>
            <a:ext cx="2682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6 DPG heads (5 spares) in each of 2 Equatorial Port Plugs (#1&amp;1))</a:t>
            </a:r>
          </a:p>
        </p:txBody>
      </p:sp>
      <p:sp>
        <p:nvSpPr>
          <p:cNvPr id="13" name="Notched Right Arrow 12"/>
          <p:cNvSpPr/>
          <p:nvPr/>
        </p:nvSpPr>
        <p:spPr>
          <a:xfrm rot="20402671">
            <a:off x="6908334" y="2682199"/>
            <a:ext cx="962983" cy="304800"/>
          </a:xfrm>
          <a:prstGeom prst="notchedRightArrow">
            <a:avLst>
              <a:gd name="adj1" fmla="val 50000"/>
              <a:gd name="adj2" fmla="val 79636"/>
            </a:avLst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 rot="1382349">
            <a:off x="6465633" y="4378578"/>
            <a:ext cx="1346649" cy="304800"/>
          </a:xfrm>
          <a:prstGeom prst="notchedRightArrow">
            <a:avLst>
              <a:gd name="adj1" fmla="val 50000"/>
              <a:gd name="adj2" fmla="val 79636"/>
            </a:avLst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 rot="9532513">
            <a:off x="4230794" y="4141796"/>
            <a:ext cx="840727" cy="304800"/>
          </a:xfrm>
          <a:prstGeom prst="notchedRightArrow">
            <a:avLst>
              <a:gd name="adj1" fmla="val 50000"/>
              <a:gd name="adj2" fmla="val 79636"/>
            </a:avLst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  <a:cs typeface="Arial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8592710" y="4571701"/>
            <a:ext cx="584124" cy="363035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81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00FF"/>
                </a:solidFill>
              </a:rPr>
              <a:t>Diagnostic Pressure Gauge:   </a:t>
            </a:r>
            <a:r>
              <a:rPr lang="de-DE" dirty="0" smtClean="0">
                <a:solidFill>
                  <a:srgbClr val="FF0000"/>
                </a:solidFill>
              </a:rPr>
              <a:t>ionization gauge</a:t>
            </a:r>
            <a:r>
              <a:rPr lang="de-DE" dirty="0">
                <a:solidFill>
                  <a:srgbClr val="FF0000"/>
                </a:solidFill>
              </a:rPr>
              <a:t/>
            </a:r>
            <a:br>
              <a:rPr lang="de-DE" dirty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  <a:latin typeface="Arial" charset="0"/>
              </a:rPr>
              <a:t>Ringberg Seminar 04.04.2019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  <a:latin typeface="Arial" charset="0"/>
              </a:rPr>
              <a:t>Jürgen Koll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A3F20-B2EB-4FC7-9A61-149E8F3371E4}" type="slidenum">
              <a:rPr lang="de-DE" sz="1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z="14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1908710" y="1456867"/>
            <a:ext cx="8694720" cy="4310406"/>
            <a:chOff x="-3075041" y="1028646"/>
            <a:chExt cx="9664826" cy="5180373"/>
          </a:xfrm>
        </p:grpSpPr>
        <p:pic>
          <p:nvPicPr>
            <p:cNvPr id="4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640" y="1797713"/>
              <a:ext cx="3615054" cy="4225109"/>
            </a:xfrm>
            <a:prstGeom prst="rect">
              <a:avLst/>
            </a:prstGeom>
          </p:spPr>
        </p:pic>
        <p:cxnSp>
          <p:nvCxnSpPr>
            <p:cNvPr id="50" name="Straight Arrow Connector 11"/>
            <p:cNvCxnSpPr>
              <a:endCxn id="57" idx="3"/>
            </p:cNvCxnSpPr>
            <p:nvPr/>
          </p:nvCxnSpPr>
          <p:spPr>
            <a:xfrm flipH="1" flipV="1">
              <a:off x="-645187" y="4324568"/>
              <a:ext cx="3101222" cy="51147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2"/>
            <p:cNvSpPr txBox="1"/>
            <p:nvPr/>
          </p:nvSpPr>
          <p:spPr>
            <a:xfrm>
              <a:off x="3904102" y="4221299"/>
              <a:ext cx="1416930" cy="44387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Base plate</a:t>
              </a:r>
            </a:p>
          </p:txBody>
        </p:sp>
        <p:cxnSp>
          <p:nvCxnSpPr>
            <p:cNvPr id="52" name="Straight Arrow Connector 14"/>
            <p:cNvCxnSpPr>
              <a:endCxn id="54" idx="3"/>
            </p:cNvCxnSpPr>
            <p:nvPr/>
          </p:nvCxnSpPr>
          <p:spPr>
            <a:xfrm flipH="1">
              <a:off x="-377427" y="5472907"/>
              <a:ext cx="2766562" cy="3477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15"/>
            <p:cNvCxnSpPr>
              <a:endCxn id="54" idx="3"/>
            </p:cNvCxnSpPr>
            <p:nvPr/>
          </p:nvCxnSpPr>
          <p:spPr>
            <a:xfrm flipH="1">
              <a:off x="-377427" y="5724476"/>
              <a:ext cx="3113483" cy="961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20"/>
            <p:cNvSpPr txBox="1"/>
            <p:nvPr/>
          </p:nvSpPr>
          <p:spPr>
            <a:xfrm>
              <a:off x="-3075041" y="5432239"/>
              <a:ext cx="2697614" cy="77678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Filament supports</a:t>
              </a:r>
              <a:b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Material Molybdenum</a:t>
              </a:r>
            </a:p>
          </p:txBody>
        </p:sp>
        <p:cxnSp>
          <p:nvCxnSpPr>
            <p:cNvPr id="55" name="Straight Arrow Connector 25"/>
            <p:cNvCxnSpPr>
              <a:endCxn id="51" idx="1"/>
            </p:cNvCxnSpPr>
            <p:nvPr/>
          </p:nvCxnSpPr>
          <p:spPr>
            <a:xfrm flipV="1">
              <a:off x="3216056" y="4443236"/>
              <a:ext cx="688046" cy="7856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26"/>
            <p:cNvCxnSpPr>
              <a:endCxn id="75" idx="1"/>
            </p:cNvCxnSpPr>
            <p:nvPr/>
          </p:nvCxnSpPr>
          <p:spPr>
            <a:xfrm flipV="1">
              <a:off x="3117884" y="2374068"/>
              <a:ext cx="773782" cy="13085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6"/>
            <p:cNvSpPr txBox="1"/>
            <p:nvPr/>
          </p:nvSpPr>
          <p:spPr>
            <a:xfrm>
              <a:off x="-3075041" y="3603272"/>
              <a:ext cx="2429854" cy="1442591"/>
            </a:xfrm>
            <a:prstGeom prst="rect">
              <a:avLst/>
            </a:prstGeom>
            <a:noFill/>
            <a:ln w="158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Filament Ø 0,8</a:t>
              </a:r>
              <a:b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different materials, different coatings </a:t>
              </a:r>
              <a:b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Brazing Au82 Ni18</a:t>
              </a:r>
            </a:p>
          </p:txBody>
        </p:sp>
        <p:cxnSp>
          <p:nvCxnSpPr>
            <p:cNvPr id="58" name="Straight Arrow Connector 37"/>
            <p:cNvCxnSpPr>
              <a:endCxn id="60" idx="1"/>
            </p:cNvCxnSpPr>
            <p:nvPr/>
          </p:nvCxnSpPr>
          <p:spPr>
            <a:xfrm flipV="1">
              <a:off x="3117884" y="3492304"/>
              <a:ext cx="786218" cy="16328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38"/>
            <p:cNvCxnSpPr>
              <a:endCxn id="35" idx="1"/>
            </p:cNvCxnSpPr>
            <p:nvPr/>
          </p:nvCxnSpPr>
          <p:spPr>
            <a:xfrm>
              <a:off x="3562687" y="5396486"/>
              <a:ext cx="726332" cy="54992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49"/>
            <p:cNvSpPr txBox="1"/>
            <p:nvPr/>
          </p:nvSpPr>
          <p:spPr>
            <a:xfrm>
              <a:off x="3904102" y="2937461"/>
              <a:ext cx="2685683" cy="110968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Ceramic insulators</a:t>
              </a:r>
              <a:b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Brazing CB 10 </a:t>
              </a:r>
              <a:b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Ag 64,8 Cu 25,2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Ti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10</a:t>
              </a:r>
            </a:p>
          </p:txBody>
        </p:sp>
        <p:cxnSp>
          <p:nvCxnSpPr>
            <p:cNvPr id="61" name="Straight Arrow Connector 51"/>
            <p:cNvCxnSpPr>
              <a:endCxn id="64" idx="3"/>
            </p:cNvCxnSpPr>
            <p:nvPr/>
          </p:nvCxnSpPr>
          <p:spPr>
            <a:xfrm flipH="1" flipV="1">
              <a:off x="1566857" y="2826492"/>
              <a:ext cx="1089305" cy="17411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59"/>
            <p:cNvSpPr txBox="1"/>
            <p:nvPr/>
          </p:nvSpPr>
          <p:spPr>
            <a:xfrm>
              <a:off x="-545107" y="3603272"/>
              <a:ext cx="2143475" cy="44387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Control electrode</a:t>
              </a:r>
            </a:p>
          </p:txBody>
        </p:sp>
        <p:sp>
          <p:nvSpPr>
            <p:cNvPr id="64" name="TextBox 61"/>
            <p:cNvSpPr txBox="1"/>
            <p:nvPr/>
          </p:nvSpPr>
          <p:spPr>
            <a:xfrm>
              <a:off x="-377426" y="1807845"/>
              <a:ext cx="1921067" cy="144259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Acceleration grid</a:t>
              </a:r>
              <a:b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</a:b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with different transparencies</a:t>
              </a:r>
            </a:p>
          </p:txBody>
        </p:sp>
        <p:cxnSp>
          <p:nvCxnSpPr>
            <p:cNvPr id="65" name="Straight Arrow Connector 87"/>
            <p:cNvCxnSpPr/>
            <p:nvPr/>
          </p:nvCxnSpPr>
          <p:spPr>
            <a:xfrm flipH="1" flipV="1">
              <a:off x="1749559" y="1652185"/>
              <a:ext cx="1130561" cy="29154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88"/>
            <p:cNvSpPr txBox="1"/>
            <p:nvPr/>
          </p:nvSpPr>
          <p:spPr>
            <a:xfrm>
              <a:off x="183350" y="1131560"/>
              <a:ext cx="1645006" cy="44387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Ion collector</a:t>
              </a:r>
            </a:p>
          </p:txBody>
        </p:sp>
        <p:sp>
          <p:nvSpPr>
            <p:cNvPr id="75" name="TextBox 88"/>
            <p:cNvSpPr txBox="1"/>
            <p:nvPr/>
          </p:nvSpPr>
          <p:spPr>
            <a:xfrm>
              <a:off x="3891666" y="2152131"/>
              <a:ext cx="1146087" cy="44387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Housing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TextBox 88"/>
            <p:cNvSpPr txBox="1"/>
            <p:nvPr/>
          </p:nvSpPr>
          <p:spPr>
            <a:xfrm>
              <a:off x="3891666" y="1598989"/>
              <a:ext cx="1355277" cy="44387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Baffle ring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TextBox 88"/>
            <p:cNvSpPr txBox="1"/>
            <p:nvPr/>
          </p:nvSpPr>
          <p:spPr>
            <a:xfrm>
              <a:off x="3886726" y="1028646"/>
              <a:ext cx="1640374" cy="44387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Baffle bridge</a:t>
              </a: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81" name="Straight Arrow Connector 26"/>
            <p:cNvCxnSpPr>
              <a:endCxn id="77" idx="1"/>
            </p:cNvCxnSpPr>
            <p:nvPr/>
          </p:nvCxnSpPr>
          <p:spPr>
            <a:xfrm flipV="1">
              <a:off x="2736055" y="1250583"/>
              <a:ext cx="1150670" cy="82908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26"/>
            <p:cNvCxnSpPr>
              <a:endCxn id="76" idx="1"/>
            </p:cNvCxnSpPr>
            <p:nvPr/>
          </p:nvCxnSpPr>
          <p:spPr>
            <a:xfrm flipV="1">
              <a:off x="3117884" y="1820926"/>
              <a:ext cx="773782" cy="90268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49"/>
            <p:cNvSpPr txBox="1"/>
            <p:nvPr/>
          </p:nvSpPr>
          <p:spPr>
            <a:xfrm>
              <a:off x="4289019" y="5724476"/>
              <a:ext cx="1915849" cy="44387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>
              <a:defPPr>
                <a:defRPr lang="de-DE"/>
              </a:def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Thermocouple</a:t>
              </a:r>
            </a:p>
          </p:txBody>
        </p:sp>
        <p:cxnSp>
          <p:nvCxnSpPr>
            <p:cNvPr id="36" name="Straight Arrow Connector 11"/>
            <p:cNvCxnSpPr>
              <a:endCxn id="63" idx="3"/>
            </p:cNvCxnSpPr>
            <p:nvPr/>
          </p:nvCxnSpPr>
          <p:spPr>
            <a:xfrm flipH="1" flipV="1">
              <a:off x="1598368" y="3825209"/>
              <a:ext cx="857667" cy="847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5" descr="\\AFS\ipp-garching.mpg.de\home\j\jkoll\01-Projekt DPG\01-FPA-364-05\04-Procurement-SG05\Delivery-Proto2\DSCN64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60" y="1245377"/>
            <a:ext cx="2493606" cy="18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1060" y="3506790"/>
            <a:ext cx="2363642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2937" y="1580314"/>
            <a:ext cx="1181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Prototype produced by IPT-Albrecht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EB5-47F3-4EBF-AB08-73D8D85AB994}" type="datetime1">
              <a:rPr lang="en-GB" smtClean="0"/>
              <a:t>14/10/2021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C24B-6AF5-4B7E-9FA7-64A9ABF929A9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78" y="2405705"/>
            <a:ext cx="3240360" cy="3547341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2566" y="1507289"/>
            <a:ext cx="3089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ASDEX Pressure Gauge</a:t>
            </a:r>
          </a:p>
          <a:p>
            <a:r>
              <a:rPr lang="en-US" sz="2400" dirty="0"/>
              <a:t>with </a:t>
            </a:r>
            <a:r>
              <a:rPr lang="en-US" sz="2400" dirty="0" smtClean="0"/>
              <a:t>filament emitter</a:t>
            </a:r>
            <a:endParaRPr lang="en-GB" sz="2400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5370327" y="705734"/>
            <a:ext cx="6480545" cy="774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0000FF"/>
                </a:solidFill>
              </a:rPr>
              <a:t>problem with hot filament: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18009" y="2405705"/>
            <a:ext cx="3662201" cy="30552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610600" y="5460934"/>
            <a:ext cx="0" cy="8954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274444" y="5191394"/>
            <a:ext cx="9040" cy="10099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87919" y="5460934"/>
            <a:ext cx="178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25A</a:t>
            </a:r>
            <a:endParaRPr lang="en-GB" sz="3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283484" y="2449484"/>
            <a:ext cx="996726" cy="77416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49513" y="1803153"/>
            <a:ext cx="154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1900 K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CEB5-47F3-4EBF-AB08-73D8D85AB994}" type="datetime1">
              <a:rPr lang="en-GB" smtClean="0"/>
              <a:t>14/10/2021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C24B-6AF5-4B7E-9FA7-64A9ABF929A9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78" y="2405705"/>
            <a:ext cx="3240360" cy="3547341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20" y="2405705"/>
            <a:ext cx="4303986" cy="297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72380" y="5987018"/>
            <a:ext cx="6276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Acknowledgement:  </a:t>
            </a:r>
            <a:r>
              <a:rPr lang="en-US" b="1" dirty="0" smtClean="0">
                <a:solidFill>
                  <a:srgbClr val="0000FF"/>
                </a:solidFill>
              </a:rPr>
              <a:t>Houyin </a:t>
            </a:r>
            <a:r>
              <a:rPr lang="en-US" b="1" dirty="0">
                <a:solidFill>
                  <a:srgbClr val="0000FF"/>
                </a:solidFill>
              </a:rPr>
              <a:t>WANG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&amp; EAST </a:t>
            </a:r>
            <a:r>
              <a:rPr lang="en-US" dirty="0">
                <a:solidFill>
                  <a:srgbClr val="0000FF"/>
                </a:solidFill>
              </a:rPr>
              <a:t>team in Hefei, China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0968" y="1554069"/>
            <a:ext cx="4373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ASDEX Pressure Gauge with </a:t>
            </a:r>
            <a:r>
              <a:rPr lang="en-US" sz="2000" dirty="0" err="1"/>
              <a:t>std</a:t>
            </a:r>
            <a:r>
              <a:rPr lang="en-US" sz="2000" dirty="0"/>
              <a:t> filament</a:t>
            </a:r>
          </a:p>
          <a:p>
            <a:r>
              <a:rPr lang="en-US" sz="2000" dirty="0"/>
              <a:t>Removed from EAST tokamak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5848346" y="5479187"/>
            <a:ext cx="63436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Filament over powered &amp; </a:t>
            </a:r>
            <a:r>
              <a:rPr lang="en-US" dirty="0" smtClean="0">
                <a:solidFill>
                  <a:srgbClr val="FF0000"/>
                </a:solidFill>
              </a:rPr>
              <a:t>yielded  (cause </a:t>
            </a:r>
            <a:r>
              <a:rPr lang="en-US" dirty="0">
                <a:solidFill>
                  <a:srgbClr val="FF0000"/>
                </a:solidFill>
              </a:rPr>
              <a:t>not fully understood)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838200" y="699002"/>
            <a:ext cx="11110993" cy="7745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u="sng" dirty="0" smtClean="0">
                <a:solidFill>
                  <a:srgbClr val="0000FF"/>
                </a:solidFill>
              </a:rPr>
              <a:t>Extreme</a:t>
            </a:r>
            <a:r>
              <a:rPr lang="de-DE" dirty="0" smtClean="0">
                <a:solidFill>
                  <a:srgbClr val="0000FF"/>
                </a:solidFill>
              </a:rPr>
              <a:t> example of problem with hot filament:</a:t>
            </a:r>
            <a:r>
              <a:rPr lang="de-DE" dirty="0" smtClean="0">
                <a:solidFill>
                  <a:srgbClr val="FF0000"/>
                </a:solidFill>
              </a:rPr>
              <a:t/>
            </a:r>
            <a:br>
              <a:rPr lang="de-DE" dirty="0" smtClean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32566" y="1507289"/>
            <a:ext cx="3089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ASDEX Pressure Gauge</a:t>
            </a:r>
          </a:p>
          <a:p>
            <a:r>
              <a:rPr lang="en-US" sz="2400" dirty="0"/>
              <a:t>with standard filament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678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620689"/>
            <a:ext cx="8352928" cy="100811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Main Technical Issues for </a:t>
            </a:r>
            <a:r>
              <a:rPr lang="en-US" dirty="0" smtClean="0">
                <a:solidFill>
                  <a:srgbClr val="0000FF"/>
                </a:solidFill>
              </a:rPr>
              <a:t>implementation on ITER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0877" y="1759466"/>
            <a:ext cx="4831107" cy="4189814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02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 life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ₓ B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total “filament on” time</a:t>
            </a:r>
          </a:p>
          <a:p>
            <a:pPr lvl="1" algn="l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02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pressure range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Saturation effect at high pressures</a:t>
            </a:r>
          </a:p>
          <a:p>
            <a:pPr lvl="1" algn="l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202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Sensing ion current at 200m  distance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Pre-amplifiers typically used would be in excessive radiation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cross talk over various junctions along the cable length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22741" y="2780929"/>
            <a:ext cx="4464050" cy="3489325"/>
            <a:chOff x="4298950" y="930275"/>
            <a:chExt cx="4464050" cy="34893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4" r="6721"/>
            <a:stretch>
              <a:fillRect/>
            </a:stretch>
          </p:blipFill>
          <p:spPr bwMode="auto">
            <a:xfrm>
              <a:off x="4298950" y="930275"/>
              <a:ext cx="4464050" cy="348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4343400" y="2362200"/>
              <a:ext cx="2551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buClr>
                  <a:srgbClr val="000000"/>
                </a:buClr>
                <a:buSzPct val="100000"/>
              </a:pPr>
              <a:r>
                <a:rPr lang="en-US" altLang="en-US" sz="1000">
                  <a:solidFill>
                    <a:prstClr val="white"/>
                  </a:solidFill>
                </a:rPr>
                <a:t>I</a:t>
              </a:r>
              <a:r>
                <a:rPr lang="en-US" altLang="en-US" sz="1000">
                  <a:solidFill>
                    <a:prstClr val="black"/>
                  </a:solidFill>
                </a:rPr>
                <a:t>I</a:t>
              </a:r>
              <a:endParaRPr lang="en-GB" altLang="en-US" sz="1000">
                <a:solidFill>
                  <a:prstClr val="black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104112" y="2399784"/>
            <a:ext cx="3024336" cy="369332"/>
          </a:xfrm>
          <a:prstGeom prst="rect">
            <a:avLst/>
          </a:prstGeom>
          <a:solidFill>
            <a:srgbClr val="1202D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/>
              </a:rPr>
              <a:t>Ion Current vs Pressure</a:t>
            </a:r>
            <a:endParaRPr lang="en-GB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456903" y="3687097"/>
            <a:ext cx="3714368" cy="151104"/>
          </a:xfrm>
          <a:prstGeom prst="straightConnector1">
            <a:avLst/>
          </a:prstGeom>
          <a:noFill/>
          <a:ln w="28575" cap="flat" cmpd="sng" algn="ctr">
            <a:solidFill>
              <a:srgbClr val="1202DC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>
          <a:xfrm flipV="1">
            <a:off x="9897466" y="2991917"/>
            <a:ext cx="7315" cy="2874873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4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andard-Design_00">
  <a:themeElements>
    <a:clrScheme name="2_Standard-Design_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-Design_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-Design_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-Design_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-Design_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-Design_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-Design_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-Design_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-Design_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-Design_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-Design_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-Design_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-Design_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-Design_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er powerpoint - 16x9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DF6C8812-90D6-014B-9E06-E939804754D7}" vid="{E7054C08-FE24-C14E-98C7-922B6EF0104D}"/>
    </a:ext>
  </a:extLst>
</a:theme>
</file>

<file path=ppt/theme/theme4.xml><?xml version="1.0" encoding="utf-8"?>
<a:theme xmlns:a="http://schemas.openxmlformats.org/drawingml/2006/main" name="2_PPJBLtemplate">
  <a:themeElements>
    <a:clrScheme name="2_PPJBLtemplate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2_PPJBL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0" rIns="91440" bIns="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ts val="23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1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0" rIns="91440" bIns="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ts val="23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1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PJBLtemplate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JBLtemplate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JBLtemplate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JBLtemplate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JBLtemplate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JBLtemplate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JBLtemplate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JBLtemplate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7465</TotalTime>
  <Words>563</Words>
  <Application>Microsoft Office PowerPoint</Application>
  <PresentationFormat>Widescreen</PresentationFormat>
  <Paragraphs>127</Paragraphs>
  <Slides>15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Arial Unicode MS</vt:lpstr>
      <vt:lpstr>Calibri</vt:lpstr>
      <vt:lpstr>Calibri Light</vt:lpstr>
      <vt:lpstr>Candara</vt:lpstr>
      <vt:lpstr>Symbol</vt:lpstr>
      <vt:lpstr>Wingdings</vt:lpstr>
      <vt:lpstr>Office Theme</vt:lpstr>
      <vt:lpstr>2_Standard-Design_00</vt:lpstr>
      <vt:lpstr>iter powerpoint - 16x9</vt:lpstr>
      <vt:lpstr>2_PPJBLtemplate</vt:lpstr>
      <vt:lpstr>1_Office Theme</vt:lpstr>
      <vt:lpstr>3_Office Theme</vt:lpstr>
      <vt:lpstr>Diagnostic Pressure Gauges 55.G3</vt:lpstr>
      <vt:lpstr>Content</vt:lpstr>
      <vt:lpstr>Neutral gas pressure in ITER</vt:lpstr>
      <vt:lpstr>Neutral Pressure Measurement</vt:lpstr>
      <vt:lpstr>DPG Distribution  in ITER</vt:lpstr>
      <vt:lpstr>Diagnostic Pressure Gauge:   ionization gauge </vt:lpstr>
      <vt:lpstr>PowerPoint Presentation</vt:lpstr>
      <vt:lpstr>PowerPoint Presentation</vt:lpstr>
      <vt:lpstr>Main Technical Issues for implementation on ITER </vt:lpstr>
      <vt:lpstr>PowerPoint Presentation</vt:lpstr>
      <vt:lpstr>Emitter change for ITER Gauge</vt:lpstr>
      <vt:lpstr>Emitter stack and frame geometry optimization</vt:lpstr>
      <vt:lpstr>ZrC emitter with frame</vt:lpstr>
      <vt:lpstr>ZrC emitter with frame</vt:lpstr>
      <vt:lpstr>Summary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Philip</dc:creator>
  <cp:lastModifiedBy>Andrew Philip</cp:lastModifiedBy>
  <cp:revision>88</cp:revision>
  <dcterms:created xsi:type="dcterms:W3CDTF">2020-05-03T21:46:35Z</dcterms:created>
  <dcterms:modified xsi:type="dcterms:W3CDTF">2021-10-14T10:05:31Z</dcterms:modified>
</cp:coreProperties>
</file>