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1122" r:id="rId2"/>
    <p:sldId id="1186" r:id="rId3"/>
    <p:sldId id="1208" r:id="rId4"/>
    <p:sldId id="1205" r:id="rId5"/>
    <p:sldId id="1207" r:id="rId6"/>
    <p:sldId id="1203" r:id="rId7"/>
    <p:sldId id="1209" r:id="rId8"/>
    <p:sldId id="1210" r:id="rId9"/>
    <p:sldId id="1215" r:id="rId10"/>
    <p:sldId id="1219" r:id="rId11"/>
    <p:sldId id="1211" r:id="rId12"/>
    <p:sldId id="1212" r:id="rId13"/>
    <p:sldId id="1213" r:id="rId14"/>
    <p:sldId id="1214" r:id="rId15"/>
    <p:sldId id="1218" r:id="rId16"/>
    <p:sldId id="1216" r:id="rId17"/>
    <p:sldId id="1220" r:id="rId18"/>
    <p:sldId id="1223" r:id="rId19"/>
    <p:sldId id="1222" r:id="rId20"/>
  </p:sldIdLst>
  <p:sldSz cx="9144000" cy="5143500" type="screen16x9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F6DCFD4-21B7-4A14-A26D-5C40D1A99FCE}">
          <p14:sldIdLst>
            <p14:sldId id="1122"/>
            <p14:sldId id="1186"/>
            <p14:sldId id="1208"/>
            <p14:sldId id="1205"/>
            <p14:sldId id="1207"/>
            <p14:sldId id="1203"/>
            <p14:sldId id="1209"/>
            <p14:sldId id="1210"/>
            <p14:sldId id="1215"/>
            <p14:sldId id="1219"/>
            <p14:sldId id="1211"/>
            <p14:sldId id="1212"/>
            <p14:sldId id="1213"/>
            <p14:sldId id="1214"/>
            <p14:sldId id="1218"/>
            <p14:sldId id="1216"/>
            <p14:sldId id="1220"/>
            <p14:sldId id="1223"/>
            <p14:sldId id="122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839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90"/>
    <a:srgbClr val="009900"/>
    <a:srgbClr val="0033CC"/>
    <a:srgbClr val="EDB333"/>
    <a:srgbClr val="008000"/>
    <a:srgbClr val="FF0000"/>
    <a:srgbClr val="333399"/>
    <a:srgbClr val="33CC33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6265" autoAdjust="0"/>
  </p:normalViewPr>
  <p:slideViewPr>
    <p:cSldViewPr>
      <p:cViewPr varScale="1">
        <p:scale>
          <a:sx n="142" d="100"/>
          <a:sy n="142" d="100"/>
        </p:scale>
        <p:origin x="636" y="60"/>
      </p:cViewPr>
      <p:guideLst>
        <p:guide orient="horz" pos="283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D33F0A-3E44-3542-9B52-C69BBF913347}" type="datetimeFigureOut">
              <a:rPr lang="en-US" smtClean="0"/>
              <a:pPr/>
              <a:t>11/22/2021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4B4BCF-068A-D248-8F84-0E47315EB0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8952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8797E-98FF-A441-8777-B69104237D7E}" type="datetimeFigureOut">
              <a:rPr lang="en-US" smtClean="0"/>
              <a:pPr/>
              <a:t>11/22/2021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CCCBFF-A990-6E41-BF2C-15CF0EC144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8930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252" y="4715153"/>
            <a:ext cx="4985174" cy="4466987"/>
          </a:xfrm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398754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57CBB4-A569-4951-8833-CA0B3B29CDDD}" type="slidenum">
              <a:rPr lang="en-GB" altLang="ja-JP" smtClean="0"/>
              <a:pPr>
                <a:defRPr/>
              </a:pPr>
              <a:t>2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1049506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31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MAJOR FOOTNOTE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MAJOR FOOTNOTE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91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91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MAJOR FOOTNOTE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4"/>
          <p:cNvSpPr txBox="1">
            <a:spLocks noChangeArrowheads="1"/>
          </p:cNvSpPr>
          <p:nvPr userDrawn="1"/>
        </p:nvSpPr>
        <p:spPr bwMode="auto">
          <a:xfrm>
            <a:off x="8458200" y="4800603"/>
            <a:ext cx="6858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40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kumimoji="1" sz="40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kumimoji="1" sz="40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kumimoji="1" sz="4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kumimoji="1" sz="4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just" eaLnBrk="0" fontAlgn="base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kumimoji="1" sz="4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just" eaLnBrk="0" fontAlgn="base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kumimoji="1" sz="4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just" eaLnBrk="0" fontAlgn="base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kumimoji="1" sz="4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just" eaLnBrk="0" fontAlgn="base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kumimoji="1" sz="4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GB" sz="1000" b="0" dirty="0" smtClean="0">
                <a:solidFill>
                  <a:srgbClr val="000000"/>
                </a:solidFill>
              </a:rPr>
              <a:t> </a:t>
            </a:r>
            <a:fld id="{84FB0314-7E4F-4822-A87F-AC5A7D63323F}" type="slidenum">
              <a:rPr kumimoji="0" lang="en-GB" sz="1000" b="0" smtClean="0">
                <a:solidFill>
                  <a:srgbClr val="333399"/>
                </a:solidFill>
              </a:rPr>
              <a:pPr defTabSz="914400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kumimoji="0" lang="en-GB" sz="1000" b="0" dirty="0" smtClean="0">
              <a:solidFill>
                <a:srgbClr val="333399"/>
              </a:solidFill>
            </a:endParaRPr>
          </a:p>
        </p:txBody>
      </p:sp>
      <p:cxnSp>
        <p:nvCxnSpPr>
          <p:cNvPr id="21" name="Straight Connector 20"/>
          <p:cNvCxnSpPr/>
          <p:nvPr userDrawn="1"/>
        </p:nvCxnSpPr>
        <p:spPr bwMode="auto">
          <a:xfrm>
            <a:off x="0" y="4731514"/>
            <a:ext cx="9144000" cy="0"/>
          </a:xfrm>
          <a:prstGeom prst="line">
            <a:avLst/>
          </a:prstGeom>
          <a:noFill/>
          <a:ln w="6350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Connector 21"/>
          <p:cNvCxnSpPr/>
          <p:nvPr userDrawn="1"/>
        </p:nvCxnSpPr>
        <p:spPr bwMode="auto">
          <a:xfrm>
            <a:off x="8388424" y="4731514"/>
            <a:ext cx="0" cy="324000"/>
          </a:xfrm>
          <a:prstGeom prst="line">
            <a:avLst/>
          </a:prstGeom>
          <a:noFill/>
          <a:ln w="6350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Connector 22"/>
          <p:cNvCxnSpPr/>
          <p:nvPr userDrawn="1"/>
        </p:nvCxnSpPr>
        <p:spPr bwMode="auto">
          <a:xfrm>
            <a:off x="7308304" y="4731990"/>
            <a:ext cx="0" cy="324000"/>
          </a:xfrm>
          <a:prstGeom prst="line">
            <a:avLst/>
          </a:prstGeom>
          <a:noFill/>
          <a:ln w="6350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Connector 23"/>
          <p:cNvCxnSpPr/>
          <p:nvPr userDrawn="1"/>
        </p:nvCxnSpPr>
        <p:spPr bwMode="auto">
          <a:xfrm>
            <a:off x="2699792" y="4731990"/>
            <a:ext cx="0" cy="324000"/>
          </a:xfrm>
          <a:prstGeom prst="line">
            <a:avLst/>
          </a:prstGeom>
          <a:noFill/>
          <a:ln w="6350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752000"/>
            <a:ext cx="592767" cy="293493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00" y="4953600"/>
            <a:ext cx="2016224" cy="97106"/>
          </a:xfrm>
          <a:prstGeom prst="rect">
            <a:avLst/>
          </a:prstGeom>
        </p:spPr>
      </p:pic>
      <p:sp>
        <p:nvSpPr>
          <p:cNvPr id="16" name="Text Box 15"/>
          <p:cNvSpPr txBox="1">
            <a:spLocks noChangeArrowheads="1"/>
          </p:cNvSpPr>
          <p:nvPr userDrawn="1"/>
        </p:nvSpPr>
        <p:spPr bwMode="auto">
          <a:xfrm>
            <a:off x="7308304" y="4730362"/>
            <a:ext cx="108012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algn="l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sz="1100" baseline="0" dirty="0" smtClean="0">
                <a:solidFill>
                  <a:srgbClr val="333399"/>
                </a:solidFill>
                <a:latin typeface="Arial" pitchFamily="34" charset="0"/>
              </a:rPr>
              <a:t>IDM UID: 63MVEP</a:t>
            </a:r>
            <a:endParaRPr kumimoji="0" lang="en-GB" altLang="ja-JP" sz="1100" dirty="0" smtClean="0">
              <a:solidFill>
                <a:srgbClr val="333399"/>
              </a:solidFill>
              <a:latin typeface="Arial" pitchFamily="34" charset="0"/>
              <a:ea typeface="ＭＳ Ｐゴシック" charset="-128"/>
            </a:endParaRPr>
          </a:p>
        </p:txBody>
      </p:sp>
      <p:sp>
        <p:nvSpPr>
          <p:cNvPr id="19" name="Text Box 15"/>
          <p:cNvSpPr txBox="1">
            <a:spLocks noChangeArrowheads="1"/>
          </p:cNvSpPr>
          <p:nvPr userDrawn="1"/>
        </p:nvSpPr>
        <p:spPr bwMode="auto">
          <a:xfrm>
            <a:off x="2591780" y="4730362"/>
            <a:ext cx="481553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algn="l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dirty="0" err="1" smtClean="0">
                <a:solidFill>
                  <a:srgbClr val="333399"/>
                </a:solidFill>
                <a:latin typeface="Arial" pitchFamily="34" charset="0"/>
                <a:cs typeface="Arial" panose="020B0604020202020204" pitchFamily="34" charset="0"/>
              </a:rPr>
              <a:t>EUROfusion</a:t>
            </a:r>
            <a:r>
              <a:rPr kumimoji="0" lang="en-US" sz="1000" b="0" dirty="0" smtClean="0">
                <a:solidFill>
                  <a:srgbClr val="333399"/>
                </a:solidFill>
                <a:latin typeface="Arial" pitchFamily="34" charset="0"/>
                <a:cs typeface="Arial" panose="020B0604020202020204" pitchFamily="34" charset="0"/>
              </a:rPr>
              <a:t> FSD Science Meeting</a:t>
            </a:r>
            <a:r>
              <a:rPr kumimoji="0" lang="en-US" sz="1000" b="0" baseline="0" dirty="0" smtClean="0">
                <a:solidFill>
                  <a:srgbClr val="333399"/>
                </a:solidFill>
                <a:latin typeface="Arial" pitchFamily="34" charset="0"/>
                <a:cs typeface="Arial" panose="020B0604020202020204" pitchFamily="34" charset="0"/>
              </a:rPr>
              <a:t> on He operation</a:t>
            </a:r>
            <a:r>
              <a:rPr kumimoji="0" lang="en-US" sz="1000" b="0" baseline="30000" dirty="0" smtClean="0">
                <a:solidFill>
                  <a:srgbClr val="333399"/>
                </a:solidFill>
                <a:latin typeface="Arial" pitchFamily="34" charset="0"/>
                <a:cs typeface="Arial" panose="020B0604020202020204" pitchFamily="34" charset="0"/>
              </a:rPr>
              <a:t>,</a:t>
            </a:r>
            <a:r>
              <a:rPr kumimoji="0" lang="en-US" sz="1000" b="0" baseline="0" dirty="0" smtClean="0">
                <a:solidFill>
                  <a:srgbClr val="333399"/>
                </a:solidFill>
                <a:latin typeface="Arial" pitchFamily="34" charset="0"/>
                <a:cs typeface="Arial" panose="020B0604020202020204" pitchFamily="34" charset="0"/>
              </a:rPr>
              <a:t> 23/11/2021 (remote)</a:t>
            </a:r>
            <a:br>
              <a:rPr kumimoji="0" lang="en-US" sz="1000" b="0" baseline="0" dirty="0" smtClean="0">
                <a:solidFill>
                  <a:srgbClr val="333399"/>
                </a:solidFill>
                <a:latin typeface="Arial" pitchFamily="34" charset="0"/>
                <a:cs typeface="Arial" panose="020B0604020202020204" pitchFamily="34" charset="0"/>
              </a:rPr>
            </a:br>
            <a:r>
              <a:rPr kumimoji="0" lang="en-US" sz="1000" b="0" dirty="0" smtClean="0">
                <a:solidFill>
                  <a:srgbClr val="333399"/>
                </a:solidFill>
                <a:latin typeface="Arial" pitchFamily="34" charset="0"/>
                <a:cs typeface="Arial" panose="020B0604020202020204" pitchFamily="34" charset="0"/>
              </a:rPr>
              <a:t>©2021,</a:t>
            </a:r>
            <a:r>
              <a:rPr kumimoji="0" lang="en-US" sz="1000" b="0" baseline="0" dirty="0" smtClean="0">
                <a:solidFill>
                  <a:srgbClr val="333399"/>
                </a:solidFill>
                <a:latin typeface="Arial" pitchFamily="34" charset="0"/>
                <a:cs typeface="Arial" panose="020B0604020202020204" pitchFamily="34" charset="0"/>
              </a:rPr>
              <a:t> ITER Organization </a:t>
            </a:r>
            <a:endParaRPr kumimoji="0" lang="en-GB" altLang="ja-JP" sz="1000" b="0" dirty="0" smtClean="0">
              <a:solidFill>
                <a:srgbClr val="333399"/>
              </a:solidFill>
              <a:latin typeface="Arial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01386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MAJOR FOOTNOTE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88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MAJOR FOOTNOTE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5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5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MAJOR FOOTNOTE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MAJOR FOOTNOTE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MAJOR FOOTNOTE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MAJOR FOOTNOTE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0480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MAJOR FOOTNOTE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MAJOR FOOTNOTE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Major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5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3720316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r>
              <a:rPr lang="en-US" b="1" smtClean="0"/>
              <a:t>MAJOR FOOTNOTE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 bwMode="auto">
          <a:xfrm>
            <a:off x="0" y="4731514"/>
            <a:ext cx="9144000" cy="0"/>
          </a:xfrm>
          <a:prstGeom prst="line">
            <a:avLst/>
          </a:prstGeom>
          <a:noFill/>
          <a:ln w="6350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/>
          <p:cNvCxnSpPr/>
          <p:nvPr userDrawn="1"/>
        </p:nvCxnSpPr>
        <p:spPr bwMode="auto">
          <a:xfrm>
            <a:off x="8388424" y="4731514"/>
            <a:ext cx="0" cy="324000"/>
          </a:xfrm>
          <a:prstGeom prst="line">
            <a:avLst/>
          </a:prstGeom>
          <a:noFill/>
          <a:ln w="6350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/>
          <p:nvPr userDrawn="1"/>
        </p:nvCxnSpPr>
        <p:spPr bwMode="auto">
          <a:xfrm>
            <a:off x="7308304" y="4731990"/>
            <a:ext cx="0" cy="324000"/>
          </a:xfrm>
          <a:prstGeom prst="line">
            <a:avLst/>
          </a:prstGeom>
          <a:noFill/>
          <a:ln w="6350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Connector 19"/>
          <p:cNvCxnSpPr/>
          <p:nvPr userDrawn="1"/>
        </p:nvCxnSpPr>
        <p:spPr bwMode="auto">
          <a:xfrm>
            <a:off x="2699792" y="4731990"/>
            <a:ext cx="0" cy="324000"/>
          </a:xfrm>
          <a:prstGeom prst="line">
            <a:avLst/>
          </a:prstGeom>
          <a:noFill/>
          <a:ln w="6350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752000"/>
            <a:ext cx="592767" cy="29349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00" y="4953600"/>
            <a:ext cx="2016224" cy="97106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0" y="-1"/>
            <a:ext cx="9144000" cy="546525"/>
          </a:xfrm>
          <a:prstGeom prst="rect">
            <a:avLst/>
          </a:prstGeom>
          <a:solidFill>
            <a:srgbClr val="000090">
              <a:alpha val="6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Text Box 4"/>
          <p:cNvSpPr txBox="1">
            <a:spLocks noChangeArrowheads="1"/>
          </p:cNvSpPr>
          <p:nvPr userDrawn="1"/>
        </p:nvSpPr>
        <p:spPr bwMode="auto">
          <a:xfrm>
            <a:off x="8458200" y="4800603"/>
            <a:ext cx="6858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40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kumimoji="1" sz="40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kumimoji="1" sz="40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kumimoji="1" sz="4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kumimoji="1" sz="4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just" eaLnBrk="0" fontAlgn="base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kumimoji="1" sz="4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just" eaLnBrk="0" fontAlgn="base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kumimoji="1" sz="4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just" eaLnBrk="0" fontAlgn="base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kumimoji="1" sz="4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just" eaLnBrk="0" fontAlgn="base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kumimoji="1" sz="4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GB" sz="1000" b="0" dirty="0" smtClean="0">
                <a:solidFill>
                  <a:srgbClr val="000000"/>
                </a:solidFill>
              </a:rPr>
              <a:t> </a:t>
            </a:r>
            <a:fld id="{84FB0314-7E4F-4822-A87F-AC5A7D63323F}" type="slidenum">
              <a:rPr kumimoji="0" lang="en-GB" sz="1000" b="0" smtClean="0">
                <a:solidFill>
                  <a:srgbClr val="333399"/>
                </a:solidFill>
              </a:rPr>
              <a:pPr defTabSz="914400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kumimoji="0" lang="en-GB" sz="1000" b="0" dirty="0" smtClean="0">
              <a:solidFill>
                <a:srgbClr val="333399"/>
              </a:solidFill>
            </a:endParaRPr>
          </a:p>
        </p:txBody>
      </p:sp>
      <p:sp>
        <p:nvSpPr>
          <p:cNvPr id="18" name="Text Box 15"/>
          <p:cNvSpPr txBox="1">
            <a:spLocks noChangeArrowheads="1"/>
          </p:cNvSpPr>
          <p:nvPr userDrawn="1"/>
        </p:nvSpPr>
        <p:spPr bwMode="auto">
          <a:xfrm>
            <a:off x="7308304" y="4730362"/>
            <a:ext cx="108012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algn="l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sz="1100" baseline="0" dirty="0" smtClean="0">
                <a:solidFill>
                  <a:srgbClr val="333399"/>
                </a:solidFill>
                <a:latin typeface="Arial" pitchFamily="34" charset="0"/>
              </a:rPr>
              <a:t>IDM UID: 63MVEP</a:t>
            </a:r>
            <a:endParaRPr kumimoji="0" lang="en-GB" altLang="ja-JP" sz="1100" dirty="0" smtClean="0">
              <a:solidFill>
                <a:srgbClr val="333399"/>
              </a:solidFill>
              <a:latin typeface="Arial" pitchFamily="34" charset="0"/>
              <a:ea typeface="ＭＳ Ｐゴシック" charset="-128"/>
            </a:endParaRPr>
          </a:p>
        </p:txBody>
      </p:sp>
      <p:sp>
        <p:nvSpPr>
          <p:cNvPr id="19" name="Text Box 15"/>
          <p:cNvSpPr txBox="1">
            <a:spLocks noChangeArrowheads="1"/>
          </p:cNvSpPr>
          <p:nvPr userDrawn="1"/>
        </p:nvSpPr>
        <p:spPr bwMode="auto">
          <a:xfrm>
            <a:off x="2591780" y="4730362"/>
            <a:ext cx="481553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algn="l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dirty="0" err="1" smtClean="0">
                <a:solidFill>
                  <a:srgbClr val="333399"/>
                </a:solidFill>
                <a:latin typeface="Arial" pitchFamily="34" charset="0"/>
                <a:cs typeface="Arial" panose="020B0604020202020204" pitchFamily="34" charset="0"/>
              </a:rPr>
              <a:t>EUROfusion</a:t>
            </a:r>
            <a:r>
              <a:rPr kumimoji="0" lang="en-US" sz="1000" b="0" dirty="0" smtClean="0">
                <a:solidFill>
                  <a:srgbClr val="333399"/>
                </a:solidFill>
                <a:latin typeface="Arial" pitchFamily="34" charset="0"/>
                <a:cs typeface="Arial" panose="020B0604020202020204" pitchFamily="34" charset="0"/>
              </a:rPr>
              <a:t> FSD Science Meeting</a:t>
            </a:r>
            <a:r>
              <a:rPr kumimoji="0" lang="en-US" sz="1000" b="0" baseline="0" dirty="0" smtClean="0">
                <a:solidFill>
                  <a:srgbClr val="333399"/>
                </a:solidFill>
                <a:latin typeface="Arial" pitchFamily="34" charset="0"/>
                <a:cs typeface="Arial" panose="020B0604020202020204" pitchFamily="34" charset="0"/>
              </a:rPr>
              <a:t> on He operation</a:t>
            </a:r>
            <a:r>
              <a:rPr kumimoji="0" lang="en-US" sz="1000" b="0" baseline="30000" dirty="0" smtClean="0">
                <a:solidFill>
                  <a:srgbClr val="333399"/>
                </a:solidFill>
                <a:latin typeface="Arial" pitchFamily="34" charset="0"/>
                <a:cs typeface="Arial" panose="020B0604020202020204" pitchFamily="34" charset="0"/>
              </a:rPr>
              <a:t>,</a:t>
            </a:r>
            <a:r>
              <a:rPr kumimoji="0" lang="en-US" sz="1000" b="0" baseline="0" dirty="0" smtClean="0">
                <a:solidFill>
                  <a:srgbClr val="333399"/>
                </a:solidFill>
                <a:latin typeface="Arial" pitchFamily="34" charset="0"/>
                <a:cs typeface="Arial" panose="020B0604020202020204" pitchFamily="34" charset="0"/>
              </a:rPr>
              <a:t> 23/11/2021 (remote)</a:t>
            </a:r>
            <a:br>
              <a:rPr kumimoji="0" lang="en-US" sz="1000" b="0" baseline="0" dirty="0" smtClean="0">
                <a:solidFill>
                  <a:srgbClr val="333399"/>
                </a:solidFill>
                <a:latin typeface="Arial" pitchFamily="34" charset="0"/>
                <a:cs typeface="Arial" panose="020B0604020202020204" pitchFamily="34" charset="0"/>
              </a:rPr>
            </a:br>
            <a:r>
              <a:rPr kumimoji="0" lang="en-US" sz="1000" b="0" dirty="0" smtClean="0">
                <a:solidFill>
                  <a:srgbClr val="333399"/>
                </a:solidFill>
                <a:latin typeface="Arial" pitchFamily="34" charset="0"/>
                <a:cs typeface="Arial" panose="020B0604020202020204" pitchFamily="34" charset="0"/>
              </a:rPr>
              <a:t>©2021,</a:t>
            </a:r>
            <a:r>
              <a:rPr kumimoji="0" lang="en-US" sz="1000" b="0" baseline="0" dirty="0" smtClean="0">
                <a:solidFill>
                  <a:srgbClr val="333399"/>
                </a:solidFill>
                <a:latin typeface="Arial" pitchFamily="34" charset="0"/>
                <a:cs typeface="Arial" panose="020B0604020202020204" pitchFamily="34" charset="0"/>
              </a:rPr>
              <a:t> ITER Organization </a:t>
            </a:r>
            <a:endParaRPr kumimoji="0" lang="en-GB" altLang="ja-JP" sz="1000" b="0" dirty="0" smtClean="0">
              <a:solidFill>
                <a:srgbClr val="333399"/>
              </a:solidFill>
              <a:latin typeface="Arial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733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0" y="1356616"/>
            <a:ext cx="9144000" cy="3375375"/>
          </a:xfrm>
          <a:prstGeom prst="rect">
            <a:avLst/>
          </a:prstGeom>
          <a:solidFill>
            <a:srgbClr val="EDB333">
              <a:alpha val="60000"/>
            </a:srgbClr>
          </a:solidFill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R. A. Pitts and A. Loarte</a:t>
            </a: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On behalf of the Science Division</a:t>
            </a:r>
            <a:b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Science, Controls and Operation Department</a:t>
            </a: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ITER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Organization, Route de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Vinon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-sur-Verdon, CS 90 046, 13067 St. Paul Lez Durance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Cedex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France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-7602"/>
            <a:ext cx="9144000" cy="1364218"/>
          </a:xfrm>
          <a:prstGeom prst="rect">
            <a:avLst/>
          </a:prstGeom>
          <a:solidFill>
            <a:srgbClr val="000090">
              <a:alpha val="60000"/>
            </a:srgbClr>
          </a:solidFill>
          <a:ex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4800"/>
              </a:lnSpc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ITER R&amp;D priorities for pure He plasmas on JET/AUG </a:t>
            </a:r>
            <a:endParaRPr lang="en-US" b="1" dirty="0" smtClean="0">
              <a:solidFill>
                <a:schemeClr val="bg1"/>
              </a:solidFill>
              <a:latin typeface="Arial" pitchFamily="34" charset="0"/>
              <a:ea typeface="ＭＳ Ｐゴシック" pitchFamily="-65" charset="-128"/>
              <a:cs typeface="Arial" pitchFamily="34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4383368"/>
            <a:ext cx="9144000" cy="387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defTabSz="914400" eaLnBrk="0" fontAlgn="base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r>
              <a:rPr kumimoji="1" lang="en-GB" sz="12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 views and opinions expressed herein do not necessarily reflect those of the ITER Organization.</a:t>
            </a:r>
            <a:endParaRPr kumimoji="1" lang="en-US" sz="1200" i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47534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5172" y="636535"/>
            <a:ext cx="9128828" cy="112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>
            <a:prstTxWarp prst="textNoShape">
              <a:avLst/>
            </a:prstTxWarp>
          </a:bodyPr>
          <a:lstStyle/>
          <a:p>
            <a:pPr marL="268288" indent="-2682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Potentially attractive alternative to He H-modes for PFPO-1</a:t>
            </a:r>
          </a:p>
          <a:p>
            <a:pPr marL="268288" indent="-2682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 smtClean="0">
                <a:solidFill>
                  <a:srgbClr val="000090"/>
                </a:solidFill>
                <a:latin typeface="Arial" charset="0"/>
              </a:rPr>
              <a:t>BUT, impact </a:t>
            </a:r>
            <a:r>
              <a:rPr lang="en-GB" sz="2200" dirty="0">
                <a:solidFill>
                  <a:srgbClr val="000090"/>
                </a:solidFill>
                <a:latin typeface="Arial" charset="0"/>
              </a:rPr>
              <a:t>of He on P</a:t>
            </a:r>
            <a:r>
              <a:rPr lang="en-GB" sz="2200" baseline="-25000" dirty="0">
                <a:solidFill>
                  <a:srgbClr val="000090"/>
                </a:solidFill>
                <a:latin typeface="Arial" charset="0"/>
              </a:rPr>
              <a:t>LH</a:t>
            </a:r>
            <a:r>
              <a:rPr lang="en-GB" sz="2200" dirty="0">
                <a:solidFill>
                  <a:srgbClr val="000090"/>
                </a:solidFill>
                <a:latin typeface="Arial" charset="0"/>
              </a:rPr>
              <a:t> is not the same across devices </a:t>
            </a:r>
            <a:r>
              <a:rPr lang="en-GB" sz="2200" dirty="0">
                <a:solidFill>
                  <a:srgbClr val="000090"/>
                </a:solidFill>
                <a:latin typeface="Arial" charset="0"/>
                <a:sym typeface="Wingdings" panose="05000000000000000000" pitchFamily="2" charset="2"/>
              </a:rPr>
              <a:t> </a:t>
            </a:r>
            <a:r>
              <a:rPr lang="en-GB" sz="2200" dirty="0" smtClean="0">
                <a:solidFill>
                  <a:srgbClr val="000090"/>
                </a:solidFill>
                <a:latin typeface="Arial" charset="0"/>
                <a:sym typeface="Wingdings" panose="05000000000000000000" pitchFamily="2" charset="2"/>
              </a:rPr>
              <a:t>needs </a:t>
            </a:r>
            <a:r>
              <a:rPr lang="en-GB" sz="2200" dirty="0">
                <a:solidFill>
                  <a:srgbClr val="000090"/>
                </a:solidFill>
                <a:latin typeface="Arial" charset="0"/>
                <a:sym typeface="Wingdings" panose="05000000000000000000" pitchFamily="2" charset="2"/>
              </a:rPr>
              <a:t>to be </a:t>
            </a:r>
            <a:r>
              <a:rPr lang="en-GB" sz="2200" dirty="0" smtClean="0">
                <a:solidFill>
                  <a:srgbClr val="000090"/>
                </a:solidFill>
                <a:latin typeface="Arial" charset="0"/>
                <a:sym typeface="Wingdings" panose="05000000000000000000" pitchFamily="2" charset="2"/>
              </a:rPr>
              <a:t>resolved</a:t>
            </a:r>
            <a:endParaRPr lang="en-US" sz="2200" dirty="0">
              <a:solidFill>
                <a:srgbClr val="000090"/>
              </a:solidFill>
              <a:latin typeface="Arial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3999" cy="546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36000" bIns="72000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None/>
            </a:pPr>
            <a:r>
              <a:rPr lang="en-US" altLang="en-US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H+10%He H-modes: L-H threshold</a:t>
            </a:r>
            <a:endParaRPr lang="en-GB" altLang="en-US" sz="3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ZoneTexte 5"/>
          <p:cNvSpPr txBox="1"/>
          <p:nvPr/>
        </p:nvSpPr>
        <p:spPr>
          <a:xfrm>
            <a:off x="3475690" y="4279479"/>
            <a:ext cx="2645096" cy="276999"/>
          </a:xfrm>
          <a:prstGeom prst="rect">
            <a:avLst/>
          </a:prstGeom>
          <a:solidFill>
            <a:srgbClr val="008000">
              <a:alpha val="4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U. </a:t>
            </a:r>
            <a:r>
              <a:rPr lang="fr-FR" sz="12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Plank</a:t>
            </a:r>
            <a:r>
              <a:rPr lang="fr-F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al, NF </a:t>
            </a:r>
            <a:r>
              <a:rPr lang="fr-FR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  <a:r>
              <a:rPr lang="fr-F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r-F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2020) 074001</a:t>
            </a:r>
            <a:endParaRPr lang="fr-FR" sz="1200" dirty="0">
              <a:solidFill>
                <a:prstClr val="black"/>
              </a:solidFill>
              <a:latin typeface="Arial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3052040" y="1970566"/>
            <a:ext cx="3257550" cy="2150819"/>
            <a:chOff x="3896925" y="1491630"/>
            <a:chExt cx="3392565" cy="2134606"/>
          </a:xfrm>
        </p:grpSpPr>
        <p:pic>
          <p:nvPicPr>
            <p:cNvPr id="17" name="Picture 2" descr="Figure 2.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4145" b="69566"/>
            <a:stretch/>
          </p:blipFill>
          <p:spPr bwMode="auto">
            <a:xfrm>
              <a:off x="3896925" y="1491630"/>
              <a:ext cx="3392565" cy="1800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2" descr="Figure 2.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263" t="92825" r="-1"/>
            <a:stretch/>
          </p:blipFill>
          <p:spPr bwMode="auto">
            <a:xfrm>
              <a:off x="3990798" y="3201820"/>
              <a:ext cx="3298692" cy="4244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39" y="1795324"/>
            <a:ext cx="2991194" cy="2379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Freeform 21"/>
          <p:cNvSpPr/>
          <p:nvPr/>
        </p:nvSpPr>
        <p:spPr>
          <a:xfrm>
            <a:off x="663845" y="2478160"/>
            <a:ext cx="2224800" cy="921600"/>
          </a:xfrm>
          <a:custGeom>
            <a:avLst/>
            <a:gdLst>
              <a:gd name="connsiteX0" fmla="*/ 0 w 2224800"/>
              <a:gd name="connsiteY0" fmla="*/ 921600 h 921600"/>
              <a:gd name="connsiteX1" fmla="*/ 216000 w 2224800"/>
              <a:gd name="connsiteY1" fmla="*/ 482400 h 921600"/>
              <a:gd name="connsiteX2" fmla="*/ 504000 w 2224800"/>
              <a:gd name="connsiteY2" fmla="*/ 273600 h 921600"/>
              <a:gd name="connsiteX3" fmla="*/ 1512000 w 2224800"/>
              <a:gd name="connsiteY3" fmla="*/ 302400 h 921600"/>
              <a:gd name="connsiteX4" fmla="*/ 2037600 w 2224800"/>
              <a:gd name="connsiteY4" fmla="*/ 187200 h 921600"/>
              <a:gd name="connsiteX5" fmla="*/ 2224800 w 2224800"/>
              <a:gd name="connsiteY5" fmla="*/ 0 h 9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24800" h="921600">
                <a:moveTo>
                  <a:pt x="0" y="921600"/>
                </a:moveTo>
                <a:cubicBezTo>
                  <a:pt x="66000" y="756000"/>
                  <a:pt x="132000" y="590400"/>
                  <a:pt x="216000" y="482400"/>
                </a:cubicBezTo>
                <a:cubicBezTo>
                  <a:pt x="300000" y="374400"/>
                  <a:pt x="288000" y="303600"/>
                  <a:pt x="504000" y="273600"/>
                </a:cubicBezTo>
                <a:cubicBezTo>
                  <a:pt x="720000" y="243600"/>
                  <a:pt x="1256400" y="316800"/>
                  <a:pt x="1512000" y="302400"/>
                </a:cubicBezTo>
                <a:cubicBezTo>
                  <a:pt x="1767600" y="288000"/>
                  <a:pt x="1918800" y="237600"/>
                  <a:pt x="2037600" y="187200"/>
                </a:cubicBezTo>
                <a:cubicBezTo>
                  <a:pt x="2156400" y="136800"/>
                  <a:pt x="2190600" y="68400"/>
                  <a:pt x="2224800" y="0"/>
                </a:cubicBezTo>
              </a:path>
            </a:pathLst>
          </a:custGeom>
          <a:noFill/>
          <a:ln w="254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Freeform 22"/>
          <p:cNvSpPr/>
          <p:nvPr/>
        </p:nvSpPr>
        <p:spPr>
          <a:xfrm>
            <a:off x="2687045" y="2038960"/>
            <a:ext cx="187200" cy="669600"/>
          </a:xfrm>
          <a:custGeom>
            <a:avLst/>
            <a:gdLst>
              <a:gd name="connsiteX0" fmla="*/ 187200 w 187200"/>
              <a:gd name="connsiteY0" fmla="*/ 0 h 669600"/>
              <a:gd name="connsiteX1" fmla="*/ 100800 w 187200"/>
              <a:gd name="connsiteY1" fmla="*/ 230400 h 669600"/>
              <a:gd name="connsiteX2" fmla="*/ 0 w 187200"/>
              <a:gd name="connsiteY2" fmla="*/ 669600 h 66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7200" h="669600">
                <a:moveTo>
                  <a:pt x="187200" y="0"/>
                </a:moveTo>
                <a:cubicBezTo>
                  <a:pt x="159600" y="59400"/>
                  <a:pt x="132000" y="118800"/>
                  <a:pt x="100800" y="230400"/>
                </a:cubicBezTo>
                <a:cubicBezTo>
                  <a:pt x="69600" y="342000"/>
                  <a:pt x="34800" y="505800"/>
                  <a:pt x="0" y="669600"/>
                </a:cubicBezTo>
              </a:path>
            </a:pathLst>
          </a:custGeom>
          <a:noFill/>
          <a:ln w="50800">
            <a:solidFill>
              <a:schemeClr val="accent5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1663432" y="2105787"/>
            <a:ext cx="994183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 + </a:t>
            </a:r>
            <a:r>
              <a:rPr lang="en-US" b="1" baseline="300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</a:t>
            </a:r>
            <a:endParaRPr lang="en-GB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4"/>
          <a:srcRect l="1449" b="5215"/>
          <a:stretch/>
        </p:blipFill>
        <p:spPr>
          <a:xfrm>
            <a:off x="6462210" y="1608677"/>
            <a:ext cx="2470380" cy="2596650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416174" y="3484478"/>
            <a:ext cx="748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JET</a:t>
            </a:r>
            <a:endParaRPr lang="en-GB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ZoneTexte 5"/>
          <p:cNvSpPr txBox="1"/>
          <p:nvPr/>
        </p:nvSpPr>
        <p:spPr>
          <a:xfrm>
            <a:off x="99759" y="4279479"/>
            <a:ext cx="2947674" cy="276999"/>
          </a:xfrm>
          <a:prstGeom prst="rect">
            <a:avLst/>
          </a:prstGeom>
          <a:solidFill>
            <a:srgbClr val="008000">
              <a:alpha val="4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fr-F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C. </a:t>
            </a:r>
            <a:r>
              <a:rPr lang="fr-FR" sz="12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Hillesheim</a:t>
            </a:r>
            <a:r>
              <a:rPr lang="fr-F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al, 2018 IAEA EX/4-1</a:t>
            </a:r>
            <a:endParaRPr lang="fr-FR" sz="12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632235" y="3322774"/>
            <a:ext cx="8691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</a:t>
            </a:r>
            <a:endParaRPr lang="en-GB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ZoneTexte 5"/>
          <p:cNvSpPr txBox="1"/>
          <p:nvPr/>
        </p:nvSpPr>
        <p:spPr>
          <a:xfrm>
            <a:off x="6372200" y="4266737"/>
            <a:ext cx="2730274" cy="276999"/>
          </a:xfrm>
          <a:prstGeom prst="rect">
            <a:avLst/>
          </a:prstGeom>
          <a:solidFill>
            <a:srgbClr val="008000">
              <a:alpha val="4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L. Schmitz et al, 2020 IAEA P1-1007</a:t>
            </a:r>
            <a:endParaRPr lang="fr-FR" sz="12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749370" y="1635281"/>
            <a:ext cx="9877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DIII-D</a:t>
            </a:r>
            <a:endParaRPr lang="en-GB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65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5172" y="556060"/>
            <a:ext cx="9128828" cy="2108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>
            <a:prstTxWarp prst="textNoShape">
              <a:avLst/>
            </a:prstTxWarp>
          </a:bodyPr>
          <a:lstStyle/>
          <a:p>
            <a:pPr marL="268288" indent="-2682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W production and penetration through the pedestal may be more </a:t>
            </a:r>
            <a:r>
              <a:rPr lang="en-US" sz="2400" dirty="0" err="1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unfavourable</a:t>
            </a:r>
            <a:r>
              <a:rPr lang="en-US" sz="2400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than in D plasmas</a:t>
            </a:r>
            <a:endParaRPr lang="en-US" sz="2200" dirty="0">
              <a:solidFill>
                <a:srgbClr val="00009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541338" lvl="1" indent="-271463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Favourable</a:t>
            </a: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effects of neo-classical transport producing outward radial W convection velocity reduced in He plasma (higher </a:t>
            </a:r>
            <a:r>
              <a:rPr lang="en-US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collisionality</a:t>
            </a: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He ions with W ions in the pedestal)</a:t>
            </a:r>
            <a:r>
              <a:rPr lang="en-US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is W transport in the pedestal worse (more inward) in He </a:t>
            </a: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plasma?</a:t>
            </a:r>
            <a:endParaRPr lang="en-US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3999" cy="546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36000" bIns="72000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None/>
            </a:pPr>
            <a:r>
              <a:rPr lang="en-US" altLang="en-US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H-mode pedestal issues for ITER (1)</a:t>
            </a:r>
            <a:endParaRPr lang="en-GB" altLang="en-US" sz="3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066818" y="2255500"/>
            <a:ext cx="3212180" cy="2458581"/>
            <a:chOff x="401633" y="2255500"/>
            <a:chExt cx="3212180" cy="2458581"/>
          </a:xfrm>
        </p:grpSpPr>
        <p:pic>
          <p:nvPicPr>
            <p:cNvPr id="18" name="Picture 4" descr="Figure 5.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198" t="63548" r="93799" b="16425"/>
            <a:stretch/>
          </p:blipFill>
          <p:spPr bwMode="auto">
            <a:xfrm>
              <a:off x="401633" y="2611818"/>
              <a:ext cx="419867" cy="16194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9" name="Group 18"/>
            <p:cNvGrpSpPr/>
            <p:nvPr/>
          </p:nvGrpSpPr>
          <p:grpSpPr>
            <a:xfrm>
              <a:off x="714850" y="2703784"/>
              <a:ext cx="2072225" cy="1928245"/>
              <a:chOff x="431540" y="1942295"/>
              <a:chExt cx="1215136" cy="1214520"/>
            </a:xfrm>
          </p:grpSpPr>
          <p:pic>
            <p:nvPicPr>
              <p:cNvPr id="20" name="Picture 4" descr="Figure 5.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4726" t="66711" r="44133" b="19938"/>
              <a:stretch/>
            </p:blipFill>
            <p:spPr bwMode="auto">
              <a:xfrm>
                <a:off x="746575" y="1942295"/>
                <a:ext cx="900101" cy="81009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1" name="Picture 4" descr="Figure 5.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5783" t="93520" r="43076" b="-186"/>
              <a:stretch/>
            </p:blipFill>
            <p:spPr bwMode="auto">
              <a:xfrm>
                <a:off x="746575" y="2752385"/>
                <a:ext cx="900100" cy="40443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2" name="Picture 4" descr="Figure 5.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183" t="53449" r="85360" b="33200"/>
              <a:stretch/>
            </p:blipFill>
            <p:spPr bwMode="auto">
              <a:xfrm>
                <a:off x="431540" y="1952749"/>
                <a:ext cx="360040" cy="81009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23" name="Picture 4" descr="Figure 5.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236" t="53814" r="-264" b="5665"/>
            <a:stretch/>
          </p:blipFill>
          <p:spPr bwMode="auto">
            <a:xfrm>
              <a:off x="2803723" y="2255500"/>
              <a:ext cx="810090" cy="24585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" name="TextBox 24"/>
            <p:cNvSpPr txBox="1"/>
            <p:nvPr/>
          </p:nvSpPr>
          <p:spPr>
            <a:xfrm>
              <a:off x="1104754" y="2372575"/>
              <a:ext cx="173053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7.5 MA/ 2.65 T D</a:t>
              </a:r>
              <a:endParaRPr lang="en-GB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 rot="19808011">
              <a:off x="1172412" y="2847626"/>
              <a:ext cx="119189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accumulation</a:t>
              </a:r>
              <a:endParaRPr lang="en-GB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472100" y="2272398"/>
            <a:ext cx="2908125" cy="2438011"/>
            <a:chOff x="4217482" y="2226669"/>
            <a:chExt cx="2908125" cy="2438011"/>
          </a:xfrm>
        </p:grpSpPr>
        <p:pic>
          <p:nvPicPr>
            <p:cNvPr id="17" name="Picture 2" descr="Figure 8.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089" t="7620" b="11124"/>
            <a:stretch/>
          </p:blipFill>
          <p:spPr bwMode="auto">
            <a:xfrm>
              <a:off x="6320425" y="2226669"/>
              <a:ext cx="805182" cy="24380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" name="TextBox 25"/>
            <p:cNvSpPr txBox="1"/>
            <p:nvPr/>
          </p:nvSpPr>
          <p:spPr>
            <a:xfrm>
              <a:off x="4642466" y="2370864"/>
              <a:ext cx="184435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7.5 MA/ 2.65 T He</a:t>
              </a:r>
              <a:endParaRPr lang="en-GB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4217482" y="2643124"/>
              <a:ext cx="2037502" cy="1982799"/>
              <a:chOff x="3331534" y="1942295"/>
              <a:chExt cx="1240466" cy="1224974"/>
            </a:xfrm>
          </p:grpSpPr>
          <p:pic>
            <p:nvPicPr>
              <p:cNvPr id="28" name="Picture 27" descr="Figure 8.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5022" t="33205" r="43838" b="39795"/>
              <a:stretch/>
            </p:blipFill>
            <p:spPr bwMode="auto">
              <a:xfrm>
                <a:off x="3671899" y="1942295"/>
                <a:ext cx="900101" cy="81009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9" name="Picture 4" descr="Figure 5.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5783" t="93520" r="43076" b="-186"/>
              <a:stretch/>
            </p:blipFill>
            <p:spPr bwMode="auto">
              <a:xfrm>
                <a:off x="3646569" y="2762839"/>
                <a:ext cx="900100" cy="40443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0" name="Picture 4" descr="Figure 5.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183" t="53449" r="85360" b="33200"/>
              <a:stretch/>
            </p:blipFill>
            <p:spPr bwMode="auto">
              <a:xfrm>
                <a:off x="3331534" y="1963203"/>
                <a:ext cx="360040" cy="81009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32" name="TextBox 31"/>
            <p:cNvSpPr txBox="1"/>
            <p:nvPr/>
          </p:nvSpPr>
          <p:spPr>
            <a:xfrm rot="20089621">
              <a:off x="4893282" y="2970674"/>
              <a:ext cx="11767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accumulation</a:t>
              </a:r>
              <a:endParaRPr lang="en-GB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5" name="ZoneTexte 5"/>
          <p:cNvSpPr txBox="1"/>
          <p:nvPr/>
        </p:nvSpPr>
        <p:spPr>
          <a:xfrm>
            <a:off x="15172" y="4466433"/>
            <a:ext cx="2770330" cy="276999"/>
          </a:xfrm>
          <a:prstGeom prst="rect">
            <a:avLst/>
          </a:prstGeom>
          <a:solidFill>
            <a:srgbClr val="008000">
              <a:alpha val="4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fr-F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Dux et al, PPCF </a:t>
            </a:r>
            <a:r>
              <a:rPr lang="fr-FR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56</a:t>
            </a:r>
            <a:r>
              <a:rPr lang="fr-F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r-F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2014) 124003</a:t>
            </a:r>
            <a:endParaRPr lang="fr-FR" sz="1200" dirty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74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9158" y="571283"/>
            <a:ext cx="5006878" cy="3870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>
            <a:prstTxWarp prst="textNoShape">
              <a:avLst/>
            </a:prstTxWarp>
          </a:bodyPr>
          <a:lstStyle/>
          <a:p>
            <a:pPr marL="268288" indent="-2682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W control may be more challenging due to larger W sputtering (including ELMs)</a:t>
            </a:r>
          </a:p>
          <a:p>
            <a:pPr marL="268288" indent="-2682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Is there a pathway to an H-mode scenario in He (balance between gain in P</a:t>
            </a:r>
            <a:r>
              <a:rPr lang="en-US" sz="2200" baseline="-25000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L-H</a:t>
            </a:r>
            <a:r>
              <a:rPr lang="en-US" sz="2200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and loss in </a:t>
            </a:r>
            <a:r>
              <a:rPr lang="en-US" sz="2200" dirty="0" err="1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</a:t>
            </a:r>
            <a:r>
              <a:rPr lang="en-US" sz="2200" baseline="-25000" dirty="0" err="1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sep</a:t>
            </a:r>
            <a:r>
              <a:rPr lang="en-US" sz="2200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due to increase in core radiation)?</a:t>
            </a:r>
          </a:p>
          <a:p>
            <a:pPr marL="268288" indent="-2682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Ok on AUG (J. </a:t>
            </a:r>
            <a:r>
              <a:rPr lang="en-US" sz="2200" dirty="0" err="1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Schweinzer</a:t>
            </a:r>
            <a:r>
              <a:rPr lang="en-US" sz="2200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et al., EPS 2013, paper P2.134)  high </a:t>
            </a:r>
            <a:r>
              <a:rPr lang="en-US" sz="2200" dirty="0" err="1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</a:t>
            </a:r>
            <a:r>
              <a:rPr lang="en-US" sz="2200" baseline="-25000" dirty="0" err="1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ELM</a:t>
            </a:r>
            <a:r>
              <a:rPr lang="en-US" sz="2200" dirty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sz="2200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(~100 Hz), without </a:t>
            </a:r>
            <a:r>
              <a:rPr lang="en-US" sz="2200" dirty="0" err="1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Ar</a:t>
            </a:r>
            <a:r>
              <a:rPr lang="en-US" sz="2200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frost (low </a:t>
            </a:r>
            <a:r>
              <a:rPr lang="en-US" sz="2200" dirty="0" smtClean="0">
                <a:solidFill>
                  <a:srgbClr val="000090"/>
                </a:solidFill>
                <a:latin typeface="Symbol" panose="05050102010706020507" pitchFamily="18" charset="2"/>
                <a:cs typeface="Arial" panose="020B0604020202020204" pitchFamily="34" charset="0"/>
                <a:sym typeface="Wingdings" panose="05000000000000000000" pitchFamily="2" charset="2"/>
              </a:rPr>
              <a:t>D</a:t>
            </a:r>
            <a:r>
              <a:rPr lang="en-US" sz="2200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W</a:t>
            </a:r>
            <a:r>
              <a:rPr lang="en-US" sz="2200" baseline="-25000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ELM</a:t>
            </a:r>
            <a:r>
              <a:rPr lang="en-US" sz="2200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)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3999" cy="546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36000" bIns="72000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None/>
            </a:pPr>
            <a:r>
              <a:rPr lang="en-US" altLang="en-US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H-mode pedestal issues for ITER (2)</a:t>
            </a:r>
            <a:endParaRPr lang="en-GB" altLang="en-US" sz="3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ZoneTexte 5"/>
          <p:cNvSpPr txBox="1"/>
          <p:nvPr/>
        </p:nvSpPr>
        <p:spPr>
          <a:xfrm>
            <a:off x="6668291" y="4441661"/>
            <a:ext cx="2475275" cy="276999"/>
          </a:xfrm>
          <a:prstGeom prst="rect">
            <a:avLst/>
          </a:prstGeom>
          <a:solidFill>
            <a:srgbClr val="008000">
              <a:alpha val="4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R. Dux, et al, NME </a:t>
            </a:r>
            <a:r>
              <a:rPr lang="fr-FR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fr-F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(2017) 28</a:t>
            </a:r>
            <a:endParaRPr lang="fr-FR" sz="1200" dirty="0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372"/>
          <a:stretch/>
        </p:blipFill>
        <p:spPr bwMode="auto">
          <a:xfrm>
            <a:off x="5202070" y="636535"/>
            <a:ext cx="3921518" cy="3727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808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5172" y="556060"/>
            <a:ext cx="9128828" cy="1426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>
            <a:prstTxWarp prst="textNoShape">
              <a:avLst/>
            </a:prstTxWarp>
          </a:bodyPr>
          <a:lstStyle/>
          <a:p>
            <a:pPr marL="268288" indent="-2682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ELM control with 3-D fields and pellet pacing (H) in He H-modes not well understood</a:t>
            </a:r>
          </a:p>
          <a:p>
            <a:pPr marL="268288" indent="-2682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DIII-D demonstrated ELM control with 3-D fields in zero-torque He H-modes (ECH and balanced NBI), but at high density/</a:t>
            </a:r>
            <a:r>
              <a:rPr lang="en-US" sz="2000" dirty="0" err="1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collisionality</a:t>
            </a:r>
            <a:r>
              <a:rPr lang="en-US" sz="2000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(low </a:t>
            </a:r>
            <a:r>
              <a:rPr lang="en-US" sz="2000" dirty="0" err="1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j</a:t>
            </a:r>
            <a:r>
              <a:rPr lang="en-US" sz="2000" baseline="-25000" dirty="0" err="1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bootstrap</a:t>
            </a:r>
            <a:r>
              <a:rPr lang="en-US" sz="2000" dirty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)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3999" cy="546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36000" bIns="72000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None/>
            </a:pPr>
            <a:r>
              <a:rPr lang="en-US" altLang="en-US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H-mode control issues for ITER (1)</a:t>
            </a:r>
            <a:endParaRPr lang="en-GB" altLang="en-US" sz="3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5254" y="1982319"/>
            <a:ext cx="3353391" cy="2730855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6275326" y="2008561"/>
            <a:ext cx="1065224" cy="2457872"/>
          </a:xfrm>
          <a:prstGeom prst="rect">
            <a:avLst/>
          </a:prstGeom>
          <a:solidFill>
            <a:srgbClr val="FF0000">
              <a:alpha val="1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1942721"/>
            <a:ext cx="3418092" cy="2751564"/>
          </a:xfrm>
          <a:prstGeom prst="rect">
            <a:avLst/>
          </a:prstGeom>
        </p:spPr>
      </p:pic>
      <p:sp>
        <p:nvSpPr>
          <p:cNvPr id="33" name="Rectangle 32"/>
          <p:cNvSpPr/>
          <p:nvPr/>
        </p:nvSpPr>
        <p:spPr>
          <a:xfrm>
            <a:off x="3176807" y="2022655"/>
            <a:ext cx="1035115" cy="2349295"/>
          </a:xfrm>
          <a:prstGeom prst="rect">
            <a:avLst/>
          </a:prstGeom>
          <a:solidFill>
            <a:srgbClr val="FF0000">
              <a:alpha val="1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ZoneTexte 5"/>
          <p:cNvSpPr txBox="1"/>
          <p:nvPr/>
        </p:nvSpPr>
        <p:spPr>
          <a:xfrm rot="5400000">
            <a:off x="7584685" y="3170621"/>
            <a:ext cx="2770330" cy="276999"/>
          </a:xfrm>
          <a:prstGeom prst="rect">
            <a:avLst/>
          </a:prstGeom>
          <a:solidFill>
            <a:srgbClr val="008000">
              <a:alpha val="4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fr-F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Evans et al, NF </a:t>
            </a:r>
            <a:r>
              <a:rPr lang="fr-FR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57</a:t>
            </a:r>
            <a:r>
              <a:rPr lang="fr-F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r-F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2017) 086016</a:t>
            </a:r>
            <a:endParaRPr lang="fr-FR" sz="1200" dirty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57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5172" y="681539"/>
            <a:ext cx="4541602" cy="3825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>
            <a:prstTxWarp prst="textNoShape">
              <a:avLst/>
            </a:prstTxWarp>
          </a:bodyPr>
          <a:lstStyle/>
          <a:p>
            <a:pPr marL="268288" indent="-2682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Hydrogen pellet pacing introduces 0.8-1.6 x 10</a:t>
            </a:r>
            <a:r>
              <a:rPr lang="en-US" sz="2200" baseline="30000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21</a:t>
            </a:r>
            <a:r>
              <a:rPr lang="en-US" sz="2200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H atoms/Hz for </a:t>
            </a:r>
            <a:r>
              <a:rPr lang="en-US" sz="2200" dirty="0" err="1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</a:t>
            </a:r>
            <a:r>
              <a:rPr lang="en-US" sz="2200" baseline="-25000" dirty="0" err="1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ELM,paced</a:t>
            </a:r>
            <a:r>
              <a:rPr lang="en-US" sz="2200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~10 Hz  comparable to He fueling (</a:t>
            </a:r>
            <a:r>
              <a:rPr lang="en-US" sz="2200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 2 x 10</a:t>
            </a:r>
            <a:r>
              <a:rPr lang="en-US" sz="2200" baseline="30000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22</a:t>
            </a:r>
            <a:r>
              <a:rPr lang="en-US" sz="2200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s</a:t>
            </a:r>
            <a:r>
              <a:rPr lang="en-US" sz="2200" baseline="30000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-1</a:t>
            </a:r>
            <a:r>
              <a:rPr lang="en-US" sz="2200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at 2.65 T/7.5 MA)</a:t>
            </a:r>
            <a:endParaRPr lang="en-US" sz="2000" dirty="0">
              <a:solidFill>
                <a:srgbClr val="00009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268288" indent="-2682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Dilution of He in the edge/pedestal region may trigger H-L back transition, limiting use of pellet pacing in PFPO  is this controlled more by edge than core transport</a:t>
            </a:r>
            <a:r>
              <a:rPr lang="en-US" sz="2200" dirty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?</a:t>
            </a:r>
            <a:endParaRPr lang="en-US" sz="2000" dirty="0" smtClean="0">
              <a:solidFill>
                <a:srgbClr val="00009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3999" cy="546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36000" bIns="72000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None/>
            </a:pPr>
            <a:r>
              <a:rPr lang="en-US" altLang="en-US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H-mode control issues for ITER (2)</a:t>
            </a:r>
            <a:endParaRPr lang="en-GB" altLang="en-US" sz="3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ZoneTexte 5"/>
          <p:cNvSpPr txBox="1"/>
          <p:nvPr/>
        </p:nvSpPr>
        <p:spPr>
          <a:xfrm>
            <a:off x="6369770" y="4416955"/>
            <a:ext cx="2770330" cy="276999"/>
          </a:xfrm>
          <a:prstGeom prst="rect">
            <a:avLst/>
          </a:prstGeom>
          <a:solidFill>
            <a:srgbClr val="008000">
              <a:alpha val="4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fr-F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12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Ryter</a:t>
            </a:r>
            <a:r>
              <a:rPr lang="fr-F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al, NF </a:t>
            </a:r>
            <a:r>
              <a:rPr lang="fr-FR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53</a:t>
            </a:r>
            <a:r>
              <a:rPr lang="fr-F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r-F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2013) 113003</a:t>
            </a:r>
            <a:endParaRPr lang="fr-FR" sz="1200" dirty="0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6774" y="681540"/>
            <a:ext cx="4410635" cy="3523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86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8" y="13"/>
            <a:ext cx="9143999" cy="546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36000" bIns="72000" anchor="ctr">
            <a:prstTxWarp prst="textNoShape">
              <a:avLst/>
            </a:prstTxWarp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Arial"/>
                <a:cs typeface="Arial"/>
              </a:rPr>
              <a:t>He H-mode operation: practical issues (1)</a:t>
            </a:r>
            <a:endParaRPr lang="en-GB" sz="28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" y="591530"/>
            <a:ext cx="9144000" cy="367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-2682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In the context of ITER operation, high purity He H-modes required to ensure that minority species do not impact pedestal </a:t>
            </a:r>
            <a:r>
              <a:rPr lang="en-US" sz="2200" dirty="0" err="1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behaviour</a:t>
            </a:r>
            <a:r>
              <a:rPr lang="en-US" sz="2200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(</a:t>
            </a:r>
            <a:r>
              <a:rPr lang="en-US" sz="2200" dirty="0" err="1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n</a:t>
            </a:r>
            <a:r>
              <a:rPr lang="en-US" sz="2200" baseline="-25000" dirty="0" err="1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He</a:t>
            </a:r>
            <a:r>
              <a:rPr lang="en-US" sz="2200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/n</a:t>
            </a:r>
            <a:r>
              <a:rPr lang="en-US" sz="2200" baseline="-25000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</a:t>
            </a:r>
            <a:r>
              <a:rPr lang="en-US" sz="2200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~5% for ICRF heating in PFPO-2)</a:t>
            </a:r>
          </a:p>
          <a:p>
            <a:pPr marL="268288" indent="-2682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Use of He NBI strongly recommended since goal is low </a:t>
            </a:r>
            <a:r>
              <a:rPr lang="en-US" sz="2200" dirty="0" err="1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collisionality</a:t>
            </a:r>
            <a:r>
              <a:rPr lang="en-US" sz="2200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He H-modes </a:t>
            </a:r>
            <a:endParaRPr lang="en-US" sz="2200" dirty="0">
              <a:solidFill>
                <a:srgbClr val="00009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541338" lvl="1" indent="-271463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 &lt;n</a:t>
            </a:r>
            <a:r>
              <a:rPr lang="en-US" baseline="-25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&gt;/</a:t>
            </a:r>
            <a:r>
              <a:rPr lang="en-US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collisionality</a:t>
            </a: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He H-modes require </a:t>
            </a:r>
            <a:r>
              <a:rPr lang="en-US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frost on </a:t>
            </a:r>
            <a:r>
              <a:rPr lang="en-US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cryo</a:t>
            </a: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-pumps </a:t>
            </a: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if H/D NBI is then used, He is pumped well and this leads to H/D-rich plasmas (DIII-D experience) </a:t>
            </a:r>
          </a:p>
          <a:p>
            <a:pPr marL="541338" lvl="1" indent="-271463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If H/D NBI is used, then to keep high He purity, </a:t>
            </a:r>
            <a:r>
              <a:rPr lang="en-US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Ar</a:t>
            </a: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frosting should be avoided  leads to high &lt;n</a:t>
            </a:r>
            <a:r>
              <a:rPr lang="en-US" baseline="-25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</a:t>
            </a: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&gt;/</a:t>
            </a:r>
            <a:r>
              <a:rPr lang="en-US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collisionality</a:t>
            </a: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and typically with high </a:t>
            </a:r>
            <a:r>
              <a:rPr lang="en-US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</a:t>
            </a:r>
            <a:r>
              <a:rPr lang="en-US" baseline="-25000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ELM</a:t>
            </a: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 not very ITER relevant</a:t>
            </a:r>
            <a:endParaRPr lang="en-US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0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8" y="13"/>
            <a:ext cx="9143999" cy="546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36000" bIns="72000" anchor="ctr">
            <a:prstTxWarp prst="textNoShape">
              <a:avLst/>
            </a:prstTxWarp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Arial"/>
                <a:cs typeface="Arial"/>
              </a:rPr>
              <a:t>He H-mode operation: practical issues (2)</a:t>
            </a:r>
            <a:endParaRPr lang="en-GB" sz="28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" y="591530"/>
            <a:ext cx="91440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-2682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For improved ITER relevance, preference for new He experiments on JET/AUG would be for H (and not D) background species</a:t>
            </a:r>
          </a:p>
          <a:p>
            <a:pPr marL="268288" indent="-2682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For as long as He purity remains relatively high (&gt;80%?), all main </a:t>
            </a:r>
            <a:r>
              <a:rPr lang="en-US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PWI issues </a:t>
            </a:r>
            <a:r>
              <a:rPr lang="en-US" sz="2200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related to He operation should be investigable even with some H/D </a:t>
            </a:r>
            <a:r>
              <a:rPr lang="en-US" sz="2200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contamination </a:t>
            </a:r>
            <a:endParaRPr lang="en-US" sz="2200" dirty="0" smtClean="0">
              <a:solidFill>
                <a:srgbClr val="00009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268288" indent="-2682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For studies of ELM control with RMPs (not possible on JET), RF only heating on AUG (if sufficient power) would be very relevant to PFPO-1 operation on ITER (ECH only)</a:t>
            </a:r>
            <a:endParaRPr lang="en-US" sz="2200" dirty="0">
              <a:solidFill>
                <a:srgbClr val="00009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7201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" y="591530"/>
            <a:ext cx="91440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-2682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Disruption mitigation (SPI) would have to be deployed in any ITER He plasma campaign (hydrogen/impurity pellets)</a:t>
            </a:r>
            <a:endParaRPr lang="en-US" sz="2200" dirty="0">
              <a:solidFill>
                <a:srgbClr val="00009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541338" lvl="1" indent="-271463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Would request some limited number of pulses (~1 session) in a JET pure He campaign to verify that there are no fundamental differences in mitigating a He plasma cf. H or D plasmas and to quantify the recovery from SPI-induced wall loading in subsequent He plasmas </a:t>
            </a:r>
          </a:p>
          <a:p>
            <a:pPr marL="541338" lvl="1" indent="-271463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Would require that appropriate D plasma reference SPI pulses also be executed later in the </a:t>
            </a: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JET </a:t>
            </a:r>
            <a:r>
              <a:rPr lang="en-US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programme</a:t>
            </a: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endParaRPr lang="en-US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541338" lvl="1" indent="-271463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Almost certainly use D pellets, since JET SPI not optimized for H-pellets (higher velocity, issues with shattering  more gas than shards)</a:t>
            </a:r>
          </a:p>
          <a:p>
            <a:pPr marL="541338" lvl="1" indent="-271463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Depends on status of commissioning of new JET SPI1 by the time of the He campaign</a:t>
            </a:r>
            <a:endParaRPr lang="en-US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8" y="13"/>
            <a:ext cx="9143999" cy="546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36000" bIns="72000" anchor="ctr">
            <a:prstTxWarp prst="textNoShape">
              <a:avLst/>
            </a:prstTxWarp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Arial"/>
                <a:cs typeface="Arial"/>
              </a:rPr>
              <a:t>SPI in pure He</a:t>
            </a:r>
            <a:endParaRPr lang="en-GB" sz="28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5415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317" y="546524"/>
            <a:ext cx="5896933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-2682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Best option for ITER is residual H only in He plasma  what is best strategy following clean-up campaign prior to pure He experiments?  </a:t>
            </a:r>
            <a:endParaRPr lang="en-US" sz="2000" dirty="0">
              <a:solidFill>
                <a:srgbClr val="00009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541338" lvl="1" indent="-271463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Isotope exchange from D  H with GDC, plasma, ICWC?</a:t>
            </a:r>
          </a:p>
          <a:p>
            <a:pPr marL="541338" lvl="1" indent="-271463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Then ICWC species exchange from H  He?</a:t>
            </a:r>
          </a:p>
          <a:p>
            <a:pPr marL="541338" lvl="1" indent="-271463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AUG used He ICWC very effectively in preparation for last He campaign</a:t>
            </a:r>
          </a:p>
          <a:p>
            <a:pPr marL="541338" lvl="1" indent="-271463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Opportunity for more ICWC studies on JET, particularly given that He ICWC plasmas are more dense  better experimental data for modelling.</a:t>
            </a:r>
          </a:p>
          <a:p>
            <a:pPr marL="541338" lvl="1" indent="-271463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New low </a:t>
            </a:r>
            <a:r>
              <a:rPr lang="en-US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</a:t>
            </a:r>
            <a:r>
              <a:rPr lang="en-US" baseline="-25000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</a:t>
            </a: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TS spectrometers being installed for </a:t>
            </a: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SPI1 </a:t>
            </a: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improved diagnosis of ICWC plasma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8" y="13"/>
            <a:ext cx="9143999" cy="546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36000" bIns="72000" anchor="ctr">
            <a:prstTxWarp prst="textNoShape">
              <a:avLst/>
            </a:prstTxWarp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Arial"/>
                <a:cs typeface="Arial"/>
              </a:rPr>
              <a:t>Wall preparation for pure He campaign</a:t>
            </a:r>
            <a:endParaRPr lang="en-GB" sz="28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7155" y="550543"/>
            <a:ext cx="2759423" cy="4113005"/>
          </a:xfrm>
          <a:prstGeom prst="rect">
            <a:avLst/>
          </a:prstGeom>
        </p:spPr>
      </p:pic>
      <p:sp>
        <p:nvSpPr>
          <p:cNvPr id="5" name="ZoneTexte 5"/>
          <p:cNvSpPr txBox="1"/>
          <p:nvPr/>
        </p:nvSpPr>
        <p:spPr>
          <a:xfrm rot="5400000">
            <a:off x="7550127" y="1928206"/>
            <a:ext cx="2770330" cy="276999"/>
          </a:xfrm>
          <a:prstGeom prst="rect">
            <a:avLst/>
          </a:prstGeom>
          <a:solidFill>
            <a:srgbClr val="008000">
              <a:alpha val="4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Hakola et al, NF </a:t>
            </a:r>
            <a:r>
              <a:rPr lang="fr-FR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57</a:t>
            </a:r>
            <a:r>
              <a:rPr lang="fr-F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r-F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2017) 066015</a:t>
            </a:r>
            <a:endParaRPr lang="fr-FR" sz="1200" dirty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91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8" y="13"/>
            <a:ext cx="9143999" cy="546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36000" bIns="72000" anchor="ctr">
            <a:prstTxWarp prst="textNoShape">
              <a:avLst/>
            </a:prstTxWarp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Arial"/>
                <a:cs typeface="Arial"/>
              </a:rPr>
              <a:t>Summary</a:t>
            </a:r>
            <a:endParaRPr lang="en-GB" sz="28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" y="591530"/>
            <a:ext cx="91440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-2682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The two highest ITER priorities for extended JET operation are </a:t>
            </a:r>
            <a:r>
              <a:rPr lang="en-US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SPI experiments</a:t>
            </a:r>
            <a:r>
              <a:rPr lang="en-US" sz="2200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and </a:t>
            </a:r>
            <a:r>
              <a:rPr lang="en-US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pure He plasma operation</a:t>
            </a:r>
          </a:p>
          <a:p>
            <a:pPr marL="268288" indent="-2682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Two key questions to be answered by pure He campaigns </a:t>
            </a:r>
            <a:endParaRPr lang="en-US" sz="2200" dirty="0">
              <a:solidFill>
                <a:srgbClr val="00009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541338" lvl="1" indent="-271463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Are </a:t>
            </a:r>
            <a:r>
              <a:rPr lang="en-US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He H-mode scenarios viable from the point of view of scenario development for </a:t>
            </a: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FPO in the ITER non-active phases? 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JET, AUG</a:t>
            </a:r>
          </a:p>
          <a:p>
            <a:pPr marL="541338" lvl="1" indent="-271463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Are </a:t>
            </a:r>
            <a:r>
              <a:rPr lang="en-US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there specific PWI issues with Be/W which change the scenario performance </a:t>
            </a: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found in earlier pure He experiments </a:t>
            </a:r>
            <a:r>
              <a:rPr lang="en-US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in </a:t>
            </a: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JET-C?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JET only</a:t>
            </a:r>
          </a:p>
          <a:p>
            <a:pPr marL="268288" indent="-2682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IO interest in a D/H NBI, no </a:t>
            </a:r>
            <a:r>
              <a:rPr lang="en-US" sz="2200" dirty="0" err="1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Ar</a:t>
            </a:r>
            <a:r>
              <a:rPr lang="en-US" sz="2200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frost He campaign on JET is very low unless it is demonstrated, in advance of any decision on the nature of the pure He 2022 campaign, that this is a viable option from the scenario/He concentration/low </a:t>
            </a:r>
            <a:r>
              <a:rPr lang="en-US" sz="2200" dirty="0" err="1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collisionality</a:t>
            </a:r>
            <a:r>
              <a:rPr lang="en-US" sz="2200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/Type I ELM frequency point of view</a:t>
            </a:r>
          </a:p>
        </p:txBody>
      </p:sp>
    </p:spTree>
    <p:extLst>
      <p:ext uri="{BB962C8B-B14F-4D97-AF65-F5344CB8AC3E}">
        <p14:creationId xmlns:p14="http://schemas.microsoft.com/office/powerpoint/2010/main" val="250251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3"/>
          <p:cNvSpPr txBox="1">
            <a:spLocks/>
          </p:cNvSpPr>
          <p:nvPr/>
        </p:nvSpPr>
        <p:spPr bwMode="auto">
          <a:xfrm>
            <a:off x="0" y="0"/>
            <a:ext cx="9144000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57238" indent="-2794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36650" indent="-188913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11300" indent="-1841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1885950" indent="-184150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343150" indent="-184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800350" indent="-184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257550" indent="-184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714750" indent="-184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en-US" sz="3200" b="1" dirty="0">
                <a:solidFill>
                  <a:schemeClr val="bg1"/>
                </a:solidFill>
              </a:rPr>
              <a:t>S</a:t>
            </a:r>
            <a:r>
              <a:rPr kumimoji="0" lang="en-US" altLang="en-US" sz="3200" b="1" dirty="0" smtClean="0">
                <a:solidFill>
                  <a:schemeClr val="bg1"/>
                </a:solidFill>
              </a:rPr>
              <a:t>upporting R&amp;D for the ITER Research Plan</a:t>
            </a:r>
            <a:endParaRPr kumimoji="0" lang="en-GB" altLang="en-US" sz="3200" b="1" dirty="0">
              <a:solidFill>
                <a:schemeClr val="bg1"/>
              </a:solidFill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8283" y="636534"/>
            <a:ext cx="5733847" cy="4095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>
            <a:prstTxWarp prst="textNoShape">
              <a:avLst/>
            </a:prstTxWarp>
          </a:bodyPr>
          <a:lstStyle/>
          <a:p>
            <a:pPr marL="269875" indent="-269875" eaLnBrk="0" hangingPunct="0">
              <a:spcAft>
                <a:spcPts val="600"/>
              </a:spcAft>
              <a:buSzPct val="125000"/>
              <a:buFontTx/>
              <a:buChar char="•"/>
              <a:defRPr/>
            </a:pPr>
            <a:r>
              <a:rPr lang="en-US" sz="20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R&amp;D Workbook covers required research areas in support of the IRP development</a:t>
            </a:r>
          </a:p>
          <a:p>
            <a:pPr marL="269875" indent="-269875" eaLnBrk="0" hangingPunct="0">
              <a:spcAft>
                <a:spcPts val="600"/>
              </a:spcAft>
              <a:buSzPct val="125000"/>
              <a:buFontTx/>
              <a:buChar char="•"/>
              <a:defRPr/>
            </a:pPr>
            <a:r>
              <a:rPr lang="en-US" sz="2000" kern="0" dirty="0" smtClean="0">
                <a:solidFill>
                  <a:srgbClr val="003399"/>
                </a:solidFill>
                <a:latin typeface="Arial" panose="020B0604020202020204" pitchFamily="34" charset="0"/>
                <a:ea typeface="ＭＳ Ｐゴシック" pitchFamily="-110" charset="-128"/>
                <a:cs typeface="Arial" panose="020B0604020202020204" pitchFamily="34" charset="0"/>
                <a:sym typeface="Wingdings" panose="05000000000000000000" pitchFamily="2" charset="2"/>
              </a:rPr>
              <a:t>3 priority categories identified:</a:t>
            </a:r>
            <a:endParaRPr lang="en-US" sz="2000" kern="0" dirty="0" smtClean="0">
              <a:solidFill>
                <a:srgbClr val="000090"/>
              </a:solidFill>
              <a:latin typeface="Arial"/>
              <a:ea typeface="ＭＳ Ｐゴシック" pitchFamily="-110" charset="-128"/>
              <a:cs typeface="Arial"/>
            </a:endParaRPr>
          </a:p>
          <a:p>
            <a:pPr marL="612775" lvl="1" indent="-342900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Outcome 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R&amp;D can have major impact on system design or on the </a:t>
            </a:r>
            <a:r>
              <a:rPr lang="en-US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IRP 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(e.g. modifying overall experimental strategy in each </a:t>
            </a:r>
            <a:r>
              <a:rPr lang="en-US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 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the objectives of the phases </a:t>
            </a:r>
            <a:r>
              <a:rPr lang="en-US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themselves)</a:t>
            </a:r>
          </a:p>
          <a:p>
            <a:pPr marL="612775" lvl="1" indent="-342900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Outcome </a:t>
            </a:r>
            <a:r>
              <a:rPr lang="en-US" sz="16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of R&amp;D expected to have medium impact on system design or </a:t>
            </a:r>
            <a:r>
              <a:rPr lang="en-US" sz="16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on </a:t>
            </a:r>
            <a:r>
              <a:rPr lang="en-US" sz="16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the </a:t>
            </a:r>
            <a:r>
              <a:rPr lang="en-US" sz="16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IRP (e.g</a:t>
            </a:r>
            <a:r>
              <a:rPr lang="en-US" sz="16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. modifying significant details of </a:t>
            </a:r>
            <a:r>
              <a:rPr lang="en-US" sz="16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experimental </a:t>
            </a:r>
            <a:r>
              <a:rPr lang="en-US" sz="16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strategy to achieve objectives in each </a:t>
            </a:r>
            <a:r>
              <a:rPr lang="en-US" sz="16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phase)</a:t>
            </a:r>
          </a:p>
          <a:p>
            <a:pPr marL="612775" lvl="1" indent="-342900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Outcome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of R&amp;D expected to optimize details of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IRP experimental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strategy to achieve objectives in each phase by providing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relevant experience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4734" y="2706765"/>
            <a:ext cx="1912631" cy="191263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714591" y="3135640"/>
            <a:ext cx="140213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300"/>
              </a:spcAft>
              <a:buClr>
                <a:schemeClr val="bg1"/>
              </a:buClr>
              <a:defRPr/>
            </a:pPr>
            <a:r>
              <a:rPr lang="en-GB" sz="2000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ITER Research Plan</a:t>
            </a:r>
            <a:endParaRPr lang="en-US" sz="2000" dirty="0">
              <a:solidFill>
                <a:srgbClr val="0000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743028" y="771631"/>
            <a:ext cx="131212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300"/>
              </a:spcAft>
              <a:buClr>
                <a:schemeClr val="bg1"/>
              </a:buClr>
              <a:defRPr/>
            </a:pPr>
            <a:r>
              <a:rPr lang="en-GB" sz="2000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R&amp;D to support ITER Research Plan</a:t>
            </a:r>
            <a:endParaRPr lang="en-US" sz="2000" dirty="0">
              <a:solidFill>
                <a:srgbClr val="0000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28166" y="636534"/>
            <a:ext cx="1912631" cy="1912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61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8" y="13"/>
            <a:ext cx="9143999" cy="546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36000" bIns="72000" anchor="ctr">
            <a:prstTxWarp prst="textNoShape">
              <a:avLst/>
            </a:prstTxWarp>
          </a:bodyPr>
          <a:lstStyle/>
          <a:p>
            <a:pPr algn="ctr"/>
            <a:r>
              <a:rPr lang="en-US" sz="3000" b="1" dirty="0" smtClean="0">
                <a:solidFill>
                  <a:schemeClr val="bg1"/>
                </a:solidFill>
                <a:latin typeface="Arial"/>
                <a:cs typeface="Arial"/>
              </a:rPr>
              <a:t>Most relevant He plasma R&amp;D Workbook items </a:t>
            </a:r>
            <a:endParaRPr lang="en-GB" sz="3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636535"/>
            <a:ext cx="9144000" cy="1485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>
            <a:prstTxWarp prst="textNoShape">
              <a:avLst/>
            </a:prstTxWarp>
          </a:bodyPr>
          <a:lstStyle/>
          <a:p>
            <a:pPr marL="268288" indent="-268288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B.2. </a:t>
            </a:r>
            <a:r>
              <a:rPr lang="en-GB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Stationary </a:t>
            </a:r>
            <a:r>
              <a:rPr lang="en-GB" dirty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H-mode plasmas, ELMs, ELM control and impact on H-mode and power fluxes</a:t>
            </a:r>
            <a:endParaRPr lang="en-US" dirty="0">
              <a:solidFill>
                <a:srgbClr val="00009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541338" lvl="1" indent="-271463">
              <a:spcAft>
                <a:spcPts val="300"/>
              </a:spcAft>
              <a:buFont typeface="Wingdings" pitchFamily="2" charset="2"/>
              <a:buChar char="§"/>
              <a:defRPr/>
            </a:pPr>
            <a:r>
              <a:rPr lang="en-GB" sz="16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B.2.1: He </a:t>
            </a:r>
            <a:r>
              <a:rPr lang="en-GB" sz="16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H-mode operation with W PFCs and ELM </a:t>
            </a:r>
            <a:r>
              <a:rPr lang="en-GB" sz="16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</a:t>
            </a:r>
          </a:p>
          <a:p>
            <a:pPr marL="541338" lvl="1" indent="-271463">
              <a:spcAft>
                <a:spcPts val="300"/>
              </a:spcAft>
              <a:buFont typeface="Wingdings" pitchFamily="2" charset="2"/>
              <a:buChar char="§"/>
              <a:defRPr/>
            </a:pPr>
            <a:r>
              <a:rPr lang="en-GB" sz="16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B.2.2: Mixed H+~10% He H-mode operation and ELM control</a:t>
            </a:r>
          </a:p>
          <a:p>
            <a:pPr marL="541338" lvl="1" indent="-271463">
              <a:spcAft>
                <a:spcPts val="300"/>
              </a:spcAft>
              <a:buFont typeface="Wingdings" pitchFamily="2" charset="2"/>
              <a:buChar char="§"/>
              <a:defRPr/>
            </a:pPr>
            <a:r>
              <a:rPr lang="en-US" sz="16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B.2.7: Fueling of He H-mode plasmas</a:t>
            </a:r>
            <a:endParaRPr lang="en-GB" sz="1600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2121701"/>
            <a:ext cx="9144000" cy="1215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>
            <a:prstTxWarp prst="textNoShape">
              <a:avLst/>
            </a:prstTxWarp>
          </a:bodyPr>
          <a:lstStyle/>
          <a:p>
            <a:pPr marL="268288" indent="-268288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B.3: Characterization and control of stationary power fluxes</a:t>
            </a:r>
          </a:p>
          <a:p>
            <a:pPr marL="541338" lvl="1" indent="-271463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6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B.3.1: </a:t>
            </a:r>
            <a:r>
              <a:rPr lang="en-US" sz="1600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Divertor</a:t>
            </a:r>
            <a:r>
              <a:rPr lang="en-US" sz="16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power flux deposition width in ITER H-mode plasmas</a:t>
            </a:r>
          </a:p>
          <a:p>
            <a:pPr marL="541338" lvl="1" indent="-271463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6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B.3.6: Wall power/particle fluxes in ITER H-mode plasmas</a:t>
            </a:r>
          </a:p>
          <a:p>
            <a:pPr marL="541338" lvl="1" indent="-271463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6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B.3.7: </a:t>
            </a:r>
            <a:r>
              <a:rPr lang="en-GB" sz="16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Radiative </a:t>
            </a:r>
            <a:r>
              <a:rPr lang="en-GB" sz="16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divertor</a:t>
            </a:r>
            <a:r>
              <a:rPr lang="en-GB" sz="16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operation in He </a:t>
            </a:r>
            <a:r>
              <a:rPr lang="en-GB" sz="16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H-modes</a:t>
            </a:r>
            <a:endParaRPr lang="en-GB" sz="16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541338" lvl="1" indent="-271463">
              <a:spcAft>
                <a:spcPts val="600"/>
              </a:spcAft>
              <a:buFont typeface="Wingdings" pitchFamily="2" charset="2"/>
              <a:buChar char="§"/>
              <a:defRPr/>
            </a:pPr>
            <a:endParaRPr lang="en-US" sz="1700" dirty="0" smtClean="0">
              <a:solidFill>
                <a:srgbClr val="00990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3426845"/>
            <a:ext cx="9144000" cy="1215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>
            <a:prstTxWarp prst="textNoShape">
              <a:avLst/>
            </a:prstTxWarp>
          </a:bodyPr>
          <a:lstStyle/>
          <a:p>
            <a:pPr marL="268288" indent="-268288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B.4: </a:t>
            </a:r>
            <a:r>
              <a:rPr lang="en-GB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Plasma-material/component </a:t>
            </a:r>
            <a:r>
              <a:rPr lang="en-GB" dirty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interactions </a:t>
            </a:r>
            <a:r>
              <a:rPr lang="en-GB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and consequences </a:t>
            </a:r>
            <a:r>
              <a:rPr lang="en-GB" dirty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for ITER </a:t>
            </a:r>
            <a:r>
              <a:rPr lang="en-GB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operation</a:t>
            </a:r>
            <a:endParaRPr lang="en-US" dirty="0" smtClean="0">
              <a:solidFill>
                <a:srgbClr val="00009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541338" lvl="1" indent="-271463" algn="just">
              <a:spcAft>
                <a:spcPts val="300"/>
              </a:spcAft>
              <a:buFont typeface="Wingdings" pitchFamily="2" charset="2"/>
              <a:buChar char="§"/>
              <a:defRPr/>
            </a:pPr>
            <a:r>
              <a:rPr lang="en-US" sz="16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B.4.1: </a:t>
            </a:r>
            <a:r>
              <a:rPr lang="en-GB" sz="16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wall erosion in He plasmas</a:t>
            </a:r>
            <a:endParaRPr lang="en-US" sz="1600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541338" lvl="1" indent="-271463" algn="just">
              <a:spcAft>
                <a:spcPts val="300"/>
              </a:spcAft>
              <a:buFont typeface="Wingdings" pitchFamily="2" charset="2"/>
              <a:buChar char="§"/>
              <a:defRPr/>
            </a:pPr>
            <a:r>
              <a:rPr lang="en-GB" sz="16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B.4.2: </a:t>
            </a:r>
            <a:r>
              <a:rPr lang="en-GB" sz="16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</a:t>
            </a:r>
            <a:r>
              <a:rPr lang="en-GB" sz="16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plasma modification of W mechanical properties at high </a:t>
            </a:r>
            <a:r>
              <a:rPr lang="en-GB" sz="1600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fluences</a:t>
            </a:r>
            <a:endParaRPr lang="en-GB" sz="1600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541338" lvl="1" indent="-271463" algn="just">
              <a:spcAft>
                <a:spcPts val="300"/>
              </a:spcAft>
              <a:buFont typeface="Wingdings" pitchFamily="2" charset="2"/>
              <a:buChar char="§"/>
              <a:defRPr/>
            </a:pPr>
            <a:r>
              <a:rPr lang="en-GB" sz="16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B.4.3: </a:t>
            </a:r>
            <a:r>
              <a:rPr lang="en-GB" sz="16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Formation of fuzz by He/W interaction and critical fuzz </a:t>
            </a:r>
            <a:r>
              <a:rPr lang="en-GB" sz="16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thickness</a:t>
            </a:r>
            <a:endParaRPr lang="en-GB" sz="1600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541338" lvl="1" indent="-271463" algn="just">
              <a:spcAft>
                <a:spcPts val="600"/>
              </a:spcAft>
              <a:buFont typeface="Wingdings" pitchFamily="2" charset="2"/>
              <a:buChar char="§"/>
              <a:defRPr/>
            </a:pPr>
            <a:endParaRPr lang="en-GB" sz="1700" dirty="0">
              <a:solidFill>
                <a:srgbClr val="00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1338" lvl="1" indent="-271463" algn="just">
              <a:spcAft>
                <a:spcPts val="600"/>
              </a:spcAft>
              <a:buFont typeface="Wingdings" pitchFamily="2" charset="2"/>
              <a:buChar char="§"/>
              <a:defRPr/>
            </a:pPr>
            <a:endParaRPr lang="en-GB" dirty="0" smtClean="0">
              <a:solidFill>
                <a:srgbClr val="00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1338" lvl="1" indent="-271463" algn="just">
              <a:spcAft>
                <a:spcPts val="600"/>
              </a:spcAft>
              <a:buFont typeface="Wingdings" pitchFamily="2" charset="2"/>
              <a:buChar char="§"/>
              <a:defRPr/>
            </a:pPr>
            <a:endParaRPr lang="en-GB" sz="1700" dirty="0">
              <a:solidFill>
                <a:srgbClr val="00990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541338" lvl="1" indent="-271463" algn="just">
              <a:spcAft>
                <a:spcPts val="600"/>
              </a:spcAft>
              <a:buFont typeface="Wingdings" pitchFamily="2" charset="2"/>
              <a:buChar char="§"/>
              <a:defRPr/>
            </a:pPr>
            <a:endParaRPr lang="en-US" sz="1700" dirty="0" smtClean="0">
              <a:solidFill>
                <a:srgbClr val="00990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24734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8" y="13"/>
            <a:ext cx="9143999" cy="546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36000" bIns="72000" anchor="ctr">
            <a:prstTxWarp prst="textNoShape">
              <a:avLst/>
            </a:prstTxWarp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Arial"/>
                <a:cs typeface="Arial"/>
              </a:rPr>
              <a:t>Key IRP needs relevant to pure He operation</a:t>
            </a:r>
            <a:endParaRPr lang="en-GB" sz="28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46524"/>
            <a:ext cx="9144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lvl="1" indent="-266700">
              <a:spcAft>
                <a:spcPts val="600"/>
              </a:spcAft>
              <a:buSzPct val="12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ITER should demonstrate H-mode operation in the PFPO (non-nuclear) phases to develop scenario and control schemes for FPO  </a:t>
            </a:r>
            <a:endParaRPr lang="en-US" sz="2000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lvl="1" indent="-266700">
              <a:spcAft>
                <a:spcPts val="600"/>
              </a:spcAft>
              <a:buSzPct val="12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Margin in power to access H-mode in PFPO is small (or non-existent) in hydrogen plasmas, but much higher in helium</a:t>
            </a:r>
          </a:p>
          <a:p>
            <a:pPr marL="266700" lvl="1" indent="-266700">
              <a:buSzPct val="12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H-mode threshold in H and He will be assessed in PFPO and, if expectations confirmed and scenarios viable, H-mode operation will be performed in He</a:t>
            </a:r>
            <a:endParaRPr lang="en-US" sz="20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64023" y="2619251"/>
            <a:ext cx="2677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7.5 MA/2.65 T (PFPO-2)</a:t>
            </a:r>
            <a:endParaRPr lang="en-GB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154422"/>
              </p:ext>
            </p:extLst>
          </p:nvPr>
        </p:nvGraphicFramePr>
        <p:xfrm>
          <a:off x="611559" y="2983144"/>
          <a:ext cx="3849501" cy="1400246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1072013">
                  <a:extLst>
                    <a:ext uri="{9D8B030D-6E8A-4147-A177-3AD203B41FA5}">
                      <a16:colId xmlns:a16="http://schemas.microsoft.com/office/drawing/2014/main" val="3637198906"/>
                    </a:ext>
                  </a:extLst>
                </a:gridCol>
                <a:gridCol w="1628288">
                  <a:extLst>
                    <a:ext uri="{9D8B030D-6E8A-4147-A177-3AD203B41FA5}">
                      <a16:colId xmlns:a16="http://schemas.microsoft.com/office/drawing/2014/main" val="502344321"/>
                    </a:ext>
                  </a:extLst>
                </a:gridCol>
                <a:gridCol w="1149200">
                  <a:extLst>
                    <a:ext uri="{9D8B030D-6E8A-4147-A177-3AD203B41FA5}">
                      <a16:colId xmlns:a16="http://schemas.microsoft.com/office/drawing/2014/main" val="2282170325"/>
                    </a:ext>
                  </a:extLst>
                </a:gridCol>
              </a:tblGrid>
              <a:tr h="66872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Plasma species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lang="en-US" sz="1800" baseline="-25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L-H</a:t>
                      </a: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(MW)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lang="en-US" sz="1800" baseline="-25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0.5 </a:t>
                      </a:r>
                      <a:r>
                        <a:rPr lang="en-US" sz="18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lang="en-US" sz="1800" baseline="-25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GW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lang="en-US" sz="1800" baseline="-25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max</a:t>
                      </a:r>
                      <a:endParaRPr lang="en-US" sz="1800" baseline="30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(MW) </a:t>
                      </a:r>
                    </a:p>
                  </a:txBody>
                  <a:tcPr marT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0885128"/>
                  </a:ext>
                </a:extLst>
              </a:tr>
              <a:tr h="26888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(+10*)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9969212"/>
                  </a:ext>
                </a:extLst>
              </a:tr>
              <a:tr h="26888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(+10*)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4687773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323563" y="2619251"/>
            <a:ext cx="2356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MA/1.8 T (PFPO-1)</a:t>
            </a:r>
            <a:endParaRPr lang="en-GB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765029"/>
              </p:ext>
            </p:extLst>
          </p:nvPr>
        </p:nvGraphicFramePr>
        <p:xfrm>
          <a:off x="4887035" y="2987058"/>
          <a:ext cx="3780420" cy="1386840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1052775">
                  <a:extLst>
                    <a:ext uri="{9D8B030D-6E8A-4147-A177-3AD203B41FA5}">
                      <a16:colId xmlns:a16="http://schemas.microsoft.com/office/drawing/2014/main" val="3637198906"/>
                    </a:ext>
                  </a:extLst>
                </a:gridCol>
                <a:gridCol w="1512510">
                  <a:extLst>
                    <a:ext uri="{9D8B030D-6E8A-4147-A177-3AD203B41FA5}">
                      <a16:colId xmlns:a16="http://schemas.microsoft.com/office/drawing/2014/main" val="502344321"/>
                    </a:ext>
                  </a:extLst>
                </a:gridCol>
                <a:gridCol w="1215135">
                  <a:extLst>
                    <a:ext uri="{9D8B030D-6E8A-4147-A177-3AD203B41FA5}">
                      <a16:colId xmlns:a16="http://schemas.microsoft.com/office/drawing/2014/main" val="2282170325"/>
                    </a:ext>
                  </a:extLst>
                </a:gridCol>
              </a:tblGrid>
              <a:tr h="61980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Plasma species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lang="en-US" sz="1800" baseline="-25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L-H</a:t>
                      </a: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(MW)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lang="en-US" sz="1800" baseline="-25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0.5 </a:t>
                      </a:r>
                      <a:r>
                        <a:rPr lang="en-US" sz="18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lang="en-US" sz="1800" baseline="-25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GW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lang="en-US" sz="1800" baseline="-25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max</a:t>
                      </a:r>
                      <a:endParaRPr lang="en-US" sz="1800" baseline="30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(MW)</a:t>
                      </a:r>
                      <a:r>
                        <a:rPr lang="en-US" sz="2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**</a:t>
                      </a: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T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0885128"/>
                  </a:ext>
                </a:extLst>
              </a:tr>
              <a:tr h="26888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 (+10*)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9969212"/>
                  </a:ext>
                </a:extLst>
              </a:tr>
              <a:tr h="26888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 (+10*)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468777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797024" y="4326945"/>
            <a:ext cx="40954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aseline="30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**</a:t>
            </a:r>
            <a:r>
              <a:rPr lang="en-US" sz="12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Includes NBI </a:t>
            </a:r>
            <a:r>
              <a:rPr lang="en-US" sz="12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only hydrogen beams in PFPO. But very low beam fueling in ITER.</a:t>
            </a:r>
            <a:endParaRPr lang="en-GB" sz="12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6555" y="4326945"/>
            <a:ext cx="38704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aseline="30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sz="12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Possible P</a:t>
            </a:r>
            <a:r>
              <a:rPr lang="en-US" sz="1200" baseline="-25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ECH</a:t>
            </a:r>
            <a:r>
              <a:rPr lang="en-US" sz="12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upgrade from start of PFPO-1</a:t>
            </a:r>
            <a:endParaRPr lang="en-GB" sz="12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079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8" y="13"/>
            <a:ext cx="9143999" cy="546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36000" bIns="72000" anchor="ctr">
            <a:prstTxWarp prst="textNoShape">
              <a:avLst/>
            </a:prstTxWarp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Arial"/>
                <a:cs typeface="Arial"/>
              </a:rPr>
              <a:t>A note on margin to P</a:t>
            </a:r>
            <a:r>
              <a:rPr lang="en-US" sz="3200" b="1" baseline="-25000" dirty="0" smtClean="0">
                <a:solidFill>
                  <a:schemeClr val="bg1"/>
                </a:solidFill>
                <a:latin typeface="Arial"/>
                <a:cs typeface="Arial"/>
              </a:rPr>
              <a:t>L-H</a:t>
            </a:r>
            <a:endParaRPr lang="en-GB" sz="28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46524"/>
            <a:ext cx="9144000" cy="361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-2682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Upgrade to full set of 27 ELM control coil power supplies proposed at ITER STAC-27 (May 2021) supported:</a:t>
            </a:r>
            <a:r>
              <a:rPr lang="en-US" sz="2400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endParaRPr lang="en-US" sz="2200" dirty="0">
              <a:solidFill>
                <a:srgbClr val="00009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541338" lvl="1" indent="-271463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GB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Aim to have complete ELM control capability available from PFPO-1</a:t>
            </a:r>
            <a:r>
              <a:rPr lang="en-US" sz="20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endParaRPr lang="en-US" sz="2000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8288" indent="-2682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 margin to P</a:t>
            </a:r>
            <a:r>
              <a:rPr lang="en-US" sz="2000" baseline="-250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L-H</a:t>
            </a:r>
            <a:r>
              <a:rPr lang="en-US" sz="20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even in He plasmas at 1.8T/5 MA (PFPO-1) is small:</a:t>
            </a:r>
            <a:r>
              <a:rPr lang="en-US" sz="2400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endParaRPr lang="en-US" sz="2200" dirty="0">
              <a:solidFill>
                <a:srgbClr val="00009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541338" lvl="1" indent="-271463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Clear evidence from JET/AUG that He H-mode scenarios viable in metallic environment gives strong support to request ECH power upgrade for PFPO-1</a:t>
            </a:r>
            <a:endParaRPr lang="en-US" sz="2000" dirty="0" smtClean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lvl="1" indent="-266700">
              <a:spcAft>
                <a:spcPts val="600"/>
              </a:spcAft>
              <a:buSzPct val="12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good ICRF heating scheme for hydrogen at 2.65 T </a:t>
            </a:r>
            <a:r>
              <a:rPr lang="en-US" sz="20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best scheme is 2</a:t>
            </a:r>
            <a:r>
              <a:rPr lang="en-US" sz="2000" baseline="300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nd</a:t>
            </a:r>
            <a:r>
              <a:rPr lang="en-US" sz="20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harmonic He</a:t>
            </a:r>
            <a:r>
              <a:rPr lang="en-US" sz="2000" baseline="300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4</a:t>
            </a:r>
            <a:r>
              <a:rPr lang="en-US" sz="20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heating (He</a:t>
            </a:r>
            <a:r>
              <a:rPr lang="en-US" sz="2000" baseline="300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4 </a:t>
            </a:r>
            <a:r>
              <a:rPr lang="en-US" sz="20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conc. ~20%, but low SPA absorption)</a:t>
            </a:r>
          </a:p>
          <a:p>
            <a:pPr marL="266700" lvl="1" indent="-266700">
              <a:buSzPct val="12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Good ICRF scheme in He plasma  fundamental minority H heating with ~100% SPA</a:t>
            </a:r>
            <a:endParaRPr lang="en-US" sz="20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56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8" y="13"/>
            <a:ext cx="9143999" cy="546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36000" bIns="72000" anchor="ctr">
            <a:prstTxWarp prst="textNoShape">
              <a:avLst/>
            </a:prstTxWarp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Arial"/>
                <a:cs typeface="Arial"/>
              </a:rPr>
              <a:t>Key IRP questions for pure He (1)</a:t>
            </a:r>
            <a:endParaRPr lang="en-GB" sz="28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" y="591530"/>
            <a:ext cx="91440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-2682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Are He H-mode scenarios viable from the point of view of scenario development for FPO?  from JET answer is 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YES, if good He pumping (</a:t>
            </a:r>
            <a:r>
              <a:rPr lang="en-US" sz="2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Ar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frosting on NBI sources &amp; </a:t>
            </a:r>
            <a:r>
              <a:rPr lang="en-US" sz="2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divertor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cryo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-pumps)</a:t>
            </a:r>
            <a:r>
              <a:rPr lang="en-US" sz="2400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endParaRPr lang="en-US" sz="2200" dirty="0">
              <a:solidFill>
                <a:srgbClr val="00009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541338" lvl="1" indent="-271463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GB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GB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.g. D. McDonald et al., PPCF </a:t>
            </a:r>
            <a:r>
              <a:rPr lang="en-GB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46</a:t>
            </a:r>
            <a:r>
              <a:rPr lang="en-GB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(2004) 519, D. McDonald et al., IAEA FEC 2010, paper EXC/2-4Rb</a:t>
            </a:r>
            <a:endParaRPr lang="en-US" sz="28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1338" lvl="1" indent="-271463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BUT:</a:t>
            </a: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all discharges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CFC </a:t>
            </a: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critical to demonstrate that this also applies in the Be/W (or all-metal) environment</a:t>
            </a:r>
          </a:p>
          <a:p>
            <a:pPr marL="541338" lvl="1" indent="-271463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NB: JET pure He campaigns in 2001, 2009 with two different </a:t>
            </a:r>
            <a:r>
              <a:rPr lang="en-US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divertor</a:t>
            </a: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configurations (septum (2001), no septum (2009))</a:t>
            </a:r>
          </a:p>
          <a:p>
            <a:pPr marL="268288" indent="-2682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NB: no He </a:t>
            </a:r>
            <a:r>
              <a:rPr lang="en-US" sz="2400" dirty="0" err="1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cryo</a:t>
            </a:r>
            <a:r>
              <a:rPr lang="en-US" sz="2400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-pumping issue on ITER</a:t>
            </a:r>
            <a:endParaRPr lang="en-US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01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8" y="13"/>
            <a:ext cx="9143999" cy="546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36000" bIns="72000" anchor="ctr">
            <a:prstTxWarp prst="textNoShape">
              <a:avLst/>
            </a:prstTxWarp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Arial"/>
                <a:cs typeface="Arial"/>
              </a:rPr>
              <a:t>Key IRP questions for pure He (2)</a:t>
            </a:r>
            <a:endParaRPr lang="en-GB" sz="28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" y="591530"/>
            <a:ext cx="91440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-2682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Are there specific PWI issues with Be/W which change the scenario performance from the earlier experiments in JET-C? </a:t>
            </a:r>
            <a:endParaRPr lang="en-US" sz="2200" dirty="0">
              <a:solidFill>
                <a:srgbClr val="00009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541338" lvl="1" indent="-271463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is the operational space affected by enhanced W sputtering?</a:t>
            </a:r>
          </a:p>
          <a:p>
            <a:pPr marL="541338" lvl="1" indent="-271463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much is main chamber Be sputtering enhanced and </a:t>
            </a:r>
            <a:r>
              <a:rPr lang="en-US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 the Be migration pathways different in He cf. D/H (different SOL/</a:t>
            </a:r>
            <a:r>
              <a:rPr lang="en-US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divertor</a:t>
            </a: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plasmas)</a:t>
            </a:r>
            <a:endParaRPr lang="en-US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1338" lvl="1" indent="-271463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Does operation actually get easier with time during a pure He campaign (steadily increased </a:t>
            </a:r>
            <a:r>
              <a:rPr lang="en-US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divertor</a:t>
            </a: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target coverage of Be)?</a:t>
            </a:r>
          </a:p>
          <a:p>
            <a:pPr marL="541338" lvl="1" indent="-271463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Is there any potential degradation of W PFC lifetime due to specific He effects?</a:t>
            </a:r>
          </a:p>
          <a:p>
            <a:pPr marL="1012825" lvl="2" indent="-285750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W fuzz formation (and any role for transient annealing)?</a:t>
            </a:r>
          </a:p>
          <a:p>
            <a:pPr marL="1012825" lvl="2" indent="-285750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Any effect of He-induced embrittlement (reduced cracking threshold)?</a:t>
            </a:r>
          </a:p>
          <a:p>
            <a:pPr marL="1012825" lvl="2" indent="-285750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How is fuel retention in Be/W modified by He operation?</a:t>
            </a:r>
          </a:p>
          <a:p>
            <a:pPr marL="1012825" lvl="2" indent="-285750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endParaRPr lang="en-US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36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" y="1761661"/>
            <a:ext cx="9143999" cy="951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36000" bIns="72000" anchor="ctr">
            <a:prstTxWarp prst="textNoShape">
              <a:avLst/>
            </a:prstTxWarp>
          </a:bodyPr>
          <a:lstStyle/>
          <a:p>
            <a:pPr algn="ctr"/>
            <a:r>
              <a:rPr lang="en-US" sz="3200" b="1" dirty="0" smtClean="0">
                <a:solidFill>
                  <a:srgbClr val="000090"/>
                </a:solidFill>
                <a:latin typeface="Arial"/>
                <a:cs typeface="Arial"/>
              </a:rPr>
              <a:t>Some more detailed comments on IRP He </a:t>
            </a:r>
            <a:br>
              <a:rPr lang="en-US" sz="3200" b="1" dirty="0" smtClean="0">
                <a:solidFill>
                  <a:srgbClr val="000090"/>
                </a:solidFill>
                <a:latin typeface="Arial"/>
                <a:cs typeface="Arial"/>
              </a:rPr>
            </a:br>
            <a:r>
              <a:rPr lang="en-US" sz="3200" b="1" dirty="0" smtClean="0">
                <a:solidFill>
                  <a:srgbClr val="000090"/>
                </a:solidFill>
                <a:latin typeface="Arial"/>
                <a:cs typeface="Arial"/>
              </a:rPr>
              <a:t>H-mode issues</a:t>
            </a:r>
            <a:endParaRPr lang="en-GB" sz="2800" b="1" dirty="0">
              <a:solidFill>
                <a:srgbClr val="00009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2518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5172" y="556059"/>
            <a:ext cx="4541602" cy="4137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>
            <a:prstTxWarp prst="textNoShape">
              <a:avLst/>
            </a:prstTxWarp>
          </a:bodyPr>
          <a:lstStyle/>
          <a:p>
            <a:pPr marL="268288" indent="-2682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The key assumption for ITER is that P</a:t>
            </a:r>
            <a:r>
              <a:rPr lang="en-US" sz="2200" baseline="-25000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L-</a:t>
            </a:r>
            <a:r>
              <a:rPr lang="en-US" sz="2200" baseline="-25000" dirty="0" err="1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H,He</a:t>
            </a:r>
            <a:r>
              <a:rPr lang="en-US" sz="2200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&lt; P</a:t>
            </a:r>
            <a:r>
              <a:rPr lang="en-US" sz="2200" baseline="-25000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LH,H</a:t>
            </a:r>
            <a:r>
              <a:rPr lang="en-US" sz="2200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and this is now well established  no more work required on this</a:t>
            </a:r>
          </a:p>
          <a:p>
            <a:pPr marL="268288" indent="-2682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Minimum P</a:t>
            </a:r>
            <a:r>
              <a:rPr lang="en-US" sz="2200" baseline="-25000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L-H</a:t>
            </a:r>
            <a:r>
              <a:rPr lang="en-US" sz="2200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density also important but 2</a:t>
            </a:r>
            <a:r>
              <a:rPr lang="en-US" sz="2200" baseline="30000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nd</a:t>
            </a:r>
            <a:r>
              <a:rPr lang="en-US" sz="2200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order priority and is now well characterized</a:t>
            </a:r>
            <a:endParaRPr lang="en-US" sz="2000" dirty="0" smtClean="0">
              <a:solidFill>
                <a:srgbClr val="00009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268288" indent="-2682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On JET-ILW, P</a:t>
            </a:r>
            <a:r>
              <a:rPr lang="en-US" sz="2000" baseline="-25000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L-</a:t>
            </a:r>
            <a:r>
              <a:rPr lang="en-US" sz="2000" baseline="-25000" dirty="0" err="1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H,He</a:t>
            </a:r>
            <a:r>
              <a:rPr lang="en-US" sz="2000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~ P</a:t>
            </a:r>
            <a:r>
              <a:rPr lang="en-US" sz="2000" baseline="-25000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L-H,D</a:t>
            </a:r>
            <a:r>
              <a:rPr lang="en-US" sz="2000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at sufficiently high density</a:t>
            </a:r>
            <a:endParaRPr lang="en-US" sz="2200" dirty="0">
              <a:solidFill>
                <a:srgbClr val="00009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3999" cy="546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36000" bIns="72000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None/>
            </a:pPr>
            <a:r>
              <a:rPr lang="en-US" altLang="en-US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H-mode L-H threshold</a:t>
            </a:r>
            <a:endParaRPr lang="en-GB" altLang="en-US" sz="3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ZoneTexte 5"/>
          <p:cNvSpPr txBox="1"/>
          <p:nvPr/>
        </p:nvSpPr>
        <p:spPr>
          <a:xfrm>
            <a:off x="6237185" y="4467306"/>
            <a:ext cx="2902915" cy="276999"/>
          </a:xfrm>
          <a:prstGeom prst="rect">
            <a:avLst/>
          </a:prstGeom>
          <a:solidFill>
            <a:srgbClr val="008000">
              <a:alpha val="4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r-F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R. Solano et al, NF </a:t>
            </a:r>
            <a:r>
              <a:rPr lang="fr-FR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61</a:t>
            </a:r>
            <a:r>
              <a:rPr lang="fr-F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r-F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2021) 124001</a:t>
            </a:r>
            <a:endParaRPr lang="fr-FR" sz="1200" dirty="0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2030" y="816555"/>
            <a:ext cx="4298070" cy="3516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69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295703</TotalTime>
  <Words>1945</Words>
  <Application>Microsoft Office PowerPoint</Application>
  <PresentationFormat>On-screen Show (16:9)</PresentationFormat>
  <Paragraphs>149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ＭＳ Ｐゴシック</vt:lpstr>
      <vt:lpstr>Arial</vt:lpstr>
      <vt:lpstr>Calibri</vt:lpstr>
      <vt:lpstr>Symbol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aurelie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Rene Raffray</dc:creator>
  <cp:lastModifiedBy>Pitts Richard</cp:lastModifiedBy>
  <cp:revision>3405</cp:revision>
  <cp:lastPrinted>2013-06-19T07:10:57Z</cp:lastPrinted>
  <dcterms:created xsi:type="dcterms:W3CDTF">2011-10-25T12:29:48Z</dcterms:created>
  <dcterms:modified xsi:type="dcterms:W3CDTF">2021-11-23T08:01:06Z</dcterms:modified>
</cp:coreProperties>
</file>